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1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006" autoAdjust="0"/>
    <p:restoredTop sz="93175"/>
  </p:normalViewPr>
  <p:slideViewPr>
    <p:cSldViewPr snapToGrid="0">
      <p:cViewPr>
        <p:scale>
          <a:sx n="50" d="100"/>
          <a:sy n="50" d="100"/>
        </p:scale>
        <p:origin x="54" y="486"/>
      </p:cViewPr>
      <p:guideLst>
        <p:guide orient="horz" pos="218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presProps" Target="presProps.xml"  /><Relationship Id="rId28" Type="http://schemas.openxmlformats.org/officeDocument/2006/relationships/viewProps" Target="viewProps.xml"  /><Relationship Id="rId29" Type="http://schemas.openxmlformats.org/officeDocument/2006/relationships/theme" Target="theme/theme1.xml"  /><Relationship Id="rId3" Type="http://schemas.openxmlformats.org/officeDocument/2006/relationships/slide" Target="slides/slide1.xml"  /><Relationship Id="rId30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2020-02-09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이외에 따로 필요한 설명을 브레이킹 슬라이드에서 진행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A1A2D-AD2F-49FD-9C20-19E3B287DC5C}" type="datetimeFigureOut">
              <a:rPr lang="ko-KR" altLang="en-US" smtClean="0"/>
              <a:t>2020-02-03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30FDC-1DEB-40FF-9403-B9BEDBDC6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748803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Pr shadeToTitle="0"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34CA1A2D-AD2F-49FD-9C20-19E3B287DC5C}" type="datetime1">
              <a:rPr lang="ko-KR" altLang="en-US"/>
              <a:pPr lvl="0">
                <a:defRPr/>
              </a:pPr>
              <a:t>2020-02-09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1A530FDC-1DEB-40FF-9403-B9BEDBDC633D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jpeg"  /><Relationship Id="rId3" Type="http://schemas.openxmlformats.org/officeDocument/2006/relationships/image" Target="../media/image5.jpeg"  /><Relationship Id="rId4" Type="http://schemas.openxmlformats.org/officeDocument/2006/relationships/image" Target="../media/image6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jpe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68150" y="746106"/>
            <a:ext cx="5255700" cy="5365789"/>
          </a:xfrm>
          <a:prstGeom prst="rect">
            <a:avLst/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ㅜ</a:t>
            </a:r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183863" y="1398099"/>
            <a:ext cx="3824272" cy="4061805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8" name="TextBox 407"/>
          <p:cNvSpPr txBox="1"/>
          <p:nvPr/>
        </p:nvSpPr>
        <p:spPr>
          <a:xfrm>
            <a:off x="4842510" y="2921872"/>
            <a:ext cx="2487930" cy="2956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/>
                <a:ea typeface="G마켓 산스 TTF Medium"/>
              </a:rPr>
              <a:t>클러스터링</a:t>
            </a:r>
            <a:r>
              <a:rPr 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/>
                <a:ea typeface="G마켓 산스 TTF Medium"/>
              </a:rPr>
              <a:t>(</a:t>
            </a: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/>
                <a:ea typeface="G마켓 산스 TTF Medium"/>
              </a:rPr>
              <a:t>기술이름</a:t>
            </a:r>
            <a:r>
              <a:rPr lang="en-US" altLang="ko-KR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/>
                <a:ea typeface="G마켓 산스 TTF Medium"/>
              </a:rPr>
              <a:t>)</a:t>
            </a: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/>
                <a:ea typeface="G마켓 산스 TTF Medium"/>
              </a:rPr>
              <a:t>을 이용한</a:t>
            </a:r>
            <a:endParaRPr lang="en-US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TTF Medium"/>
              <a:ea typeface="G마켓 산스 TTF Medium"/>
            </a:endParaRPr>
          </a:p>
        </p:txBody>
      </p:sp>
      <p:pic>
        <p:nvPicPr>
          <p:cNvPr id="411" name="그림 41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52011" y="658162"/>
            <a:ext cx="2085013" cy="2078916"/>
          </a:xfrm>
          <a:prstGeom prst="rect">
            <a:avLst/>
          </a:prstGeom>
        </p:spPr>
      </p:pic>
      <p:sp>
        <p:nvSpPr>
          <p:cNvPr id="412" name="TextBox 411"/>
          <p:cNvSpPr txBox="1"/>
          <p:nvPr/>
        </p:nvSpPr>
        <p:spPr>
          <a:xfrm>
            <a:off x="4451985" y="3239561"/>
            <a:ext cx="3278505" cy="11495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4200" spc="-151" mc:Ignorable="hp" hp:hslEmbossed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203200" dist="38100" dir="5400000" algn="t" rotWithShape="0">
                    <a:prstClr val="black">
                      <a:alpha val="20000"/>
                    </a:prstClr>
                  </a:outerShdw>
                </a:effectLst>
                <a:latin typeface="G마켓 산스 TTF Bold"/>
                <a:ea typeface="G마켓 산스 TTF Bold"/>
              </a:rPr>
              <a:t>로르샤흐 검사</a:t>
            </a:r>
            <a:endParaRPr xmlns:mc="http://schemas.openxmlformats.org/markup-compatibility/2006" xmlns:hp="http://schemas.haansoft.com/office/presentation/8.0" lang="ko-KR" altLang="en-US" sz="4200" spc="-151" mc:Ignorable="hp" hp:hslEmbossed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203200" dist="38100" dir="5400000" algn="t" rotWithShape="0">
                  <a:prstClr val="black">
                    <a:alpha val="20000"/>
                  </a:prstClr>
                </a:outerShdw>
              </a:effectLst>
              <a:latin typeface="G마켓 산스 TTF Bold"/>
              <a:ea typeface="G마켓 산스 TTF Bold"/>
            </a:endParaRPr>
          </a:p>
          <a:p>
            <a:pPr algn="ctr">
              <a:lnSpc>
                <a:spcPct val="90000"/>
              </a:lnSpc>
              <a:defRPr/>
            </a:pPr>
            <a:r>
              <a:rPr xmlns:mc="http://schemas.openxmlformats.org/markup-compatibility/2006" xmlns:hp="http://schemas.haansoft.com/office/presentation/8.0" lang="ko-KR" altLang="en-US" sz="3600" spc="-151" mc:Ignorable="hp" hp:hslEmbossed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203200" dist="38100" dir="5400000" algn="t" rotWithShape="0">
                    <a:prstClr val="black">
                      <a:alpha val="20000"/>
                    </a:prstClr>
                  </a:outerShdw>
                </a:effectLst>
                <a:latin typeface="G마켓 산스 TTF Bold"/>
                <a:ea typeface="G마켓 산스 TTF Bold"/>
              </a:rPr>
              <a:t>프로그램</a:t>
            </a:r>
            <a:endParaRPr xmlns:mc="http://schemas.openxmlformats.org/markup-compatibility/2006" xmlns:hp="http://schemas.haansoft.com/office/presentation/8.0" lang="ko-KR" altLang="en-US" sz="3600" spc="-151" mc:Ignorable="hp" hp:hslEmbossed="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203200" dist="38100" dir="5400000" algn="t" rotWithShape="0">
                  <a:prstClr val="black">
                    <a:alpha val="20000"/>
                  </a:prstClr>
                </a:outerShdw>
              </a:effectLst>
              <a:latin typeface="G마켓 산스 TTF Bold"/>
              <a:ea typeface="G마켓 산스 TTF Bold"/>
            </a:endParaRPr>
          </a:p>
        </p:txBody>
      </p:sp>
      <p:cxnSp>
        <p:nvCxnSpPr>
          <p:cNvPr id="414" name="직선 연결선 413"/>
          <p:cNvCxnSpPr/>
          <p:nvPr/>
        </p:nvCxnSpPr>
        <p:spPr>
          <a:xfrm flipV="1">
            <a:off x="5783282" y="4437368"/>
            <a:ext cx="625436" cy="1754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TextBox 414"/>
          <p:cNvSpPr txBox="1"/>
          <p:nvPr/>
        </p:nvSpPr>
        <p:spPr>
          <a:xfrm>
            <a:off x="5350464" y="4536071"/>
            <a:ext cx="1491072" cy="805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/>
                <a:ea typeface="G마켓 산스 TTF Medium"/>
              </a:rPr>
              <a:t>201400000 </a:t>
            </a: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/>
                <a:ea typeface="G마켓 산스 TTF Medium"/>
              </a:rPr>
              <a:t>권우주</a:t>
            </a:r>
            <a:endParaRPr lang="ko-KR" altLang="en-US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TTF Medium"/>
              <a:ea typeface="G마켓 산스 TTF Medium"/>
            </a:endParaRPr>
          </a:p>
          <a:p>
            <a:pPr algn="ctr">
              <a:lnSpc>
                <a:spcPct val="130000"/>
              </a:lnSpc>
              <a:defRPr/>
            </a:pPr>
            <a:r>
              <a:rPr 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/>
                <a:ea typeface="G마켓 산스 TTF Medium"/>
              </a:rPr>
              <a:t>201400000 </a:t>
            </a: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/>
                <a:ea typeface="G마켓 산스 TTF Medium"/>
              </a:rPr>
              <a:t>오진영</a:t>
            </a:r>
            <a:endParaRPr lang="ko-KR" altLang="en-US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TTF Medium"/>
              <a:ea typeface="G마켓 산스 TTF Medium"/>
            </a:endParaRPr>
          </a:p>
          <a:p>
            <a:pPr algn="ctr">
              <a:lnSpc>
                <a:spcPct val="130000"/>
              </a:lnSpc>
              <a:defRPr/>
            </a:pPr>
            <a:r>
              <a:rPr 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/>
                <a:ea typeface="G마켓 산스 TTF Medium"/>
              </a:rPr>
              <a:t>201759036 </a:t>
            </a: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Medium"/>
                <a:ea typeface="G마켓 산스 TTF Medium"/>
              </a:rPr>
              <a:t>문다솔</a:t>
            </a:r>
            <a:endParaRPr lang="en-US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TTF Medium"/>
              <a:ea typeface="G마켓 산스 TTF Medium"/>
            </a:endParaRPr>
          </a:p>
        </p:txBody>
      </p:sp>
      <p:grpSp>
        <p:nvGrpSpPr>
          <p:cNvPr id="436" name="그룹 435"/>
          <p:cNvGrpSpPr/>
          <p:nvPr/>
        </p:nvGrpSpPr>
        <p:grpSpPr>
          <a:xfrm rot="0">
            <a:off x="7941164" y="915716"/>
            <a:ext cx="549273" cy="709101"/>
            <a:chOff x="7941162" y="915715"/>
            <a:chExt cx="549273" cy="709101"/>
          </a:xfrm>
        </p:grpSpPr>
        <p:sp>
          <p:nvSpPr>
            <p:cNvPr id="417" name="타원 416"/>
            <p:cNvSpPr/>
            <p:nvPr/>
          </p:nvSpPr>
          <p:spPr>
            <a:xfrm>
              <a:off x="8143039" y="1526599"/>
              <a:ext cx="98217" cy="98217"/>
            </a:xfrm>
            <a:prstGeom prst="ellipse">
              <a:avLst/>
            </a:prstGeom>
            <a:solidFill>
              <a:srgbClr val="0f4b8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8" name="타원 417"/>
            <p:cNvSpPr/>
            <p:nvPr/>
          </p:nvSpPr>
          <p:spPr>
            <a:xfrm>
              <a:off x="7941162" y="1099584"/>
              <a:ext cx="64008" cy="64008"/>
            </a:xfrm>
            <a:prstGeom prst="ellipse">
              <a:avLst/>
            </a:prstGeom>
            <a:solidFill>
              <a:srgbClr val="0f4b8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9" name="타원 418"/>
            <p:cNvSpPr/>
            <p:nvPr/>
          </p:nvSpPr>
          <p:spPr>
            <a:xfrm>
              <a:off x="8380122" y="1398098"/>
              <a:ext cx="74922" cy="74922"/>
            </a:xfrm>
            <a:prstGeom prst="ellipse">
              <a:avLst/>
            </a:prstGeom>
            <a:solidFill>
              <a:srgbClr val="0f4b81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0" name="타원 419"/>
            <p:cNvSpPr/>
            <p:nvPr/>
          </p:nvSpPr>
          <p:spPr>
            <a:xfrm>
              <a:off x="8184266" y="1234064"/>
              <a:ext cx="98217" cy="98217"/>
            </a:xfrm>
            <a:prstGeom prst="ellipse">
              <a:avLst/>
            </a:prstGeom>
            <a:solidFill>
              <a:srgbClr val="0f4b81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1" name="타원 420"/>
            <p:cNvSpPr/>
            <p:nvPr/>
          </p:nvSpPr>
          <p:spPr>
            <a:xfrm>
              <a:off x="8143039" y="915715"/>
              <a:ext cx="74922" cy="74922"/>
            </a:xfrm>
            <a:prstGeom prst="ellipse">
              <a:avLst/>
            </a:prstGeom>
            <a:solidFill>
              <a:srgbClr val="0f4b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2" name="타원 431"/>
            <p:cNvSpPr/>
            <p:nvPr/>
          </p:nvSpPr>
          <p:spPr>
            <a:xfrm>
              <a:off x="8444716" y="1099584"/>
              <a:ext cx="45719" cy="45719"/>
            </a:xfrm>
            <a:prstGeom prst="ellipse">
              <a:avLst/>
            </a:prstGeom>
            <a:solidFill>
              <a:srgbClr val="0f4b8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61452" y="2859329"/>
            <a:ext cx="93307" cy="9330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052559" y="2762106"/>
            <a:ext cx="161163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CHAPTER 0</a:t>
            </a:r>
            <a:r>
              <a:rPr lang="en-US" altLang="ko-KR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2</a:t>
            </a:r>
            <a:endParaRPr lang="en-US" altLang="ko-KR" sz="16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0782302" y="2905983"/>
            <a:ext cx="1400175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986854" y="4172095"/>
            <a:ext cx="3195623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855016" y="3094125"/>
            <a:ext cx="2942649" cy="5234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로르샤흐</a:t>
            </a:r>
            <a:r>
              <a:rPr lang="en-US" altLang="ko-KR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(</a:t>
            </a: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로샤</a:t>
            </a:r>
            <a:r>
              <a:rPr lang="en-US" altLang="ko-KR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)</a:t>
            </a: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 테스트</a:t>
            </a:r>
            <a:endParaRPr lang="ko-KR" altLang="en-US" sz="2400" spc="-1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/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26536" y="168320"/>
            <a:ext cx="53893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03</a:t>
            </a:r>
            <a:endParaRPr lang="en-US" sz="2000"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57859" y="1592110"/>
            <a:ext cx="6076342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지금 제가 후참잘 뜯고 있는데 뭐라고 적어야 할 지 감이 잘 안잡히긴 하네요 네네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1768" y="982712"/>
            <a:ext cx="5728491" cy="6093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8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/>
                <a:ea typeface="G마켓 산스 TTF Bold"/>
              </a:rPr>
              <a:t>그리고 뭘로 적어야 하죠 알려주실 분</a:t>
            </a:r>
            <a:endParaRPr lang="en-US" altLang="ko-KR" sz="28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TTF Bold"/>
              <a:ea typeface="G마켓 산스 TTF Bold"/>
            </a:endParaRPr>
          </a:p>
        </p:txBody>
      </p:sp>
      <p:grpSp>
        <p:nvGrpSpPr>
          <p:cNvPr id="13" name="그룹 12"/>
          <p:cNvGrpSpPr/>
          <p:nvPr/>
        </p:nvGrpSpPr>
        <p:grpSpPr>
          <a:xfrm rot="0">
            <a:off x="3003825" y="3132089"/>
            <a:ext cx="6578327" cy="2743200"/>
            <a:chOff x="2622550" y="3009572"/>
            <a:chExt cx="6946900" cy="274320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2622550" y="57527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2622550" y="52955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2622550" y="48383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2622550" y="43811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2622550" y="39239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2622550" y="34667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>
              <a:off x="2622550" y="3009572"/>
              <a:ext cx="6946900" cy="0"/>
            </a:xfrm>
            <a:prstGeom prst="line">
              <a:avLst/>
            </a:prstGeom>
            <a:ln>
              <a:solidFill>
                <a:srgbClr val="0f4b81">
                  <a:alpha val="2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/>
          <p:nvPr/>
        </p:nvSpPr>
        <p:spPr>
          <a:xfrm>
            <a:off x="3061294" y="3819807"/>
            <a:ext cx="215900" cy="2055484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직사각형 30"/>
          <p:cNvSpPr/>
          <p:nvPr/>
        </p:nvSpPr>
        <p:spPr>
          <a:xfrm>
            <a:off x="3930167" y="4015069"/>
            <a:ext cx="215900" cy="1860223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직사각형 31"/>
          <p:cNvSpPr/>
          <p:nvPr/>
        </p:nvSpPr>
        <p:spPr>
          <a:xfrm>
            <a:off x="4799039" y="3376894"/>
            <a:ext cx="215900" cy="2498397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직사각형 32"/>
          <p:cNvSpPr/>
          <p:nvPr/>
        </p:nvSpPr>
        <p:spPr>
          <a:xfrm>
            <a:off x="5667913" y="4015069"/>
            <a:ext cx="215900" cy="1860223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직사각형 33"/>
          <p:cNvSpPr/>
          <p:nvPr/>
        </p:nvSpPr>
        <p:spPr>
          <a:xfrm>
            <a:off x="6536786" y="3710269"/>
            <a:ext cx="215900" cy="2165023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직사각형 34"/>
          <p:cNvSpPr/>
          <p:nvPr/>
        </p:nvSpPr>
        <p:spPr>
          <a:xfrm>
            <a:off x="7405659" y="3376894"/>
            <a:ext cx="215900" cy="2498397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직사각형 35"/>
          <p:cNvSpPr/>
          <p:nvPr/>
        </p:nvSpPr>
        <p:spPr>
          <a:xfrm>
            <a:off x="8274531" y="4377019"/>
            <a:ext cx="215900" cy="1498272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직사각형 37"/>
          <p:cNvSpPr/>
          <p:nvPr/>
        </p:nvSpPr>
        <p:spPr>
          <a:xfrm>
            <a:off x="9143407" y="4015069"/>
            <a:ext cx="215900" cy="1860223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직사각형 44"/>
          <p:cNvSpPr/>
          <p:nvPr/>
        </p:nvSpPr>
        <p:spPr>
          <a:xfrm>
            <a:off x="3061294" y="4291292"/>
            <a:ext cx="215900" cy="158399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직사각형 45"/>
          <p:cNvSpPr/>
          <p:nvPr/>
        </p:nvSpPr>
        <p:spPr>
          <a:xfrm>
            <a:off x="3930167" y="4591331"/>
            <a:ext cx="215900" cy="1283959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7" name="직사각형 46"/>
          <p:cNvSpPr/>
          <p:nvPr/>
        </p:nvSpPr>
        <p:spPr>
          <a:xfrm>
            <a:off x="4799039" y="4210333"/>
            <a:ext cx="215900" cy="1664959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8" name="직사각형 47"/>
          <p:cNvSpPr/>
          <p:nvPr/>
        </p:nvSpPr>
        <p:spPr>
          <a:xfrm>
            <a:off x="5667913" y="4591331"/>
            <a:ext cx="215900" cy="1283959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9" name="직사각형 48"/>
          <p:cNvSpPr/>
          <p:nvPr/>
        </p:nvSpPr>
        <p:spPr>
          <a:xfrm>
            <a:off x="6536786" y="4377019"/>
            <a:ext cx="215900" cy="1498271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직사각형 49"/>
          <p:cNvSpPr/>
          <p:nvPr/>
        </p:nvSpPr>
        <p:spPr>
          <a:xfrm>
            <a:off x="7405659" y="3932519"/>
            <a:ext cx="215900" cy="1942771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직사각형 50"/>
          <p:cNvSpPr/>
          <p:nvPr/>
        </p:nvSpPr>
        <p:spPr>
          <a:xfrm>
            <a:off x="8274531" y="4591331"/>
            <a:ext cx="215900" cy="1283959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직사각형 51"/>
          <p:cNvSpPr/>
          <p:nvPr/>
        </p:nvSpPr>
        <p:spPr>
          <a:xfrm>
            <a:off x="9143405" y="4719919"/>
            <a:ext cx="215900" cy="1155371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007960" y="5997806"/>
            <a:ext cx="325474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01</a:t>
            </a:r>
            <a:endParaRPr lang="en-US" altLang="ko-KR" sz="1051" spc="-51"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877784" y="5997806"/>
            <a:ext cx="352725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02</a:t>
            </a:r>
            <a:endParaRPr lang="en-US" altLang="ko-KR" sz="1051" spc="-51"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745202" y="5997806"/>
            <a:ext cx="352725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03</a:t>
            </a:r>
            <a:endParaRPr lang="en-US" altLang="ko-KR" sz="1051" spc="-51"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612623" y="5997806"/>
            <a:ext cx="355931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04</a:t>
            </a:r>
            <a:endParaRPr lang="en-US" altLang="ko-KR" sz="1051" spc="-51"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80041" y="5997806"/>
            <a:ext cx="352725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05</a:t>
            </a:r>
            <a:endParaRPr lang="en-US" altLang="ko-KR" sz="1051" spc="-51"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347460" y="5997806"/>
            <a:ext cx="352725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06</a:t>
            </a:r>
            <a:endParaRPr lang="en-US" altLang="ko-KR" sz="1051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214078" y="5997806"/>
            <a:ext cx="347916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07</a:t>
            </a:r>
            <a:endParaRPr lang="en-US" altLang="ko-KR" sz="1051" spc="-51"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082298" y="5997806"/>
            <a:ext cx="352725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08</a:t>
            </a:r>
            <a:endParaRPr lang="en-US" altLang="ko-KR" sz="1051" spc="-51"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603058" y="5727556"/>
            <a:ext cx="357534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/>
                <a:ea typeface="G마켓 산스 Medium"/>
              </a:rPr>
              <a:t>00</a:t>
            </a:r>
            <a:endParaRPr lang="en-US" altLang="ko-KR" sz="1051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05462" y="5273848"/>
            <a:ext cx="352725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/>
                <a:ea typeface="G마켓 산스 Medium"/>
              </a:rPr>
              <a:t>20</a:t>
            </a:r>
            <a:endParaRPr lang="en-US" altLang="ko-KR" sz="1051" spc="-51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603860" y="4820140"/>
            <a:ext cx="355931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/>
                <a:ea typeface="G마켓 산스 Medium"/>
              </a:rPr>
              <a:t>40</a:t>
            </a:r>
            <a:endParaRPr lang="en-US" altLang="ko-KR" sz="1051" spc="-51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605462" y="4366432"/>
            <a:ext cx="352725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/>
                <a:ea typeface="G마켓 산스 Medium"/>
              </a:rPr>
              <a:t>60</a:t>
            </a:r>
            <a:endParaRPr lang="en-US" altLang="ko-KR" sz="1051" spc="-51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2605462" y="3912724"/>
            <a:ext cx="352725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/>
                <a:ea typeface="G마켓 산스 Medium"/>
              </a:rPr>
              <a:t>80</a:t>
            </a:r>
            <a:endParaRPr lang="en-US" altLang="ko-KR" sz="1051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48621" y="3459016"/>
            <a:ext cx="411908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/>
                <a:ea typeface="G마켓 산스 Medium"/>
              </a:rPr>
              <a:t>100</a:t>
            </a:r>
            <a:endParaRPr lang="en-US" altLang="ko-KR" sz="1051" spc="-51"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53429" y="3005308"/>
            <a:ext cx="407099" cy="286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051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G마켓 산스 Medium"/>
                <a:ea typeface="G마켓 산스 Medium"/>
              </a:rPr>
              <a:t>120</a:t>
            </a:r>
            <a:endParaRPr lang="en-US" altLang="ko-KR" sz="1051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  <a:alpha val="70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633150" y="2413975"/>
            <a:ext cx="2434705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/>
                <a:ea typeface="G마켓 산스 TTF Bold"/>
              </a:rPr>
              <a:t>[</a:t>
            </a: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/>
                <a:ea typeface="G마켓 산스 TTF Bold"/>
              </a:rPr>
              <a:t>그래프 이름 적어주도록 하죠</a:t>
            </a:r>
            <a:r>
              <a:rPr lang="en-US" altLang="ko-KR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/>
                <a:ea typeface="G마켓 산스 TTF Bold"/>
              </a:rPr>
              <a:t>]</a:t>
            </a:r>
            <a:endParaRPr lang="en-US" altLang="ko-KR" sz="1400" spc="-51">
              <a:solidFill>
                <a:schemeClr val="tx1">
                  <a:lumMod val="75000"/>
                  <a:lumOff val="25000"/>
                </a:schemeClr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5118484" y="2515027"/>
            <a:ext cx="148760" cy="148760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" name="직사각형 101"/>
          <p:cNvSpPr/>
          <p:nvPr/>
        </p:nvSpPr>
        <p:spPr>
          <a:xfrm>
            <a:off x="6231685" y="2515027"/>
            <a:ext cx="148760" cy="148760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5316077" y="2441673"/>
            <a:ext cx="866776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1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컨텐츠 하나</a:t>
            </a:r>
            <a:endParaRPr lang="en-US" altLang="ko-KR" sz="11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429280" y="2441673"/>
            <a:ext cx="866776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1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컨텐츠 두울</a:t>
            </a:r>
            <a:endParaRPr lang="en-US" altLang="ko-KR" sz="11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71398" y="2441673"/>
            <a:ext cx="757515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[</a:t>
            </a:r>
            <a:r>
              <a:rPr lang="ko-KR" altLang="en-US" sz="11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단위 </a:t>
            </a:r>
            <a:r>
              <a:rPr lang="en-US" altLang="ko-KR" sz="11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: </a:t>
            </a:r>
            <a:r>
              <a:rPr lang="ko-KR" altLang="en-US" sz="11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만</a:t>
            </a:r>
            <a:r>
              <a:rPr lang="en-US" altLang="ko-KR" sz="11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]</a:t>
            </a:r>
            <a:endParaRPr lang="en-US" altLang="ko-KR" sz="1100" spc="-51"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8335160" y="2441673"/>
            <a:ext cx="1309909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[</a:t>
            </a:r>
            <a:r>
              <a:rPr lang="ko-KR" altLang="en-US" sz="11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출처 </a:t>
            </a:r>
            <a:r>
              <a:rPr lang="en-US" altLang="ko-KR" sz="11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: </a:t>
            </a:r>
            <a:r>
              <a:rPr lang="ko-KR" altLang="en-US" sz="11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피도리의 뇌</a:t>
            </a:r>
            <a:r>
              <a:rPr lang="en-US" altLang="ko-KR" sz="11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]</a:t>
            </a:r>
            <a:endParaRPr lang="en-US" altLang="ko-KR" sz="1100" spc="-51"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61452" y="2859329"/>
            <a:ext cx="93307" cy="9330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052559" y="2762106"/>
            <a:ext cx="161163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CHAPTER 0</a:t>
            </a:r>
            <a:r>
              <a:rPr lang="en-US" altLang="ko-KR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3</a:t>
            </a:r>
            <a:endParaRPr lang="en-US" altLang="ko-KR" sz="16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0782302" y="2905983"/>
            <a:ext cx="1400175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986854" y="4172095"/>
            <a:ext cx="3195623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855016" y="3094125"/>
            <a:ext cx="1285299" cy="5234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프로젝트</a:t>
            </a:r>
            <a:endParaRPr lang="ko-KR" altLang="en-US" sz="2400" spc="-1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/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52184" y="168320"/>
            <a:ext cx="4876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01</a:t>
            </a:r>
            <a:endParaRPr lang="en-US" sz="2000"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34407" y="1592110"/>
            <a:ext cx="6323206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지금 치킨 시켰는데 이거를 먹고 템플릿을 만들어야 하나 어떡하지 먼저 먹어야 되나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78983" y="982712"/>
            <a:ext cx="5634043" cy="6093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8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/>
                <a:ea typeface="G마켓 산스 TTF Bold"/>
              </a:rPr>
              <a:t>무슨 내용을 적어야 하는지 모르겠다</a:t>
            </a:r>
            <a:endParaRPr lang="en-US" altLang="ko-KR" sz="28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65409" y="2438944"/>
            <a:ext cx="1874167" cy="3877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/>
                <a:ea typeface="G마켓 산스 TTF Bold"/>
              </a:rPr>
              <a:t>[2019</a:t>
            </a:r>
            <a:r>
              <a:rPr lang="ko-KR" altLang="en-US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/>
                <a:ea typeface="G마켓 산스 TTF Bold"/>
              </a:rPr>
              <a:t>년 여행 계획</a:t>
            </a:r>
            <a:r>
              <a:rPr lang="en-US" altLang="ko-KR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/>
                <a:ea typeface="G마켓 산스 TTF Bold"/>
              </a:rPr>
              <a:t>]</a:t>
            </a:r>
            <a:endParaRPr lang="en-US" altLang="ko-KR" sz="1600" spc="-51">
              <a:solidFill>
                <a:schemeClr val="tx1">
                  <a:lumMod val="75000"/>
                  <a:lumOff val="25000"/>
                </a:schemeClr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557788" y="3724026"/>
            <a:ext cx="1832400" cy="1200401"/>
          </a:xfrm>
          <a:prstGeom prst="rect">
            <a:avLst/>
          </a:prstGeom>
          <a:solidFill>
            <a:srgbClr val="0f4b81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사각형: 둥근 모서리 2"/>
          <p:cNvSpPr/>
          <p:nvPr/>
        </p:nvSpPr>
        <p:spPr>
          <a:xfrm>
            <a:off x="1553027" y="3632525"/>
            <a:ext cx="9187543" cy="291675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타원 14"/>
          <p:cNvSpPr/>
          <p:nvPr/>
        </p:nvSpPr>
        <p:spPr>
          <a:xfrm>
            <a:off x="3334953" y="3724025"/>
            <a:ext cx="108675" cy="108675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타원 15"/>
          <p:cNvSpPr/>
          <p:nvPr/>
        </p:nvSpPr>
        <p:spPr>
          <a:xfrm>
            <a:off x="5171219" y="3724025"/>
            <a:ext cx="108675" cy="108675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타원 17"/>
          <p:cNvSpPr/>
          <p:nvPr/>
        </p:nvSpPr>
        <p:spPr>
          <a:xfrm>
            <a:off x="7007484" y="3724025"/>
            <a:ext cx="108675" cy="108675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타원 18"/>
          <p:cNvSpPr/>
          <p:nvPr/>
        </p:nvSpPr>
        <p:spPr>
          <a:xfrm>
            <a:off x="8843749" y="3724025"/>
            <a:ext cx="108675" cy="108675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1553025" y="3797415"/>
            <a:ext cx="0" cy="112701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389291" y="3924200"/>
            <a:ext cx="0" cy="10002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225555" y="3924200"/>
            <a:ext cx="0" cy="10002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061820" y="3924200"/>
            <a:ext cx="0" cy="10002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8898085" y="3924200"/>
            <a:ext cx="0" cy="100022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469660" y="3034524"/>
            <a:ext cx="737702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2019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년</a:t>
            </a:r>
            <a:endParaRPr lang="ko-KR" altLang="en-US" sz="12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1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월</a:t>
            </a: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~2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월</a:t>
            </a:r>
            <a:endParaRPr lang="en-US" altLang="ko-KR" sz="12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20440" y="3034524"/>
            <a:ext cx="772969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2019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년</a:t>
            </a:r>
            <a:endParaRPr lang="ko-KR" altLang="en-US" sz="12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3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월</a:t>
            </a: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~4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월</a:t>
            </a:r>
            <a:endParaRPr lang="en-US" altLang="ko-KR" sz="12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56705" y="3034524"/>
            <a:ext cx="769763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2019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년</a:t>
            </a:r>
            <a:endParaRPr lang="ko-KR" altLang="en-US" sz="12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5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월</a:t>
            </a: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~6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월</a:t>
            </a:r>
            <a:endParaRPr lang="en-US" altLang="ko-KR" sz="12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992970" y="3034524"/>
            <a:ext cx="763351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2019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년</a:t>
            </a:r>
            <a:endParaRPr lang="ko-KR" altLang="en-US" sz="12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7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월</a:t>
            </a: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~8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월</a:t>
            </a:r>
            <a:endParaRPr lang="en-US" altLang="ko-KR" sz="12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829234" y="3034524"/>
            <a:ext cx="845103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2019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년</a:t>
            </a:r>
            <a:endParaRPr lang="ko-KR" altLang="en-US" sz="12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9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월</a:t>
            </a:r>
            <a:r>
              <a:rPr lang="en-US" altLang="ko-KR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~10</a:t>
            </a:r>
            <a:r>
              <a:rPr lang="ko-KR" altLang="en-US" sz="12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월</a:t>
            </a:r>
            <a:endParaRPr lang="en-US" altLang="ko-KR" sz="120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607363" y="4033849"/>
            <a:ext cx="926087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Bold"/>
                <a:ea typeface="G마켓 산스 TTF Bold"/>
              </a:rPr>
              <a:t>몽골 여행</a:t>
            </a:r>
            <a:endParaRPr lang="ko-KR" altLang="en-US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TTF Bold"/>
              <a:ea typeface="G마켓 산스 TTF Bold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Bold"/>
                <a:ea typeface="G마켓 산스 TTF Bold"/>
              </a:rPr>
              <a:t>가보고 싶다</a:t>
            </a:r>
            <a:endParaRPr lang="en-US" altLang="ko-KR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447777" y="4033849"/>
            <a:ext cx="785151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중국 여행</a:t>
            </a:r>
            <a:endParaRPr lang="ko-KR" altLang="en-US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갈래요</a:t>
            </a:r>
            <a:endParaRPr lang="en-US" altLang="ko-KR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276615" y="4033849"/>
            <a:ext cx="926087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캐나다</a:t>
            </a:r>
            <a:endParaRPr lang="ko-KR" altLang="en-US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여행 갈래요</a:t>
            </a:r>
            <a:endParaRPr lang="en-US" altLang="ko-KR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112879" y="4033848"/>
            <a:ext cx="926087" cy="3139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쉬어야 겠다</a:t>
            </a:r>
            <a:endParaRPr lang="en-US" altLang="ko-KR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952423" y="4033849"/>
            <a:ext cx="926087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이집트도</a:t>
            </a:r>
            <a:endParaRPr lang="ko-KR" altLang="en-US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가보고 싶다</a:t>
            </a:r>
            <a:endParaRPr lang="en-US" altLang="ko-KR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48" name="사각형: 둥근 모서리 47"/>
          <p:cNvSpPr/>
          <p:nvPr/>
        </p:nvSpPr>
        <p:spPr>
          <a:xfrm>
            <a:off x="1557788" y="4768213"/>
            <a:ext cx="1832400" cy="3492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gradFill>
              <a:gsLst>
                <a:gs pos="0">
                  <a:srgbClr val="0f4b81"/>
                </a:gs>
                <a:gs pos="100000">
                  <a:srgbClr val="0c3a64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1762095" y="4785872"/>
            <a:ext cx="1422377" cy="3139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여행 갈 돈 벌어놔요</a:t>
            </a:r>
            <a:endParaRPr lang="en-US" altLang="ko-KR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575033" y="5552277"/>
            <a:ext cx="2829092" cy="3492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이등변 삼각형 57"/>
          <p:cNvSpPr/>
          <p:nvPr/>
        </p:nvSpPr>
        <p:spPr>
          <a:xfrm>
            <a:off x="1997933" y="5384933"/>
            <a:ext cx="243292" cy="167347"/>
          </a:xfrm>
          <a:prstGeom prst="triangle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643697" y="5551471"/>
            <a:ext cx="2689454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/>
                <a:ea typeface="G마켓 산스 Medium"/>
              </a:rPr>
              <a:t>여행 갈 돈은 아르바이트로 법니다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/>
              <a:ea typeface="G마켓 산스 Medium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3583586" y="4942839"/>
            <a:ext cx="7134759" cy="0"/>
          </a:xfrm>
          <a:prstGeom prst="line">
            <a:avLst/>
          </a:prstGeom>
          <a:ln w="60325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840646" y="5454496"/>
            <a:ext cx="4988545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아르바이트는 돈을 많이 버는것도 중요하지만 돈을 모으는게 가장 중요합니다</a:t>
            </a:r>
            <a:endParaRPr lang="ko-KR" altLang="en-US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  <a:p>
            <a:pPr algn="r"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그래서 우리는 돈을 저축하는 법을 한번 연습 해보는것도 나쁘지 않아요</a:t>
            </a:r>
            <a:r>
              <a:rPr lang="en-US" altLang="ko-KR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!</a:t>
            </a:r>
            <a:endParaRPr lang="en-US" altLang="ko-KR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299936" y="378973"/>
            <a:ext cx="2979096" cy="209562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진행계획 이 슬라이드에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/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25734" y="168320"/>
            <a:ext cx="54053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08</a:t>
            </a:r>
            <a:endParaRPr lang="en-US" sz="2000"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56049" y="1592110"/>
            <a:ext cx="6280053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아 보일러를 안틀었나 바닥이 왜이렇게 차갑지 발이 너무 시려워 이거 큰일나버렸네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20447" y="982712"/>
            <a:ext cx="5951180" cy="6093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8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/>
                <a:ea typeface="G마켓 산스 TTF Bold"/>
              </a:rPr>
              <a:t>그 스케쥴 표도 한번 그려볼텨</a:t>
            </a:r>
            <a:r>
              <a:rPr lang="en-US" altLang="ko-KR" sz="28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/>
                <a:ea typeface="G마켓 산스 TTF Bold"/>
              </a:rPr>
              <a:t>? </a:t>
            </a:r>
            <a:r>
              <a:rPr lang="ko-KR" altLang="en-US" sz="28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/>
                <a:ea typeface="G마켓 산스 TTF Bold"/>
              </a:rPr>
              <a:t>츄라이</a:t>
            </a:r>
            <a:endParaRPr lang="en-US" altLang="ko-KR" sz="28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24" name="사각형: 둥근 모서리 23"/>
          <p:cNvSpPr/>
          <p:nvPr/>
        </p:nvSpPr>
        <p:spPr>
          <a:xfrm>
            <a:off x="1919843" y="2246041"/>
            <a:ext cx="8352312" cy="30465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982906" y="2251509"/>
            <a:ext cx="603049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01(</a:t>
            </a:r>
            <a:r>
              <a:rPr lang="ko-KR" altLang="en-US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월</a:t>
            </a: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)</a:t>
            </a:r>
            <a:endParaRPr lang="en-US" altLang="ko-KR" sz="1100"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61023" y="2251509"/>
            <a:ext cx="630301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02(</a:t>
            </a:r>
            <a:r>
              <a:rPr lang="ko-KR" altLang="en-US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화</a:t>
            </a: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)</a:t>
            </a:r>
            <a:endParaRPr lang="en-US" altLang="ko-KR" sz="1100"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370396" y="2251509"/>
            <a:ext cx="630301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03(</a:t>
            </a:r>
            <a:r>
              <a:rPr lang="ko-KR" altLang="en-US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수</a:t>
            </a: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)</a:t>
            </a:r>
            <a:endParaRPr lang="en-US" altLang="ko-KR" sz="1100"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579769" y="2251509"/>
            <a:ext cx="633507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04(</a:t>
            </a:r>
            <a:r>
              <a:rPr lang="ko-KR" altLang="en-US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목</a:t>
            </a: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)</a:t>
            </a:r>
            <a:endParaRPr lang="en-US" altLang="ko-KR" sz="1100"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53" name="사각형: 둥근 모서리 52"/>
          <p:cNvSpPr/>
          <p:nvPr/>
        </p:nvSpPr>
        <p:spPr>
          <a:xfrm>
            <a:off x="1919843" y="4814875"/>
            <a:ext cx="8352312" cy="304652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969283" y="4820343"/>
            <a:ext cx="630301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05(</a:t>
            </a:r>
            <a:r>
              <a:rPr lang="ko-KR" altLang="en-US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금</a:t>
            </a: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)</a:t>
            </a:r>
            <a:endParaRPr lang="en-US" altLang="ko-KR" sz="1100"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161023" y="4820343"/>
            <a:ext cx="630301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06(</a:t>
            </a:r>
            <a:r>
              <a:rPr lang="ko-KR" altLang="en-US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토</a:t>
            </a: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)</a:t>
            </a:r>
            <a:endParaRPr lang="en-US" altLang="ko-KR" sz="1100"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373601" y="4820343"/>
            <a:ext cx="623889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07(</a:t>
            </a:r>
            <a:r>
              <a:rPr lang="ko-KR" altLang="en-US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일</a:t>
            </a: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)</a:t>
            </a:r>
            <a:endParaRPr lang="en-US" altLang="ko-KR" sz="1100"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580568" y="4820343"/>
            <a:ext cx="631904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08(</a:t>
            </a:r>
            <a:r>
              <a:rPr lang="ko-KR" altLang="en-US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월</a:t>
            </a:r>
            <a:r>
              <a:rPr lang="en-US" altLang="ko-KR" sz="11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)</a:t>
            </a:r>
            <a:endParaRPr lang="en-US" altLang="ko-KR" sz="1100"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cxnSp>
        <p:nvCxnSpPr>
          <p:cNvPr id="60" name="직선 연결선 59"/>
          <p:cNvCxnSpPr/>
          <p:nvPr/>
        </p:nvCxnSpPr>
        <p:spPr>
          <a:xfrm>
            <a:off x="1942030" y="3479301"/>
            <a:ext cx="5516047" cy="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7296151" y="3326901"/>
            <a:ext cx="152400" cy="15240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858497" y="2851563"/>
            <a:ext cx="1755930" cy="3139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피도리 과외 컨텐츠 기획</a:t>
            </a:r>
            <a:endParaRPr lang="en-US" altLang="ko-KR" sz="1200" spc="-2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48971" y="3134849"/>
            <a:ext cx="3179717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1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어떻게 컨텐츠를 진행하는지에 대한 전반적인 기획</a:t>
            </a:r>
            <a:endParaRPr lang="en-US" altLang="ko-KR" sz="1100" spc="-2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7733229" y="3479301"/>
            <a:ext cx="2538927" cy="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10119755" y="3326901"/>
            <a:ext cx="152400" cy="15240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658590" y="2851563"/>
            <a:ext cx="1239763" cy="3139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피린이와의 통화</a:t>
            </a:r>
            <a:endParaRPr lang="en-US" altLang="ko-KR" sz="1200" spc="-2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649064" y="3134849"/>
            <a:ext cx="2045112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1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통화 한 </a:t>
            </a:r>
            <a:r>
              <a:rPr lang="en-US" altLang="ko-KR" sz="11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200~300</a:t>
            </a:r>
            <a:r>
              <a:rPr lang="ko-KR" altLang="en-US" sz="11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개 돌림 ㅠㅠ</a:t>
            </a:r>
            <a:endParaRPr lang="en-US" altLang="ko-KR" sz="1100" spc="-2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cxnSp>
        <p:nvCxnSpPr>
          <p:cNvPr id="69" name="직선 연결선 68"/>
          <p:cNvCxnSpPr/>
          <p:nvPr/>
        </p:nvCxnSpPr>
        <p:spPr>
          <a:xfrm>
            <a:off x="4047054" y="4388847"/>
            <a:ext cx="3401497" cy="0"/>
          </a:xfrm>
          <a:prstGeom prst="line">
            <a:avLst/>
          </a:prstGeom>
          <a:ln w="31750">
            <a:solidFill>
              <a:srgbClr val="86a5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7305675" y="4237807"/>
            <a:ext cx="152400" cy="152400"/>
          </a:xfrm>
          <a:prstGeom prst="line">
            <a:avLst/>
          </a:prstGeom>
          <a:ln w="31750">
            <a:solidFill>
              <a:srgbClr val="86a5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967429" y="3779573"/>
            <a:ext cx="1306768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a5c0"/>
                </a:solidFill>
                <a:latin typeface="G마켓 산스 TTF Bold"/>
                <a:ea typeface="G마켓 산스 TTF Bold"/>
              </a:rPr>
              <a:t>인도 </a:t>
            </a:r>
            <a:r>
              <a:rPr lang="en-US" altLang="ko-KR" sz="12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a5c0"/>
                </a:solidFill>
                <a:latin typeface="G마켓 산스 TTF Bold"/>
                <a:ea typeface="G마켓 산스 TTF Bold"/>
              </a:rPr>
              <a:t>1</a:t>
            </a:r>
            <a:r>
              <a:rPr lang="ko-KR" altLang="en-US" sz="12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a5c0"/>
                </a:solidFill>
                <a:latin typeface="G마켓 산스 TTF Bold"/>
                <a:ea typeface="G마켓 산스 TTF Bold"/>
              </a:rPr>
              <a:t>박</a:t>
            </a:r>
            <a:r>
              <a:rPr lang="en-US" altLang="ko-KR" sz="12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a5c0"/>
                </a:solidFill>
                <a:latin typeface="G마켓 산스 TTF Bold"/>
                <a:ea typeface="G마켓 산스 TTF Bold"/>
              </a:rPr>
              <a:t>2</a:t>
            </a:r>
            <a:r>
              <a:rPr lang="ko-KR" altLang="en-US" sz="12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a5c0"/>
                </a:solidFill>
                <a:latin typeface="G마켓 산스 TTF Bold"/>
                <a:ea typeface="G마켓 산스 TTF Bold"/>
              </a:rPr>
              <a:t>일 여행</a:t>
            </a:r>
            <a:endParaRPr lang="en-US" altLang="ko-KR" sz="1200" spc="-2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86a5c0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957905" y="4062859"/>
            <a:ext cx="2072683" cy="295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1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가고 싶다 진짜루 하지만 꿈인걸</a:t>
            </a:r>
            <a:endParaRPr lang="en-US" altLang="ko-KR" sz="1100" spc="-2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grpSp>
        <p:nvGrpSpPr>
          <p:cNvPr id="82" name="그룹 81"/>
          <p:cNvGrpSpPr/>
          <p:nvPr/>
        </p:nvGrpSpPr>
        <p:grpSpPr>
          <a:xfrm rot="0">
            <a:off x="1951554" y="5911888"/>
            <a:ext cx="3322644" cy="152400"/>
            <a:chOff x="1951553" y="5911888"/>
            <a:chExt cx="3322644" cy="152400"/>
          </a:xfrm>
        </p:grpSpPr>
        <p:cxnSp>
          <p:nvCxnSpPr>
            <p:cNvPr id="75" name="직선 연결선 74"/>
            <p:cNvCxnSpPr/>
            <p:nvPr/>
          </p:nvCxnSpPr>
          <p:spPr>
            <a:xfrm>
              <a:off x="1951553" y="6064288"/>
              <a:ext cx="3322644" cy="0"/>
            </a:xfrm>
            <a:prstGeom prst="line">
              <a:avLst/>
            </a:prstGeom>
            <a:ln w="31750">
              <a:solidFill>
                <a:srgbClr val="0f4b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5121797" y="5911888"/>
              <a:ext cx="152400" cy="152400"/>
            </a:xfrm>
            <a:prstGeom prst="line">
              <a:avLst/>
            </a:prstGeom>
            <a:ln w="31750">
              <a:solidFill>
                <a:srgbClr val="0f4b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/>
          <p:cNvSpPr txBox="1"/>
          <p:nvPr/>
        </p:nvSpPr>
        <p:spPr>
          <a:xfrm>
            <a:off x="1868022" y="5436549"/>
            <a:ext cx="1280479" cy="3139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피도리 과외 진행</a:t>
            </a:r>
            <a:endParaRPr lang="en-US" altLang="ko-KR" sz="1200" spc="-2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858497" y="5719836"/>
            <a:ext cx="3217227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1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피린이들 데리고 뿅망치로 오지게 패면서 과외 진행</a:t>
            </a:r>
            <a:endParaRPr lang="en-US" altLang="ko-KR" sz="1100" spc="-2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cxnSp>
        <p:nvCxnSpPr>
          <p:cNvPr id="84" name="직선 연결선 83"/>
          <p:cNvCxnSpPr/>
          <p:nvPr/>
        </p:nvCxnSpPr>
        <p:spPr>
          <a:xfrm>
            <a:off x="5771320" y="6061151"/>
            <a:ext cx="4500835" cy="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10119755" y="5908751"/>
            <a:ext cx="152400" cy="15240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690651" y="5436549"/>
            <a:ext cx="805029" cy="3139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영상 편집</a:t>
            </a:r>
            <a:endParaRPr lang="en-US" altLang="ko-KR" sz="1200" spc="-2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681126" y="5719836"/>
            <a:ext cx="3350917" cy="2954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100" spc="-2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하 이거 겁나게 힘든데 영상 편집하는거 ㅎ으긓ㅇ릉긓</a:t>
            </a:r>
            <a:endParaRPr lang="en-US" altLang="ko-KR" sz="1100" spc="-20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299936" y="378973"/>
            <a:ext cx="2979096" cy="209562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4400">
                <a:solidFill>
                  <a:srgbClr val="ff0000"/>
                </a:solidFill>
              </a:rPr>
              <a:t>진행계획 이 슬라이드에</a:t>
            </a:r>
            <a:endParaRPr lang="ko-KR" altLang="en-US" sz="44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/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27338" y="168320"/>
            <a:ext cx="53732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02</a:t>
            </a:r>
            <a:endParaRPr lang="en-US" sz="2000"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27444" y="1592110"/>
            <a:ext cx="5737148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/>
                <a:ea typeface="G마켓 산스 Medium"/>
              </a:rPr>
              <a:t>치킨을 먹어야 하나 피자를 먹어야 하나 햄버거를 먹어야 하는가 고민이구만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17094" y="982712"/>
            <a:ext cx="4957831" cy="6093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8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Bold"/>
                <a:ea typeface="G마켓 산스 TTF Bold"/>
              </a:rPr>
              <a:t>다음은 뭘로 적어야 하는 것인가</a:t>
            </a:r>
            <a:endParaRPr lang="en-US" altLang="ko-KR" sz="28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TTF Bold"/>
              <a:ea typeface="G마켓 산스 TTF Bold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569112" y="2637788"/>
            <a:ext cx="9053779" cy="0"/>
          </a:xfrm>
          <a:prstGeom prst="line">
            <a:avLst/>
          </a:prstGeom>
          <a:ln w="381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462199" y="2775413"/>
            <a:ext cx="1227324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피자를 먹는가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H="1">
            <a:off x="1568428" y="3263900"/>
            <a:ext cx="1885289" cy="0"/>
          </a:xfrm>
          <a:prstGeom prst="line">
            <a:avLst/>
          </a:prstGeom>
          <a:ln w="127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3961098" y="3263900"/>
            <a:ext cx="1885289" cy="0"/>
          </a:xfrm>
          <a:prstGeom prst="line">
            <a:avLst/>
          </a:prstGeom>
          <a:ln w="127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 flipH="1">
            <a:off x="6353769" y="3263900"/>
            <a:ext cx="1885289" cy="0"/>
          </a:xfrm>
          <a:prstGeom prst="line">
            <a:avLst/>
          </a:prstGeom>
          <a:ln w="127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8746441" y="3263900"/>
            <a:ext cx="1885289" cy="0"/>
          </a:xfrm>
          <a:prstGeom prst="line">
            <a:avLst/>
          </a:prstGeom>
          <a:ln w="127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867456" y="2775413"/>
            <a:ext cx="1393908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햄버거를 먹는가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243383" y="2775411"/>
            <a:ext cx="1227324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치킨을 먹는가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643501" y="2775413"/>
            <a:ext cx="1560492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다이어트를 하는가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462553" y="3409692"/>
            <a:ext cx="1667508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잘 생각해야 하는것이야</a:t>
            </a:r>
            <a:endParaRPr lang="ko-KR" altLang="en-US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피자는 비싸 진짜루</a:t>
            </a:r>
            <a:endParaRPr lang="en-US" altLang="ko-KR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861072" y="3392513"/>
            <a:ext cx="1808444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햄버거는 일단 맥도날드의</a:t>
            </a:r>
            <a:endParaRPr lang="ko-KR" altLang="en-US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슈비버거가 존맛탱임</a:t>
            </a:r>
            <a:endParaRPr lang="en-US" altLang="ko-KR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244530" y="3375334"/>
            <a:ext cx="1949380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치킨은 후참잘의 후라이드가</a:t>
            </a:r>
            <a:endParaRPr lang="ko-KR" altLang="en-US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존맛탱이니까 먹어보셈</a:t>
            </a:r>
            <a:endParaRPr lang="en-US" altLang="ko-KR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8651825" y="3358156"/>
            <a:ext cx="1808444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이건 무슨소리야 하는거야</a:t>
            </a:r>
            <a:endParaRPr lang="ko-KR" altLang="en-US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/>
                <a:ea typeface="G마켓 산스 Medium"/>
              </a:rPr>
              <a:t>다이어트가 웬말이야</a:t>
            </a:r>
            <a:endParaRPr lang="en-US" altLang="ko-KR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G마켓 산스 Medium"/>
              <a:ea typeface="G마켓 산스 Medium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321844" y="4483167"/>
            <a:ext cx="1344501" cy="134450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6" name="타원 85"/>
          <p:cNvSpPr/>
          <p:nvPr/>
        </p:nvSpPr>
        <p:spPr>
          <a:xfrm>
            <a:off x="2488171" y="4483167"/>
            <a:ext cx="1344501" cy="134450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7" name="타원 86"/>
          <p:cNvSpPr/>
          <p:nvPr/>
        </p:nvSpPr>
        <p:spPr>
          <a:xfrm>
            <a:off x="3654498" y="4483166"/>
            <a:ext cx="1344501" cy="134450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8" name="타원 87"/>
          <p:cNvSpPr/>
          <p:nvPr/>
        </p:nvSpPr>
        <p:spPr>
          <a:xfrm>
            <a:off x="9525658" y="4483166"/>
            <a:ext cx="1344501" cy="1344501"/>
          </a:xfrm>
          <a:prstGeom prst="ellipse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1735048" y="4979985"/>
            <a:ext cx="517834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피자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818020" y="4979985"/>
            <a:ext cx="684418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햄버거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067702" y="4979985"/>
            <a:ext cx="517834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치킨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5409946" y="5239160"/>
            <a:ext cx="3704767" cy="0"/>
          </a:xfrm>
          <a:prstGeom prst="line">
            <a:avLst/>
          </a:prstGeom>
          <a:ln w="34925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8979599" y="5081589"/>
            <a:ext cx="135112" cy="157572"/>
          </a:xfrm>
          <a:prstGeom prst="line">
            <a:avLst/>
          </a:prstGeom>
          <a:ln w="34925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9772150" y="4979983"/>
            <a:ext cx="851002" cy="3508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4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TTF Bold"/>
                <a:ea typeface="G마켓 산스 TTF Bold"/>
              </a:rPr>
              <a:t>다이어트</a:t>
            </a:r>
            <a:endParaRPr lang="en-US" altLang="ko-KR" sz="14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301202" y="4844753"/>
            <a:ext cx="3187091" cy="3139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2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/>
                <a:ea typeface="G마켓 산스 Medium"/>
              </a:rPr>
              <a:t>또 다이어트를 한다고 생각하지만 그만해 괜찮아</a:t>
            </a:r>
            <a:endParaRPr lang="en-US" altLang="ko-KR" sz="12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Medium"/>
              <a:ea typeface="G마켓 산스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61452" y="2859329"/>
            <a:ext cx="93307" cy="9330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052559" y="2762106"/>
            <a:ext cx="161163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CHAPTER 0</a:t>
            </a:r>
            <a:r>
              <a:rPr lang="en-US" altLang="ko-KR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4</a:t>
            </a:r>
            <a:endParaRPr lang="en-US" altLang="ko-KR" sz="1600" spc="-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0782302" y="2905983"/>
            <a:ext cx="1400175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986854" y="4172095"/>
            <a:ext cx="3195623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855016" y="3094125"/>
            <a:ext cx="1504374" cy="5234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구현</a:t>
            </a:r>
            <a:r>
              <a:rPr lang="en-US" altLang="ko-KR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(</a:t>
            </a: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예상</a:t>
            </a:r>
            <a:r>
              <a:rPr lang="en-US" altLang="ko-KR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)</a:t>
            </a:r>
            <a:endParaRPr lang="en-US" altLang="ko-KR" sz="2400" spc="-1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253923" y="3162598"/>
            <a:ext cx="369248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6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0">
                      <a:srgbClr val="0f4b81"/>
                    </a:gs>
                    <a:gs pos="100000">
                      <a:srgbClr val="082744"/>
                    </a:gs>
                  </a:gsLst>
                  <a:lin ang="0" scaled="0"/>
                </a:gradFill>
                <a:latin typeface="G마켓 산스 TTF Bold"/>
                <a:ea typeface="G마켓 산스 TTF Bold"/>
              </a:rPr>
              <a:t>브레이킹 슬라이드</a:t>
            </a:r>
            <a:endParaRPr lang="en-US" sz="3600" spc="-151">
              <a:ln w="9525">
                <a:solidFill>
                  <a:schemeClr val="accent1">
                    <a:alpha val="0"/>
                  </a:schemeClr>
                </a:solidFill>
              </a:ln>
              <a:gradFill>
                <a:gsLst>
                  <a:gs pos="0">
                    <a:srgbClr val="0f4b81"/>
                  </a:gs>
                  <a:gs pos="100000">
                    <a:srgbClr val="082744"/>
                  </a:gs>
                </a:gsLst>
                <a:lin ang="0" scaled="0"/>
              </a:gradFill>
              <a:latin typeface="G마켓 산스 TTF Bold"/>
              <a:ea typeface="G마켓 산스 TTF Bold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138013" y="3238112"/>
            <a:ext cx="0" cy="704851"/>
          </a:xfrm>
          <a:prstGeom prst="line">
            <a:avLst/>
          </a:prstGeom>
          <a:ln w="7620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8062312" y="2940533"/>
            <a:ext cx="0" cy="704851"/>
          </a:xfrm>
          <a:prstGeom prst="line">
            <a:avLst/>
          </a:prstGeom>
          <a:ln w="76200">
            <a:solidFill>
              <a:srgbClr val="0c3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770674" y="3853975"/>
            <a:ext cx="103359" cy="103359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0" name="직사각형 39"/>
          <p:cNvSpPr/>
          <p:nvPr/>
        </p:nvSpPr>
        <p:spPr>
          <a:xfrm>
            <a:off x="6089762" y="3853974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직사각형 40"/>
          <p:cNvSpPr/>
          <p:nvPr/>
        </p:nvSpPr>
        <p:spPr>
          <a:xfrm>
            <a:off x="6408849" y="3853974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2" name="직사각형 41"/>
          <p:cNvSpPr/>
          <p:nvPr/>
        </p:nvSpPr>
        <p:spPr>
          <a:xfrm>
            <a:off x="6727935" y="3853973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직사각형 42"/>
          <p:cNvSpPr/>
          <p:nvPr/>
        </p:nvSpPr>
        <p:spPr>
          <a:xfrm>
            <a:off x="7047022" y="3853971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직사각형 43"/>
          <p:cNvSpPr/>
          <p:nvPr/>
        </p:nvSpPr>
        <p:spPr>
          <a:xfrm>
            <a:off x="7366110" y="3853970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직사각형 44"/>
          <p:cNvSpPr/>
          <p:nvPr/>
        </p:nvSpPr>
        <p:spPr>
          <a:xfrm>
            <a:off x="7685197" y="3853970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6" name="직사각형 45"/>
          <p:cNvSpPr/>
          <p:nvPr/>
        </p:nvSpPr>
        <p:spPr>
          <a:xfrm>
            <a:off x="8004283" y="3853969"/>
            <a:ext cx="103359" cy="103359"/>
          </a:xfrm>
          <a:prstGeom prst="rect">
            <a:avLst/>
          </a:prstGeom>
          <a:solidFill>
            <a:srgbClr val="0f4b8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4933" y="168320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2851146" y="1592110"/>
            <a:ext cx="648978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진짜 요즘에 자꾸 펩시 주는 치킨집이 늘어나고 있는데 코카콜라 유저로서 기분이 불쾌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3157171" y="982712"/>
            <a:ext cx="5877698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콜라는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펩시냐</a:t>
            </a: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코카콜라냐</a:t>
            </a: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선택합시다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4" name="그림 3" descr="실외, 눈, 산, 자연이(가) 표시된 사진&#10;&#10;자동 생성된 설명">
            <a:extLst>
              <a:ext uri="{FF2B5EF4-FFF2-40B4-BE49-F238E27FC236}">
                <a16:creationId xmlns:a16="http://schemas.microsoft.com/office/drawing/2014/main" id="{2F7BEA71-A230-43C9-A968-77B193CB73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12" b="16397"/>
          <a:stretch/>
        </p:blipFill>
        <p:spPr>
          <a:xfrm>
            <a:off x="1895948" y="2201509"/>
            <a:ext cx="8400104" cy="2362655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25DF36BF-1DA5-4435-B7D2-69EF50AA5A72}"/>
              </a:ext>
            </a:extLst>
          </p:cNvPr>
          <p:cNvSpPr/>
          <p:nvPr/>
        </p:nvSpPr>
        <p:spPr>
          <a:xfrm>
            <a:off x="1895947" y="4564164"/>
            <a:ext cx="2800035" cy="1096409"/>
          </a:xfrm>
          <a:prstGeom prst="rect">
            <a:avLst/>
          </a:prstGeom>
          <a:solidFill>
            <a:srgbClr val="0F4B8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FA2C259-8791-4A40-BAF5-8E0BA3876F61}"/>
              </a:ext>
            </a:extLst>
          </p:cNvPr>
          <p:cNvSpPr/>
          <p:nvPr/>
        </p:nvSpPr>
        <p:spPr>
          <a:xfrm>
            <a:off x="4695981" y="4564164"/>
            <a:ext cx="2800035" cy="1096409"/>
          </a:xfrm>
          <a:prstGeom prst="rect">
            <a:avLst/>
          </a:prstGeom>
          <a:solidFill>
            <a:srgbClr val="0F4B8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8C239B6-D750-494A-8DFB-FF4A8D1B9606}"/>
              </a:ext>
            </a:extLst>
          </p:cNvPr>
          <p:cNvSpPr/>
          <p:nvPr/>
        </p:nvSpPr>
        <p:spPr>
          <a:xfrm>
            <a:off x="7496016" y="4564164"/>
            <a:ext cx="2800035" cy="1096409"/>
          </a:xfrm>
          <a:prstGeom prst="rect">
            <a:avLst/>
          </a:prstGeom>
          <a:solidFill>
            <a:srgbClr val="0F4B8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A885F5F-7A0B-429B-9B42-E3E7488C2617}"/>
              </a:ext>
            </a:extLst>
          </p:cNvPr>
          <p:cNvSpPr txBox="1"/>
          <p:nvPr/>
        </p:nvSpPr>
        <p:spPr>
          <a:xfrm>
            <a:off x="2293448" y="5875290"/>
            <a:ext cx="200503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위에다가 키워드를 적어주고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여기다가 부연설명 고고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02A5A6A-1C78-4E69-B170-D67170E82AF9}"/>
              </a:ext>
            </a:extLst>
          </p:cNvPr>
          <p:cNvSpPr txBox="1"/>
          <p:nvPr/>
        </p:nvSpPr>
        <p:spPr>
          <a:xfrm>
            <a:off x="5093482" y="5875290"/>
            <a:ext cx="200503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위에다가 키워드를 적어주고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여기다가 부연설명 고고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AF51723-744E-44F8-BD76-8B66936A506C}"/>
              </a:ext>
            </a:extLst>
          </p:cNvPr>
          <p:cNvSpPr txBox="1"/>
          <p:nvPr/>
        </p:nvSpPr>
        <p:spPr>
          <a:xfrm>
            <a:off x="7893516" y="5875290"/>
            <a:ext cx="200503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위에다가 키워드를 적어주고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여기다가 부연설명 고고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403E4FF-93C6-4518-AAA9-AED80D421172}"/>
              </a:ext>
            </a:extLst>
          </p:cNvPr>
          <p:cNvSpPr txBox="1"/>
          <p:nvPr/>
        </p:nvSpPr>
        <p:spPr>
          <a:xfrm>
            <a:off x="8396986" y="5203338"/>
            <a:ext cx="99809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Lemonie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8" name="그래픽 13">
            <a:extLst>
              <a:ext uri="{FF2B5EF4-FFF2-40B4-BE49-F238E27FC236}">
                <a16:creationId xmlns:a16="http://schemas.microsoft.com/office/drawing/2014/main" id="{77ED5A45-141A-4CDB-9E2A-3F2A6A49BE86}"/>
              </a:ext>
            </a:extLst>
          </p:cNvPr>
          <p:cNvGrpSpPr/>
          <p:nvPr/>
        </p:nvGrpSpPr>
        <p:grpSpPr>
          <a:xfrm>
            <a:off x="8684522" y="4749222"/>
            <a:ext cx="423025" cy="423025"/>
            <a:chOff x="12891444" y="4246781"/>
            <a:chExt cx="3089748" cy="3089748"/>
          </a:xfrm>
          <a:solidFill>
            <a:schemeClr val="bg1"/>
          </a:solidFill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9334A61D-C3B9-477C-A836-976FCCF03D89}"/>
                </a:ext>
              </a:extLst>
            </p:cNvPr>
            <p:cNvSpPr/>
            <p:nvPr/>
          </p:nvSpPr>
          <p:spPr>
            <a:xfrm>
              <a:off x="13018654" y="5440660"/>
              <a:ext cx="1740735" cy="1672030"/>
            </a:xfrm>
            <a:custGeom>
              <a:avLst/>
              <a:gdLst>
                <a:gd name="connsiteX0" fmla="*/ 203489 w 1740735"/>
                <a:gd name="connsiteY0" fmla="*/ 1064895 h 1672030"/>
                <a:gd name="connsiteX1" fmla="*/ 1064955 w 1740735"/>
                <a:gd name="connsiteY1" fmla="*/ 203465 h 1672030"/>
                <a:gd name="connsiteX2" fmla="*/ 1610157 w 1740735"/>
                <a:gd name="connsiteY2" fmla="*/ 400243 h 1672030"/>
                <a:gd name="connsiteX3" fmla="*/ 1740735 w 1740735"/>
                <a:gd name="connsiteY3" fmla="*/ 244162 h 1672030"/>
                <a:gd name="connsiteX4" fmla="*/ 1064961 w 1740735"/>
                <a:gd name="connsiteY4" fmla="*/ 0 h 1672030"/>
                <a:gd name="connsiteX5" fmla="*/ 0 w 1740735"/>
                <a:gd name="connsiteY5" fmla="*/ 1064931 h 1672030"/>
                <a:gd name="connsiteX6" fmla="*/ 0 w 1740735"/>
                <a:gd name="connsiteY6" fmla="*/ 1570280 h 1672030"/>
                <a:gd name="connsiteX7" fmla="*/ 101750 w 1740735"/>
                <a:gd name="connsiteY7" fmla="*/ 1672030 h 1672030"/>
                <a:gd name="connsiteX8" fmla="*/ 1722933 w 1740735"/>
                <a:gd name="connsiteY8" fmla="*/ 1672030 h 1672030"/>
                <a:gd name="connsiteX9" fmla="*/ 1722933 w 1740735"/>
                <a:gd name="connsiteY9" fmla="*/ 1468493 h 1672030"/>
                <a:gd name="connsiteX10" fmla="*/ 203489 w 1740735"/>
                <a:gd name="connsiteY10" fmla="*/ 1468493 h 1672030"/>
                <a:gd name="connsiteX11" fmla="*/ 203489 w 1740735"/>
                <a:gd name="connsiteY11" fmla="*/ 1064895 h 167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0735" h="1672030">
                  <a:moveTo>
                    <a:pt x="203489" y="1064895"/>
                  </a:moveTo>
                  <a:cubicBezTo>
                    <a:pt x="203489" y="589937"/>
                    <a:pt x="589961" y="203465"/>
                    <a:pt x="1064955" y="203465"/>
                  </a:cubicBezTo>
                  <a:cubicBezTo>
                    <a:pt x="1267805" y="203465"/>
                    <a:pt x="1456309" y="271499"/>
                    <a:pt x="1610157" y="400243"/>
                  </a:cubicBezTo>
                  <a:lnTo>
                    <a:pt x="1740735" y="244162"/>
                  </a:lnTo>
                  <a:cubicBezTo>
                    <a:pt x="1549822" y="84419"/>
                    <a:pt x="1316142" y="0"/>
                    <a:pt x="1064961" y="0"/>
                  </a:cubicBezTo>
                  <a:cubicBezTo>
                    <a:pt x="477740" y="0"/>
                    <a:pt x="0" y="477740"/>
                    <a:pt x="0" y="1064931"/>
                  </a:cubicBezTo>
                  <a:lnTo>
                    <a:pt x="0" y="1570280"/>
                  </a:lnTo>
                  <a:cubicBezTo>
                    <a:pt x="0" y="1626481"/>
                    <a:pt x="45550" y="1672030"/>
                    <a:pt x="101750" y="1672030"/>
                  </a:cubicBezTo>
                  <a:lnTo>
                    <a:pt x="1722933" y="1672030"/>
                  </a:lnTo>
                  <a:lnTo>
                    <a:pt x="1722933" y="1468493"/>
                  </a:lnTo>
                  <a:lnTo>
                    <a:pt x="203489" y="1468493"/>
                  </a:lnTo>
                  <a:lnTo>
                    <a:pt x="203489" y="1064895"/>
                  </a:ln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D52B914D-B12D-47F0-AD2F-171E3DA4C911}"/>
                </a:ext>
              </a:extLst>
            </p:cNvPr>
            <p:cNvSpPr/>
            <p:nvPr/>
          </p:nvSpPr>
          <p:spPr>
            <a:xfrm>
              <a:off x="13384940" y="4246781"/>
              <a:ext cx="1397338" cy="1397338"/>
            </a:xfrm>
            <a:custGeom>
              <a:avLst/>
              <a:gdLst>
                <a:gd name="connsiteX0" fmla="*/ 698669 w 1397338"/>
                <a:gd name="connsiteY0" fmla="*/ 0 h 1397338"/>
                <a:gd name="connsiteX1" fmla="*/ 0 w 1397338"/>
                <a:gd name="connsiteY1" fmla="*/ 698669 h 1397338"/>
                <a:gd name="connsiteX2" fmla="*/ 698669 w 1397338"/>
                <a:gd name="connsiteY2" fmla="*/ 1397339 h 1397338"/>
                <a:gd name="connsiteX3" fmla="*/ 1397339 w 1397338"/>
                <a:gd name="connsiteY3" fmla="*/ 698669 h 1397338"/>
                <a:gd name="connsiteX4" fmla="*/ 698669 w 1397338"/>
                <a:gd name="connsiteY4" fmla="*/ 0 h 1397338"/>
                <a:gd name="connsiteX5" fmla="*/ 698669 w 1397338"/>
                <a:gd name="connsiteY5" fmla="*/ 1193844 h 1397338"/>
                <a:gd name="connsiteX6" fmla="*/ 203495 w 1397338"/>
                <a:gd name="connsiteY6" fmla="*/ 698669 h 1397338"/>
                <a:gd name="connsiteX7" fmla="*/ 698669 w 1397338"/>
                <a:gd name="connsiteY7" fmla="*/ 203495 h 1397338"/>
                <a:gd name="connsiteX8" fmla="*/ 1193844 w 1397338"/>
                <a:gd name="connsiteY8" fmla="*/ 698669 h 1397338"/>
                <a:gd name="connsiteX9" fmla="*/ 698669 w 1397338"/>
                <a:gd name="connsiteY9" fmla="*/ 1193844 h 1397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7338" h="1397338">
                  <a:moveTo>
                    <a:pt x="698669" y="0"/>
                  </a:moveTo>
                  <a:cubicBezTo>
                    <a:pt x="313416" y="0"/>
                    <a:pt x="0" y="313416"/>
                    <a:pt x="0" y="698669"/>
                  </a:cubicBezTo>
                  <a:cubicBezTo>
                    <a:pt x="0" y="1083922"/>
                    <a:pt x="313416" y="1397339"/>
                    <a:pt x="698669" y="1397339"/>
                  </a:cubicBezTo>
                  <a:cubicBezTo>
                    <a:pt x="1083922" y="1397339"/>
                    <a:pt x="1397339" y="1083922"/>
                    <a:pt x="1397339" y="698669"/>
                  </a:cubicBezTo>
                  <a:cubicBezTo>
                    <a:pt x="1397339" y="313416"/>
                    <a:pt x="1083922" y="0"/>
                    <a:pt x="698669" y="0"/>
                  </a:cubicBezTo>
                  <a:close/>
                  <a:moveTo>
                    <a:pt x="698669" y="1193844"/>
                  </a:moveTo>
                  <a:cubicBezTo>
                    <a:pt x="425643" y="1193844"/>
                    <a:pt x="203495" y="971696"/>
                    <a:pt x="203495" y="698669"/>
                  </a:cubicBezTo>
                  <a:cubicBezTo>
                    <a:pt x="203495" y="425643"/>
                    <a:pt x="425643" y="203495"/>
                    <a:pt x="698669" y="203495"/>
                  </a:cubicBezTo>
                  <a:cubicBezTo>
                    <a:pt x="971696" y="203495"/>
                    <a:pt x="1193844" y="425643"/>
                    <a:pt x="1193844" y="698669"/>
                  </a:cubicBezTo>
                  <a:cubicBezTo>
                    <a:pt x="1193844" y="971696"/>
                    <a:pt x="971690" y="1193844"/>
                    <a:pt x="698669" y="1193844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44CF6563-D4C4-4ED5-8F25-7AF849B0C1E3}"/>
                </a:ext>
              </a:extLst>
            </p:cNvPr>
            <p:cNvSpPr/>
            <p:nvPr/>
          </p:nvSpPr>
          <p:spPr>
            <a:xfrm>
              <a:off x="14378674" y="5440637"/>
              <a:ext cx="1475312" cy="1895885"/>
            </a:xfrm>
            <a:custGeom>
              <a:avLst/>
              <a:gdLst>
                <a:gd name="connsiteX0" fmla="*/ 1421695 w 1475312"/>
                <a:gd name="connsiteY0" fmla="*/ 358036 h 1895885"/>
                <a:gd name="connsiteX1" fmla="*/ 777289 w 1475312"/>
                <a:gd name="connsiteY1" fmla="*/ 12093 h 1895885"/>
                <a:gd name="connsiteX2" fmla="*/ 680052 w 1475312"/>
                <a:gd name="connsiteY2" fmla="*/ 12636 h 1895885"/>
                <a:gd name="connsiteX3" fmla="*/ 52604 w 1475312"/>
                <a:gd name="connsiteY3" fmla="*/ 358579 h 1895885"/>
                <a:gd name="connsiteX4" fmla="*/ 0 w 1475312"/>
                <a:gd name="connsiteY4" fmla="*/ 447675 h 1895885"/>
                <a:gd name="connsiteX5" fmla="*/ 0 w 1475312"/>
                <a:gd name="connsiteY5" fmla="*/ 936066 h 1895885"/>
                <a:gd name="connsiteX6" fmla="*/ 600045 w 1475312"/>
                <a:gd name="connsiteY6" fmla="*/ 1849968 h 1895885"/>
                <a:gd name="connsiteX7" fmla="*/ 684832 w 1475312"/>
                <a:gd name="connsiteY7" fmla="*/ 1887274 h 1895885"/>
                <a:gd name="connsiteX8" fmla="*/ 725801 w 1475312"/>
                <a:gd name="connsiteY8" fmla="*/ 1895886 h 1895885"/>
                <a:gd name="connsiteX9" fmla="*/ 764670 w 1475312"/>
                <a:gd name="connsiteY9" fmla="*/ 1888155 h 1895885"/>
                <a:gd name="connsiteX10" fmla="*/ 863029 w 1475312"/>
                <a:gd name="connsiteY10" fmla="*/ 1847488 h 1895885"/>
                <a:gd name="connsiteX11" fmla="*/ 863434 w 1475312"/>
                <a:gd name="connsiteY11" fmla="*/ 1847319 h 1895885"/>
                <a:gd name="connsiteX12" fmla="*/ 1475312 w 1475312"/>
                <a:gd name="connsiteY12" fmla="*/ 929277 h 1895885"/>
                <a:gd name="connsiteX13" fmla="*/ 1475312 w 1475312"/>
                <a:gd name="connsiteY13" fmla="*/ 447705 h 1895885"/>
                <a:gd name="connsiteX14" fmla="*/ 1421695 w 1475312"/>
                <a:gd name="connsiteY14" fmla="*/ 358036 h 1895885"/>
                <a:gd name="connsiteX15" fmla="*/ 1271854 w 1475312"/>
                <a:gd name="connsiteY15" fmla="*/ 929283 h 1895885"/>
                <a:gd name="connsiteX16" fmla="*/ 785128 w 1475312"/>
                <a:gd name="connsiteY16" fmla="*/ 1659526 h 1895885"/>
                <a:gd name="connsiteX17" fmla="*/ 727062 w 1475312"/>
                <a:gd name="connsiteY17" fmla="*/ 1683508 h 1895885"/>
                <a:gd name="connsiteX18" fmla="*/ 681821 w 1475312"/>
                <a:gd name="connsiteY18" fmla="*/ 1663636 h 1895885"/>
                <a:gd name="connsiteX19" fmla="*/ 203501 w 1475312"/>
                <a:gd name="connsiteY19" fmla="*/ 936072 h 1895885"/>
                <a:gd name="connsiteX20" fmla="*/ 203501 w 1475312"/>
                <a:gd name="connsiteY20" fmla="*/ 507780 h 1895885"/>
                <a:gd name="connsiteX21" fmla="*/ 729874 w 1475312"/>
                <a:gd name="connsiteY21" fmla="*/ 217561 h 1895885"/>
                <a:gd name="connsiteX22" fmla="*/ 1271854 w 1475312"/>
                <a:gd name="connsiteY22" fmla="*/ 508528 h 1895885"/>
                <a:gd name="connsiteX23" fmla="*/ 1271854 w 1475312"/>
                <a:gd name="connsiteY23" fmla="*/ 929283 h 189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75312" h="1895885">
                  <a:moveTo>
                    <a:pt x="1421695" y="358036"/>
                  </a:moveTo>
                  <a:lnTo>
                    <a:pt x="777289" y="12093"/>
                  </a:lnTo>
                  <a:cubicBezTo>
                    <a:pt x="746934" y="-4219"/>
                    <a:pt x="710304" y="-4020"/>
                    <a:pt x="680052" y="12636"/>
                  </a:cubicBezTo>
                  <a:lnTo>
                    <a:pt x="52604" y="358579"/>
                  </a:lnTo>
                  <a:cubicBezTo>
                    <a:pt x="20144" y="376454"/>
                    <a:pt x="0" y="410604"/>
                    <a:pt x="0" y="447675"/>
                  </a:cubicBezTo>
                  <a:lnTo>
                    <a:pt x="0" y="936066"/>
                  </a:lnTo>
                  <a:cubicBezTo>
                    <a:pt x="0" y="1331765"/>
                    <a:pt x="235617" y="1690526"/>
                    <a:pt x="600045" y="1849968"/>
                  </a:cubicBezTo>
                  <a:lnTo>
                    <a:pt x="684832" y="1887274"/>
                  </a:lnTo>
                  <a:cubicBezTo>
                    <a:pt x="697891" y="1893007"/>
                    <a:pt x="711831" y="1895886"/>
                    <a:pt x="725801" y="1895886"/>
                  </a:cubicBezTo>
                  <a:cubicBezTo>
                    <a:pt x="739029" y="1895886"/>
                    <a:pt x="752221" y="1893273"/>
                    <a:pt x="764670" y="1888155"/>
                  </a:cubicBezTo>
                  <a:lnTo>
                    <a:pt x="863029" y="1847488"/>
                  </a:lnTo>
                  <a:cubicBezTo>
                    <a:pt x="863162" y="1847421"/>
                    <a:pt x="863301" y="1847385"/>
                    <a:pt x="863434" y="1847319"/>
                  </a:cubicBezTo>
                  <a:cubicBezTo>
                    <a:pt x="1235121" y="1691781"/>
                    <a:pt x="1475312" y="1331421"/>
                    <a:pt x="1475312" y="929277"/>
                  </a:cubicBezTo>
                  <a:lnTo>
                    <a:pt x="1475312" y="447705"/>
                  </a:lnTo>
                  <a:cubicBezTo>
                    <a:pt x="1475312" y="410200"/>
                    <a:pt x="1454728" y="375778"/>
                    <a:pt x="1421695" y="358036"/>
                  </a:cubicBezTo>
                  <a:close/>
                  <a:moveTo>
                    <a:pt x="1271854" y="929283"/>
                  </a:moveTo>
                  <a:cubicBezTo>
                    <a:pt x="1271854" y="1249078"/>
                    <a:pt x="1080802" y="1535701"/>
                    <a:pt x="785128" y="1659526"/>
                  </a:cubicBezTo>
                  <a:lnTo>
                    <a:pt x="727062" y="1683508"/>
                  </a:lnTo>
                  <a:lnTo>
                    <a:pt x="681821" y="1663636"/>
                  </a:lnTo>
                  <a:cubicBezTo>
                    <a:pt x="391263" y="1536485"/>
                    <a:pt x="203501" y="1250913"/>
                    <a:pt x="203501" y="936072"/>
                  </a:cubicBezTo>
                  <a:lnTo>
                    <a:pt x="203501" y="507780"/>
                  </a:lnTo>
                  <a:lnTo>
                    <a:pt x="729874" y="217561"/>
                  </a:lnTo>
                  <a:lnTo>
                    <a:pt x="1271854" y="508528"/>
                  </a:lnTo>
                  <a:lnTo>
                    <a:pt x="1271854" y="929283"/>
                  </a:ln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84449D1B-009D-4527-89CF-AD4B1342D318}"/>
                </a:ext>
              </a:extLst>
            </p:cNvPr>
            <p:cNvSpPr/>
            <p:nvPr/>
          </p:nvSpPr>
          <p:spPr>
            <a:xfrm>
              <a:off x="14744975" y="6152844"/>
              <a:ext cx="766529" cy="525718"/>
            </a:xfrm>
            <a:custGeom>
              <a:avLst/>
              <a:gdLst>
                <a:gd name="connsiteX0" fmla="*/ 743504 w 766529"/>
                <a:gd name="connsiteY0" fmla="*/ 37291 h 525718"/>
                <a:gd name="connsiteX1" fmla="*/ 600307 w 766529"/>
                <a:gd name="connsiteY1" fmla="*/ 23013 h 525718"/>
                <a:gd name="connsiteX2" fmla="*/ 284314 w 766529"/>
                <a:gd name="connsiteY2" fmla="*/ 281828 h 525718"/>
                <a:gd name="connsiteX3" fmla="*/ 179414 w 766529"/>
                <a:gd name="connsiteY3" fmla="*/ 158069 h 525718"/>
                <a:gd name="connsiteX4" fmla="*/ 35982 w 766529"/>
                <a:gd name="connsiteY4" fmla="*/ 146199 h 525718"/>
                <a:gd name="connsiteX5" fmla="*/ 24112 w 766529"/>
                <a:gd name="connsiteY5" fmla="*/ 289631 h 525718"/>
                <a:gd name="connsiteX6" fmla="*/ 193692 w 766529"/>
                <a:gd name="connsiteY6" fmla="*/ 489734 h 525718"/>
                <a:gd name="connsiteX7" fmla="*/ 271394 w 766529"/>
                <a:gd name="connsiteY7" fmla="*/ 525719 h 525718"/>
                <a:gd name="connsiteX8" fmla="*/ 335802 w 766529"/>
                <a:gd name="connsiteY8" fmla="*/ 502691 h 525718"/>
                <a:gd name="connsiteX9" fmla="*/ 729226 w 766529"/>
                <a:gd name="connsiteY9" fmla="*/ 180488 h 525718"/>
                <a:gd name="connsiteX10" fmla="*/ 743504 w 766529"/>
                <a:gd name="connsiteY10" fmla="*/ 37291 h 525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6529" h="525718">
                  <a:moveTo>
                    <a:pt x="743504" y="37291"/>
                  </a:moveTo>
                  <a:cubicBezTo>
                    <a:pt x="707827" y="-6189"/>
                    <a:pt x="643757" y="-12567"/>
                    <a:pt x="600307" y="23013"/>
                  </a:cubicBezTo>
                  <a:lnTo>
                    <a:pt x="284314" y="281828"/>
                  </a:lnTo>
                  <a:lnTo>
                    <a:pt x="179414" y="158069"/>
                  </a:lnTo>
                  <a:cubicBezTo>
                    <a:pt x="143055" y="115235"/>
                    <a:pt x="78888" y="109840"/>
                    <a:pt x="35982" y="146199"/>
                  </a:cubicBezTo>
                  <a:cubicBezTo>
                    <a:pt x="-6888" y="182558"/>
                    <a:pt x="-12211" y="246761"/>
                    <a:pt x="24112" y="289631"/>
                  </a:cubicBezTo>
                  <a:lnTo>
                    <a:pt x="193692" y="489734"/>
                  </a:lnTo>
                  <a:cubicBezTo>
                    <a:pt x="213805" y="513475"/>
                    <a:pt x="242464" y="525719"/>
                    <a:pt x="271394" y="525719"/>
                  </a:cubicBezTo>
                  <a:cubicBezTo>
                    <a:pt x="294084" y="525719"/>
                    <a:pt x="316907" y="518188"/>
                    <a:pt x="335802" y="502691"/>
                  </a:cubicBezTo>
                  <a:lnTo>
                    <a:pt x="729226" y="180488"/>
                  </a:lnTo>
                  <a:cubicBezTo>
                    <a:pt x="772706" y="144871"/>
                    <a:pt x="779114" y="80735"/>
                    <a:pt x="743504" y="37291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AA287496-FC19-46FE-ACD9-32F33C2B31F6}"/>
              </a:ext>
            </a:extLst>
          </p:cNvPr>
          <p:cNvSpPr txBox="1"/>
          <p:nvPr/>
        </p:nvSpPr>
        <p:spPr>
          <a:xfrm>
            <a:off x="5619461" y="5203338"/>
            <a:ext cx="95308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Deossilt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40" name="그래픽 15">
            <a:extLst>
              <a:ext uri="{FF2B5EF4-FFF2-40B4-BE49-F238E27FC236}">
                <a16:creationId xmlns:a16="http://schemas.microsoft.com/office/drawing/2014/main" id="{BE403E2F-1673-4BBF-A17F-10C03E927CB2}"/>
              </a:ext>
            </a:extLst>
          </p:cNvPr>
          <p:cNvGrpSpPr/>
          <p:nvPr/>
        </p:nvGrpSpPr>
        <p:grpSpPr>
          <a:xfrm>
            <a:off x="5884488" y="4749222"/>
            <a:ext cx="423025" cy="423025"/>
            <a:chOff x="12192000" y="3670907"/>
            <a:chExt cx="3089748" cy="3089748"/>
          </a:xfrm>
          <a:solidFill>
            <a:schemeClr val="bg1"/>
          </a:solidFill>
        </p:grpSpPr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03467A51-E062-4074-8EFC-DF3DBD9E097C}"/>
                </a:ext>
              </a:extLst>
            </p:cNvPr>
            <p:cNvSpPr/>
            <p:nvPr/>
          </p:nvSpPr>
          <p:spPr>
            <a:xfrm>
              <a:off x="12487009" y="3670907"/>
              <a:ext cx="2499728" cy="3089748"/>
            </a:xfrm>
            <a:custGeom>
              <a:avLst/>
              <a:gdLst>
                <a:gd name="connsiteX0" fmla="*/ 2275462 w 2499728"/>
                <a:gd name="connsiteY0" fmla="*/ 537212 h 3089748"/>
                <a:gd name="connsiteX1" fmla="*/ 1249901 w 2499728"/>
                <a:gd name="connsiteY1" fmla="*/ 0 h 3089748"/>
                <a:gd name="connsiteX2" fmla="*/ 224340 w 2499728"/>
                <a:gd name="connsiteY2" fmla="*/ 537212 h 3089748"/>
                <a:gd name="connsiteX3" fmla="*/ 79073 w 2499728"/>
                <a:gd name="connsiteY3" fmla="*/ 1686791 h 3089748"/>
                <a:gd name="connsiteX4" fmla="*/ 260173 w 2499728"/>
                <a:gd name="connsiteY4" fmla="*/ 1985791 h 3089748"/>
                <a:gd name="connsiteX5" fmla="*/ 1167654 w 2499728"/>
                <a:gd name="connsiteY5" fmla="*/ 3051718 h 3089748"/>
                <a:gd name="connsiteX6" fmla="*/ 1249901 w 2499728"/>
                <a:gd name="connsiteY6" fmla="*/ 3089748 h 3089748"/>
                <a:gd name="connsiteX7" fmla="*/ 1332147 w 2499728"/>
                <a:gd name="connsiteY7" fmla="*/ 3051718 h 3089748"/>
                <a:gd name="connsiteX8" fmla="*/ 2239374 w 2499728"/>
                <a:gd name="connsiteY8" fmla="*/ 1986080 h 3089748"/>
                <a:gd name="connsiteX9" fmla="*/ 2420439 w 2499728"/>
                <a:gd name="connsiteY9" fmla="*/ 1687479 h 3089748"/>
                <a:gd name="connsiteX10" fmla="*/ 2275462 w 2499728"/>
                <a:gd name="connsiteY10" fmla="*/ 537212 h 3089748"/>
                <a:gd name="connsiteX11" fmla="*/ 2218132 w 2499728"/>
                <a:gd name="connsiteY11" fmla="*/ 1611817 h 3089748"/>
                <a:gd name="connsiteX12" fmla="*/ 2075636 w 2499728"/>
                <a:gd name="connsiteY12" fmla="*/ 1845237 h 3089748"/>
                <a:gd name="connsiteX13" fmla="*/ 2075129 w 2499728"/>
                <a:gd name="connsiteY13" fmla="*/ 1845817 h 3089748"/>
                <a:gd name="connsiteX14" fmla="*/ 1249901 w 2499728"/>
                <a:gd name="connsiteY14" fmla="*/ 2815092 h 3089748"/>
                <a:gd name="connsiteX15" fmla="*/ 424165 w 2499728"/>
                <a:gd name="connsiteY15" fmla="*/ 1845207 h 3089748"/>
                <a:gd name="connsiteX16" fmla="*/ 281415 w 2499728"/>
                <a:gd name="connsiteY16" fmla="*/ 1611098 h 3089748"/>
                <a:gd name="connsiteX17" fmla="*/ 402054 w 2499728"/>
                <a:gd name="connsiteY17" fmla="*/ 660084 h 3089748"/>
                <a:gd name="connsiteX18" fmla="*/ 1249901 w 2499728"/>
                <a:gd name="connsiteY18" fmla="*/ 216065 h 3089748"/>
                <a:gd name="connsiteX19" fmla="*/ 2097711 w 2499728"/>
                <a:gd name="connsiteY19" fmla="*/ 660084 h 3089748"/>
                <a:gd name="connsiteX20" fmla="*/ 2218132 w 2499728"/>
                <a:gd name="connsiteY20" fmla="*/ 1611817 h 3089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99728" h="3089748">
                  <a:moveTo>
                    <a:pt x="2275462" y="537212"/>
                  </a:moveTo>
                  <a:cubicBezTo>
                    <a:pt x="2039585" y="195831"/>
                    <a:pt x="1665755" y="0"/>
                    <a:pt x="1249901" y="0"/>
                  </a:cubicBezTo>
                  <a:cubicBezTo>
                    <a:pt x="834046" y="0"/>
                    <a:pt x="460217" y="195831"/>
                    <a:pt x="224340" y="537212"/>
                  </a:cubicBezTo>
                  <a:cubicBezTo>
                    <a:pt x="-10379" y="876867"/>
                    <a:pt x="-64576" y="1306879"/>
                    <a:pt x="79073" y="1686791"/>
                  </a:cubicBezTo>
                  <a:cubicBezTo>
                    <a:pt x="117496" y="1790539"/>
                    <a:pt x="178573" y="1891336"/>
                    <a:pt x="260173" y="1985791"/>
                  </a:cubicBezTo>
                  <a:lnTo>
                    <a:pt x="1167654" y="3051718"/>
                  </a:lnTo>
                  <a:cubicBezTo>
                    <a:pt x="1188178" y="3075844"/>
                    <a:pt x="1218249" y="3089748"/>
                    <a:pt x="1249901" y="3089748"/>
                  </a:cubicBezTo>
                  <a:cubicBezTo>
                    <a:pt x="1281553" y="3089748"/>
                    <a:pt x="1311623" y="3075850"/>
                    <a:pt x="1332147" y="3051718"/>
                  </a:cubicBezTo>
                  <a:lnTo>
                    <a:pt x="2239374" y="1986080"/>
                  </a:lnTo>
                  <a:cubicBezTo>
                    <a:pt x="2321337" y="1891083"/>
                    <a:pt x="2382336" y="1790394"/>
                    <a:pt x="2420439" y="1687479"/>
                  </a:cubicBezTo>
                  <a:cubicBezTo>
                    <a:pt x="2564377" y="1306879"/>
                    <a:pt x="2510180" y="876867"/>
                    <a:pt x="2275462" y="537212"/>
                  </a:cubicBezTo>
                  <a:close/>
                  <a:moveTo>
                    <a:pt x="2218132" y="1611817"/>
                  </a:moveTo>
                  <a:cubicBezTo>
                    <a:pt x="2188750" y="1691221"/>
                    <a:pt x="2140780" y="1769726"/>
                    <a:pt x="2075636" y="1845237"/>
                  </a:cubicBezTo>
                  <a:cubicBezTo>
                    <a:pt x="2075455" y="1845418"/>
                    <a:pt x="2075274" y="1845600"/>
                    <a:pt x="2075129" y="1845817"/>
                  </a:cubicBezTo>
                  <a:lnTo>
                    <a:pt x="1249901" y="2815092"/>
                  </a:lnTo>
                  <a:lnTo>
                    <a:pt x="424165" y="1845207"/>
                  </a:lnTo>
                  <a:cubicBezTo>
                    <a:pt x="359057" y="1769762"/>
                    <a:pt x="311088" y="1691263"/>
                    <a:pt x="281415" y="1611098"/>
                  </a:cubicBezTo>
                  <a:cubicBezTo>
                    <a:pt x="162617" y="1296904"/>
                    <a:pt x="207702" y="941365"/>
                    <a:pt x="402054" y="660084"/>
                  </a:cubicBezTo>
                  <a:cubicBezTo>
                    <a:pt x="597016" y="377903"/>
                    <a:pt x="906064" y="216065"/>
                    <a:pt x="1249901" y="216065"/>
                  </a:cubicBezTo>
                  <a:cubicBezTo>
                    <a:pt x="1593732" y="216065"/>
                    <a:pt x="1902743" y="377897"/>
                    <a:pt x="2097711" y="660084"/>
                  </a:cubicBezTo>
                  <a:cubicBezTo>
                    <a:pt x="2292099" y="941365"/>
                    <a:pt x="2337220" y="1296904"/>
                    <a:pt x="2218132" y="1611817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40B847DD-388B-4B3E-93B7-024091A2673D}"/>
                </a:ext>
              </a:extLst>
            </p:cNvPr>
            <p:cNvSpPr/>
            <p:nvPr/>
          </p:nvSpPr>
          <p:spPr>
            <a:xfrm>
              <a:off x="13131923" y="4311902"/>
              <a:ext cx="1209974" cy="1209974"/>
            </a:xfrm>
            <a:custGeom>
              <a:avLst/>
              <a:gdLst>
                <a:gd name="connsiteX0" fmla="*/ 604987 w 1209974"/>
                <a:gd name="connsiteY0" fmla="*/ 0 h 1209974"/>
                <a:gd name="connsiteX1" fmla="*/ 0 w 1209974"/>
                <a:gd name="connsiteY1" fmla="*/ 604987 h 1209974"/>
                <a:gd name="connsiteX2" fmla="*/ 604987 w 1209974"/>
                <a:gd name="connsiteY2" fmla="*/ 1209974 h 1209974"/>
                <a:gd name="connsiteX3" fmla="*/ 1209974 w 1209974"/>
                <a:gd name="connsiteY3" fmla="*/ 604987 h 1209974"/>
                <a:gd name="connsiteX4" fmla="*/ 604987 w 1209974"/>
                <a:gd name="connsiteY4" fmla="*/ 0 h 1209974"/>
                <a:gd name="connsiteX5" fmla="*/ 604987 w 1209974"/>
                <a:gd name="connsiteY5" fmla="*/ 993903 h 1209974"/>
                <a:gd name="connsiteX6" fmla="*/ 216065 w 1209974"/>
                <a:gd name="connsiteY6" fmla="*/ 604981 h 1209974"/>
                <a:gd name="connsiteX7" fmla="*/ 604987 w 1209974"/>
                <a:gd name="connsiteY7" fmla="*/ 216059 h 1209974"/>
                <a:gd name="connsiteX8" fmla="*/ 993909 w 1209974"/>
                <a:gd name="connsiteY8" fmla="*/ 604981 h 1209974"/>
                <a:gd name="connsiteX9" fmla="*/ 604987 w 1209974"/>
                <a:gd name="connsiteY9" fmla="*/ 993903 h 120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9974" h="1209974">
                  <a:moveTo>
                    <a:pt x="604987" y="0"/>
                  </a:moveTo>
                  <a:cubicBezTo>
                    <a:pt x="271415" y="0"/>
                    <a:pt x="0" y="271379"/>
                    <a:pt x="0" y="604987"/>
                  </a:cubicBezTo>
                  <a:cubicBezTo>
                    <a:pt x="0" y="938595"/>
                    <a:pt x="271379" y="1209974"/>
                    <a:pt x="604987" y="1209974"/>
                  </a:cubicBezTo>
                  <a:cubicBezTo>
                    <a:pt x="938595" y="1209974"/>
                    <a:pt x="1209974" y="938595"/>
                    <a:pt x="1209974" y="604987"/>
                  </a:cubicBezTo>
                  <a:cubicBezTo>
                    <a:pt x="1209974" y="271415"/>
                    <a:pt x="938559" y="0"/>
                    <a:pt x="604987" y="0"/>
                  </a:cubicBezTo>
                  <a:close/>
                  <a:moveTo>
                    <a:pt x="604987" y="993903"/>
                  </a:moveTo>
                  <a:cubicBezTo>
                    <a:pt x="390539" y="993903"/>
                    <a:pt x="216065" y="819429"/>
                    <a:pt x="216065" y="604981"/>
                  </a:cubicBezTo>
                  <a:cubicBezTo>
                    <a:pt x="216065" y="390533"/>
                    <a:pt x="390539" y="216059"/>
                    <a:pt x="604987" y="216059"/>
                  </a:cubicBezTo>
                  <a:cubicBezTo>
                    <a:pt x="819435" y="216059"/>
                    <a:pt x="993909" y="390533"/>
                    <a:pt x="993909" y="604981"/>
                  </a:cubicBezTo>
                  <a:cubicBezTo>
                    <a:pt x="993909" y="819429"/>
                    <a:pt x="819435" y="993903"/>
                    <a:pt x="604987" y="993903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2724B3B-D407-483C-B557-C3D2BBA7A0DF}"/>
              </a:ext>
            </a:extLst>
          </p:cNvPr>
          <p:cNvSpPr txBox="1"/>
          <p:nvPr/>
        </p:nvSpPr>
        <p:spPr>
          <a:xfrm>
            <a:off x="2716032" y="5203338"/>
            <a:ext cx="115986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Keywords</a:t>
            </a:r>
          </a:p>
        </p:txBody>
      </p:sp>
      <p:grpSp>
        <p:nvGrpSpPr>
          <p:cNvPr id="43" name="그래픽 17">
            <a:extLst>
              <a:ext uri="{FF2B5EF4-FFF2-40B4-BE49-F238E27FC236}">
                <a16:creationId xmlns:a16="http://schemas.microsoft.com/office/drawing/2014/main" id="{C2DE6137-0319-493D-9392-7387E28C94A7}"/>
              </a:ext>
            </a:extLst>
          </p:cNvPr>
          <p:cNvGrpSpPr/>
          <p:nvPr/>
        </p:nvGrpSpPr>
        <p:grpSpPr>
          <a:xfrm>
            <a:off x="3084453" y="4749222"/>
            <a:ext cx="423025" cy="423025"/>
            <a:chOff x="12792548" y="3019288"/>
            <a:chExt cx="3089748" cy="3089748"/>
          </a:xfrm>
          <a:solidFill>
            <a:schemeClr val="bg1"/>
          </a:solidFill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8D204949-DC24-4451-B1F8-69C1C5CB09C0}"/>
                </a:ext>
              </a:extLst>
            </p:cNvPr>
            <p:cNvSpPr/>
            <p:nvPr/>
          </p:nvSpPr>
          <p:spPr>
            <a:xfrm>
              <a:off x="13886674" y="3732012"/>
              <a:ext cx="1995627" cy="2084228"/>
            </a:xfrm>
            <a:custGeom>
              <a:avLst/>
              <a:gdLst>
                <a:gd name="connsiteX0" fmla="*/ 1880045 w 1995627"/>
                <a:gd name="connsiteY0" fmla="*/ 0 h 2084228"/>
                <a:gd name="connsiteX1" fmla="*/ 1040189 w 1995627"/>
                <a:gd name="connsiteY1" fmla="*/ 0 h 2084228"/>
                <a:gd name="connsiteX2" fmla="*/ 1040189 w 1995627"/>
                <a:gd name="connsiteY2" fmla="*/ 231152 h 2084228"/>
                <a:gd name="connsiteX3" fmla="*/ 1764469 w 1995627"/>
                <a:gd name="connsiteY3" fmla="*/ 231152 h 2084228"/>
                <a:gd name="connsiteX4" fmla="*/ 1764469 w 1995627"/>
                <a:gd name="connsiteY4" fmla="*/ 1433148 h 2084228"/>
                <a:gd name="connsiteX5" fmla="*/ 1587249 w 1995627"/>
                <a:gd name="connsiteY5" fmla="*/ 1433148 h 2084228"/>
                <a:gd name="connsiteX6" fmla="*/ 1471674 w 1995627"/>
                <a:gd name="connsiteY6" fmla="*/ 1548724 h 2084228"/>
                <a:gd name="connsiteX7" fmla="*/ 1471674 w 1995627"/>
                <a:gd name="connsiteY7" fmla="*/ 1744398 h 2084228"/>
                <a:gd name="connsiteX8" fmla="*/ 1064883 w 1995627"/>
                <a:gd name="connsiteY8" fmla="*/ 1454608 h 2084228"/>
                <a:gd name="connsiteX9" fmla="*/ 997808 w 1995627"/>
                <a:gd name="connsiteY9" fmla="*/ 1433148 h 2084228"/>
                <a:gd name="connsiteX10" fmla="*/ 231152 w 1995627"/>
                <a:gd name="connsiteY10" fmla="*/ 1433148 h 2084228"/>
                <a:gd name="connsiteX11" fmla="*/ 231152 w 1995627"/>
                <a:gd name="connsiteY11" fmla="*/ 1086421 h 2084228"/>
                <a:gd name="connsiteX12" fmla="*/ 0 w 1995627"/>
                <a:gd name="connsiteY12" fmla="*/ 1086421 h 2084228"/>
                <a:gd name="connsiteX13" fmla="*/ 0 w 1995627"/>
                <a:gd name="connsiteY13" fmla="*/ 1548724 h 2084228"/>
                <a:gd name="connsiteX14" fmla="*/ 115576 w 1995627"/>
                <a:gd name="connsiteY14" fmla="*/ 1664300 h 2084228"/>
                <a:gd name="connsiteX15" fmla="*/ 960863 w 1995627"/>
                <a:gd name="connsiteY15" fmla="*/ 1664300 h 2084228"/>
                <a:gd name="connsiteX16" fmla="*/ 1520180 w 1995627"/>
                <a:gd name="connsiteY16" fmla="*/ 2062769 h 2084228"/>
                <a:gd name="connsiteX17" fmla="*/ 1587255 w 1995627"/>
                <a:gd name="connsiteY17" fmla="*/ 2084228 h 2084228"/>
                <a:gd name="connsiteX18" fmla="*/ 1640191 w 1995627"/>
                <a:gd name="connsiteY18" fmla="*/ 2071399 h 2084228"/>
                <a:gd name="connsiteX19" fmla="*/ 1702831 w 1995627"/>
                <a:gd name="connsiteY19" fmla="*/ 1968652 h 2084228"/>
                <a:gd name="connsiteX20" fmla="*/ 1702831 w 1995627"/>
                <a:gd name="connsiteY20" fmla="*/ 1664300 h 2084228"/>
                <a:gd name="connsiteX21" fmla="*/ 1880051 w 1995627"/>
                <a:gd name="connsiteY21" fmla="*/ 1664300 h 2084228"/>
                <a:gd name="connsiteX22" fmla="*/ 1995627 w 1995627"/>
                <a:gd name="connsiteY22" fmla="*/ 1548724 h 2084228"/>
                <a:gd name="connsiteX23" fmla="*/ 1995627 w 1995627"/>
                <a:gd name="connsiteY23" fmla="*/ 115576 h 2084228"/>
                <a:gd name="connsiteX24" fmla="*/ 1880045 w 1995627"/>
                <a:gd name="connsiteY24" fmla="*/ 0 h 208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95627" h="2084228">
                  <a:moveTo>
                    <a:pt x="1880045" y="0"/>
                  </a:moveTo>
                  <a:lnTo>
                    <a:pt x="1040189" y="0"/>
                  </a:lnTo>
                  <a:lnTo>
                    <a:pt x="1040189" y="231152"/>
                  </a:lnTo>
                  <a:lnTo>
                    <a:pt x="1764469" y="231152"/>
                  </a:lnTo>
                  <a:lnTo>
                    <a:pt x="1764469" y="1433148"/>
                  </a:lnTo>
                  <a:lnTo>
                    <a:pt x="1587249" y="1433148"/>
                  </a:lnTo>
                  <a:cubicBezTo>
                    <a:pt x="1523415" y="1433148"/>
                    <a:pt x="1471674" y="1484890"/>
                    <a:pt x="1471674" y="1548724"/>
                  </a:cubicBezTo>
                  <a:lnTo>
                    <a:pt x="1471674" y="1744398"/>
                  </a:lnTo>
                  <a:lnTo>
                    <a:pt x="1064883" y="1454608"/>
                  </a:lnTo>
                  <a:cubicBezTo>
                    <a:pt x="1045276" y="1440625"/>
                    <a:pt x="1021850" y="1433148"/>
                    <a:pt x="997808" y="1433148"/>
                  </a:cubicBezTo>
                  <a:lnTo>
                    <a:pt x="231152" y="1433148"/>
                  </a:lnTo>
                  <a:lnTo>
                    <a:pt x="231152" y="1086421"/>
                  </a:lnTo>
                  <a:lnTo>
                    <a:pt x="0" y="1086421"/>
                  </a:lnTo>
                  <a:lnTo>
                    <a:pt x="0" y="1548724"/>
                  </a:lnTo>
                  <a:cubicBezTo>
                    <a:pt x="0" y="1612559"/>
                    <a:pt x="51741" y="1664300"/>
                    <a:pt x="115576" y="1664300"/>
                  </a:cubicBezTo>
                  <a:lnTo>
                    <a:pt x="960863" y="1664300"/>
                  </a:lnTo>
                  <a:lnTo>
                    <a:pt x="1520180" y="2062769"/>
                  </a:lnTo>
                  <a:cubicBezTo>
                    <a:pt x="1540137" y="2076987"/>
                    <a:pt x="1563636" y="2084228"/>
                    <a:pt x="1587255" y="2084228"/>
                  </a:cubicBezTo>
                  <a:cubicBezTo>
                    <a:pt x="1605323" y="2084228"/>
                    <a:pt x="1623506" y="2079992"/>
                    <a:pt x="1640191" y="2071399"/>
                  </a:cubicBezTo>
                  <a:cubicBezTo>
                    <a:pt x="1678681" y="2051556"/>
                    <a:pt x="1702831" y="2011915"/>
                    <a:pt x="1702831" y="1968652"/>
                  </a:cubicBezTo>
                  <a:lnTo>
                    <a:pt x="1702831" y="1664300"/>
                  </a:lnTo>
                  <a:lnTo>
                    <a:pt x="1880051" y="1664300"/>
                  </a:lnTo>
                  <a:cubicBezTo>
                    <a:pt x="1943886" y="1664300"/>
                    <a:pt x="1995627" y="1612559"/>
                    <a:pt x="1995627" y="1548724"/>
                  </a:cubicBezTo>
                  <a:lnTo>
                    <a:pt x="1995627" y="115576"/>
                  </a:lnTo>
                  <a:cubicBezTo>
                    <a:pt x="1995621" y="51741"/>
                    <a:pt x="1943880" y="0"/>
                    <a:pt x="1880045" y="0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1B2C8407-99DA-4AE9-AF39-355A5D4E0DC3}"/>
                </a:ext>
              </a:extLst>
            </p:cNvPr>
            <p:cNvSpPr/>
            <p:nvPr/>
          </p:nvSpPr>
          <p:spPr>
            <a:xfrm>
              <a:off x="12792548" y="3312083"/>
              <a:ext cx="2249891" cy="2126609"/>
            </a:xfrm>
            <a:custGeom>
              <a:avLst/>
              <a:gdLst>
                <a:gd name="connsiteX0" fmla="*/ 2134316 w 2249891"/>
                <a:gd name="connsiteY0" fmla="*/ 0 h 2126609"/>
                <a:gd name="connsiteX1" fmla="*/ 115576 w 2249891"/>
                <a:gd name="connsiteY1" fmla="*/ 0 h 2126609"/>
                <a:gd name="connsiteX2" fmla="*/ 0 w 2249891"/>
                <a:gd name="connsiteY2" fmla="*/ 115576 h 2126609"/>
                <a:gd name="connsiteX3" fmla="*/ 0 w 2249891"/>
                <a:gd name="connsiteY3" fmla="*/ 1506349 h 2126609"/>
                <a:gd name="connsiteX4" fmla="*/ 115576 w 2249891"/>
                <a:gd name="connsiteY4" fmla="*/ 1621925 h 2126609"/>
                <a:gd name="connsiteX5" fmla="*/ 377547 w 2249891"/>
                <a:gd name="connsiteY5" fmla="*/ 1621925 h 2126609"/>
                <a:gd name="connsiteX6" fmla="*/ 377547 w 2249891"/>
                <a:gd name="connsiteY6" fmla="*/ 2011034 h 2126609"/>
                <a:gd name="connsiteX7" fmla="*/ 446740 w 2249891"/>
                <a:gd name="connsiteY7" fmla="*/ 2116900 h 2126609"/>
                <a:gd name="connsiteX8" fmla="*/ 493086 w 2249891"/>
                <a:gd name="connsiteY8" fmla="*/ 2126610 h 2126609"/>
                <a:gd name="connsiteX9" fmla="*/ 571489 w 2249891"/>
                <a:gd name="connsiteY9" fmla="*/ 2095984 h 2126609"/>
                <a:gd name="connsiteX10" fmla="*/ 1085340 w 2249891"/>
                <a:gd name="connsiteY10" fmla="*/ 1621925 h 2126609"/>
                <a:gd name="connsiteX11" fmla="*/ 2134316 w 2249891"/>
                <a:gd name="connsiteY11" fmla="*/ 1621925 h 2126609"/>
                <a:gd name="connsiteX12" fmla="*/ 2249892 w 2249891"/>
                <a:gd name="connsiteY12" fmla="*/ 1506349 h 2126609"/>
                <a:gd name="connsiteX13" fmla="*/ 2249892 w 2249891"/>
                <a:gd name="connsiteY13" fmla="*/ 115576 h 2126609"/>
                <a:gd name="connsiteX14" fmla="*/ 2134316 w 2249891"/>
                <a:gd name="connsiteY14" fmla="*/ 0 h 2126609"/>
                <a:gd name="connsiteX15" fmla="*/ 2018740 w 2249891"/>
                <a:gd name="connsiteY15" fmla="*/ 1390773 h 2126609"/>
                <a:gd name="connsiteX16" fmla="*/ 1040189 w 2249891"/>
                <a:gd name="connsiteY16" fmla="*/ 1390773 h 2126609"/>
                <a:gd name="connsiteX17" fmla="*/ 961829 w 2249891"/>
                <a:gd name="connsiteY17" fmla="*/ 1421399 h 2126609"/>
                <a:gd name="connsiteX18" fmla="*/ 608705 w 2249891"/>
                <a:gd name="connsiteY18" fmla="*/ 1747168 h 2126609"/>
                <a:gd name="connsiteX19" fmla="*/ 608705 w 2249891"/>
                <a:gd name="connsiteY19" fmla="*/ 1506343 h 2126609"/>
                <a:gd name="connsiteX20" fmla="*/ 493129 w 2249891"/>
                <a:gd name="connsiteY20" fmla="*/ 1390767 h 2126609"/>
                <a:gd name="connsiteX21" fmla="*/ 231152 w 2249891"/>
                <a:gd name="connsiteY21" fmla="*/ 1390767 h 2126609"/>
                <a:gd name="connsiteX22" fmla="*/ 231152 w 2249891"/>
                <a:gd name="connsiteY22" fmla="*/ 231152 h 2126609"/>
                <a:gd name="connsiteX23" fmla="*/ 2018734 w 2249891"/>
                <a:gd name="connsiteY23" fmla="*/ 231152 h 2126609"/>
                <a:gd name="connsiteX24" fmla="*/ 2018734 w 2249891"/>
                <a:gd name="connsiteY24" fmla="*/ 1390773 h 2126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49891" h="2126609">
                  <a:moveTo>
                    <a:pt x="2134316" y="0"/>
                  </a:moveTo>
                  <a:lnTo>
                    <a:pt x="115576" y="0"/>
                  </a:lnTo>
                  <a:cubicBezTo>
                    <a:pt x="51741" y="0"/>
                    <a:pt x="0" y="51735"/>
                    <a:pt x="0" y="115576"/>
                  </a:cubicBezTo>
                  <a:lnTo>
                    <a:pt x="0" y="1506349"/>
                  </a:lnTo>
                  <a:cubicBezTo>
                    <a:pt x="0" y="1570184"/>
                    <a:pt x="51741" y="1621925"/>
                    <a:pt x="115576" y="1621925"/>
                  </a:cubicBezTo>
                  <a:lnTo>
                    <a:pt x="377547" y="1621925"/>
                  </a:lnTo>
                  <a:lnTo>
                    <a:pt x="377547" y="2011034"/>
                  </a:lnTo>
                  <a:cubicBezTo>
                    <a:pt x="377547" y="2056958"/>
                    <a:pt x="404709" y="2098488"/>
                    <a:pt x="446740" y="2116900"/>
                  </a:cubicBezTo>
                  <a:cubicBezTo>
                    <a:pt x="461652" y="2123411"/>
                    <a:pt x="477408" y="2126610"/>
                    <a:pt x="493086" y="2126610"/>
                  </a:cubicBezTo>
                  <a:cubicBezTo>
                    <a:pt x="521594" y="2126610"/>
                    <a:pt x="549722" y="2116091"/>
                    <a:pt x="571489" y="2095984"/>
                  </a:cubicBezTo>
                  <a:lnTo>
                    <a:pt x="1085340" y="1621925"/>
                  </a:lnTo>
                  <a:lnTo>
                    <a:pt x="2134316" y="1621925"/>
                  </a:lnTo>
                  <a:cubicBezTo>
                    <a:pt x="2198151" y="1621925"/>
                    <a:pt x="2249892" y="1570184"/>
                    <a:pt x="2249892" y="1506349"/>
                  </a:cubicBezTo>
                  <a:lnTo>
                    <a:pt x="2249892" y="115576"/>
                  </a:lnTo>
                  <a:cubicBezTo>
                    <a:pt x="2249892" y="51735"/>
                    <a:pt x="2198151" y="0"/>
                    <a:pt x="2134316" y="0"/>
                  </a:cubicBezTo>
                  <a:close/>
                  <a:moveTo>
                    <a:pt x="2018740" y="1390773"/>
                  </a:moveTo>
                  <a:lnTo>
                    <a:pt x="1040189" y="1390773"/>
                  </a:lnTo>
                  <a:cubicBezTo>
                    <a:pt x="1011138" y="1390773"/>
                    <a:pt x="983174" y="1401714"/>
                    <a:pt x="961829" y="1421399"/>
                  </a:cubicBezTo>
                  <a:lnTo>
                    <a:pt x="608705" y="1747168"/>
                  </a:lnTo>
                  <a:lnTo>
                    <a:pt x="608705" y="1506343"/>
                  </a:lnTo>
                  <a:cubicBezTo>
                    <a:pt x="608705" y="1442508"/>
                    <a:pt x="556963" y="1390767"/>
                    <a:pt x="493129" y="1390767"/>
                  </a:cubicBezTo>
                  <a:lnTo>
                    <a:pt x="231152" y="1390767"/>
                  </a:lnTo>
                  <a:lnTo>
                    <a:pt x="231152" y="231152"/>
                  </a:lnTo>
                  <a:lnTo>
                    <a:pt x="2018734" y="231152"/>
                  </a:lnTo>
                  <a:lnTo>
                    <a:pt x="2018734" y="1390773"/>
                  </a:ln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0284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2B2638-D3D3-472B-B94B-647B4C1CFC3F}"/>
              </a:ext>
            </a:extLst>
          </p:cNvPr>
          <p:cNvSpPr/>
          <p:nvPr/>
        </p:nvSpPr>
        <p:spPr>
          <a:xfrm>
            <a:off x="2690153" y="3138169"/>
            <a:ext cx="6804000" cy="774812"/>
          </a:xfrm>
          <a:prstGeom prst="rect">
            <a:avLst/>
          </a:prstGeom>
          <a:solidFill>
            <a:srgbClr val="0F4B8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4C9ECF8-E2FE-4D84-8331-ECC0BEAF3900}"/>
              </a:ext>
            </a:extLst>
          </p:cNvPr>
          <p:cNvSpPr/>
          <p:nvPr/>
        </p:nvSpPr>
        <p:spPr>
          <a:xfrm>
            <a:off x="2690153" y="4692761"/>
            <a:ext cx="6804000" cy="784420"/>
          </a:xfrm>
          <a:prstGeom prst="rect">
            <a:avLst/>
          </a:prstGeom>
          <a:solidFill>
            <a:srgbClr val="0F4B8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7338" y="168320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05</a:t>
            </a:r>
            <a:endParaRPr lang="en-US" sz="2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2855226" y="1592110"/>
            <a:ext cx="648164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오늘 이거 맛있게 먹으면 </a:t>
            </a:r>
            <a:r>
              <a:rPr lang="en-US" altLang="ko-KR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0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칼로리 입니다 그러니까 걱정하지 말고 드세요 즐겨 오늘을</a:t>
            </a:r>
            <a:r>
              <a:rPr lang="en-US" altLang="ko-KR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3279003" y="982712"/>
            <a:ext cx="56340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혹시 다이어트 하시는 분들 계시나요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ECB4CF8-2764-40E0-85D0-FEBDEDA9DB8F}"/>
              </a:ext>
            </a:extLst>
          </p:cNvPr>
          <p:cNvCxnSpPr>
            <a:cxnSpLocks/>
          </p:cNvCxnSpPr>
          <p:nvPr/>
        </p:nvCxnSpPr>
        <p:spPr>
          <a:xfrm>
            <a:off x="2699485" y="2358388"/>
            <a:ext cx="6802239" cy="0"/>
          </a:xfrm>
          <a:prstGeom prst="line">
            <a:avLst/>
          </a:prstGeom>
          <a:ln w="381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5FF5F56-29DC-4521-B13E-E232AD43C030}"/>
              </a:ext>
            </a:extLst>
          </p:cNvPr>
          <p:cNvCxnSpPr>
            <a:cxnSpLocks/>
          </p:cNvCxnSpPr>
          <p:nvPr/>
        </p:nvCxnSpPr>
        <p:spPr>
          <a:xfrm>
            <a:off x="2699485" y="6257288"/>
            <a:ext cx="6802239" cy="0"/>
          </a:xfrm>
          <a:prstGeom prst="line">
            <a:avLst/>
          </a:prstGeom>
          <a:ln w="381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9BAF4C0-5E6E-4B38-A246-4AE9A7788EA1}"/>
              </a:ext>
            </a:extLst>
          </p:cNvPr>
          <p:cNvSpPr txBox="1"/>
          <p:nvPr/>
        </p:nvSpPr>
        <p:spPr>
          <a:xfrm>
            <a:off x="2951720" y="2530947"/>
            <a:ext cx="83349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칼로리</a:t>
            </a:r>
            <a:endParaRPr lang="en-US" altLang="ko-KR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864D46-7C81-4FAA-9916-F1AEA8CAF630}"/>
              </a:ext>
            </a:extLst>
          </p:cNvPr>
          <p:cNvSpPr txBox="1"/>
          <p:nvPr/>
        </p:nvSpPr>
        <p:spPr>
          <a:xfrm>
            <a:off x="2740896" y="3343938"/>
            <a:ext cx="125515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슈비버거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세트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5018D6-8B39-4E12-AAA5-185475123847}"/>
              </a:ext>
            </a:extLst>
          </p:cNvPr>
          <p:cNvSpPr txBox="1"/>
          <p:nvPr/>
        </p:nvSpPr>
        <p:spPr>
          <a:xfrm>
            <a:off x="2740897" y="4126201"/>
            <a:ext cx="125515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페페로니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피자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954EFB3-608F-4C23-BFE4-B3A13FA77118}"/>
              </a:ext>
            </a:extLst>
          </p:cNvPr>
          <p:cNvSpPr txBox="1"/>
          <p:nvPr/>
        </p:nvSpPr>
        <p:spPr>
          <a:xfrm>
            <a:off x="2655618" y="4908463"/>
            <a:ext cx="142571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후참잘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4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후라이드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69F2ED-38DE-48AD-A2B5-11280FBA4FCA}"/>
              </a:ext>
            </a:extLst>
          </p:cNvPr>
          <p:cNvSpPr txBox="1"/>
          <p:nvPr/>
        </p:nvSpPr>
        <p:spPr>
          <a:xfrm>
            <a:off x="2717332" y="5690727"/>
            <a:ext cx="1302280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미쓰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4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족발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보통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5C8188B-FD19-46E0-A23C-6943C5317A1F}"/>
              </a:ext>
            </a:extLst>
          </p:cNvPr>
          <p:cNvCxnSpPr/>
          <p:nvPr/>
        </p:nvCxnSpPr>
        <p:spPr>
          <a:xfrm>
            <a:off x="2691077" y="3138168"/>
            <a:ext cx="6804000" cy="0"/>
          </a:xfrm>
          <a:prstGeom prst="line">
            <a:avLst/>
          </a:prstGeom>
          <a:ln w="9525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860660E-4B75-4089-A57A-2AC44F47A683}"/>
              </a:ext>
            </a:extLst>
          </p:cNvPr>
          <p:cNvCxnSpPr/>
          <p:nvPr/>
        </p:nvCxnSpPr>
        <p:spPr>
          <a:xfrm>
            <a:off x="2691077" y="3917948"/>
            <a:ext cx="6804000" cy="0"/>
          </a:xfrm>
          <a:prstGeom prst="line">
            <a:avLst/>
          </a:prstGeom>
          <a:ln w="9525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71A7989-C224-4AEB-BF02-EC4462FA6339}"/>
              </a:ext>
            </a:extLst>
          </p:cNvPr>
          <p:cNvCxnSpPr/>
          <p:nvPr/>
        </p:nvCxnSpPr>
        <p:spPr>
          <a:xfrm>
            <a:off x="2691077" y="4697728"/>
            <a:ext cx="6804000" cy="0"/>
          </a:xfrm>
          <a:prstGeom prst="line">
            <a:avLst/>
          </a:prstGeom>
          <a:ln w="9525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9EBCE10-43FB-4E29-86C5-094858AF8C60}"/>
              </a:ext>
            </a:extLst>
          </p:cNvPr>
          <p:cNvCxnSpPr/>
          <p:nvPr/>
        </p:nvCxnSpPr>
        <p:spPr>
          <a:xfrm>
            <a:off x="2691077" y="5477508"/>
            <a:ext cx="6804000" cy="0"/>
          </a:xfrm>
          <a:prstGeom prst="line">
            <a:avLst/>
          </a:prstGeom>
          <a:ln w="9525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래픽 17">
            <a:extLst>
              <a:ext uri="{FF2B5EF4-FFF2-40B4-BE49-F238E27FC236}">
                <a16:creationId xmlns:a16="http://schemas.microsoft.com/office/drawing/2014/main" id="{08517673-142B-450A-8D2A-C9F526BE105A}"/>
              </a:ext>
            </a:extLst>
          </p:cNvPr>
          <p:cNvGrpSpPr/>
          <p:nvPr/>
        </p:nvGrpSpPr>
        <p:grpSpPr>
          <a:xfrm>
            <a:off x="4707441" y="2531185"/>
            <a:ext cx="423025" cy="423025"/>
            <a:chOff x="12792548" y="3019288"/>
            <a:chExt cx="3089748" cy="3089748"/>
          </a:xfrm>
          <a:solidFill>
            <a:srgbClr val="0F4B81"/>
          </a:solidFill>
        </p:grpSpPr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F3733EB0-7F30-4B7F-806B-4785400F0311}"/>
                </a:ext>
              </a:extLst>
            </p:cNvPr>
            <p:cNvSpPr/>
            <p:nvPr/>
          </p:nvSpPr>
          <p:spPr>
            <a:xfrm>
              <a:off x="13886674" y="3732012"/>
              <a:ext cx="1995627" cy="2084228"/>
            </a:xfrm>
            <a:custGeom>
              <a:avLst/>
              <a:gdLst>
                <a:gd name="connsiteX0" fmla="*/ 1880045 w 1995627"/>
                <a:gd name="connsiteY0" fmla="*/ 0 h 2084228"/>
                <a:gd name="connsiteX1" fmla="*/ 1040189 w 1995627"/>
                <a:gd name="connsiteY1" fmla="*/ 0 h 2084228"/>
                <a:gd name="connsiteX2" fmla="*/ 1040189 w 1995627"/>
                <a:gd name="connsiteY2" fmla="*/ 231152 h 2084228"/>
                <a:gd name="connsiteX3" fmla="*/ 1764469 w 1995627"/>
                <a:gd name="connsiteY3" fmla="*/ 231152 h 2084228"/>
                <a:gd name="connsiteX4" fmla="*/ 1764469 w 1995627"/>
                <a:gd name="connsiteY4" fmla="*/ 1433148 h 2084228"/>
                <a:gd name="connsiteX5" fmla="*/ 1587249 w 1995627"/>
                <a:gd name="connsiteY5" fmla="*/ 1433148 h 2084228"/>
                <a:gd name="connsiteX6" fmla="*/ 1471674 w 1995627"/>
                <a:gd name="connsiteY6" fmla="*/ 1548724 h 2084228"/>
                <a:gd name="connsiteX7" fmla="*/ 1471674 w 1995627"/>
                <a:gd name="connsiteY7" fmla="*/ 1744398 h 2084228"/>
                <a:gd name="connsiteX8" fmla="*/ 1064883 w 1995627"/>
                <a:gd name="connsiteY8" fmla="*/ 1454608 h 2084228"/>
                <a:gd name="connsiteX9" fmla="*/ 997808 w 1995627"/>
                <a:gd name="connsiteY9" fmla="*/ 1433148 h 2084228"/>
                <a:gd name="connsiteX10" fmla="*/ 231152 w 1995627"/>
                <a:gd name="connsiteY10" fmla="*/ 1433148 h 2084228"/>
                <a:gd name="connsiteX11" fmla="*/ 231152 w 1995627"/>
                <a:gd name="connsiteY11" fmla="*/ 1086421 h 2084228"/>
                <a:gd name="connsiteX12" fmla="*/ 0 w 1995627"/>
                <a:gd name="connsiteY12" fmla="*/ 1086421 h 2084228"/>
                <a:gd name="connsiteX13" fmla="*/ 0 w 1995627"/>
                <a:gd name="connsiteY13" fmla="*/ 1548724 h 2084228"/>
                <a:gd name="connsiteX14" fmla="*/ 115576 w 1995627"/>
                <a:gd name="connsiteY14" fmla="*/ 1664300 h 2084228"/>
                <a:gd name="connsiteX15" fmla="*/ 960863 w 1995627"/>
                <a:gd name="connsiteY15" fmla="*/ 1664300 h 2084228"/>
                <a:gd name="connsiteX16" fmla="*/ 1520180 w 1995627"/>
                <a:gd name="connsiteY16" fmla="*/ 2062769 h 2084228"/>
                <a:gd name="connsiteX17" fmla="*/ 1587255 w 1995627"/>
                <a:gd name="connsiteY17" fmla="*/ 2084228 h 2084228"/>
                <a:gd name="connsiteX18" fmla="*/ 1640191 w 1995627"/>
                <a:gd name="connsiteY18" fmla="*/ 2071399 h 2084228"/>
                <a:gd name="connsiteX19" fmla="*/ 1702831 w 1995627"/>
                <a:gd name="connsiteY19" fmla="*/ 1968652 h 2084228"/>
                <a:gd name="connsiteX20" fmla="*/ 1702831 w 1995627"/>
                <a:gd name="connsiteY20" fmla="*/ 1664300 h 2084228"/>
                <a:gd name="connsiteX21" fmla="*/ 1880051 w 1995627"/>
                <a:gd name="connsiteY21" fmla="*/ 1664300 h 2084228"/>
                <a:gd name="connsiteX22" fmla="*/ 1995627 w 1995627"/>
                <a:gd name="connsiteY22" fmla="*/ 1548724 h 2084228"/>
                <a:gd name="connsiteX23" fmla="*/ 1995627 w 1995627"/>
                <a:gd name="connsiteY23" fmla="*/ 115576 h 2084228"/>
                <a:gd name="connsiteX24" fmla="*/ 1880045 w 1995627"/>
                <a:gd name="connsiteY24" fmla="*/ 0 h 208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95627" h="2084228">
                  <a:moveTo>
                    <a:pt x="1880045" y="0"/>
                  </a:moveTo>
                  <a:lnTo>
                    <a:pt x="1040189" y="0"/>
                  </a:lnTo>
                  <a:lnTo>
                    <a:pt x="1040189" y="231152"/>
                  </a:lnTo>
                  <a:lnTo>
                    <a:pt x="1764469" y="231152"/>
                  </a:lnTo>
                  <a:lnTo>
                    <a:pt x="1764469" y="1433148"/>
                  </a:lnTo>
                  <a:lnTo>
                    <a:pt x="1587249" y="1433148"/>
                  </a:lnTo>
                  <a:cubicBezTo>
                    <a:pt x="1523415" y="1433148"/>
                    <a:pt x="1471674" y="1484890"/>
                    <a:pt x="1471674" y="1548724"/>
                  </a:cubicBezTo>
                  <a:lnTo>
                    <a:pt x="1471674" y="1744398"/>
                  </a:lnTo>
                  <a:lnTo>
                    <a:pt x="1064883" y="1454608"/>
                  </a:lnTo>
                  <a:cubicBezTo>
                    <a:pt x="1045276" y="1440625"/>
                    <a:pt x="1021850" y="1433148"/>
                    <a:pt x="997808" y="1433148"/>
                  </a:cubicBezTo>
                  <a:lnTo>
                    <a:pt x="231152" y="1433148"/>
                  </a:lnTo>
                  <a:lnTo>
                    <a:pt x="231152" y="1086421"/>
                  </a:lnTo>
                  <a:lnTo>
                    <a:pt x="0" y="1086421"/>
                  </a:lnTo>
                  <a:lnTo>
                    <a:pt x="0" y="1548724"/>
                  </a:lnTo>
                  <a:cubicBezTo>
                    <a:pt x="0" y="1612559"/>
                    <a:pt x="51741" y="1664300"/>
                    <a:pt x="115576" y="1664300"/>
                  </a:cubicBezTo>
                  <a:lnTo>
                    <a:pt x="960863" y="1664300"/>
                  </a:lnTo>
                  <a:lnTo>
                    <a:pt x="1520180" y="2062769"/>
                  </a:lnTo>
                  <a:cubicBezTo>
                    <a:pt x="1540137" y="2076987"/>
                    <a:pt x="1563636" y="2084228"/>
                    <a:pt x="1587255" y="2084228"/>
                  </a:cubicBezTo>
                  <a:cubicBezTo>
                    <a:pt x="1605323" y="2084228"/>
                    <a:pt x="1623506" y="2079992"/>
                    <a:pt x="1640191" y="2071399"/>
                  </a:cubicBezTo>
                  <a:cubicBezTo>
                    <a:pt x="1678681" y="2051556"/>
                    <a:pt x="1702831" y="2011915"/>
                    <a:pt x="1702831" y="1968652"/>
                  </a:cubicBezTo>
                  <a:lnTo>
                    <a:pt x="1702831" y="1664300"/>
                  </a:lnTo>
                  <a:lnTo>
                    <a:pt x="1880051" y="1664300"/>
                  </a:lnTo>
                  <a:cubicBezTo>
                    <a:pt x="1943886" y="1664300"/>
                    <a:pt x="1995627" y="1612559"/>
                    <a:pt x="1995627" y="1548724"/>
                  </a:cubicBezTo>
                  <a:lnTo>
                    <a:pt x="1995627" y="115576"/>
                  </a:lnTo>
                  <a:cubicBezTo>
                    <a:pt x="1995621" y="51741"/>
                    <a:pt x="1943880" y="0"/>
                    <a:pt x="1880045" y="0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E3604B7B-2773-4A29-AC1D-F6256C6B5674}"/>
                </a:ext>
              </a:extLst>
            </p:cNvPr>
            <p:cNvSpPr/>
            <p:nvPr/>
          </p:nvSpPr>
          <p:spPr>
            <a:xfrm>
              <a:off x="12792548" y="3312083"/>
              <a:ext cx="2249891" cy="2126609"/>
            </a:xfrm>
            <a:custGeom>
              <a:avLst/>
              <a:gdLst>
                <a:gd name="connsiteX0" fmla="*/ 2134316 w 2249891"/>
                <a:gd name="connsiteY0" fmla="*/ 0 h 2126609"/>
                <a:gd name="connsiteX1" fmla="*/ 115576 w 2249891"/>
                <a:gd name="connsiteY1" fmla="*/ 0 h 2126609"/>
                <a:gd name="connsiteX2" fmla="*/ 0 w 2249891"/>
                <a:gd name="connsiteY2" fmla="*/ 115576 h 2126609"/>
                <a:gd name="connsiteX3" fmla="*/ 0 w 2249891"/>
                <a:gd name="connsiteY3" fmla="*/ 1506349 h 2126609"/>
                <a:gd name="connsiteX4" fmla="*/ 115576 w 2249891"/>
                <a:gd name="connsiteY4" fmla="*/ 1621925 h 2126609"/>
                <a:gd name="connsiteX5" fmla="*/ 377547 w 2249891"/>
                <a:gd name="connsiteY5" fmla="*/ 1621925 h 2126609"/>
                <a:gd name="connsiteX6" fmla="*/ 377547 w 2249891"/>
                <a:gd name="connsiteY6" fmla="*/ 2011034 h 2126609"/>
                <a:gd name="connsiteX7" fmla="*/ 446740 w 2249891"/>
                <a:gd name="connsiteY7" fmla="*/ 2116900 h 2126609"/>
                <a:gd name="connsiteX8" fmla="*/ 493086 w 2249891"/>
                <a:gd name="connsiteY8" fmla="*/ 2126610 h 2126609"/>
                <a:gd name="connsiteX9" fmla="*/ 571489 w 2249891"/>
                <a:gd name="connsiteY9" fmla="*/ 2095984 h 2126609"/>
                <a:gd name="connsiteX10" fmla="*/ 1085340 w 2249891"/>
                <a:gd name="connsiteY10" fmla="*/ 1621925 h 2126609"/>
                <a:gd name="connsiteX11" fmla="*/ 2134316 w 2249891"/>
                <a:gd name="connsiteY11" fmla="*/ 1621925 h 2126609"/>
                <a:gd name="connsiteX12" fmla="*/ 2249892 w 2249891"/>
                <a:gd name="connsiteY12" fmla="*/ 1506349 h 2126609"/>
                <a:gd name="connsiteX13" fmla="*/ 2249892 w 2249891"/>
                <a:gd name="connsiteY13" fmla="*/ 115576 h 2126609"/>
                <a:gd name="connsiteX14" fmla="*/ 2134316 w 2249891"/>
                <a:gd name="connsiteY14" fmla="*/ 0 h 2126609"/>
                <a:gd name="connsiteX15" fmla="*/ 2018740 w 2249891"/>
                <a:gd name="connsiteY15" fmla="*/ 1390773 h 2126609"/>
                <a:gd name="connsiteX16" fmla="*/ 1040189 w 2249891"/>
                <a:gd name="connsiteY16" fmla="*/ 1390773 h 2126609"/>
                <a:gd name="connsiteX17" fmla="*/ 961829 w 2249891"/>
                <a:gd name="connsiteY17" fmla="*/ 1421399 h 2126609"/>
                <a:gd name="connsiteX18" fmla="*/ 608705 w 2249891"/>
                <a:gd name="connsiteY18" fmla="*/ 1747168 h 2126609"/>
                <a:gd name="connsiteX19" fmla="*/ 608705 w 2249891"/>
                <a:gd name="connsiteY19" fmla="*/ 1506343 h 2126609"/>
                <a:gd name="connsiteX20" fmla="*/ 493129 w 2249891"/>
                <a:gd name="connsiteY20" fmla="*/ 1390767 h 2126609"/>
                <a:gd name="connsiteX21" fmla="*/ 231152 w 2249891"/>
                <a:gd name="connsiteY21" fmla="*/ 1390767 h 2126609"/>
                <a:gd name="connsiteX22" fmla="*/ 231152 w 2249891"/>
                <a:gd name="connsiteY22" fmla="*/ 231152 h 2126609"/>
                <a:gd name="connsiteX23" fmla="*/ 2018734 w 2249891"/>
                <a:gd name="connsiteY23" fmla="*/ 231152 h 2126609"/>
                <a:gd name="connsiteX24" fmla="*/ 2018734 w 2249891"/>
                <a:gd name="connsiteY24" fmla="*/ 1390773 h 2126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249891" h="2126609">
                  <a:moveTo>
                    <a:pt x="2134316" y="0"/>
                  </a:moveTo>
                  <a:lnTo>
                    <a:pt x="115576" y="0"/>
                  </a:lnTo>
                  <a:cubicBezTo>
                    <a:pt x="51741" y="0"/>
                    <a:pt x="0" y="51735"/>
                    <a:pt x="0" y="115576"/>
                  </a:cubicBezTo>
                  <a:lnTo>
                    <a:pt x="0" y="1506349"/>
                  </a:lnTo>
                  <a:cubicBezTo>
                    <a:pt x="0" y="1570184"/>
                    <a:pt x="51741" y="1621925"/>
                    <a:pt x="115576" y="1621925"/>
                  </a:cubicBezTo>
                  <a:lnTo>
                    <a:pt x="377547" y="1621925"/>
                  </a:lnTo>
                  <a:lnTo>
                    <a:pt x="377547" y="2011034"/>
                  </a:lnTo>
                  <a:cubicBezTo>
                    <a:pt x="377547" y="2056958"/>
                    <a:pt x="404709" y="2098488"/>
                    <a:pt x="446740" y="2116900"/>
                  </a:cubicBezTo>
                  <a:cubicBezTo>
                    <a:pt x="461652" y="2123411"/>
                    <a:pt x="477408" y="2126610"/>
                    <a:pt x="493086" y="2126610"/>
                  </a:cubicBezTo>
                  <a:cubicBezTo>
                    <a:pt x="521594" y="2126610"/>
                    <a:pt x="549722" y="2116091"/>
                    <a:pt x="571489" y="2095984"/>
                  </a:cubicBezTo>
                  <a:lnTo>
                    <a:pt x="1085340" y="1621925"/>
                  </a:lnTo>
                  <a:lnTo>
                    <a:pt x="2134316" y="1621925"/>
                  </a:lnTo>
                  <a:cubicBezTo>
                    <a:pt x="2198151" y="1621925"/>
                    <a:pt x="2249892" y="1570184"/>
                    <a:pt x="2249892" y="1506349"/>
                  </a:cubicBezTo>
                  <a:lnTo>
                    <a:pt x="2249892" y="115576"/>
                  </a:lnTo>
                  <a:cubicBezTo>
                    <a:pt x="2249892" y="51735"/>
                    <a:pt x="2198151" y="0"/>
                    <a:pt x="2134316" y="0"/>
                  </a:cubicBezTo>
                  <a:close/>
                  <a:moveTo>
                    <a:pt x="2018740" y="1390773"/>
                  </a:moveTo>
                  <a:lnTo>
                    <a:pt x="1040189" y="1390773"/>
                  </a:lnTo>
                  <a:cubicBezTo>
                    <a:pt x="1011138" y="1390773"/>
                    <a:pt x="983174" y="1401714"/>
                    <a:pt x="961829" y="1421399"/>
                  </a:cubicBezTo>
                  <a:lnTo>
                    <a:pt x="608705" y="1747168"/>
                  </a:lnTo>
                  <a:lnTo>
                    <a:pt x="608705" y="1506343"/>
                  </a:lnTo>
                  <a:cubicBezTo>
                    <a:pt x="608705" y="1442508"/>
                    <a:pt x="556963" y="1390767"/>
                    <a:pt x="493129" y="1390767"/>
                  </a:cubicBezTo>
                  <a:lnTo>
                    <a:pt x="231152" y="1390767"/>
                  </a:lnTo>
                  <a:lnTo>
                    <a:pt x="231152" y="231152"/>
                  </a:lnTo>
                  <a:lnTo>
                    <a:pt x="2018734" y="231152"/>
                  </a:lnTo>
                  <a:lnTo>
                    <a:pt x="2018734" y="1390773"/>
                  </a:ln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61684543-32BF-4DD1-957F-014339FD778A}"/>
              </a:ext>
            </a:extLst>
          </p:cNvPr>
          <p:cNvSpPr txBox="1"/>
          <p:nvPr/>
        </p:nvSpPr>
        <p:spPr>
          <a:xfrm>
            <a:off x="4718097" y="3313208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6406A7-C146-4B7E-809E-F10EF9844D7C}"/>
              </a:ext>
            </a:extLst>
          </p:cNvPr>
          <p:cNvSpPr txBox="1"/>
          <p:nvPr/>
        </p:nvSpPr>
        <p:spPr>
          <a:xfrm>
            <a:off x="4718097" y="4091279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92B1E2E-9C1F-4C14-AB63-3B5F8C9C9F71}"/>
              </a:ext>
            </a:extLst>
          </p:cNvPr>
          <p:cNvSpPr txBox="1"/>
          <p:nvPr/>
        </p:nvSpPr>
        <p:spPr>
          <a:xfrm>
            <a:off x="4718097" y="5648434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grpSp>
        <p:nvGrpSpPr>
          <p:cNvPr id="60" name="그래픽 15">
            <a:extLst>
              <a:ext uri="{FF2B5EF4-FFF2-40B4-BE49-F238E27FC236}">
                <a16:creationId xmlns:a16="http://schemas.microsoft.com/office/drawing/2014/main" id="{FA1971A9-13E1-4D48-B1FA-95F8EB02FA91}"/>
              </a:ext>
            </a:extLst>
          </p:cNvPr>
          <p:cNvGrpSpPr/>
          <p:nvPr/>
        </p:nvGrpSpPr>
        <p:grpSpPr>
          <a:xfrm>
            <a:off x="6045648" y="2549241"/>
            <a:ext cx="423025" cy="423025"/>
            <a:chOff x="12192000" y="3670907"/>
            <a:chExt cx="3089748" cy="3089748"/>
          </a:xfrm>
          <a:solidFill>
            <a:srgbClr val="0F4B81"/>
          </a:solidFill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4D8A529D-7F00-47CA-AA25-2C8003724C03}"/>
                </a:ext>
              </a:extLst>
            </p:cNvPr>
            <p:cNvSpPr/>
            <p:nvPr/>
          </p:nvSpPr>
          <p:spPr>
            <a:xfrm>
              <a:off x="12487009" y="3670907"/>
              <a:ext cx="2499728" cy="3089748"/>
            </a:xfrm>
            <a:custGeom>
              <a:avLst/>
              <a:gdLst>
                <a:gd name="connsiteX0" fmla="*/ 2275462 w 2499728"/>
                <a:gd name="connsiteY0" fmla="*/ 537212 h 3089748"/>
                <a:gd name="connsiteX1" fmla="*/ 1249901 w 2499728"/>
                <a:gd name="connsiteY1" fmla="*/ 0 h 3089748"/>
                <a:gd name="connsiteX2" fmla="*/ 224340 w 2499728"/>
                <a:gd name="connsiteY2" fmla="*/ 537212 h 3089748"/>
                <a:gd name="connsiteX3" fmla="*/ 79073 w 2499728"/>
                <a:gd name="connsiteY3" fmla="*/ 1686791 h 3089748"/>
                <a:gd name="connsiteX4" fmla="*/ 260173 w 2499728"/>
                <a:gd name="connsiteY4" fmla="*/ 1985791 h 3089748"/>
                <a:gd name="connsiteX5" fmla="*/ 1167654 w 2499728"/>
                <a:gd name="connsiteY5" fmla="*/ 3051718 h 3089748"/>
                <a:gd name="connsiteX6" fmla="*/ 1249901 w 2499728"/>
                <a:gd name="connsiteY6" fmla="*/ 3089748 h 3089748"/>
                <a:gd name="connsiteX7" fmla="*/ 1332147 w 2499728"/>
                <a:gd name="connsiteY7" fmla="*/ 3051718 h 3089748"/>
                <a:gd name="connsiteX8" fmla="*/ 2239374 w 2499728"/>
                <a:gd name="connsiteY8" fmla="*/ 1986080 h 3089748"/>
                <a:gd name="connsiteX9" fmla="*/ 2420439 w 2499728"/>
                <a:gd name="connsiteY9" fmla="*/ 1687479 h 3089748"/>
                <a:gd name="connsiteX10" fmla="*/ 2275462 w 2499728"/>
                <a:gd name="connsiteY10" fmla="*/ 537212 h 3089748"/>
                <a:gd name="connsiteX11" fmla="*/ 2218132 w 2499728"/>
                <a:gd name="connsiteY11" fmla="*/ 1611817 h 3089748"/>
                <a:gd name="connsiteX12" fmla="*/ 2075636 w 2499728"/>
                <a:gd name="connsiteY12" fmla="*/ 1845237 h 3089748"/>
                <a:gd name="connsiteX13" fmla="*/ 2075129 w 2499728"/>
                <a:gd name="connsiteY13" fmla="*/ 1845817 h 3089748"/>
                <a:gd name="connsiteX14" fmla="*/ 1249901 w 2499728"/>
                <a:gd name="connsiteY14" fmla="*/ 2815092 h 3089748"/>
                <a:gd name="connsiteX15" fmla="*/ 424165 w 2499728"/>
                <a:gd name="connsiteY15" fmla="*/ 1845207 h 3089748"/>
                <a:gd name="connsiteX16" fmla="*/ 281415 w 2499728"/>
                <a:gd name="connsiteY16" fmla="*/ 1611098 h 3089748"/>
                <a:gd name="connsiteX17" fmla="*/ 402054 w 2499728"/>
                <a:gd name="connsiteY17" fmla="*/ 660084 h 3089748"/>
                <a:gd name="connsiteX18" fmla="*/ 1249901 w 2499728"/>
                <a:gd name="connsiteY18" fmla="*/ 216065 h 3089748"/>
                <a:gd name="connsiteX19" fmla="*/ 2097711 w 2499728"/>
                <a:gd name="connsiteY19" fmla="*/ 660084 h 3089748"/>
                <a:gd name="connsiteX20" fmla="*/ 2218132 w 2499728"/>
                <a:gd name="connsiteY20" fmla="*/ 1611817 h 3089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99728" h="3089748">
                  <a:moveTo>
                    <a:pt x="2275462" y="537212"/>
                  </a:moveTo>
                  <a:cubicBezTo>
                    <a:pt x="2039585" y="195831"/>
                    <a:pt x="1665755" y="0"/>
                    <a:pt x="1249901" y="0"/>
                  </a:cubicBezTo>
                  <a:cubicBezTo>
                    <a:pt x="834046" y="0"/>
                    <a:pt x="460217" y="195831"/>
                    <a:pt x="224340" y="537212"/>
                  </a:cubicBezTo>
                  <a:cubicBezTo>
                    <a:pt x="-10379" y="876867"/>
                    <a:pt x="-64576" y="1306879"/>
                    <a:pt x="79073" y="1686791"/>
                  </a:cubicBezTo>
                  <a:cubicBezTo>
                    <a:pt x="117496" y="1790539"/>
                    <a:pt x="178573" y="1891336"/>
                    <a:pt x="260173" y="1985791"/>
                  </a:cubicBezTo>
                  <a:lnTo>
                    <a:pt x="1167654" y="3051718"/>
                  </a:lnTo>
                  <a:cubicBezTo>
                    <a:pt x="1188178" y="3075844"/>
                    <a:pt x="1218249" y="3089748"/>
                    <a:pt x="1249901" y="3089748"/>
                  </a:cubicBezTo>
                  <a:cubicBezTo>
                    <a:pt x="1281553" y="3089748"/>
                    <a:pt x="1311623" y="3075850"/>
                    <a:pt x="1332147" y="3051718"/>
                  </a:cubicBezTo>
                  <a:lnTo>
                    <a:pt x="2239374" y="1986080"/>
                  </a:lnTo>
                  <a:cubicBezTo>
                    <a:pt x="2321337" y="1891083"/>
                    <a:pt x="2382336" y="1790394"/>
                    <a:pt x="2420439" y="1687479"/>
                  </a:cubicBezTo>
                  <a:cubicBezTo>
                    <a:pt x="2564377" y="1306879"/>
                    <a:pt x="2510180" y="876867"/>
                    <a:pt x="2275462" y="537212"/>
                  </a:cubicBezTo>
                  <a:close/>
                  <a:moveTo>
                    <a:pt x="2218132" y="1611817"/>
                  </a:moveTo>
                  <a:cubicBezTo>
                    <a:pt x="2188750" y="1691221"/>
                    <a:pt x="2140780" y="1769726"/>
                    <a:pt x="2075636" y="1845237"/>
                  </a:cubicBezTo>
                  <a:cubicBezTo>
                    <a:pt x="2075455" y="1845418"/>
                    <a:pt x="2075274" y="1845600"/>
                    <a:pt x="2075129" y="1845817"/>
                  </a:cubicBezTo>
                  <a:lnTo>
                    <a:pt x="1249901" y="2815092"/>
                  </a:lnTo>
                  <a:lnTo>
                    <a:pt x="424165" y="1845207"/>
                  </a:lnTo>
                  <a:cubicBezTo>
                    <a:pt x="359057" y="1769762"/>
                    <a:pt x="311088" y="1691263"/>
                    <a:pt x="281415" y="1611098"/>
                  </a:cubicBezTo>
                  <a:cubicBezTo>
                    <a:pt x="162617" y="1296904"/>
                    <a:pt x="207702" y="941365"/>
                    <a:pt x="402054" y="660084"/>
                  </a:cubicBezTo>
                  <a:cubicBezTo>
                    <a:pt x="597016" y="377903"/>
                    <a:pt x="906064" y="216065"/>
                    <a:pt x="1249901" y="216065"/>
                  </a:cubicBezTo>
                  <a:cubicBezTo>
                    <a:pt x="1593732" y="216065"/>
                    <a:pt x="1902743" y="377897"/>
                    <a:pt x="2097711" y="660084"/>
                  </a:cubicBezTo>
                  <a:cubicBezTo>
                    <a:pt x="2292099" y="941365"/>
                    <a:pt x="2337220" y="1296904"/>
                    <a:pt x="2218132" y="1611817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08C88265-DDA3-4A7A-9435-66F23EBB9CC2}"/>
                </a:ext>
              </a:extLst>
            </p:cNvPr>
            <p:cNvSpPr/>
            <p:nvPr/>
          </p:nvSpPr>
          <p:spPr>
            <a:xfrm>
              <a:off x="13131923" y="4311902"/>
              <a:ext cx="1209974" cy="1209974"/>
            </a:xfrm>
            <a:custGeom>
              <a:avLst/>
              <a:gdLst>
                <a:gd name="connsiteX0" fmla="*/ 604987 w 1209974"/>
                <a:gd name="connsiteY0" fmla="*/ 0 h 1209974"/>
                <a:gd name="connsiteX1" fmla="*/ 0 w 1209974"/>
                <a:gd name="connsiteY1" fmla="*/ 604987 h 1209974"/>
                <a:gd name="connsiteX2" fmla="*/ 604987 w 1209974"/>
                <a:gd name="connsiteY2" fmla="*/ 1209974 h 1209974"/>
                <a:gd name="connsiteX3" fmla="*/ 1209974 w 1209974"/>
                <a:gd name="connsiteY3" fmla="*/ 604987 h 1209974"/>
                <a:gd name="connsiteX4" fmla="*/ 604987 w 1209974"/>
                <a:gd name="connsiteY4" fmla="*/ 0 h 1209974"/>
                <a:gd name="connsiteX5" fmla="*/ 604987 w 1209974"/>
                <a:gd name="connsiteY5" fmla="*/ 993903 h 1209974"/>
                <a:gd name="connsiteX6" fmla="*/ 216065 w 1209974"/>
                <a:gd name="connsiteY6" fmla="*/ 604981 h 1209974"/>
                <a:gd name="connsiteX7" fmla="*/ 604987 w 1209974"/>
                <a:gd name="connsiteY7" fmla="*/ 216059 h 1209974"/>
                <a:gd name="connsiteX8" fmla="*/ 993909 w 1209974"/>
                <a:gd name="connsiteY8" fmla="*/ 604981 h 1209974"/>
                <a:gd name="connsiteX9" fmla="*/ 604987 w 1209974"/>
                <a:gd name="connsiteY9" fmla="*/ 993903 h 120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9974" h="1209974">
                  <a:moveTo>
                    <a:pt x="604987" y="0"/>
                  </a:moveTo>
                  <a:cubicBezTo>
                    <a:pt x="271415" y="0"/>
                    <a:pt x="0" y="271379"/>
                    <a:pt x="0" y="604987"/>
                  </a:cubicBezTo>
                  <a:cubicBezTo>
                    <a:pt x="0" y="938595"/>
                    <a:pt x="271379" y="1209974"/>
                    <a:pt x="604987" y="1209974"/>
                  </a:cubicBezTo>
                  <a:cubicBezTo>
                    <a:pt x="938595" y="1209974"/>
                    <a:pt x="1209974" y="938595"/>
                    <a:pt x="1209974" y="604987"/>
                  </a:cubicBezTo>
                  <a:cubicBezTo>
                    <a:pt x="1209974" y="271415"/>
                    <a:pt x="938559" y="0"/>
                    <a:pt x="604987" y="0"/>
                  </a:cubicBezTo>
                  <a:close/>
                  <a:moveTo>
                    <a:pt x="604987" y="993903"/>
                  </a:moveTo>
                  <a:cubicBezTo>
                    <a:pt x="390539" y="993903"/>
                    <a:pt x="216065" y="819429"/>
                    <a:pt x="216065" y="604981"/>
                  </a:cubicBezTo>
                  <a:cubicBezTo>
                    <a:pt x="216065" y="390533"/>
                    <a:pt x="390539" y="216059"/>
                    <a:pt x="604987" y="216059"/>
                  </a:cubicBezTo>
                  <a:cubicBezTo>
                    <a:pt x="819435" y="216059"/>
                    <a:pt x="993909" y="390533"/>
                    <a:pt x="993909" y="604981"/>
                  </a:cubicBezTo>
                  <a:cubicBezTo>
                    <a:pt x="993909" y="819429"/>
                    <a:pt x="819435" y="993903"/>
                    <a:pt x="604987" y="993903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2DD53BE5-3294-4547-9066-EA8FF2A5931B}"/>
              </a:ext>
            </a:extLst>
          </p:cNvPr>
          <p:cNvSpPr txBox="1"/>
          <p:nvPr/>
        </p:nvSpPr>
        <p:spPr>
          <a:xfrm>
            <a:off x="6078746" y="4091279"/>
            <a:ext cx="35682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E12757C-2544-4A32-A601-2C465D1D26F0}"/>
              </a:ext>
            </a:extLst>
          </p:cNvPr>
          <p:cNvSpPr txBox="1"/>
          <p:nvPr/>
        </p:nvSpPr>
        <p:spPr>
          <a:xfrm>
            <a:off x="6056304" y="5648434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grpSp>
        <p:nvGrpSpPr>
          <p:cNvPr id="55" name="그래픽 13">
            <a:extLst>
              <a:ext uri="{FF2B5EF4-FFF2-40B4-BE49-F238E27FC236}">
                <a16:creationId xmlns:a16="http://schemas.microsoft.com/office/drawing/2014/main" id="{8063C627-35A8-4F0C-933C-B582BB40B9DE}"/>
              </a:ext>
            </a:extLst>
          </p:cNvPr>
          <p:cNvGrpSpPr/>
          <p:nvPr/>
        </p:nvGrpSpPr>
        <p:grpSpPr>
          <a:xfrm>
            <a:off x="7383853" y="2524293"/>
            <a:ext cx="423025" cy="423025"/>
            <a:chOff x="12891444" y="4246781"/>
            <a:chExt cx="3089748" cy="3089748"/>
          </a:xfrm>
          <a:solidFill>
            <a:srgbClr val="0F4B81"/>
          </a:solidFill>
        </p:grpSpPr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49637933-0B21-4E04-9EBF-E346F3EA9382}"/>
                </a:ext>
              </a:extLst>
            </p:cNvPr>
            <p:cNvSpPr/>
            <p:nvPr/>
          </p:nvSpPr>
          <p:spPr>
            <a:xfrm>
              <a:off x="13018654" y="5440660"/>
              <a:ext cx="1740735" cy="1672030"/>
            </a:xfrm>
            <a:custGeom>
              <a:avLst/>
              <a:gdLst>
                <a:gd name="connsiteX0" fmla="*/ 203489 w 1740735"/>
                <a:gd name="connsiteY0" fmla="*/ 1064895 h 1672030"/>
                <a:gd name="connsiteX1" fmla="*/ 1064955 w 1740735"/>
                <a:gd name="connsiteY1" fmla="*/ 203465 h 1672030"/>
                <a:gd name="connsiteX2" fmla="*/ 1610157 w 1740735"/>
                <a:gd name="connsiteY2" fmla="*/ 400243 h 1672030"/>
                <a:gd name="connsiteX3" fmla="*/ 1740735 w 1740735"/>
                <a:gd name="connsiteY3" fmla="*/ 244162 h 1672030"/>
                <a:gd name="connsiteX4" fmla="*/ 1064961 w 1740735"/>
                <a:gd name="connsiteY4" fmla="*/ 0 h 1672030"/>
                <a:gd name="connsiteX5" fmla="*/ 0 w 1740735"/>
                <a:gd name="connsiteY5" fmla="*/ 1064931 h 1672030"/>
                <a:gd name="connsiteX6" fmla="*/ 0 w 1740735"/>
                <a:gd name="connsiteY6" fmla="*/ 1570280 h 1672030"/>
                <a:gd name="connsiteX7" fmla="*/ 101750 w 1740735"/>
                <a:gd name="connsiteY7" fmla="*/ 1672030 h 1672030"/>
                <a:gd name="connsiteX8" fmla="*/ 1722933 w 1740735"/>
                <a:gd name="connsiteY8" fmla="*/ 1672030 h 1672030"/>
                <a:gd name="connsiteX9" fmla="*/ 1722933 w 1740735"/>
                <a:gd name="connsiteY9" fmla="*/ 1468493 h 1672030"/>
                <a:gd name="connsiteX10" fmla="*/ 203489 w 1740735"/>
                <a:gd name="connsiteY10" fmla="*/ 1468493 h 1672030"/>
                <a:gd name="connsiteX11" fmla="*/ 203489 w 1740735"/>
                <a:gd name="connsiteY11" fmla="*/ 1064895 h 167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40735" h="1672030">
                  <a:moveTo>
                    <a:pt x="203489" y="1064895"/>
                  </a:moveTo>
                  <a:cubicBezTo>
                    <a:pt x="203489" y="589937"/>
                    <a:pt x="589961" y="203465"/>
                    <a:pt x="1064955" y="203465"/>
                  </a:cubicBezTo>
                  <a:cubicBezTo>
                    <a:pt x="1267805" y="203465"/>
                    <a:pt x="1456309" y="271499"/>
                    <a:pt x="1610157" y="400243"/>
                  </a:cubicBezTo>
                  <a:lnTo>
                    <a:pt x="1740735" y="244162"/>
                  </a:lnTo>
                  <a:cubicBezTo>
                    <a:pt x="1549822" y="84419"/>
                    <a:pt x="1316142" y="0"/>
                    <a:pt x="1064961" y="0"/>
                  </a:cubicBezTo>
                  <a:cubicBezTo>
                    <a:pt x="477740" y="0"/>
                    <a:pt x="0" y="477740"/>
                    <a:pt x="0" y="1064931"/>
                  </a:cubicBezTo>
                  <a:lnTo>
                    <a:pt x="0" y="1570280"/>
                  </a:lnTo>
                  <a:cubicBezTo>
                    <a:pt x="0" y="1626481"/>
                    <a:pt x="45550" y="1672030"/>
                    <a:pt x="101750" y="1672030"/>
                  </a:cubicBezTo>
                  <a:lnTo>
                    <a:pt x="1722933" y="1672030"/>
                  </a:lnTo>
                  <a:lnTo>
                    <a:pt x="1722933" y="1468493"/>
                  </a:lnTo>
                  <a:lnTo>
                    <a:pt x="203489" y="1468493"/>
                  </a:lnTo>
                  <a:lnTo>
                    <a:pt x="203489" y="1064895"/>
                  </a:ln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1C02108B-E1C6-44DC-8838-5F62A91F4A8B}"/>
                </a:ext>
              </a:extLst>
            </p:cNvPr>
            <p:cNvSpPr/>
            <p:nvPr/>
          </p:nvSpPr>
          <p:spPr>
            <a:xfrm>
              <a:off x="13384940" y="4246781"/>
              <a:ext cx="1397338" cy="1397338"/>
            </a:xfrm>
            <a:custGeom>
              <a:avLst/>
              <a:gdLst>
                <a:gd name="connsiteX0" fmla="*/ 698669 w 1397338"/>
                <a:gd name="connsiteY0" fmla="*/ 0 h 1397338"/>
                <a:gd name="connsiteX1" fmla="*/ 0 w 1397338"/>
                <a:gd name="connsiteY1" fmla="*/ 698669 h 1397338"/>
                <a:gd name="connsiteX2" fmla="*/ 698669 w 1397338"/>
                <a:gd name="connsiteY2" fmla="*/ 1397339 h 1397338"/>
                <a:gd name="connsiteX3" fmla="*/ 1397339 w 1397338"/>
                <a:gd name="connsiteY3" fmla="*/ 698669 h 1397338"/>
                <a:gd name="connsiteX4" fmla="*/ 698669 w 1397338"/>
                <a:gd name="connsiteY4" fmla="*/ 0 h 1397338"/>
                <a:gd name="connsiteX5" fmla="*/ 698669 w 1397338"/>
                <a:gd name="connsiteY5" fmla="*/ 1193844 h 1397338"/>
                <a:gd name="connsiteX6" fmla="*/ 203495 w 1397338"/>
                <a:gd name="connsiteY6" fmla="*/ 698669 h 1397338"/>
                <a:gd name="connsiteX7" fmla="*/ 698669 w 1397338"/>
                <a:gd name="connsiteY7" fmla="*/ 203495 h 1397338"/>
                <a:gd name="connsiteX8" fmla="*/ 1193844 w 1397338"/>
                <a:gd name="connsiteY8" fmla="*/ 698669 h 1397338"/>
                <a:gd name="connsiteX9" fmla="*/ 698669 w 1397338"/>
                <a:gd name="connsiteY9" fmla="*/ 1193844 h 1397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97338" h="1397338">
                  <a:moveTo>
                    <a:pt x="698669" y="0"/>
                  </a:moveTo>
                  <a:cubicBezTo>
                    <a:pt x="313416" y="0"/>
                    <a:pt x="0" y="313416"/>
                    <a:pt x="0" y="698669"/>
                  </a:cubicBezTo>
                  <a:cubicBezTo>
                    <a:pt x="0" y="1083922"/>
                    <a:pt x="313416" y="1397339"/>
                    <a:pt x="698669" y="1397339"/>
                  </a:cubicBezTo>
                  <a:cubicBezTo>
                    <a:pt x="1083922" y="1397339"/>
                    <a:pt x="1397339" y="1083922"/>
                    <a:pt x="1397339" y="698669"/>
                  </a:cubicBezTo>
                  <a:cubicBezTo>
                    <a:pt x="1397339" y="313416"/>
                    <a:pt x="1083922" y="0"/>
                    <a:pt x="698669" y="0"/>
                  </a:cubicBezTo>
                  <a:close/>
                  <a:moveTo>
                    <a:pt x="698669" y="1193844"/>
                  </a:moveTo>
                  <a:cubicBezTo>
                    <a:pt x="425643" y="1193844"/>
                    <a:pt x="203495" y="971696"/>
                    <a:pt x="203495" y="698669"/>
                  </a:cubicBezTo>
                  <a:cubicBezTo>
                    <a:pt x="203495" y="425643"/>
                    <a:pt x="425643" y="203495"/>
                    <a:pt x="698669" y="203495"/>
                  </a:cubicBezTo>
                  <a:cubicBezTo>
                    <a:pt x="971696" y="203495"/>
                    <a:pt x="1193844" y="425643"/>
                    <a:pt x="1193844" y="698669"/>
                  </a:cubicBezTo>
                  <a:cubicBezTo>
                    <a:pt x="1193844" y="971696"/>
                    <a:pt x="971690" y="1193844"/>
                    <a:pt x="698669" y="1193844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E9DA10D1-876C-45A8-9790-D810429D850E}"/>
                </a:ext>
              </a:extLst>
            </p:cNvPr>
            <p:cNvSpPr/>
            <p:nvPr/>
          </p:nvSpPr>
          <p:spPr>
            <a:xfrm>
              <a:off x="14378674" y="5440637"/>
              <a:ext cx="1475312" cy="1895885"/>
            </a:xfrm>
            <a:custGeom>
              <a:avLst/>
              <a:gdLst>
                <a:gd name="connsiteX0" fmla="*/ 1421695 w 1475312"/>
                <a:gd name="connsiteY0" fmla="*/ 358036 h 1895885"/>
                <a:gd name="connsiteX1" fmla="*/ 777289 w 1475312"/>
                <a:gd name="connsiteY1" fmla="*/ 12093 h 1895885"/>
                <a:gd name="connsiteX2" fmla="*/ 680052 w 1475312"/>
                <a:gd name="connsiteY2" fmla="*/ 12636 h 1895885"/>
                <a:gd name="connsiteX3" fmla="*/ 52604 w 1475312"/>
                <a:gd name="connsiteY3" fmla="*/ 358579 h 1895885"/>
                <a:gd name="connsiteX4" fmla="*/ 0 w 1475312"/>
                <a:gd name="connsiteY4" fmla="*/ 447675 h 1895885"/>
                <a:gd name="connsiteX5" fmla="*/ 0 w 1475312"/>
                <a:gd name="connsiteY5" fmla="*/ 936066 h 1895885"/>
                <a:gd name="connsiteX6" fmla="*/ 600045 w 1475312"/>
                <a:gd name="connsiteY6" fmla="*/ 1849968 h 1895885"/>
                <a:gd name="connsiteX7" fmla="*/ 684832 w 1475312"/>
                <a:gd name="connsiteY7" fmla="*/ 1887274 h 1895885"/>
                <a:gd name="connsiteX8" fmla="*/ 725801 w 1475312"/>
                <a:gd name="connsiteY8" fmla="*/ 1895886 h 1895885"/>
                <a:gd name="connsiteX9" fmla="*/ 764670 w 1475312"/>
                <a:gd name="connsiteY9" fmla="*/ 1888155 h 1895885"/>
                <a:gd name="connsiteX10" fmla="*/ 863029 w 1475312"/>
                <a:gd name="connsiteY10" fmla="*/ 1847488 h 1895885"/>
                <a:gd name="connsiteX11" fmla="*/ 863434 w 1475312"/>
                <a:gd name="connsiteY11" fmla="*/ 1847319 h 1895885"/>
                <a:gd name="connsiteX12" fmla="*/ 1475312 w 1475312"/>
                <a:gd name="connsiteY12" fmla="*/ 929277 h 1895885"/>
                <a:gd name="connsiteX13" fmla="*/ 1475312 w 1475312"/>
                <a:gd name="connsiteY13" fmla="*/ 447705 h 1895885"/>
                <a:gd name="connsiteX14" fmla="*/ 1421695 w 1475312"/>
                <a:gd name="connsiteY14" fmla="*/ 358036 h 1895885"/>
                <a:gd name="connsiteX15" fmla="*/ 1271854 w 1475312"/>
                <a:gd name="connsiteY15" fmla="*/ 929283 h 1895885"/>
                <a:gd name="connsiteX16" fmla="*/ 785128 w 1475312"/>
                <a:gd name="connsiteY16" fmla="*/ 1659526 h 1895885"/>
                <a:gd name="connsiteX17" fmla="*/ 727062 w 1475312"/>
                <a:gd name="connsiteY17" fmla="*/ 1683508 h 1895885"/>
                <a:gd name="connsiteX18" fmla="*/ 681821 w 1475312"/>
                <a:gd name="connsiteY18" fmla="*/ 1663636 h 1895885"/>
                <a:gd name="connsiteX19" fmla="*/ 203501 w 1475312"/>
                <a:gd name="connsiteY19" fmla="*/ 936072 h 1895885"/>
                <a:gd name="connsiteX20" fmla="*/ 203501 w 1475312"/>
                <a:gd name="connsiteY20" fmla="*/ 507780 h 1895885"/>
                <a:gd name="connsiteX21" fmla="*/ 729874 w 1475312"/>
                <a:gd name="connsiteY21" fmla="*/ 217561 h 1895885"/>
                <a:gd name="connsiteX22" fmla="*/ 1271854 w 1475312"/>
                <a:gd name="connsiteY22" fmla="*/ 508528 h 1895885"/>
                <a:gd name="connsiteX23" fmla="*/ 1271854 w 1475312"/>
                <a:gd name="connsiteY23" fmla="*/ 929283 h 1895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75312" h="1895885">
                  <a:moveTo>
                    <a:pt x="1421695" y="358036"/>
                  </a:moveTo>
                  <a:lnTo>
                    <a:pt x="777289" y="12093"/>
                  </a:lnTo>
                  <a:cubicBezTo>
                    <a:pt x="746934" y="-4219"/>
                    <a:pt x="710304" y="-4020"/>
                    <a:pt x="680052" y="12636"/>
                  </a:cubicBezTo>
                  <a:lnTo>
                    <a:pt x="52604" y="358579"/>
                  </a:lnTo>
                  <a:cubicBezTo>
                    <a:pt x="20144" y="376454"/>
                    <a:pt x="0" y="410604"/>
                    <a:pt x="0" y="447675"/>
                  </a:cubicBezTo>
                  <a:lnTo>
                    <a:pt x="0" y="936066"/>
                  </a:lnTo>
                  <a:cubicBezTo>
                    <a:pt x="0" y="1331765"/>
                    <a:pt x="235617" y="1690526"/>
                    <a:pt x="600045" y="1849968"/>
                  </a:cubicBezTo>
                  <a:lnTo>
                    <a:pt x="684832" y="1887274"/>
                  </a:lnTo>
                  <a:cubicBezTo>
                    <a:pt x="697891" y="1893007"/>
                    <a:pt x="711831" y="1895886"/>
                    <a:pt x="725801" y="1895886"/>
                  </a:cubicBezTo>
                  <a:cubicBezTo>
                    <a:pt x="739029" y="1895886"/>
                    <a:pt x="752221" y="1893273"/>
                    <a:pt x="764670" y="1888155"/>
                  </a:cubicBezTo>
                  <a:lnTo>
                    <a:pt x="863029" y="1847488"/>
                  </a:lnTo>
                  <a:cubicBezTo>
                    <a:pt x="863162" y="1847421"/>
                    <a:pt x="863301" y="1847385"/>
                    <a:pt x="863434" y="1847319"/>
                  </a:cubicBezTo>
                  <a:cubicBezTo>
                    <a:pt x="1235121" y="1691781"/>
                    <a:pt x="1475312" y="1331421"/>
                    <a:pt x="1475312" y="929277"/>
                  </a:cubicBezTo>
                  <a:lnTo>
                    <a:pt x="1475312" y="447705"/>
                  </a:lnTo>
                  <a:cubicBezTo>
                    <a:pt x="1475312" y="410200"/>
                    <a:pt x="1454728" y="375778"/>
                    <a:pt x="1421695" y="358036"/>
                  </a:cubicBezTo>
                  <a:close/>
                  <a:moveTo>
                    <a:pt x="1271854" y="929283"/>
                  </a:moveTo>
                  <a:cubicBezTo>
                    <a:pt x="1271854" y="1249078"/>
                    <a:pt x="1080802" y="1535701"/>
                    <a:pt x="785128" y="1659526"/>
                  </a:cubicBezTo>
                  <a:lnTo>
                    <a:pt x="727062" y="1683508"/>
                  </a:lnTo>
                  <a:lnTo>
                    <a:pt x="681821" y="1663636"/>
                  </a:lnTo>
                  <a:cubicBezTo>
                    <a:pt x="391263" y="1536485"/>
                    <a:pt x="203501" y="1250913"/>
                    <a:pt x="203501" y="936072"/>
                  </a:cubicBezTo>
                  <a:lnTo>
                    <a:pt x="203501" y="507780"/>
                  </a:lnTo>
                  <a:lnTo>
                    <a:pt x="729874" y="217561"/>
                  </a:lnTo>
                  <a:lnTo>
                    <a:pt x="1271854" y="508528"/>
                  </a:lnTo>
                  <a:lnTo>
                    <a:pt x="1271854" y="929283"/>
                  </a:ln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DBEB2B18-C3AD-4DBB-88D1-474D61648AF0}"/>
                </a:ext>
              </a:extLst>
            </p:cNvPr>
            <p:cNvSpPr/>
            <p:nvPr/>
          </p:nvSpPr>
          <p:spPr>
            <a:xfrm>
              <a:off x="14744975" y="6152844"/>
              <a:ext cx="766529" cy="525718"/>
            </a:xfrm>
            <a:custGeom>
              <a:avLst/>
              <a:gdLst>
                <a:gd name="connsiteX0" fmla="*/ 743504 w 766529"/>
                <a:gd name="connsiteY0" fmla="*/ 37291 h 525718"/>
                <a:gd name="connsiteX1" fmla="*/ 600307 w 766529"/>
                <a:gd name="connsiteY1" fmla="*/ 23013 h 525718"/>
                <a:gd name="connsiteX2" fmla="*/ 284314 w 766529"/>
                <a:gd name="connsiteY2" fmla="*/ 281828 h 525718"/>
                <a:gd name="connsiteX3" fmla="*/ 179414 w 766529"/>
                <a:gd name="connsiteY3" fmla="*/ 158069 h 525718"/>
                <a:gd name="connsiteX4" fmla="*/ 35982 w 766529"/>
                <a:gd name="connsiteY4" fmla="*/ 146199 h 525718"/>
                <a:gd name="connsiteX5" fmla="*/ 24112 w 766529"/>
                <a:gd name="connsiteY5" fmla="*/ 289631 h 525718"/>
                <a:gd name="connsiteX6" fmla="*/ 193692 w 766529"/>
                <a:gd name="connsiteY6" fmla="*/ 489734 h 525718"/>
                <a:gd name="connsiteX7" fmla="*/ 271394 w 766529"/>
                <a:gd name="connsiteY7" fmla="*/ 525719 h 525718"/>
                <a:gd name="connsiteX8" fmla="*/ 335802 w 766529"/>
                <a:gd name="connsiteY8" fmla="*/ 502691 h 525718"/>
                <a:gd name="connsiteX9" fmla="*/ 729226 w 766529"/>
                <a:gd name="connsiteY9" fmla="*/ 180488 h 525718"/>
                <a:gd name="connsiteX10" fmla="*/ 743504 w 766529"/>
                <a:gd name="connsiteY10" fmla="*/ 37291 h 525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66529" h="525718">
                  <a:moveTo>
                    <a:pt x="743504" y="37291"/>
                  </a:moveTo>
                  <a:cubicBezTo>
                    <a:pt x="707827" y="-6189"/>
                    <a:pt x="643757" y="-12567"/>
                    <a:pt x="600307" y="23013"/>
                  </a:cubicBezTo>
                  <a:lnTo>
                    <a:pt x="284314" y="281828"/>
                  </a:lnTo>
                  <a:lnTo>
                    <a:pt x="179414" y="158069"/>
                  </a:lnTo>
                  <a:cubicBezTo>
                    <a:pt x="143055" y="115235"/>
                    <a:pt x="78888" y="109840"/>
                    <a:pt x="35982" y="146199"/>
                  </a:cubicBezTo>
                  <a:cubicBezTo>
                    <a:pt x="-6888" y="182558"/>
                    <a:pt x="-12211" y="246761"/>
                    <a:pt x="24112" y="289631"/>
                  </a:cubicBezTo>
                  <a:lnTo>
                    <a:pt x="193692" y="489734"/>
                  </a:lnTo>
                  <a:cubicBezTo>
                    <a:pt x="213805" y="513475"/>
                    <a:pt x="242464" y="525719"/>
                    <a:pt x="271394" y="525719"/>
                  </a:cubicBezTo>
                  <a:cubicBezTo>
                    <a:pt x="294084" y="525719"/>
                    <a:pt x="316907" y="518188"/>
                    <a:pt x="335802" y="502691"/>
                  </a:cubicBezTo>
                  <a:lnTo>
                    <a:pt x="729226" y="180488"/>
                  </a:lnTo>
                  <a:cubicBezTo>
                    <a:pt x="772706" y="144871"/>
                    <a:pt x="779114" y="80735"/>
                    <a:pt x="743504" y="37291"/>
                  </a:cubicBezTo>
                  <a:close/>
                </a:path>
              </a:pathLst>
            </a:custGeom>
            <a:grpFill/>
            <a:ln w="60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BE0C61C6-2650-4069-AD39-AF7E751E80B4}"/>
              </a:ext>
            </a:extLst>
          </p:cNvPr>
          <p:cNvSpPr txBox="1"/>
          <p:nvPr/>
        </p:nvSpPr>
        <p:spPr>
          <a:xfrm>
            <a:off x="7394509" y="3313208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8D0541A-10A6-4296-BD5A-3920C719C8E4}"/>
              </a:ext>
            </a:extLst>
          </p:cNvPr>
          <p:cNvSpPr txBox="1"/>
          <p:nvPr/>
        </p:nvSpPr>
        <p:spPr>
          <a:xfrm>
            <a:off x="7416953" y="4869351"/>
            <a:ext cx="35682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CA28C5E-BFDF-40AB-BCBE-B38D26D4CEBA}"/>
              </a:ext>
            </a:extLst>
          </p:cNvPr>
          <p:cNvSpPr txBox="1"/>
          <p:nvPr/>
        </p:nvSpPr>
        <p:spPr>
          <a:xfrm>
            <a:off x="7416953" y="5648434"/>
            <a:ext cx="35682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X</a:t>
            </a: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189B6686-4339-4876-9CC2-36B0BE7B9E3B}"/>
              </a:ext>
            </a:extLst>
          </p:cNvPr>
          <p:cNvSpPr/>
          <p:nvPr/>
        </p:nvSpPr>
        <p:spPr>
          <a:xfrm>
            <a:off x="8831617" y="2647206"/>
            <a:ext cx="172984" cy="28831"/>
          </a:xfrm>
          <a:custGeom>
            <a:avLst/>
            <a:gdLst>
              <a:gd name="connsiteX0" fmla="*/ 373341 w 407281"/>
              <a:gd name="connsiteY0" fmla="*/ 0 h 67880"/>
              <a:gd name="connsiteX1" fmla="*/ 33940 w 407281"/>
              <a:gd name="connsiteY1" fmla="*/ 0 h 67880"/>
              <a:gd name="connsiteX2" fmla="*/ 0 w 407281"/>
              <a:gd name="connsiteY2" fmla="*/ 33940 h 67880"/>
              <a:gd name="connsiteX3" fmla="*/ 33940 w 407281"/>
              <a:gd name="connsiteY3" fmla="*/ 67880 h 67880"/>
              <a:gd name="connsiteX4" fmla="*/ 373341 w 407281"/>
              <a:gd name="connsiteY4" fmla="*/ 67880 h 67880"/>
              <a:gd name="connsiteX5" fmla="*/ 407281 w 407281"/>
              <a:gd name="connsiteY5" fmla="*/ 33940 h 67880"/>
              <a:gd name="connsiteX6" fmla="*/ 373341 w 407281"/>
              <a:gd name="connsiteY6" fmla="*/ 0 h 67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281" h="67880">
                <a:moveTo>
                  <a:pt x="373341" y="0"/>
                </a:moveTo>
                <a:lnTo>
                  <a:pt x="33940" y="0"/>
                </a:lnTo>
                <a:cubicBezTo>
                  <a:pt x="15193" y="0"/>
                  <a:pt x="0" y="15193"/>
                  <a:pt x="0" y="33940"/>
                </a:cubicBezTo>
                <a:cubicBezTo>
                  <a:pt x="0" y="52687"/>
                  <a:pt x="15193" y="67880"/>
                  <a:pt x="33940" y="67880"/>
                </a:cubicBezTo>
                <a:lnTo>
                  <a:pt x="373341" y="67880"/>
                </a:lnTo>
                <a:cubicBezTo>
                  <a:pt x="392088" y="67880"/>
                  <a:pt x="407281" y="52687"/>
                  <a:pt x="407281" y="33940"/>
                </a:cubicBezTo>
                <a:cubicBezTo>
                  <a:pt x="407281" y="15193"/>
                  <a:pt x="392088" y="0"/>
                  <a:pt x="373341" y="0"/>
                </a:cubicBezTo>
                <a:close/>
              </a:path>
            </a:pathLst>
          </a:custGeom>
          <a:solidFill>
            <a:srgbClr val="0F4B81"/>
          </a:solidFill>
          <a:ln w="17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0EDB350F-794A-4D19-8004-AC10217309FC}"/>
              </a:ext>
            </a:extLst>
          </p:cNvPr>
          <p:cNvSpPr/>
          <p:nvPr/>
        </p:nvSpPr>
        <p:spPr>
          <a:xfrm>
            <a:off x="8831617" y="2719282"/>
            <a:ext cx="172984" cy="28831"/>
          </a:xfrm>
          <a:custGeom>
            <a:avLst/>
            <a:gdLst>
              <a:gd name="connsiteX0" fmla="*/ 373341 w 407281"/>
              <a:gd name="connsiteY0" fmla="*/ 0 h 67880"/>
              <a:gd name="connsiteX1" fmla="*/ 33940 w 407281"/>
              <a:gd name="connsiteY1" fmla="*/ 0 h 67880"/>
              <a:gd name="connsiteX2" fmla="*/ 0 w 407281"/>
              <a:gd name="connsiteY2" fmla="*/ 33940 h 67880"/>
              <a:gd name="connsiteX3" fmla="*/ 33940 w 407281"/>
              <a:gd name="connsiteY3" fmla="*/ 67880 h 67880"/>
              <a:gd name="connsiteX4" fmla="*/ 373341 w 407281"/>
              <a:gd name="connsiteY4" fmla="*/ 67880 h 67880"/>
              <a:gd name="connsiteX5" fmla="*/ 407281 w 407281"/>
              <a:gd name="connsiteY5" fmla="*/ 33940 h 67880"/>
              <a:gd name="connsiteX6" fmla="*/ 373341 w 407281"/>
              <a:gd name="connsiteY6" fmla="*/ 0 h 67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281" h="67880">
                <a:moveTo>
                  <a:pt x="373341" y="0"/>
                </a:moveTo>
                <a:lnTo>
                  <a:pt x="33940" y="0"/>
                </a:lnTo>
                <a:cubicBezTo>
                  <a:pt x="15193" y="0"/>
                  <a:pt x="0" y="15193"/>
                  <a:pt x="0" y="33940"/>
                </a:cubicBezTo>
                <a:cubicBezTo>
                  <a:pt x="0" y="52687"/>
                  <a:pt x="15193" y="67880"/>
                  <a:pt x="33940" y="67880"/>
                </a:cubicBezTo>
                <a:lnTo>
                  <a:pt x="373341" y="67880"/>
                </a:lnTo>
                <a:cubicBezTo>
                  <a:pt x="392088" y="67880"/>
                  <a:pt x="407281" y="52687"/>
                  <a:pt x="407281" y="33940"/>
                </a:cubicBezTo>
                <a:cubicBezTo>
                  <a:pt x="407281" y="15193"/>
                  <a:pt x="392088" y="0"/>
                  <a:pt x="373341" y="0"/>
                </a:cubicBezTo>
                <a:close/>
              </a:path>
            </a:pathLst>
          </a:custGeom>
          <a:solidFill>
            <a:srgbClr val="0F4B81"/>
          </a:solidFill>
          <a:ln w="17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14C33A52-F867-4855-BC87-CCDC13C9C245}"/>
              </a:ext>
            </a:extLst>
          </p:cNvPr>
          <p:cNvSpPr/>
          <p:nvPr/>
        </p:nvSpPr>
        <p:spPr>
          <a:xfrm>
            <a:off x="8730711" y="2551105"/>
            <a:ext cx="384408" cy="355577"/>
          </a:xfrm>
          <a:custGeom>
            <a:avLst/>
            <a:gdLst>
              <a:gd name="connsiteX0" fmla="*/ 871129 w 905070"/>
              <a:gd name="connsiteY0" fmla="*/ 0 h 837188"/>
              <a:gd name="connsiteX1" fmla="*/ 33940 w 905070"/>
              <a:gd name="connsiteY1" fmla="*/ 0 h 837188"/>
              <a:gd name="connsiteX2" fmla="*/ 0 w 905070"/>
              <a:gd name="connsiteY2" fmla="*/ 33940 h 837188"/>
              <a:gd name="connsiteX3" fmla="*/ 0 w 905070"/>
              <a:gd name="connsiteY3" fmla="*/ 644862 h 837188"/>
              <a:gd name="connsiteX4" fmla="*/ 33940 w 905070"/>
              <a:gd name="connsiteY4" fmla="*/ 678802 h 837188"/>
              <a:gd name="connsiteX5" fmla="*/ 362187 w 905070"/>
              <a:gd name="connsiteY5" fmla="*/ 678802 h 837188"/>
              <a:gd name="connsiteX6" fmla="*/ 568169 w 905070"/>
              <a:gd name="connsiteY6" fmla="*/ 830571 h 837188"/>
              <a:gd name="connsiteX7" fmla="*/ 588297 w 905070"/>
              <a:gd name="connsiteY7" fmla="*/ 837189 h 837188"/>
              <a:gd name="connsiteX8" fmla="*/ 603603 w 905070"/>
              <a:gd name="connsiteY8" fmla="*/ 833546 h 837188"/>
              <a:gd name="connsiteX9" fmla="*/ 622237 w 905070"/>
              <a:gd name="connsiteY9" fmla="*/ 803249 h 837188"/>
              <a:gd name="connsiteX10" fmla="*/ 622237 w 905070"/>
              <a:gd name="connsiteY10" fmla="*/ 678802 h 837188"/>
              <a:gd name="connsiteX11" fmla="*/ 871131 w 905070"/>
              <a:gd name="connsiteY11" fmla="*/ 678802 h 837188"/>
              <a:gd name="connsiteX12" fmla="*/ 905071 w 905070"/>
              <a:gd name="connsiteY12" fmla="*/ 644862 h 837188"/>
              <a:gd name="connsiteX13" fmla="*/ 905071 w 905070"/>
              <a:gd name="connsiteY13" fmla="*/ 33940 h 837188"/>
              <a:gd name="connsiteX14" fmla="*/ 871129 w 905070"/>
              <a:gd name="connsiteY14" fmla="*/ 0 h 837188"/>
              <a:gd name="connsiteX15" fmla="*/ 837189 w 905070"/>
              <a:gd name="connsiteY15" fmla="*/ 610922 h 837188"/>
              <a:gd name="connsiteX16" fmla="*/ 588295 w 905070"/>
              <a:gd name="connsiteY16" fmla="*/ 610922 h 837188"/>
              <a:gd name="connsiteX17" fmla="*/ 554355 w 905070"/>
              <a:gd name="connsiteY17" fmla="*/ 644862 h 837188"/>
              <a:gd name="connsiteX18" fmla="*/ 554355 w 905070"/>
              <a:gd name="connsiteY18" fmla="*/ 736081 h 837188"/>
              <a:gd name="connsiteX19" fmla="*/ 393479 w 905070"/>
              <a:gd name="connsiteY19" fmla="*/ 617540 h 837188"/>
              <a:gd name="connsiteX20" fmla="*/ 373341 w 905070"/>
              <a:gd name="connsiteY20" fmla="*/ 610922 h 837188"/>
              <a:gd name="connsiteX21" fmla="*/ 67880 w 905070"/>
              <a:gd name="connsiteY21" fmla="*/ 610922 h 837188"/>
              <a:gd name="connsiteX22" fmla="*/ 67880 w 905070"/>
              <a:gd name="connsiteY22" fmla="*/ 67880 h 837188"/>
              <a:gd name="connsiteX23" fmla="*/ 837189 w 905070"/>
              <a:gd name="connsiteY23" fmla="*/ 67880 h 837188"/>
              <a:gd name="connsiteX24" fmla="*/ 837189 w 905070"/>
              <a:gd name="connsiteY24" fmla="*/ 610922 h 837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905070" h="837188">
                <a:moveTo>
                  <a:pt x="871129" y="0"/>
                </a:moveTo>
                <a:lnTo>
                  <a:pt x="33940" y="0"/>
                </a:lnTo>
                <a:cubicBezTo>
                  <a:pt x="15193" y="0"/>
                  <a:pt x="0" y="15193"/>
                  <a:pt x="0" y="33940"/>
                </a:cubicBezTo>
                <a:lnTo>
                  <a:pt x="0" y="644862"/>
                </a:lnTo>
                <a:cubicBezTo>
                  <a:pt x="0" y="663608"/>
                  <a:pt x="15193" y="678802"/>
                  <a:pt x="33940" y="678802"/>
                </a:cubicBezTo>
                <a:lnTo>
                  <a:pt x="362187" y="678802"/>
                </a:lnTo>
                <a:lnTo>
                  <a:pt x="568169" y="830571"/>
                </a:lnTo>
                <a:cubicBezTo>
                  <a:pt x="574109" y="834960"/>
                  <a:pt x="581180" y="837189"/>
                  <a:pt x="588297" y="837189"/>
                </a:cubicBezTo>
                <a:cubicBezTo>
                  <a:pt x="593524" y="837189"/>
                  <a:pt x="598772" y="835990"/>
                  <a:pt x="603603" y="833546"/>
                </a:cubicBezTo>
                <a:cubicBezTo>
                  <a:pt x="615030" y="827765"/>
                  <a:pt x="622237" y="816056"/>
                  <a:pt x="622237" y="803249"/>
                </a:cubicBezTo>
                <a:lnTo>
                  <a:pt x="622237" y="678802"/>
                </a:lnTo>
                <a:lnTo>
                  <a:pt x="871131" y="678802"/>
                </a:lnTo>
                <a:cubicBezTo>
                  <a:pt x="889877" y="678802"/>
                  <a:pt x="905071" y="663608"/>
                  <a:pt x="905071" y="644862"/>
                </a:cubicBezTo>
                <a:lnTo>
                  <a:pt x="905071" y="33940"/>
                </a:lnTo>
                <a:cubicBezTo>
                  <a:pt x="905069" y="15193"/>
                  <a:pt x="889876" y="0"/>
                  <a:pt x="871129" y="0"/>
                </a:cubicBezTo>
                <a:close/>
                <a:moveTo>
                  <a:pt x="837189" y="610922"/>
                </a:moveTo>
                <a:lnTo>
                  <a:pt x="588295" y="610922"/>
                </a:lnTo>
                <a:cubicBezTo>
                  <a:pt x="569548" y="610922"/>
                  <a:pt x="554355" y="626115"/>
                  <a:pt x="554355" y="644862"/>
                </a:cubicBezTo>
                <a:lnTo>
                  <a:pt x="554355" y="736081"/>
                </a:lnTo>
                <a:lnTo>
                  <a:pt x="393479" y="617540"/>
                </a:lnTo>
                <a:cubicBezTo>
                  <a:pt x="387642" y="613241"/>
                  <a:pt x="380592" y="610922"/>
                  <a:pt x="373341" y="610922"/>
                </a:cubicBezTo>
                <a:lnTo>
                  <a:pt x="67880" y="610922"/>
                </a:lnTo>
                <a:lnTo>
                  <a:pt x="67880" y="67880"/>
                </a:lnTo>
                <a:lnTo>
                  <a:pt x="837189" y="67880"/>
                </a:lnTo>
                <a:lnTo>
                  <a:pt x="837189" y="610922"/>
                </a:lnTo>
                <a:close/>
              </a:path>
            </a:pathLst>
          </a:custGeom>
          <a:solidFill>
            <a:srgbClr val="0F4B81"/>
          </a:solidFill>
          <a:ln w="17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3CAE428-B261-443A-9AFE-C3BC8AF61EBF}"/>
              </a:ext>
            </a:extLst>
          </p:cNvPr>
          <p:cNvSpPr txBox="1"/>
          <p:nvPr/>
        </p:nvSpPr>
        <p:spPr>
          <a:xfrm>
            <a:off x="8722060" y="3306143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62AF7A4-D4C6-4D43-BECA-871293355399}"/>
              </a:ext>
            </a:extLst>
          </p:cNvPr>
          <p:cNvSpPr txBox="1"/>
          <p:nvPr/>
        </p:nvSpPr>
        <p:spPr>
          <a:xfrm>
            <a:off x="8722060" y="4084214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2755A2B-9F07-42C2-B16F-AF530B64CCAF}"/>
              </a:ext>
            </a:extLst>
          </p:cNvPr>
          <p:cNvSpPr txBox="1"/>
          <p:nvPr/>
        </p:nvSpPr>
        <p:spPr>
          <a:xfrm>
            <a:off x="8722060" y="5641367"/>
            <a:ext cx="40171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880942235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28652" y="1665529"/>
            <a:ext cx="93307" cy="9330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45927" y="1568306"/>
            <a:ext cx="158120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CHAPTER 01</a:t>
            </a:r>
            <a:endParaRPr lang="en-US" sz="1600" spc="-51"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5286" y="1906860"/>
            <a:ext cx="1808354" cy="52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심리검사란 </a:t>
            </a:r>
            <a:r>
              <a:rPr lang="en-US" altLang="ko-KR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?</a:t>
            </a:r>
            <a:endParaRPr lang="en-US" altLang="ko-KR" sz="2400" spc="-1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8652" y="2878168"/>
            <a:ext cx="93307" cy="9330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6689" y="2780946"/>
            <a:ext cx="161967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CHAPTER 02</a:t>
            </a:r>
            <a:endParaRPr lang="en-US" sz="1600" spc="-51"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5285" y="3119500"/>
            <a:ext cx="2903730" cy="5355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로르샤흐</a:t>
            </a:r>
            <a:r>
              <a:rPr lang="en-US" altLang="ko-KR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(</a:t>
            </a: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로샤</a:t>
            </a:r>
            <a:r>
              <a:rPr lang="en-US" altLang="ko-KR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)</a:t>
            </a: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 테스트</a:t>
            </a:r>
            <a:endParaRPr lang="ko-KR" altLang="en-US" sz="2400" spc="-1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8652" y="4090807"/>
            <a:ext cx="93307" cy="9330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5888" y="3993584"/>
            <a:ext cx="162127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CHAPTER 03</a:t>
            </a:r>
            <a:endParaRPr lang="en-US" sz="1600" spc="-51"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45286" y="4332138"/>
            <a:ext cx="1294004" cy="5237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프로젝트</a:t>
            </a:r>
            <a:endParaRPr lang="ko-KR" altLang="en-US" sz="2400" spc="-1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8652" y="5303773"/>
            <a:ext cx="93307" cy="9330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4285" y="5206550"/>
            <a:ext cx="162448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CHAPTER 04</a:t>
            </a:r>
            <a:endParaRPr lang="en-US" sz="1600" spc="-51"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5285" y="5545104"/>
            <a:ext cx="1570230" cy="5204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구현 </a:t>
            </a:r>
            <a:r>
              <a:rPr lang="en-US" altLang="ko-KR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(</a:t>
            </a: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예상</a:t>
            </a:r>
            <a:r>
              <a:rPr lang="en-US" altLang="ko-KR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)</a:t>
            </a:r>
            <a:endParaRPr lang="en-US" altLang="ko-KR" sz="2400" spc="-1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pic>
        <p:nvPicPr>
          <p:cNvPr id="20" name="그림 19" descr="새집이(가) 표시된 사진  자동 생성된 설명"/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tretch>
            <a:fillRect/>
          </a:stretch>
        </p:blipFill>
        <p:spPr>
          <a:xfrm>
            <a:off x="8191207" y="3724669"/>
            <a:ext cx="3752530" cy="3028073"/>
          </a:xfrm>
          <a:prstGeom prst="rect">
            <a:avLst/>
          </a:prstGeom>
        </p:spPr>
      </p:pic>
      <p:cxnSp>
        <p:nvCxnSpPr>
          <p:cNvPr id="23" name="직선 연결선 22"/>
          <p:cNvCxnSpPr/>
          <p:nvPr/>
        </p:nvCxnSpPr>
        <p:spPr>
          <a:xfrm>
            <a:off x="10067472" y="1354524"/>
            <a:ext cx="2106343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9999415" y="431194"/>
            <a:ext cx="147963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5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목차</a:t>
            </a:r>
            <a:endParaRPr lang="ko-KR" altLang="en-US" sz="5400"/>
          </a:p>
        </p:txBody>
      </p:sp>
      <p:sp>
        <p:nvSpPr>
          <p:cNvPr id="27" name=""/>
          <p:cNvSpPr txBox="1"/>
          <p:nvPr/>
        </p:nvSpPr>
        <p:spPr>
          <a:xfrm>
            <a:off x="5113101" y="1615197"/>
            <a:ext cx="1965798" cy="64032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검사 정의 효과 장점 등</a:t>
            </a:r>
            <a:endParaRPr lang="ko-KR" altLang="en-US"/>
          </a:p>
        </p:txBody>
      </p:sp>
      <p:sp>
        <p:nvSpPr>
          <p:cNvPr id="28" name=""/>
          <p:cNvSpPr txBox="1"/>
          <p:nvPr/>
        </p:nvSpPr>
        <p:spPr>
          <a:xfrm>
            <a:off x="7180228" y="1670259"/>
            <a:ext cx="1965798" cy="64241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투사적검사 정의 종류</a:t>
            </a:r>
            <a:endParaRPr lang="ko-KR" altLang="en-US"/>
          </a:p>
        </p:txBody>
      </p:sp>
      <p:sp>
        <p:nvSpPr>
          <p:cNvPr id="29" name=""/>
          <p:cNvSpPr txBox="1"/>
          <p:nvPr/>
        </p:nvSpPr>
        <p:spPr>
          <a:xfrm>
            <a:off x="2975043" y="1858388"/>
            <a:ext cx="1965798" cy="63525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심리 검사에 대하여</a:t>
            </a:r>
            <a:endParaRPr lang="ko-KR" altLang="en-US"/>
          </a:p>
        </p:txBody>
      </p:sp>
      <p:sp>
        <p:nvSpPr>
          <p:cNvPr id="30" name=""/>
          <p:cNvSpPr txBox="1"/>
          <p:nvPr/>
        </p:nvSpPr>
        <p:spPr>
          <a:xfrm>
            <a:off x="4130202" y="2974596"/>
            <a:ext cx="1965798" cy="90969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정의 방법 효과 장단점 원리 사용처 신뢰도</a:t>
            </a:r>
            <a:endParaRPr lang="ko-KR" altLang="en-US"/>
          </a:p>
        </p:txBody>
      </p:sp>
      <p:sp>
        <p:nvSpPr>
          <p:cNvPr id="31" name=""/>
          <p:cNvSpPr txBox="1"/>
          <p:nvPr/>
        </p:nvSpPr>
        <p:spPr>
          <a:xfrm>
            <a:off x="4555787" y="4109489"/>
            <a:ext cx="1965798" cy="118450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진행방법 </a:t>
            </a:r>
            <a:r>
              <a:rPr lang="en-US" altLang="ko-KR"/>
              <a:t>-</a:t>
            </a:r>
            <a:r>
              <a:rPr lang="ko-KR" altLang="en-US"/>
              <a:t> 방법에 따른 계획사항 및 장단점 사용처날짜별 진행계획</a:t>
            </a:r>
            <a:endParaRPr lang="ko-KR" altLang="en-US"/>
          </a:p>
        </p:txBody>
      </p:sp>
      <p:sp>
        <p:nvSpPr>
          <p:cNvPr id="32" name=""/>
          <p:cNvSpPr txBox="1"/>
          <p:nvPr/>
        </p:nvSpPr>
        <p:spPr>
          <a:xfrm>
            <a:off x="6703978" y="4068956"/>
            <a:ext cx="1965798" cy="14536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진행에 따른 원리 </a:t>
            </a:r>
            <a:r>
              <a:rPr lang="en-US" altLang="ko-KR"/>
              <a:t>-</a:t>
            </a:r>
            <a:r>
              <a:rPr lang="ko-KR" altLang="en-US"/>
              <a:t> 점수계산법</a:t>
            </a:r>
            <a:r>
              <a:rPr lang="en-US" altLang="ko-KR"/>
              <a:t>,</a:t>
            </a:r>
            <a:r>
              <a:rPr lang="ko-KR" altLang="en-US"/>
              <a:t> 검사자가 행동요인 체크해야한다는 것 포함 </a:t>
            </a:r>
            <a:endParaRPr lang="ko-KR" altLang="en-US"/>
          </a:p>
        </p:txBody>
      </p:sp>
      <p:sp>
        <p:nvSpPr>
          <p:cNvPr id="33" name=""/>
          <p:cNvSpPr txBox="1"/>
          <p:nvPr/>
        </p:nvSpPr>
        <p:spPr>
          <a:xfrm>
            <a:off x="2387329" y="4048690"/>
            <a:ext cx="1965798" cy="63570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시장파악 </a:t>
            </a:r>
            <a:r>
              <a:rPr lang="en-US" altLang="ko-KR"/>
              <a:t>-</a:t>
            </a:r>
            <a:r>
              <a:rPr lang="ko-KR" altLang="en-US"/>
              <a:t> 현존하는 프로그램 등</a:t>
            </a:r>
            <a:endParaRPr lang="ko-KR" altLang="en-US"/>
          </a:p>
        </p:txBody>
      </p:sp>
      <p:sp>
        <p:nvSpPr>
          <p:cNvPr id="34" name=""/>
          <p:cNvSpPr txBox="1"/>
          <p:nvPr/>
        </p:nvSpPr>
        <p:spPr>
          <a:xfrm>
            <a:off x="8933232" y="3846029"/>
            <a:ext cx="1965798" cy="63834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기술에 대한 자세한 설명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7338" y="168320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3060902" y="1592110"/>
            <a:ext cx="607031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딱 이렇게만 정렬해주면 세상에서 가장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이쁜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슬라이드 바로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완성해버리잖아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아핳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3062731" y="982712"/>
            <a:ext cx="6066596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사진 정렬은 거의 </a:t>
            </a:r>
            <a:r>
              <a:rPr lang="ko-KR" altLang="en-US" sz="28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답이 정해져 있습니다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61" name="그림 60" descr="거리, 긴 노출, 도로">
            <a:extLst>
              <a:ext uri="{FF2B5EF4-FFF2-40B4-BE49-F238E27FC236}">
                <a16:creationId xmlns:a16="http://schemas.microsoft.com/office/drawing/2014/main" id="{03578F5F-A0F6-479C-8B85-310EFC891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" t="14014" r="2431" b="30621"/>
          <a:stretch>
            <a:fillRect/>
          </a:stretch>
        </p:blipFill>
        <p:spPr bwMode="auto">
          <a:xfrm>
            <a:off x="1748031" y="2507446"/>
            <a:ext cx="2752339" cy="2407583"/>
          </a:xfrm>
          <a:custGeom>
            <a:avLst/>
            <a:gdLst>
              <a:gd name="connsiteX0" fmla="*/ 0 w 2752339"/>
              <a:gd name="connsiteY0" fmla="*/ 0 h 2407583"/>
              <a:gd name="connsiteX1" fmla="*/ 2752339 w 2752339"/>
              <a:gd name="connsiteY1" fmla="*/ 0 h 2407583"/>
              <a:gd name="connsiteX2" fmla="*/ 2752339 w 2752339"/>
              <a:gd name="connsiteY2" fmla="*/ 2407583 h 2407583"/>
              <a:gd name="connsiteX3" fmla="*/ 0 w 2752339"/>
              <a:gd name="connsiteY3" fmla="*/ 2407583 h 240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2339" h="2407583">
                <a:moveTo>
                  <a:pt x="0" y="0"/>
                </a:moveTo>
                <a:lnTo>
                  <a:pt x="2752339" y="0"/>
                </a:lnTo>
                <a:lnTo>
                  <a:pt x="2752339" y="2407583"/>
                </a:lnTo>
                <a:lnTo>
                  <a:pt x="0" y="24075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그림 62" descr="걷고 있는, 그레이스케일, 모험">
            <a:extLst>
              <a:ext uri="{FF2B5EF4-FFF2-40B4-BE49-F238E27FC236}">
                <a16:creationId xmlns:a16="http://schemas.microsoft.com/office/drawing/2014/main" id="{03C8B1B5-69B5-4464-B13D-8E6CB2A24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" t="13907" r="3589" b="30659"/>
          <a:stretch>
            <a:fillRect/>
          </a:stretch>
        </p:blipFill>
        <p:spPr bwMode="auto">
          <a:xfrm>
            <a:off x="4719831" y="2507446"/>
            <a:ext cx="2752339" cy="2407583"/>
          </a:xfrm>
          <a:custGeom>
            <a:avLst/>
            <a:gdLst>
              <a:gd name="connsiteX0" fmla="*/ 0 w 2752339"/>
              <a:gd name="connsiteY0" fmla="*/ 0 h 2407583"/>
              <a:gd name="connsiteX1" fmla="*/ 2752339 w 2752339"/>
              <a:gd name="connsiteY1" fmla="*/ 0 h 2407583"/>
              <a:gd name="connsiteX2" fmla="*/ 2752339 w 2752339"/>
              <a:gd name="connsiteY2" fmla="*/ 2407583 h 2407583"/>
              <a:gd name="connsiteX3" fmla="*/ 0 w 2752339"/>
              <a:gd name="connsiteY3" fmla="*/ 2407583 h 240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2339" h="2407583">
                <a:moveTo>
                  <a:pt x="0" y="0"/>
                </a:moveTo>
                <a:lnTo>
                  <a:pt x="2752339" y="0"/>
                </a:lnTo>
                <a:lnTo>
                  <a:pt x="2752339" y="2407583"/>
                </a:lnTo>
                <a:lnTo>
                  <a:pt x="0" y="24075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그림 69" descr="가벼운, 경치, 경치가 좋은">
            <a:extLst>
              <a:ext uri="{FF2B5EF4-FFF2-40B4-BE49-F238E27FC236}">
                <a16:creationId xmlns:a16="http://schemas.microsoft.com/office/drawing/2014/main" id="{45C53916-18BB-4A78-B9A8-7F3FA4769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" t="13907" r="10330" b="30659"/>
          <a:stretch>
            <a:fillRect/>
          </a:stretch>
        </p:blipFill>
        <p:spPr bwMode="auto">
          <a:xfrm>
            <a:off x="7691632" y="2507446"/>
            <a:ext cx="2752339" cy="2407583"/>
          </a:xfrm>
          <a:custGeom>
            <a:avLst/>
            <a:gdLst>
              <a:gd name="connsiteX0" fmla="*/ 0 w 2752339"/>
              <a:gd name="connsiteY0" fmla="*/ 0 h 2407583"/>
              <a:gd name="connsiteX1" fmla="*/ 2752339 w 2752339"/>
              <a:gd name="connsiteY1" fmla="*/ 0 h 2407583"/>
              <a:gd name="connsiteX2" fmla="*/ 2752339 w 2752339"/>
              <a:gd name="connsiteY2" fmla="*/ 2407583 h 2407583"/>
              <a:gd name="connsiteX3" fmla="*/ 0 w 2752339"/>
              <a:gd name="connsiteY3" fmla="*/ 2407583 h 2407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2339" h="2407583">
                <a:moveTo>
                  <a:pt x="0" y="0"/>
                </a:moveTo>
                <a:lnTo>
                  <a:pt x="2752339" y="0"/>
                </a:lnTo>
                <a:lnTo>
                  <a:pt x="2752339" y="2407583"/>
                </a:lnTo>
                <a:lnTo>
                  <a:pt x="0" y="24075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59B1BADB-2648-4BB6-AB78-AF482830FD75}"/>
              </a:ext>
            </a:extLst>
          </p:cNvPr>
          <p:cNvSpPr txBox="1"/>
          <p:nvPr/>
        </p:nvSpPr>
        <p:spPr>
          <a:xfrm>
            <a:off x="2072504" y="5271127"/>
            <a:ext cx="210339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도시의 사진이랍니다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아핳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C5DFD9C-EE0C-487B-8504-FACE9E8A5858}"/>
              </a:ext>
            </a:extLst>
          </p:cNvPr>
          <p:cNvSpPr txBox="1"/>
          <p:nvPr/>
        </p:nvSpPr>
        <p:spPr>
          <a:xfrm>
            <a:off x="4751274" y="5271127"/>
            <a:ext cx="2689454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저렇게 숲길 혼자 걸으면 위험해요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338474A-CFF6-470A-A10C-59EC48BD8E5D}"/>
              </a:ext>
            </a:extLst>
          </p:cNvPr>
          <p:cNvSpPr txBox="1"/>
          <p:nvPr/>
        </p:nvSpPr>
        <p:spPr>
          <a:xfrm>
            <a:off x="7827943" y="5271127"/>
            <a:ext cx="247971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저런 오로라 우리나라엔 없어요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819BB8-F149-495A-AE18-927AFE07C612}"/>
              </a:ext>
            </a:extLst>
          </p:cNvPr>
          <p:cNvSpPr txBox="1"/>
          <p:nvPr/>
        </p:nvSpPr>
        <p:spPr>
          <a:xfrm>
            <a:off x="1936054" y="5621996"/>
            <a:ext cx="237629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사진에 대한 부연 설명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적어주는거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잊지 마시고 항상 파이팅 하소서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0D94638-2261-4D03-BBDE-0BC72327A6EE}"/>
              </a:ext>
            </a:extLst>
          </p:cNvPr>
          <p:cNvSpPr txBox="1"/>
          <p:nvPr/>
        </p:nvSpPr>
        <p:spPr>
          <a:xfrm>
            <a:off x="4907854" y="5621994"/>
            <a:ext cx="237629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사진에 대한 부연 설명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적어주는거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잊지 마시고 항상 파이팅 하소서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14CE2A3-A880-4842-9C19-B766C8A2286F}"/>
              </a:ext>
            </a:extLst>
          </p:cNvPr>
          <p:cNvSpPr txBox="1"/>
          <p:nvPr/>
        </p:nvSpPr>
        <p:spPr>
          <a:xfrm>
            <a:off x="7879648" y="5621993"/>
            <a:ext cx="237629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사진에 대한 부연 설명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적어주는거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잊지 마시고 항상 파이팅 하소서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3F30BD1-D3BD-4B6C-B36D-0EBCD90DCC23}"/>
              </a:ext>
            </a:extLst>
          </p:cNvPr>
          <p:cNvSpPr/>
          <p:nvPr/>
        </p:nvSpPr>
        <p:spPr>
          <a:xfrm>
            <a:off x="2874109" y="4730461"/>
            <a:ext cx="350864" cy="350864"/>
          </a:xfrm>
          <a:prstGeom prst="ellipse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B13C0A9-3FC5-4538-9898-82FD62F987C8}"/>
              </a:ext>
            </a:extLst>
          </p:cNvPr>
          <p:cNvSpPr/>
          <p:nvPr/>
        </p:nvSpPr>
        <p:spPr>
          <a:xfrm>
            <a:off x="5918707" y="4730461"/>
            <a:ext cx="350864" cy="350864"/>
          </a:xfrm>
          <a:prstGeom prst="ellipse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33229196-0228-4D86-9DF3-96E735858E69}"/>
              </a:ext>
            </a:extLst>
          </p:cNvPr>
          <p:cNvSpPr/>
          <p:nvPr/>
        </p:nvSpPr>
        <p:spPr>
          <a:xfrm>
            <a:off x="8963305" y="4730461"/>
            <a:ext cx="350864" cy="350864"/>
          </a:xfrm>
          <a:prstGeom prst="ellipse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78E1506-1386-456F-83A0-673DC7C9A902}"/>
              </a:ext>
            </a:extLst>
          </p:cNvPr>
          <p:cNvSpPr txBox="1"/>
          <p:nvPr/>
        </p:nvSpPr>
        <p:spPr>
          <a:xfrm>
            <a:off x="2872377" y="4739596"/>
            <a:ext cx="35432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CE882BE-24A4-46C8-989D-D84FFDD53A19}"/>
              </a:ext>
            </a:extLst>
          </p:cNvPr>
          <p:cNvSpPr txBox="1"/>
          <p:nvPr/>
        </p:nvSpPr>
        <p:spPr>
          <a:xfrm>
            <a:off x="5902549" y="4739596"/>
            <a:ext cx="38318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02</a:t>
            </a:r>
            <a:endParaRPr lang="en-US" altLang="ko-KR" sz="12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09B082E-D4C2-4E7A-B8F1-22A00A8D6982}"/>
              </a:ext>
            </a:extLst>
          </p:cNvPr>
          <p:cNvSpPr txBox="1"/>
          <p:nvPr/>
        </p:nvSpPr>
        <p:spPr>
          <a:xfrm>
            <a:off x="8946345" y="4739596"/>
            <a:ext cx="38478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2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288585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32948" y="168320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2956049" y="1592110"/>
            <a:ext cx="628005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 보일러를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안틀었나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바닥이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왜이렇게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차갑지 발이 너무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시려워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이거 큰일나버렸네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2940904" y="982712"/>
            <a:ext cx="631025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그래프도 한번 다시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그려보자구</a:t>
            </a: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쉬워쉬워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72FA654-20AA-412A-B971-A174C5694E85}"/>
              </a:ext>
            </a:extLst>
          </p:cNvPr>
          <p:cNvSpPr/>
          <p:nvPr/>
        </p:nvSpPr>
        <p:spPr>
          <a:xfrm>
            <a:off x="2478622" y="2535121"/>
            <a:ext cx="3829951" cy="3829951"/>
          </a:xfrm>
          <a:prstGeom prst="ellipse">
            <a:avLst/>
          </a:prstGeom>
          <a:solidFill>
            <a:srgbClr val="0F4B8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0DBBBF4-ED3F-480A-9A15-EC50A8197148}"/>
              </a:ext>
            </a:extLst>
          </p:cNvPr>
          <p:cNvSpPr/>
          <p:nvPr/>
        </p:nvSpPr>
        <p:spPr>
          <a:xfrm>
            <a:off x="2784877" y="3147631"/>
            <a:ext cx="3217440" cy="3217440"/>
          </a:xfrm>
          <a:prstGeom prst="ellipse">
            <a:avLst/>
          </a:prstGeom>
          <a:solidFill>
            <a:srgbClr val="0F4B81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4DD7F78-303E-4BCD-B5C8-A050F86D9263}"/>
              </a:ext>
            </a:extLst>
          </p:cNvPr>
          <p:cNvSpPr/>
          <p:nvPr/>
        </p:nvSpPr>
        <p:spPr>
          <a:xfrm>
            <a:off x="3170454" y="3918782"/>
            <a:ext cx="2446289" cy="2446289"/>
          </a:xfrm>
          <a:prstGeom prst="ellipse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4DC069-FC78-4A15-9547-21DFBEDA8A19}"/>
              </a:ext>
            </a:extLst>
          </p:cNvPr>
          <p:cNvSpPr txBox="1"/>
          <p:nvPr/>
        </p:nvSpPr>
        <p:spPr>
          <a:xfrm>
            <a:off x="7198530" y="2848796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86A5C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컨텐츠 적어</a:t>
            </a:r>
            <a:endParaRPr 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86A5C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8AFE0A-1FBC-43B3-91BA-81FCF406F1D1}"/>
              </a:ext>
            </a:extLst>
          </p:cNvPr>
          <p:cNvSpPr txBox="1"/>
          <p:nvPr/>
        </p:nvSpPr>
        <p:spPr>
          <a:xfrm>
            <a:off x="7203074" y="3122782"/>
            <a:ext cx="252120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그래프에 </a:t>
            </a: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대한 부연 설명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적어주는거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잊지 마시고 항상 파이팅 하소서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4349F03F-7812-484B-92C9-B51E47036D5C}"/>
              </a:ext>
            </a:extLst>
          </p:cNvPr>
          <p:cNvCxnSpPr>
            <a:cxnSpLocks/>
          </p:cNvCxnSpPr>
          <p:nvPr/>
        </p:nvCxnSpPr>
        <p:spPr>
          <a:xfrm flipH="1">
            <a:off x="6833379" y="3828827"/>
            <a:ext cx="2880000" cy="0"/>
          </a:xfrm>
          <a:prstGeom prst="line">
            <a:avLst/>
          </a:prstGeom>
          <a:ln w="19050">
            <a:solidFill>
              <a:srgbClr val="336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B72C3F2-0BE8-424D-B8F7-634BF7EB19D2}"/>
              </a:ext>
            </a:extLst>
          </p:cNvPr>
          <p:cNvSpPr txBox="1"/>
          <p:nvPr/>
        </p:nvSpPr>
        <p:spPr>
          <a:xfrm>
            <a:off x="7205344" y="3999341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94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뭘 적어야 대니</a:t>
            </a:r>
            <a:r>
              <a:rPr lang="en-US" altLang="ko-KR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94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..</a:t>
            </a:r>
            <a:endParaRPr 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94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5994D1-3D8E-44B4-B094-FF928DDC7EC5}"/>
              </a:ext>
            </a:extLst>
          </p:cNvPr>
          <p:cNvSpPr txBox="1"/>
          <p:nvPr/>
        </p:nvSpPr>
        <p:spPr>
          <a:xfrm>
            <a:off x="7203074" y="4299170"/>
            <a:ext cx="252120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그래프에 대한 부연 설명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적어주는거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잊지 마시고 항상 파이팅 하소서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5AC65B-0B54-4D3E-B7C1-19B99D2D15AE}"/>
              </a:ext>
            </a:extLst>
          </p:cNvPr>
          <p:cNvSpPr txBox="1"/>
          <p:nvPr/>
        </p:nvSpPr>
        <p:spPr>
          <a:xfrm>
            <a:off x="3762476" y="2725007"/>
            <a:ext cx="123976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최상단</a:t>
            </a: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내용이구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A2A394-5A70-4E9A-BF7B-4840D5894ED8}"/>
              </a:ext>
            </a:extLst>
          </p:cNvPr>
          <p:cNvSpPr txBox="1"/>
          <p:nvPr/>
        </p:nvSpPr>
        <p:spPr>
          <a:xfrm>
            <a:off x="3825816" y="3404469"/>
            <a:ext cx="113556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중단 내용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적구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6DF21F1-B7B6-47E2-A206-943B4E927E48}"/>
              </a:ext>
            </a:extLst>
          </p:cNvPr>
          <p:cNvCxnSpPr>
            <a:cxnSpLocks/>
          </p:cNvCxnSpPr>
          <p:nvPr/>
        </p:nvCxnSpPr>
        <p:spPr>
          <a:xfrm flipH="1">
            <a:off x="6832121" y="5005215"/>
            <a:ext cx="2881259" cy="0"/>
          </a:xfrm>
          <a:prstGeom prst="line">
            <a:avLst/>
          </a:prstGeom>
          <a:ln w="190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B51FA23-C0A5-49AA-8E3E-3F6ECD243797}"/>
              </a:ext>
            </a:extLst>
          </p:cNvPr>
          <p:cNvSpPr txBox="1"/>
          <p:nvPr/>
        </p:nvSpPr>
        <p:spPr>
          <a:xfrm>
            <a:off x="3608447" y="4874161"/>
            <a:ext cx="157030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센터 내용 여기다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적어주면 아주</a:t>
            </a:r>
            <a:r>
              <a:rPr lang="en-US" altLang="ko-KR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좋아용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87D2D04-1853-47B2-BC52-D007C5DFB9B1}"/>
              </a:ext>
            </a:extLst>
          </p:cNvPr>
          <p:cNvSpPr txBox="1"/>
          <p:nvPr/>
        </p:nvSpPr>
        <p:spPr>
          <a:xfrm>
            <a:off x="7200800" y="5175729"/>
            <a:ext cx="1495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적고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싶은거</a:t>
            </a:r>
            <a:r>
              <a:rPr lang="ko-KR" altLang="en-US" sz="1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1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적구</a:t>
            </a:r>
            <a:endParaRPr lang="en-US" sz="1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79B0EF5-D3F1-4317-BB93-985DD87BBC77}"/>
              </a:ext>
            </a:extLst>
          </p:cNvPr>
          <p:cNvSpPr txBox="1"/>
          <p:nvPr/>
        </p:nvSpPr>
        <p:spPr>
          <a:xfrm>
            <a:off x="7205345" y="5475558"/>
            <a:ext cx="252120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그래프에 대한 부연 설명 </a:t>
            </a:r>
            <a:r>
              <a:rPr lang="ko-KR" altLang="en-US" sz="12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적어주는거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2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잊지 마시고 항상 파이팅 하소서</a:t>
            </a:r>
            <a:endParaRPr lang="en-US" altLang="ko-KR" sz="12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C521107-03E3-46C3-9A2E-097F25D8BE83}"/>
              </a:ext>
            </a:extLst>
          </p:cNvPr>
          <p:cNvCxnSpPr>
            <a:cxnSpLocks/>
          </p:cNvCxnSpPr>
          <p:nvPr/>
        </p:nvCxnSpPr>
        <p:spPr>
          <a:xfrm flipH="1">
            <a:off x="6293823" y="2678280"/>
            <a:ext cx="3419556" cy="0"/>
          </a:xfrm>
          <a:prstGeom prst="line">
            <a:avLst/>
          </a:prstGeom>
          <a:ln w="19050">
            <a:solidFill>
              <a:srgbClr val="86A5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6C31BEAE-DD97-4D9D-8E77-7FF1AB8DB9D6}"/>
              </a:ext>
            </a:extLst>
          </p:cNvPr>
          <p:cNvCxnSpPr>
            <a:cxnSpLocks/>
          </p:cNvCxnSpPr>
          <p:nvPr/>
        </p:nvCxnSpPr>
        <p:spPr>
          <a:xfrm flipH="1">
            <a:off x="6293823" y="6181604"/>
            <a:ext cx="3419556" cy="0"/>
          </a:xfrm>
          <a:prstGeom prst="line">
            <a:avLst/>
          </a:prstGeom>
          <a:ln w="190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311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자유형: 도형 88">
            <a:extLst>
              <a:ext uri="{FF2B5EF4-FFF2-40B4-BE49-F238E27FC236}">
                <a16:creationId xmlns:a16="http://schemas.microsoft.com/office/drawing/2014/main" id="{18DF81AB-7EDD-48B7-987C-9E27AF35DFD5}"/>
              </a:ext>
            </a:extLst>
          </p:cNvPr>
          <p:cNvSpPr/>
          <p:nvPr/>
        </p:nvSpPr>
        <p:spPr>
          <a:xfrm>
            <a:off x="5562096" y="3843322"/>
            <a:ext cx="1067811" cy="1185879"/>
          </a:xfrm>
          <a:custGeom>
            <a:avLst/>
            <a:gdLst>
              <a:gd name="connsiteX0" fmla="*/ 533904 w 1067810"/>
              <a:gd name="connsiteY0" fmla="*/ 0 h 1185879"/>
              <a:gd name="connsiteX1" fmla="*/ 577918 w 1067810"/>
              <a:gd name="connsiteY1" fmla="*/ 32913 h 1185879"/>
              <a:gd name="connsiteX2" fmla="*/ 1067810 w 1067810"/>
              <a:gd name="connsiteY2" fmla="*/ 1071706 h 1185879"/>
              <a:gd name="connsiteX3" fmla="*/ 1067623 w 1067810"/>
              <a:gd name="connsiteY3" fmla="*/ 1075408 h 1185879"/>
              <a:gd name="connsiteX4" fmla="*/ 1057907 w 1067810"/>
              <a:gd name="connsiteY4" fmla="*/ 1080088 h 1185879"/>
              <a:gd name="connsiteX5" fmla="*/ 533905 w 1067810"/>
              <a:gd name="connsiteY5" fmla="*/ 1185879 h 1185879"/>
              <a:gd name="connsiteX6" fmla="*/ 9903 w 1067810"/>
              <a:gd name="connsiteY6" fmla="*/ 1080088 h 1185879"/>
              <a:gd name="connsiteX7" fmla="*/ 187 w 1067810"/>
              <a:gd name="connsiteY7" fmla="*/ 1075408 h 1185879"/>
              <a:gd name="connsiteX8" fmla="*/ 0 w 1067810"/>
              <a:gd name="connsiteY8" fmla="*/ 1071705 h 1185879"/>
              <a:gd name="connsiteX9" fmla="*/ 489892 w 1067810"/>
              <a:gd name="connsiteY9" fmla="*/ 32912 h 1185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7810" h="1185879">
                <a:moveTo>
                  <a:pt x="533904" y="0"/>
                </a:moveTo>
                <a:lnTo>
                  <a:pt x="577918" y="32913"/>
                </a:lnTo>
                <a:cubicBezTo>
                  <a:pt x="877108" y="279826"/>
                  <a:pt x="1067810" y="653495"/>
                  <a:pt x="1067810" y="1071706"/>
                </a:cubicBezTo>
                <a:lnTo>
                  <a:pt x="1067623" y="1075408"/>
                </a:lnTo>
                <a:lnTo>
                  <a:pt x="1057907" y="1080088"/>
                </a:lnTo>
                <a:cubicBezTo>
                  <a:pt x="896850" y="1148210"/>
                  <a:pt x="719777" y="1185879"/>
                  <a:pt x="533905" y="1185879"/>
                </a:cubicBezTo>
                <a:cubicBezTo>
                  <a:pt x="348034" y="1185879"/>
                  <a:pt x="170960" y="1148210"/>
                  <a:pt x="9903" y="1080088"/>
                </a:cubicBezTo>
                <a:lnTo>
                  <a:pt x="187" y="1075408"/>
                </a:lnTo>
                <a:lnTo>
                  <a:pt x="0" y="1071705"/>
                </a:lnTo>
                <a:cubicBezTo>
                  <a:pt x="0" y="653494"/>
                  <a:pt x="190703" y="279825"/>
                  <a:pt x="489892" y="32912"/>
                </a:cubicBezTo>
                <a:close/>
              </a:path>
            </a:pathLst>
          </a:custGeom>
          <a:solidFill>
            <a:srgbClr val="0F4B8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27338" y="168320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09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44791-74D3-44A1-92C1-5179A61E7BC3}"/>
              </a:ext>
            </a:extLst>
          </p:cNvPr>
          <p:cNvSpPr txBox="1"/>
          <p:nvPr/>
        </p:nvSpPr>
        <p:spPr>
          <a:xfrm>
            <a:off x="2851192" y="1592110"/>
            <a:ext cx="648978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도식화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하는거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꾸준히 연습해줘야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피피티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만드는데 능숙해 질 수 </a:t>
            </a:r>
            <a:r>
              <a:rPr lang="ko-KR" altLang="en-US" sz="14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있따구</a:t>
            </a: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연습하자 연습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3BFF9-F95D-4452-97B2-A38422B82EA9}"/>
              </a:ext>
            </a:extLst>
          </p:cNvPr>
          <p:cNvSpPr txBox="1"/>
          <p:nvPr/>
        </p:nvSpPr>
        <p:spPr>
          <a:xfrm>
            <a:off x="2677413" y="982712"/>
            <a:ext cx="6837256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도식화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하는것도</a:t>
            </a: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잊지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말구</a:t>
            </a:r>
            <a:r>
              <a:rPr lang="ko-KR" altLang="en-US" sz="28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이거 꾸준히 연습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2143C7F-533C-41E9-BE24-58800BE52FD5}"/>
              </a:ext>
            </a:extLst>
          </p:cNvPr>
          <p:cNvGrpSpPr/>
          <p:nvPr/>
        </p:nvGrpSpPr>
        <p:grpSpPr>
          <a:xfrm>
            <a:off x="3937506" y="2336801"/>
            <a:ext cx="4316991" cy="3924427"/>
            <a:chOff x="3937505" y="2336800"/>
            <a:chExt cx="4316991" cy="3924427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7704AD3-848C-44DE-8064-D6D4DBA24776}"/>
                </a:ext>
              </a:extLst>
            </p:cNvPr>
            <p:cNvSpPr/>
            <p:nvPr/>
          </p:nvSpPr>
          <p:spPr>
            <a:xfrm>
              <a:off x="4749800" y="2336800"/>
              <a:ext cx="2692400" cy="2692400"/>
            </a:xfrm>
            <a:prstGeom prst="ellipse">
              <a:avLst/>
            </a:prstGeom>
            <a:noFill/>
            <a:ln w="38100">
              <a:solidFill>
                <a:srgbClr val="0F4B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24274CF-7442-442D-AE01-86C280FA8C9D}"/>
                </a:ext>
              </a:extLst>
            </p:cNvPr>
            <p:cNvSpPr/>
            <p:nvPr/>
          </p:nvSpPr>
          <p:spPr>
            <a:xfrm>
              <a:off x="3937505" y="3568827"/>
              <a:ext cx="2692400" cy="2692400"/>
            </a:xfrm>
            <a:prstGeom prst="ellipse">
              <a:avLst/>
            </a:prstGeom>
            <a:noFill/>
            <a:ln w="38100">
              <a:solidFill>
                <a:srgbClr val="0F4B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BB266E64-9D28-44E2-A0E5-0D6970142482}"/>
                </a:ext>
              </a:extLst>
            </p:cNvPr>
            <p:cNvSpPr/>
            <p:nvPr/>
          </p:nvSpPr>
          <p:spPr>
            <a:xfrm>
              <a:off x="5562096" y="3568827"/>
              <a:ext cx="2692400" cy="2692400"/>
            </a:xfrm>
            <a:prstGeom prst="ellipse">
              <a:avLst/>
            </a:prstGeom>
            <a:noFill/>
            <a:ln w="38100">
              <a:solidFill>
                <a:srgbClr val="0F4B8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07271CFD-7A41-4C6D-8EA7-5E8F5AB92837}"/>
              </a:ext>
            </a:extLst>
          </p:cNvPr>
          <p:cNvSpPr txBox="1"/>
          <p:nvPr/>
        </p:nvSpPr>
        <p:spPr>
          <a:xfrm>
            <a:off x="5561505" y="2855867"/>
            <a:ext cx="1082026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Keyword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72C313A-47F7-4142-B63D-B85458EB88D5}"/>
              </a:ext>
            </a:extLst>
          </p:cNvPr>
          <p:cNvSpPr txBox="1"/>
          <p:nvPr/>
        </p:nvSpPr>
        <p:spPr>
          <a:xfrm>
            <a:off x="4429053" y="5061203"/>
            <a:ext cx="87043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Erasile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40A44CF-68B9-4E46-8A57-E9139D820AFA}"/>
              </a:ext>
            </a:extLst>
          </p:cNvPr>
          <p:cNvSpPr txBox="1"/>
          <p:nvPr/>
        </p:nvSpPr>
        <p:spPr>
          <a:xfrm>
            <a:off x="6923206" y="5061203"/>
            <a:ext cx="102496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4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Molatics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045C92B-184D-4E82-B592-12ECF0962B5A}"/>
              </a:ext>
            </a:extLst>
          </p:cNvPr>
          <p:cNvGrpSpPr/>
          <p:nvPr/>
        </p:nvGrpSpPr>
        <p:grpSpPr>
          <a:xfrm>
            <a:off x="3366005" y="3389983"/>
            <a:ext cx="5455919" cy="228999"/>
            <a:chOff x="3366004" y="2803101"/>
            <a:chExt cx="5455918" cy="228998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7E450920-2B83-4CC1-98DF-F6CA4E6EA413}"/>
                </a:ext>
              </a:extLst>
            </p:cNvPr>
            <p:cNvCxnSpPr>
              <a:cxnSpLocks/>
            </p:cNvCxnSpPr>
            <p:nvPr/>
          </p:nvCxnSpPr>
          <p:spPr>
            <a:xfrm>
              <a:off x="3366004" y="2879434"/>
              <a:ext cx="151896" cy="152665"/>
            </a:xfrm>
            <a:prstGeom prst="straightConnector1">
              <a:avLst/>
            </a:prstGeom>
            <a:ln w="19050" cap="rnd">
              <a:solidFill>
                <a:srgbClr val="0F4B8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16999B0F-78C6-4E71-B044-3A716292CC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026" y="2803101"/>
              <a:ext cx="151896" cy="152665"/>
            </a:xfrm>
            <a:prstGeom prst="straightConnector1">
              <a:avLst/>
            </a:prstGeom>
            <a:ln w="19050" cap="rnd">
              <a:solidFill>
                <a:srgbClr val="0F4B8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C1CA0B4F-6C96-4BC5-A975-5DE3D2EA2C32}"/>
              </a:ext>
            </a:extLst>
          </p:cNvPr>
          <p:cNvSpPr txBox="1"/>
          <p:nvPr/>
        </p:nvSpPr>
        <p:spPr>
          <a:xfrm>
            <a:off x="2299075" y="2782002"/>
            <a:ext cx="220637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그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머지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외부요소를 딱 설명해주면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좋을 것 같은 느낌이 드는데요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ABC275-3E6E-4678-AE40-8BE20405D94C}"/>
              </a:ext>
            </a:extLst>
          </p:cNvPr>
          <p:cNvSpPr txBox="1"/>
          <p:nvPr/>
        </p:nvSpPr>
        <p:spPr>
          <a:xfrm>
            <a:off x="2299077" y="2458763"/>
            <a:ext cx="91403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외부 요소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D6113B7-23D1-4049-A68B-E776292AC613}"/>
              </a:ext>
            </a:extLst>
          </p:cNvPr>
          <p:cNvSpPr txBox="1"/>
          <p:nvPr/>
        </p:nvSpPr>
        <p:spPr>
          <a:xfrm>
            <a:off x="8170033" y="2719364"/>
            <a:ext cx="1938992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아냐 여기다 내부 요소 적으면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r"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뭔가 도식화에 맞지 않아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8547EA5-242E-43BF-A6CF-2FAB35F3528F}"/>
              </a:ext>
            </a:extLst>
          </p:cNvPr>
          <p:cNvSpPr txBox="1"/>
          <p:nvPr/>
        </p:nvSpPr>
        <p:spPr>
          <a:xfrm>
            <a:off x="9194994" y="2396126"/>
            <a:ext cx="91403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내부 요소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5044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14">
            <a:extLst>
              <a:ext uri="{FF2B5EF4-FFF2-40B4-BE49-F238E27FC236}">
                <a16:creationId xmlns:a16="http://schemas.microsoft.com/office/drawing/2014/main" id="{3B56FC33-798E-4723-AA4D-D75E0D588902}"/>
              </a:ext>
            </a:extLst>
          </p:cNvPr>
          <p:cNvSpPr/>
          <p:nvPr/>
        </p:nvSpPr>
        <p:spPr>
          <a:xfrm>
            <a:off x="5712983" y="0"/>
            <a:ext cx="766036" cy="70772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0F4B81"/>
              </a:gs>
              <a:gs pos="100000">
                <a:srgbClr val="08274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67A85-3F67-4C12-A23E-6B872E42C67B}"/>
              </a:ext>
            </a:extLst>
          </p:cNvPr>
          <p:cNvSpPr txBox="1"/>
          <p:nvPr/>
        </p:nvSpPr>
        <p:spPr>
          <a:xfrm>
            <a:off x="5852184" y="168320"/>
            <a:ext cx="487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B4EAC8-D349-4493-9FEC-032FC15D413B}"/>
              </a:ext>
            </a:extLst>
          </p:cNvPr>
          <p:cNvSpPr txBox="1"/>
          <p:nvPr/>
        </p:nvSpPr>
        <p:spPr>
          <a:xfrm>
            <a:off x="2974637" y="1592110"/>
            <a:ext cx="624292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spc="-5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요것도 딱 요렇게 만들어주면 너무 예쁘고 얼마나 좋아 연혁 쓸 때 사용하면 좋을 듯</a:t>
            </a:r>
            <a:endParaRPr lang="en-US" altLang="ko-KR" sz="14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2581C6-EFD9-4209-9358-6532C2862B58}"/>
              </a:ext>
            </a:extLst>
          </p:cNvPr>
          <p:cNvSpPr txBox="1"/>
          <p:nvPr/>
        </p:nvSpPr>
        <p:spPr>
          <a:xfrm>
            <a:off x="3109971" y="982712"/>
            <a:ext cx="5972148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800" spc="-5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마지막엔 사진과 함께 멘트 </a:t>
            </a:r>
            <a:r>
              <a:rPr lang="ko-KR" altLang="en-US" sz="2800" spc="-51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넣어볼게요</a:t>
            </a:r>
            <a:endParaRPr lang="en-US" altLang="ko-KR" sz="2800" spc="-5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pic>
        <p:nvPicPr>
          <p:cNvPr id="7170" name="Picture 2" descr="건물, 건축, 고층 건물, 도시의 무료 스톡 사진">
            <a:extLst>
              <a:ext uri="{FF2B5EF4-FFF2-40B4-BE49-F238E27FC236}">
                <a16:creationId xmlns:a16="http://schemas.microsoft.com/office/drawing/2014/main" id="{440745AA-8401-49BB-8F46-A0E2A668A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831" y="2298663"/>
            <a:ext cx="2618811" cy="415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E9179D1-D0BF-450A-9201-72174C6C62E1}"/>
              </a:ext>
            </a:extLst>
          </p:cNvPr>
          <p:cNvCxnSpPr/>
          <p:nvPr/>
        </p:nvCxnSpPr>
        <p:spPr>
          <a:xfrm>
            <a:off x="4776471" y="2314575"/>
            <a:ext cx="5348605" cy="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236640D-6D30-45D5-AF53-9872B6D6E68E}"/>
              </a:ext>
            </a:extLst>
          </p:cNvPr>
          <p:cNvCxnSpPr/>
          <p:nvPr/>
        </p:nvCxnSpPr>
        <p:spPr>
          <a:xfrm>
            <a:off x="4776471" y="3350419"/>
            <a:ext cx="5348605" cy="0"/>
          </a:xfrm>
          <a:prstGeom prst="line">
            <a:avLst/>
          </a:prstGeom>
          <a:ln w="12700">
            <a:solidFill>
              <a:srgbClr val="0F4B81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77CDB16-35E0-4CC3-88E5-592E73E3A455}"/>
              </a:ext>
            </a:extLst>
          </p:cNvPr>
          <p:cNvCxnSpPr/>
          <p:nvPr/>
        </p:nvCxnSpPr>
        <p:spPr>
          <a:xfrm>
            <a:off x="4776471" y="4386261"/>
            <a:ext cx="5348605" cy="0"/>
          </a:xfrm>
          <a:prstGeom prst="line">
            <a:avLst/>
          </a:prstGeom>
          <a:ln w="12700">
            <a:solidFill>
              <a:srgbClr val="0F4B81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843513C-7A14-4F08-81C3-AE8B21ADEBCB}"/>
              </a:ext>
            </a:extLst>
          </p:cNvPr>
          <p:cNvCxnSpPr/>
          <p:nvPr/>
        </p:nvCxnSpPr>
        <p:spPr>
          <a:xfrm>
            <a:off x="4776471" y="5422104"/>
            <a:ext cx="5348605" cy="0"/>
          </a:xfrm>
          <a:prstGeom prst="line">
            <a:avLst/>
          </a:prstGeom>
          <a:ln w="12700">
            <a:solidFill>
              <a:srgbClr val="0F4B81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4F5EF3D-3D8E-4644-A742-7A39BF907801}"/>
              </a:ext>
            </a:extLst>
          </p:cNvPr>
          <p:cNvCxnSpPr/>
          <p:nvPr/>
        </p:nvCxnSpPr>
        <p:spPr>
          <a:xfrm>
            <a:off x="4776471" y="6457951"/>
            <a:ext cx="5348605" cy="0"/>
          </a:xfrm>
          <a:prstGeom prst="line">
            <a:avLst/>
          </a:prstGeom>
          <a:ln w="31750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9F6982-0A81-49A7-A825-40ECFCDB1F36}"/>
              </a:ext>
            </a:extLst>
          </p:cNvPr>
          <p:cNvSpPr txBox="1"/>
          <p:nvPr/>
        </p:nvSpPr>
        <p:spPr>
          <a:xfrm>
            <a:off x="5003069" y="2754343"/>
            <a:ext cx="1938992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우리 회사 그냥 전세계에서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해벌임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ㅎㅎ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E83671-62B2-4074-969A-58CA7AAB7D15}"/>
              </a:ext>
            </a:extLst>
          </p:cNvPr>
          <p:cNvSpPr txBox="1"/>
          <p:nvPr/>
        </p:nvSpPr>
        <p:spPr>
          <a:xfrm>
            <a:off x="5003070" y="2431103"/>
            <a:ext cx="803425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2010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2B370A-9B1C-4EAF-87D2-766FBAAE9D02}"/>
              </a:ext>
            </a:extLst>
          </p:cNvPr>
          <p:cNvSpPr txBox="1"/>
          <p:nvPr/>
        </p:nvSpPr>
        <p:spPr>
          <a:xfrm>
            <a:off x="5003070" y="3790186"/>
            <a:ext cx="197650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우리 회사 자회사 </a:t>
            </a:r>
            <a:r>
              <a:rPr lang="en-US" altLang="ko-KR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200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넘음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직원도 완전 많이 고용해 벌임 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EDD779A-981B-4FF9-B3EA-A2E68C9B9660}"/>
              </a:ext>
            </a:extLst>
          </p:cNvPr>
          <p:cNvSpPr txBox="1"/>
          <p:nvPr/>
        </p:nvSpPr>
        <p:spPr>
          <a:xfrm>
            <a:off x="5003070" y="3466947"/>
            <a:ext cx="79701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2013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A5ABC2-A5CD-4A41-80D6-6A27F896A375}"/>
              </a:ext>
            </a:extLst>
          </p:cNvPr>
          <p:cNvSpPr txBox="1"/>
          <p:nvPr/>
        </p:nvSpPr>
        <p:spPr>
          <a:xfrm>
            <a:off x="5003070" y="4826028"/>
            <a:ext cx="216886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피도리라는 사람이 주식 사가지고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우리 회사 더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발전함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934D37-104D-4C22-A74E-D411DCC381B3}"/>
              </a:ext>
            </a:extLst>
          </p:cNvPr>
          <p:cNvSpPr txBox="1"/>
          <p:nvPr/>
        </p:nvSpPr>
        <p:spPr>
          <a:xfrm>
            <a:off x="5003070" y="4502790"/>
            <a:ext cx="79701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2016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2E53E8A-0D3B-40EE-AA57-72337BB573C1}"/>
              </a:ext>
            </a:extLst>
          </p:cNvPr>
          <p:cNvSpPr txBox="1"/>
          <p:nvPr/>
        </p:nvSpPr>
        <p:spPr>
          <a:xfrm>
            <a:off x="5003068" y="5861871"/>
            <a:ext cx="2147704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아우 그냥 더 이상 쓸 말이 없으니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이만 가보도록 하죠 어허허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6A5875-3681-4038-A5C0-1335CFAE7841}"/>
              </a:ext>
            </a:extLst>
          </p:cNvPr>
          <p:cNvSpPr txBox="1"/>
          <p:nvPr/>
        </p:nvSpPr>
        <p:spPr>
          <a:xfrm>
            <a:off x="5003069" y="5538633"/>
            <a:ext cx="798617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2018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CE16512-586E-48E6-8599-5EF690BD91A8}"/>
              </a:ext>
            </a:extLst>
          </p:cNvPr>
          <p:cNvSpPr txBox="1"/>
          <p:nvPr/>
        </p:nvSpPr>
        <p:spPr>
          <a:xfrm>
            <a:off x="7695959" y="2754343"/>
            <a:ext cx="1938992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와 우리 회사 그냥 전세계에서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해벌임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ㅎㅎ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26C4E5-AC5D-47D4-9783-1DBAE7344770}"/>
              </a:ext>
            </a:extLst>
          </p:cNvPr>
          <p:cNvSpPr txBox="1"/>
          <p:nvPr/>
        </p:nvSpPr>
        <p:spPr>
          <a:xfrm>
            <a:off x="7695959" y="2431103"/>
            <a:ext cx="797013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2012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DF13C2-8C91-4467-8775-4CBB6E3E6D68}"/>
              </a:ext>
            </a:extLst>
          </p:cNvPr>
          <p:cNvSpPr txBox="1"/>
          <p:nvPr/>
        </p:nvSpPr>
        <p:spPr>
          <a:xfrm>
            <a:off x="7695960" y="3790186"/>
            <a:ext cx="197650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우리 회사 자회사 </a:t>
            </a:r>
            <a:r>
              <a:rPr lang="en-US" altLang="ko-KR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200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 넘음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직원도 완전 많이 고용해 벌임 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2813E44-0882-417F-9040-7AEE6F188C9D}"/>
              </a:ext>
            </a:extLst>
          </p:cNvPr>
          <p:cNvSpPr txBox="1"/>
          <p:nvPr/>
        </p:nvSpPr>
        <p:spPr>
          <a:xfrm>
            <a:off x="7695959" y="3466947"/>
            <a:ext cx="80021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2014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78D9FE-2C76-41C8-82BE-969CB75256C4}"/>
              </a:ext>
            </a:extLst>
          </p:cNvPr>
          <p:cNvSpPr txBox="1"/>
          <p:nvPr/>
        </p:nvSpPr>
        <p:spPr>
          <a:xfrm>
            <a:off x="7695960" y="4826028"/>
            <a:ext cx="2168863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피도리라는 사람이 주식 사가지고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우리 회사 더 </a:t>
            </a:r>
            <a:r>
              <a:rPr lang="ko-KR" altLang="en-US" sz="1100" spc="-2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더</a:t>
            </a: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발전함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A74A16-2AF4-413E-8479-750340747424}"/>
              </a:ext>
            </a:extLst>
          </p:cNvPr>
          <p:cNvSpPr txBox="1"/>
          <p:nvPr/>
        </p:nvSpPr>
        <p:spPr>
          <a:xfrm>
            <a:off x="7695959" y="4502790"/>
            <a:ext cx="788999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2017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1D7B26-1611-4995-91ED-CAF65266C390}"/>
              </a:ext>
            </a:extLst>
          </p:cNvPr>
          <p:cNvSpPr txBox="1"/>
          <p:nvPr/>
        </p:nvSpPr>
        <p:spPr>
          <a:xfrm>
            <a:off x="7695958" y="5861871"/>
            <a:ext cx="2147704" cy="4985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아우 그냥 더 이상 쓸 말이 없으니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1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이만 가보도록 하죠 어허허</a:t>
            </a:r>
            <a:endParaRPr lang="en-US" altLang="ko-KR" sz="11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4A7FD2-9705-478C-B4A1-A80642839716}"/>
              </a:ext>
            </a:extLst>
          </p:cNvPr>
          <p:cNvSpPr txBox="1"/>
          <p:nvPr/>
        </p:nvSpPr>
        <p:spPr>
          <a:xfrm>
            <a:off x="7695958" y="5538633"/>
            <a:ext cx="838691" cy="350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pc="-2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2020</a:t>
            </a:r>
            <a:r>
              <a:rPr lang="ko-KR" altLang="en-US" sz="1400" spc="-2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년</a:t>
            </a:r>
            <a:endParaRPr lang="en-US" altLang="ko-KR" sz="1400" spc="-2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0356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D92B4750-4D18-4B99-A8D4-A28D9EA3FD67}"/>
              </a:ext>
            </a:extLst>
          </p:cNvPr>
          <p:cNvSpPr txBox="1"/>
          <p:nvPr/>
        </p:nvSpPr>
        <p:spPr>
          <a:xfrm>
            <a:off x="4858292" y="3202116"/>
            <a:ext cx="2475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-151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0">
                      <a:srgbClr val="0F4B81"/>
                    </a:gs>
                    <a:gs pos="100000">
                      <a:srgbClr val="082744"/>
                    </a:gs>
                  </a:gsLst>
                  <a:lin ang="0" scaled="0"/>
                </a:gra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Thank You :)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D676756-68F7-4539-A423-B4E1BBC09713}"/>
              </a:ext>
            </a:extLst>
          </p:cNvPr>
          <p:cNvGrpSpPr/>
          <p:nvPr/>
        </p:nvGrpSpPr>
        <p:grpSpPr>
          <a:xfrm rot="931968" flipH="1">
            <a:off x="4616921" y="2914889"/>
            <a:ext cx="385951" cy="498255"/>
            <a:chOff x="7941162" y="915715"/>
            <a:chExt cx="549273" cy="709101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0BA3A59-00E3-47FD-8551-9678EB95BFE6}"/>
                </a:ext>
              </a:extLst>
            </p:cNvPr>
            <p:cNvSpPr/>
            <p:nvPr/>
          </p:nvSpPr>
          <p:spPr>
            <a:xfrm>
              <a:off x="8143039" y="1526599"/>
              <a:ext cx="98217" cy="98217"/>
            </a:xfrm>
            <a:prstGeom prst="ellipse">
              <a:avLst/>
            </a:prstGeom>
            <a:solidFill>
              <a:srgbClr val="0F4B8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450CFCD-A1AE-4EAB-8D32-E6F02D7AE221}"/>
                </a:ext>
              </a:extLst>
            </p:cNvPr>
            <p:cNvSpPr/>
            <p:nvPr/>
          </p:nvSpPr>
          <p:spPr>
            <a:xfrm>
              <a:off x="7941162" y="1099584"/>
              <a:ext cx="64008" cy="64008"/>
            </a:xfrm>
            <a:prstGeom prst="ellipse">
              <a:avLst/>
            </a:prstGeom>
            <a:solidFill>
              <a:srgbClr val="0F4B8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4C883F61-1143-4133-8664-A63AA8F0DEDC}"/>
                </a:ext>
              </a:extLst>
            </p:cNvPr>
            <p:cNvSpPr/>
            <p:nvPr/>
          </p:nvSpPr>
          <p:spPr>
            <a:xfrm>
              <a:off x="8380122" y="1398098"/>
              <a:ext cx="74922" cy="74922"/>
            </a:xfrm>
            <a:prstGeom prst="ellipse">
              <a:avLst/>
            </a:prstGeom>
            <a:solidFill>
              <a:srgbClr val="0F4B81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613ED569-F5F9-4530-96FB-C5A90FE88330}"/>
                </a:ext>
              </a:extLst>
            </p:cNvPr>
            <p:cNvSpPr/>
            <p:nvPr/>
          </p:nvSpPr>
          <p:spPr>
            <a:xfrm>
              <a:off x="8184266" y="1234064"/>
              <a:ext cx="98217" cy="98217"/>
            </a:xfrm>
            <a:prstGeom prst="ellipse">
              <a:avLst/>
            </a:prstGeom>
            <a:solidFill>
              <a:srgbClr val="0F4B81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E7C5F6CA-CC43-4DFC-92A1-C0002210FA5C}"/>
                </a:ext>
              </a:extLst>
            </p:cNvPr>
            <p:cNvSpPr/>
            <p:nvPr/>
          </p:nvSpPr>
          <p:spPr>
            <a:xfrm>
              <a:off x="8143039" y="915715"/>
              <a:ext cx="74922" cy="74922"/>
            </a:xfrm>
            <a:prstGeom prst="ellipse">
              <a:avLst/>
            </a:prstGeom>
            <a:solidFill>
              <a:srgbClr val="0F4B81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D6603F8-F1F1-424B-B690-16A681347A9A}"/>
                </a:ext>
              </a:extLst>
            </p:cNvPr>
            <p:cNvSpPr/>
            <p:nvPr/>
          </p:nvSpPr>
          <p:spPr>
            <a:xfrm>
              <a:off x="8444716" y="1099584"/>
              <a:ext cx="45719" cy="45719"/>
            </a:xfrm>
            <a:prstGeom prst="ellipse">
              <a:avLst/>
            </a:prstGeom>
            <a:solidFill>
              <a:srgbClr val="0F4B8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8979433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961452" y="2859329"/>
            <a:ext cx="93307" cy="93307"/>
          </a:xfrm>
          <a:prstGeom prst="rect">
            <a:avLst/>
          </a:prstGeom>
          <a:solidFill>
            <a:srgbClr val="0f4b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078727" y="2762106"/>
            <a:ext cx="156641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600" spc="-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CHAPTER 01</a:t>
            </a:r>
            <a:endParaRPr lang="en-US" sz="1600" spc="-51"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0782302" y="2905983"/>
            <a:ext cx="1400175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986854" y="4172095"/>
            <a:ext cx="3195623" cy="0"/>
          </a:xfrm>
          <a:prstGeom prst="line">
            <a:avLst/>
          </a:prstGeom>
          <a:ln w="25400" cap="rnd">
            <a:solidFill>
              <a:srgbClr val="0f4b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855016" y="3094125"/>
            <a:ext cx="1742499" cy="5234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심리검사란</a:t>
            </a:r>
            <a:r>
              <a:rPr lang="en-US" altLang="ko-KR" sz="2400" spc="-151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f4b81"/>
                </a:solidFill>
                <a:latin typeface="G마켓 산스 TTF Bold"/>
                <a:ea typeface="G마켓 산스 TTF Bold"/>
              </a:rPr>
              <a:t>?</a:t>
            </a:r>
            <a:endParaRPr lang="en-US" altLang="ko-KR" sz="2400" spc="-151">
              <a:ln w="9525">
                <a:solidFill>
                  <a:schemeClr val="accent1">
                    <a:alpha val="0"/>
                  </a:schemeClr>
                </a:solidFill>
              </a:ln>
              <a:solidFill>
                <a:srgbClr val="0f4b81"/>
              </a:solidFill>
              <a:latin typeface="G마켓 산스 TTF Bold"/>
              <a:ea typeface="G마켓 산스 TTF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"/>
          <p:cNvSpPr txBox="1"/>
          <p:nvPr/>
        </p:nvSpPr>
        <p:spPr>
          <a:xfrm>
            <a:off x="279669" y="277643"/>
            <a:ext cx="2326370" cy="36815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900"/>
              <a:t>심리검사란 </a:t>
            </a:r>
            <a:r>
              <a:rPr lang="en-US" altLang="ko-KR" sz="1900"/>
              <a:t>-1</a:t>
            </a:r>
            <a:r>
              <a:rPr lang="ko-KR" altLang="en-US" sz="1900"/>
              <a:t> </a:t>
            </a:r>
            <a:r>
              <a:rPr lang="en-US" altLang="ko-KR" sz="1900"/>
              <a:t>page</a:t>
            </a:r>
            <a:endParaRPr lang="en-US" altLang="ko-KR" sz="1900"/>
          </a:p>
        </p:txBody>
      </p:sp>
      <p:sp>
        <p:nvSpPr>
          <p:cNvPr id="28" name=""/>
          <p:cNvSpPr txBox="1"/>
          <p:nvPr/>
        </p:nvSpPr>
        <p:spPr>
          <a:xfrm>
            <a:off x="401264" y="1007217"/>
            <a:ext cx="10238202" cy="66727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900"/>
              <a:t>정의 </a:t>
            </a:r>
            <a:r>
              <a:rPr lang="en-US" altLang="ko-KR" sz="1900"/>
              <a:t>:</a:t>
            </a:r>
            <a:r>
              <a:rPr lang="ko-KR" altLang="en-US" sz="1900"/>
              <a:t> 개인의 지능</a:t>
            </a:r>
            <a:r>
              <a:rPr lang="en-US" altLang="ko-KR" sz="1900"/>
              <a:t>,</a:t>
            </a:r>
            <a:r>
              <a:rPr lang="ko-KR" altLang="en-US" sz="1900"/>
              <a:t> 성격</a:t>
            </a:r>
            <a:r>
              <a:rPr lang="en-US" altLang="ko-KR" sz="1900"/>
              <a:t>,</a:t>
            </a:r>
            <a:r>
              <a:rPr lang="ko-KR" altLang="en-US" sz="1900"/>
              <a:t> 능력</a:t>
            </a:r>
            <a:r>
              <a:rPr lang="en-US" altLang="ko-KR" sz="1900"/>
              <a:t>,</a:t>
            </a:r>
            <a:r>
              <a:rPr lang="ko-KR" altLang="en-US" sz="1900"/>
              <a:t> 적성</a:t>
            </a:r>
            <a:r>
              <a:rPr lang="en-US" altLang="ko-KR" sz="1900"/>
              <a:t>,</a:t>
            </a:r>
            <a:r>
              <a:rPr lang="ko-KR" altLang="en-US" sz="1900"/>
              <a:t> 태도</a:t>
            </a:r>
            <a:r>
              <a:rPr lang="en-US" altLang="ko-KR" sz="1900"/>
              <a:t>,</a:t>
            </a:r>
            <a:r>
              <a:rPr lang="ko-KR" altLang="en-US" sz="1900"/>
              <a:t>가치관 등의 심리적 속성을 파악하려고 다양한 도구를 통해서 체계적</a:t>
            </a:r>
            <a:r>
              <a:rPr lang="en-US" altLang="ko-KR" sz="1900"/>
              <a:t>&amp;</a:t>
            </a:r>
            <a:r>
              <a:rPr lang="ko-KR" altLang="en-US" sz="1900"/>
              <a:t>수량적으로 측정</a:t>
            </a:r>
            <a:r>
              <a:rPr lang="en-US" altLang="ko-KR" sz="1900"/>
              <a:t>,</a:t>
            </a:r>
            <a:r>
              <a:rPr lang="ko-KR" altLang="en-US" sz="1900"/>
              <a:t> 평가하는 일련의 과정</a:t>
            </a:r>
            <a:endParaRPr lang="ko-KR" altLang="en-US" sz="1900"/>
          </a:p>
        </p:txBody>
      </p:sp>
      <p:sp>
        <p:nvSpPr>
          <p:cNvPr id="29" name=""/>
          <p:cNvSpPr txBox="1"/>
          <p:nvPr/>
        </p:nvSpPr>
        <p:spPr>
          <a:xfrm>
            <a:off x="401264" y="1898919"/>
            <a:ext cx="10238202" cy="32807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900"/>
              <a:t>심리검사의 공통적인 특징</a:t>
            </a:r>
            <a:endParaRPr lang="ko-KR" altLang="en-US" sz="1900"/>
          </a:p>
          <a:p>
            <a:pPr>
              <a:defRPr/>
            </a:pPr>
            <a:r>
              <a:rPr lang="en-US" altLang="ko-KR" sz="1900"/>
              <a:t>1.</a:t>
            </a:r>
            <a:r>
              <a:rPr lang="ko-KR" altLang="en-US" sz="1900"/>
              <a:t> 개인의 대표적인 행동표본을 심리학적 방식으로 측정한다</a:t>
            </a:r>
            <a:endParaRPr lang="ko-KR" altLang="en-US" sz="1900"/>
          </a:p>
          <a:p>
            <a:pPr>
              <a:defRPr/>
            </a:pPr>
            <a:r>
              <a:rPr lang="ko-KR" altLang="en-US" sz="1900"/>
              <a:t> </a:t>
            </a:r>
            <a:r>
              <a:rPr lang="en-US" altLang="ko-KR" sz="1900"/>
              <a:t>-&gt;</a:t>
            </a:r>
            <a:r>
              <a:rPr lang="ko-KR" altLang="en-US" sz="1900"/>
              <a:t> 개인 행동을 모두 측정하지 않아도 개인의 전체적인 행동을 예견할 수 있음</a:t>
            </a:r>
            <a:endParaRPr lang="ko-KR" altLang="en-US" sz="1900"/>
          </a:p>
          <a:p>
            <a:pPr>
              <a:defRPr/>
            </a:pPr>
            <a:r>
              <a:rPr lang="en-US" altLang="ko-KR" sz="1900"/>
              <a:t>2.</a:t>
            </a:r>
            <a:r>
              <a:rPr lang="ko-KR" altLang="en-US" sz="1900"/>
              <a:t> 표준화된 방식에 따른다</a:t>
            </a:r>
            <a:endParaRPr lang="ko-KR" altLang="en-US" sz="1900"/>
          </a:p>
          <a:p>
            <a:pPr>
              <a:defRPr/>
            </a:pPr>
            <a:r>
              <a:rPr lang="ko-KR" altLang="en-US" sz="1900"/>
              <a:t> </a:t>
            </a:r>
            <a:r>
              <a:rPr lang="en-US" altLang="ko-KR" sz="1900"/>
              <a:t>-&gt;</a:t>
            </a:r>
            <a:r>
              <a:rPr lang="ko-KR" altLang="en-US" sz="1900"/>
              <a:t> 검사를 실시하고 채점하는 과정에서 절차의 동일성을 의미함</a:t>
            </a:r>
            <a:endParaRPr lang="ko-KR" altLang="en-US" sz="1900"/>
          </a:p>
          <a:p>
            <a:pPr>
              <a:defRPr/>
            </a:pPr>
            <a:r>
              <a:rPr lang="ko-KR" altLang="en-US" sz="1900"/>
              <a:t> </a:t>
            </a:r>
            <a:r>
              <a:rPr lang="en-US" altLang="ko-KR" sz="1900"/>
              <a:t>-&gt;</a:t>
            </a:r>
            <a:r>
              <a:rPr lang="ko-KR" altLang="en-US" sz="1900"/>
              <a:t> 실시 조건이나 채점방식에 따른 차이를 방지 </a:t>
            </a:r>
            <a:r>
              <a:rPr lang="en-US" altLang="ko-KR" sz="1900"/>
              <a:t>+</a:t>
            </a:r>
            <a:r>
              <a:rPr lang="ko-KR" altLang="en-US" sz="1900"/>
              <a:t> 순수한 개인차를 나타낼 수 있게 함</a:t>
            </a:r>
            <a:endParaRPr lang="ko-KR" altLang="en-US" sz="1900"/>
          </a:p>
          <a:p>
            <a:pPr>
              <a:defRPr/>
            </a:pPr>
            <a:r>
              <a:rPr lang="en-US" altLang="ko-KR" sz="1900"/>
              <a:t>3.</a:t>
            </a:r>
            <a:r>
              <a:rPr lang="ko-KR" altLang="en-US" sz="1900"/>
              <a:t> 체계적 과정이다</a:t>
            </a:r>
            <a:endParaRPr lang="ko-KR" altLang="en-US" sz="1900"/>
          </a:p>
          <a:p>
            <a:pPr>
              <a:defRPr/>
            </a:pPr>
            <a:r>
              <a:rPr lang="ko-KR" altLang="en-US" sz="1900"/>
              <a:t> </a:t>
            </a:r>
            <a:r>
              <a:rPr lang="en-US" altLang="ko-KR" sz="1900"/>
              <a:t>-&gt;</a:t>
            </a:r>
            <a:r>
              <a:rPr lang="ko-KR" altLang="en-US" sz="1900"/>
              <a:t> 객관적 채점규칙에 따라 한개의 반응이 여러 사람이 채점해도 거의 비슷한 점수로 나타남 </a:t>
            </a:r>
            <a:endParaRPr lang="ko-KR" altLang="en-US" sz="1900"/>
          </a:p>
          <a:p>
            <a:pPr>
              <a:defRPr/>
            </a:pPr>
            <a:r>
              <a:rPr lang="en-US" altLang="ko-KR" sz="1900"/>
              <a:t>4.</a:t>
            </a:r>
            <a:r>
              <a:rPr lang="ko-KR" altLang="en-US" sz="1900"/>
              <a:t> 객관적 평가는 신뢰도와 타당도를 결정한다</a:t>
            </a:r>
            <a:endParaRPr lang="ko-KR" altLang="en-US" sz="1900"/>
          </a:p>
          <a:p>
            <a:pPr>
              <a:defRPr/>
            </a:pPr>
            <a:r>
              <a:rPr lang="ko-KR" altLang="en-US" sz="1900"/>
              <a:t> 신뢰도 </a:t>
            </a:r>
            <a:r>
              <a:rPr lang="en-US" altLang="ko-KR" sz="1900"/>
              <a:t>:</a:t>
            </a:r>
            <a:r>
              <a:rPr lang="ko-KR" altLang="en-US" sz="1900"/>
              <a:t> 동일한 검사를 동일한 사람에게 재검사 했을 때 관찰되는 점수들의 일관성</a:t>
            </a:r>
            <a:endParaRPr lang="ko-KR" altLang="en-US" sz="1900"/>
          </a:p>
          <a:p>
            <a:pPr>
              <a:defRPr/>
            </a:pPr>
            <a:r>
              <a:rPr lang="ko-KR" altLang="en-US" sz="1900"/>
              <a:t> 타당도 </a:t>
            </a:r>
            <a:r>
              <a:rPr lang="en-US" altLang="ko-KR" sz="1900"/>
              <a:t>:</a:t>
            </a:r>
            <a:r>
              <a:rPr lang="ko-KR" altLang="en-US" sz="1900"/>
              <a:t> 그 검사가 측정하고자 한 목표를 실제로 어느정도 측정할 수 있는지 점검하는 것</a:t>
            </a:r>
            <a:endParaRPr lang="ko-KR" altLang="en-US" sz="1900"/>
          </a:p>
        </p:txBody>
      </p:sp>
      <p:sp>
        <p:nvSpPr>
          <p:cNvPr id="30" name=""/>
          <p:cNvSpPr/>
          <p:nvPr/>
        </p:nvSpPr>
        <p:spPr>
          <a:xfrm>
            <a:off x="421532" y="2810888"/>
            <a:ext cx="10295108" cy="14186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1" name=""/>
          <p:cNvSpPr txBox="1"/>
          <p:nvPr/>
        </p:nvSpPr>
        <p:spPr>
          <a:xfrm>
            <a:off x="5589349" y="4229504"/>
            <a:ext cx="6370240" cy="36207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>
                <a:solidFill>
                  <a:srgbClr val="ff0000"/>
                </a:solidFill>
              </a:rPr>
              <a:t>주관적 판단을 방지</a:t>
            </a:r>
            <a:r>
              <a:rPr lang="en-US" altLang="ko-KR">
                <a:solidFill>
                  <a:srgbClr val="ff0000"/>
                </a:solidFill>
              </a:rPr>
              <a:t>,</a:t>
            </a:r>
            <a:r>
              <a:rPr lang="ko-KR" altLang="en-US">
                <a:solidFill>
                  <a:srgbClr val="ff0000"/>
                </a:solidFill>
              </a:rPr>
              <a:t> 양적 측정을 통해 개인간의 행동을 비교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2545808" y="2202908"/>
            <a:ext cx="1094365" cy="3039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3" name=""/>
          <p:cNvSpPr txBox="1"/>
          <p:nvPr/>
        </p:nvSpPr>
        <p:spPr>
          <a:xfrm>
            <a:off x="3339829" y="1884479"/>
            <a:ext cx="675507" cy="36389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rgbClr val="ff0000"/>
                </a:solidFill>
              </a:rPr>
              <a:t>행동</a:t>
            </a:r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"/>
          <p:cNvSpPr txBox="1"/>
          <p:nvPr/>
        </p:nvSpPr>
        <p:spPr>
          <a:xfrm>
            <a:off x="279669" y="277643"/>
            <a:ext cx="2326370" cy="36815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900"/>
              <a:t>심리검사란 </a:t>
            </a:r>
            <a:r>
              <a:rPr lang="en-US" altLang="ko-KR" sz="1900"/>
              <a:t>-2</a:t>
            </a:r>
            <a:r>
              <a:rPr lang="ko-KR" altLang="en-US" sz="1900"/>
              <a:t> </a:t>
            </a:r>
            <a:r>
              <a:rPr lang="en-US" altLang="ko-KR" sz="1900"/>
              <a:t>page</a:t>
            </a:r>
            <a:endParaRPr lang="en-US" altLang="ko-KR" sz="1900"/>
          </a:p>
        </p:txBody>
      </p:sp>
      <p:sp>
        <p:nvSpPr>
          <p:cNvPr id="29" name=""/>
          <p:cNvSpPr txBox="1"/>
          <p:nvPr/>
        </p:nvSpPr>
        <p:spPr>
          <a:xfrm>
            <a:off x="401264" y="905887"/>
            <a:ext cx="10238202" cy="297840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900"/>
              <a:t>심리검사의 목적</a:t>
            </a:r>
            <a:endParaRPr lang="ko-KR" altLang="en-US" sz="1900"/>
          </a:p>
          <a:p>
            <a:pPr>
              <a:defRPr/>
            </a:pPr>
            <a:r>
              <a:rPr lang="ko-KR" altLang="en-US" sz="1900"/>
              <a:t> 개인 행동의 예측</a:t>
            </a:r>
            <a:r>
              <a:rPr lang="en-US" altLang="ko-KR" sz="1900"/>
              <a:t>,</a:t>
            </a:r>
            <a:r>
              <a:rPr lang="ko-KR" altLang="en-US" sz="1900"/>
              <a:t> 분류 및 진단</a:t>
            </a:r>
            <a:r>
              <a:rPr lang="en-US" altLang="ko-KR" sz="1900"/>
              <a:t>,</a:t>
            </a:r>
            <a:r>
              <a:rPr lang="ko-KR" altLang="en-US" sz="1900"/>
              <a:t> 문제탁색</a:t>
            </a:r>
            <a:r>
              <a:rPr lang="en-US" altLang="ko-KR" sz="1900"/>
              <a:t>,</a:t>
            </a:r>
            <a:r>
              <a:rPr lang="ko-KR" altLang="en-US" sz="1900"/>
              <a:t> 조사 및연구를 통하여 자기이해의 증진</a:t>
            </a:r>
            <a:r>
              <a:rPr lang="en-US" altLang="ko-KR" sz="1900"/>
              <a:t>,</a:t>
            </a:r>
            <a:r>
              <a:rPr lang="ko-KR" altLang="en-US" sz="1900"/>
              <a:t> 문제해결에 도움을 주는 데 있음</a:t>
            </a:r>
            <a:endParaRPr lang="ko-KR" altLang="en-US" sz="1900"/>
          </a:p>
          <a:p>
            <a:pPr>
              <a:defRPr/>
            </a:pPr>
            <a:r>
              <a:rPr lang="ko-KR" altLang="en-US" sz="1900"/>
              <a:t> </a:t>
            </a:r>
            <a:r>
              <a:rPr lang="en-US" altLang="ko-KR" sz="1900"/>
              <a:t>-&gt;</a:t>
            </a:r>
            <a:r>
              <a:rPr lang="ko-KR" altLang="en-US" sz="1900"/>
              <a:t> 심리적 장애의 해결을 위한 치료 개입과 전략을 계획하고 수행하는 기초과정 </a:t>
            </a:r>
            <a:endParaRPr lang="ko-KR" altLang="en-US" sz="1900"/>
          </a:p>
          <a:p>
            <a:pPr>
              <a:defRPr/>
            </a:pPr>
            <a:endParaRPr lang="ko-KR" altLang="en-US" sz="1900"/>
          </a:p>
          <a:p>
            <a:pPr marL="351500" indent="-351500">
              <a:buAutoNum type="arabicPeriod"/>
              <a:defRPr/>
            </a:pPr>
            <a:r>
              <a:rPr lang="ko-KR" altLang="en-US" sz="1900"/>
              <a:t>개인 행동의 예측</a:t>
            </a:r>
            <a:endParaRPr lang="ko-KR" altLang="en-US" sz="1900"/>
          </a:p>
          <a:p>
            <a:pPr marL="351500" indent="-351500">
              <a:buAutoNum type="arabicPeriod"/>
              <a:defRPr/>
            </a:pPr>
            <a:r>
              <a:rPr lang="ko-KR" altLang="en-US" sz="1900"/>
              <a:t>분류 및 진단</a:t>
            </a:r>
            <a:endParaRPr lang="ko-KR" altLang="en-US" sz="1900"/>
          </a:p>
          <a:p>
            <a:pPr marL="351500" indent="-351500">
              <a:buAutoNum type="arabicPeriod"/>
              <a:defRPr/>
            </a:pPr>
            <a:r>
              <a:rPr lang="ko-KR" altLang="en-US" sz="1900"/>
              <a:t>조사 및 연구 </a:t>
            </a:r>
            <a:r>
              <a:rPr lang="en-US" altLang="ko-KR" sz="1900"/>
              <a:t>-</a:t>
            </a:r>
            <a:r>
              <a:rPr lang="ko-KR" altLang="en-US" sz="1900"/>
              <a:t> </a:t>
            </a:r>
            <a:r>
              <a:rPr lang="ko-KR" altLang="en-US" sz="1700"/>
              <a:t>교육</a:t>
            </a:r>
            <a:r>
              <a:rPr lang="en-US" altLang="ko-KR" sz="1700"/>
              <a:t>,</a:t>
            </a:r>
            <a:r>
              <a:rPr lang="ko-KR" altLang="en-US" sz="1700"/>
              <a:t> 임상의학</a:t>
            </a:r>
            <a:r>
              <a:rPr lang="en-US" altLang="ko-KR" sz="1700"/>
              <a:t>,</a:t>
            </a:r>
            <a:r>
              <a:rPr lang="ko-KR" altLang="en-US" sz="1700"/>
              <a:t> 상담과 생활 지도</a:t>
            </a:r>
            <a:r>
              <a:rPr lang="en-US" altLang="ko-KR" sz="1700"/>
              <a:t>,</a:t>
            </a:r>
            <a:r>
              <a:rPr lang="ko-KR" altLang="en-US" sz="1700"/>
              <a:t> 사업장면</a:t>
            </a:r>
            <a:r>
              <a:rPr lang="en-US" altLang="ko-KR" sz="1700"/>
              <a:t>,</a:t>
            </a:r>
            <a:r>
              <a:rPr lang="ko-KR" altLang="en-US" sz="1700"/>
              <a:t> 범죄분류심사</a:t>
            </a:r>
            <a:r>
              <a:rPr lang="en-US" altLang="ko-KR" sz="1700"/>
              <a:t>,</a:t>
            </a:r>
            <a:r>
              <a:rPr lang="ko-KR" altLang="en-US" sz="1700"/>
              <a:t> 교정 등의 분야</a:t>
            </a:r>
            <a:endParaRPr lang="ko-KR" altLang="en-US" sz="1900"/>
          </a:p>
          <a:p>
            <a:pPr marL="351500" indent="-351500">
              <a:buAutoNum type="arabicPeriod"/>
              <a:defRPr/>
            </a:pPr>
            <a:r>
              <a:rPr lang="ko-KR" altLang="en-US" sz="1900"/>
              <a:t>자기이해의 증진</a:t>
            </a:r>
            <a:endParaRPr lang="ko-KR" altLang="en-US" sz="1900"/>
          </a:p>
          <a:p>
            <a:pPr marL="351500" indent="-35150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AutoNum type="arabicPeriod"/>
              <a:defRPr/>
            </a:pPr>
            <a:r>
              <a:rPr lang="ko-KR" altLang="en-US" sz="1900"/>
              <a:t>문제 해결을 위한 대안 </a:t>
            </a:r>
            <a:r>
              <a:rPr lang="en-US" altLang="ko-KR" sz="1900"/>
              <a:t>-</a:t>
            </a:r>
            <a:r>
              <a:rPr lang="ko-KR" altLang="en-US" sz="1700"/>
              <a:t> 흥미검사 </a:t>
            </a:r>
            <a:r>
              <a:rPr lang="en-US" altLang="ko-KR" sz="1700"/>
              <a:t>:</a:t>
            </a:r>
            <a:r>
              <a:rPr lang="ko-KR" altLang="en-US" sz="1700"/>
              <a:t> 진로</a:t>
            </a:r>
            <a:r>
              <a:rPr lang="en-US" altLang="ko-KR" sz="1700"/>
              <a:t>/</a:t>
            </a:r>
            <a:r>
              <a:rPr lang="ko-KR" altLang="en-US" sz="1700"/>
              <a:t> 학술검사 </a:t>
            </a:r>
            <a:r>
              <a:rPr lang="en-US" altLang="ko-KR" sz="1700"/>
              <a:t>:</a:t>
            </a:r>
            <a:r>
              <a:rPr lang="ko-KR" altLang="en-US" sz="1700"/>
              <a:t> 학습방법</a:t>
            </a:r>
            <a:r>
              <a:rPr lang="en-US" altLang="ko-KR" sz="1700"/>
              <a:t>/</a:t>
            </a:r>
            <a:r>
              <a:rPr lang="ko-KR" altLang="en-US" sz="1700"/>
              <a:t> </a:t>
            </a:r>
            <a:r>
              <a:rPr lang="en-US" altLang="ko-KR" sz="1700"/>
              <a:t>MBTI :</a:t>
            </a:r>
            <a:r>
              <a:rPr lang="ko-KR" altLang="en-US" sz="1700"/>
              <a:t> 대인관계능력향상</a:t>
            </a:r>
            <a:endParaRPr lang="ko-KR" altLang="en-US" sz="1700"/>
          </a:p>
        </p:txBody>
      </p:sp>
      <p:sp>
        <p:nvSpPr>
          <p:cNvPr id="34" name=""/>
          <p:cNvSpPr/>
          <p:nvPr/>
        </p:nvSpPr>
        <p:spPr>
          <a:xfrm>
            <a:off x="802936" y="3248429"/>
            <a:ext cx="1921722" cy="295962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ko-KR" altLang="en-US">
              <a:effectLst/>
              <a:latin typeface="함초롬돋움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2815953" y="3247051"/>
            <a:ext cx="945382" cy="3610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최근 ↑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"/>
          <p:cNvSpPr txBox="1"/>
          <p:nvPr/>
        </p:nvSpPr>
        <p:spPr>
          <a:xfrm>
            <a:off x="279669" y="277643"/>
            <a:ext cx="2326370" cy="36815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900"/>
              <a:t>심리검사란 </a:t>
            </a:r>
            <a:r>
              <a:rPr lang="en-US" altLang="ko-KR" sz="1900"/>
              <a:t>-3</a:t>
            </a:r>
            <a:r>
              <a:rPr lang="ko-KR" altLang="en-US" sz="1900"/>
              <a:t> </a:t>
            </a:r>
            <a:r>
              <a:rPr lang="en-US" altLang="ko-KR" sz="1900"/>
              <a:t>page</a:t>
            </a:r>
            <a:endParaRPr lang="en-US" altLang="ko-KR" sz="1900"/>
          </a:p>
        </p:txBody>
      </p:sp>
      <p:sp>
        <p:nvSpPr>
          <p:cNvPr id="37" name=""/>
          <p:cNvSpPr txBox="1"/>
          <p:nvPr/>
        </p:nvSpPr>
        <p:spPr>
          <a:xfrm>
            <a:off x="5118552" y="518943"/>
            <a:ext cx="1954896" cy="37450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900"/>
              <a:t>심리검사의 분류</a:t>
            </a:r>
            <a:endParaRPr lang="ko-KR" altLang="en-US" sz="1900"/>
          </a:p>
        </p:txBody>
      </p:sp>
      <p:sp>
        <p:nvSpPr>
          <p:cNvPr id="38" name=""/>
          <p:cNvSpPr/>
          <p:nvPr/>
        </p:nvSpPr>
        <p:spPr>
          <a:xfrm>
            <a:off x="2368549" y="1793875"/>
            <a:ext cx="2952749" cy="134937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 문항 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 구성양식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검사의 제작방법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9" name=""/>
          <p:cNvSpPr/>
          <p:nvPr/>
        </p:nvSpPr>
        <p:spPr>
          <a:xfrm>
            <a:off x="7051674" y="1809750"/>
            <a:ext cx="2952749" cy="134937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 문항 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 구성양식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검사의 제작방법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0" name=""/>
          <p:cNvSpPr/>
          <p:nvPr/>
        </p:nvSpPr>
        <p:spPr>
          <a:xfrm>
            <a:off x="2590799" y="3698875"/>
            <a:ext cx="1127124" cy="93662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객관적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1" name=""/>
          <p:cNvSpPr/>
          <p:nvPr/>
        </p:nvSpPr>
        <p:spPr>
          <a:xfrm>
            <a:off x="4114799" y="3698875"/>
            <a:ext cx="1127124" cy="93662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투사적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2" name=""/>
          <p:cNvSpPr/>
          <p:nvPr/>
        </p:nvSpPr>
        <p:spPr>
          <a:xfrm>
            <a:off x="7353300" y="3698875"/>
            <a:ext cx="1127124" cy="93662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능력</a:t>
            </a:r>
            <a:br>
              <a:rPr lang="ko-KR" altLang="en-US">
                <a:solidFill>
                  <a:schemeClr val="dk1"/>
                </a:solidFill>
              </a:rPr>
            </a:br>
            <a:r>
              <a:rPr lang="ko-KR" altLang="en-US">
                <a:solidFill>
                  <a:schemeClr val="dk1"/>
                </a:solidFill>
              </a:rPr>
              <a:t>검사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3" name=""/>
          <p:cNvSpPr/>
          <p:nvPr/>
        </p:nvSpPr>
        <p:spPr>
          <a:xfrm>
            <a:off x="8877300" y="3698875"/>
            <a:ext cx="1127124" cy="93662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성격</a:t>
            </a:r>
            <a:br>
              <a:rPr lang="ko-KR" altLang="en-US">
                <a:solidFill>
                  <a:schemeClr val="dk1"/>
                </a:solidFill>
              </a:rPr>
            </a:br>
            <a:r>
              <a:rPr lang="ko-KR" altLang="en-US">
                <a:solidFill>
                  <a:schemeClr val="dk1"/>
                </a:solidFill>
              </a:rPr>
              <a:t>검사</a:t>
            </a:r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44" name=""/>
          <p:cNvCxnSpPr>
            <a:stCxn id="38" idx="2"/>
            <a:endCxn id="40" idx="0"/>
          </p:cNvCxnSpPr>
          <p:nvPr/>
        </p:nvCxnSpPr>
        <p:spPr>
          <a:xfrm rot="10800000" flipV="1">
            <a:off x="3154362" y="3143250"/>
            <a:ext cx="690563" cy="55562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"/>
          <p:cNvCxnSpPr>
            <a:stCxn id="38" idx="2"/>
            <a:endCxn id="41" idx="0"/>
          </p:cNvCxnSpPr>
          <p:nvPr/>
        </p:nvCxnSpPr>
        <p:spPr>
          <a:xfrm>
            <a:off x="3844924" y="3143250"/>
            <a:ext cx="833437" cy="55562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"/>
          <p:cNvCxnSpPr>
            <a:stCxn id="39" idx="2"/>
            <a:endCxn id="42" idx="0"/>
          </p:cNvCxnSpPr>
          <p:nvPr/>
        </p:nvCxnSpPr>
        <p:spPr>
          <a:xfrm rot="10800000" flipV="1">
            <a:off x="7916862" y="3159125"/>
            <a:ext cx="611187" cy="53975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"/>
          <p:cNvCxnSpPr>
            <a:stCxn id="39" idx="2"/>
            <a:endCxn id="43" idx="0"/>
          </p:cNvCxnSpPr>
          <p:nvPr/>
        </p:nvCxnSpPr>
        <p:spPr>
          <a:xfrm>
            <a:off x="8528050" y="3159125"/>
            <a:ext cx="912812" cy="53975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"/>
          <p:cNvCxnSpPr/>
          <p:nvPr/>
        </p:nvCxnSpPr>
        <p:spPr>
          <a:xfrm rot="16200000" flipH="1" flipV="1">
            <a:off x="2695563" y="3438526"/>
            <a:ext cx="6800899" cy="0"/>
          </a:xfrm>
          <a:prstGeom prst="line">
            <a:avLst/>
          </a:prstGeom>
          <a:ln>
            <a:solidFill>
              <a:schemeClr val="dk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"/>
          <p:cNvSpPr txBox="1"/>
          <p:nvPr/>
        </p:nvSpPr>
        <p:spPr>
          <a:xfrm>
            <a:off x="279669" y="277643"/>
            <a:ext cx="2326370" cy="36815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900"/>
              <a:t>심리검사란 </a:t>
            </a:r>
            <a:r>
              <a:rPr lang="en-US" altLang="ko-KR" sz="1900"/>
              <a:t>-4</a:t>
            </a:r>
            <a:r>
              <a:rPr lang="ko-KR" altLang="en-US" sz="1900"/>
              <a:t> </a:t>
            </a:r>
            <a:r>
              <a:rPr lang="en-US" altLang="ko-KR" sz="1900"/>
              <a:t>page</a:t>
            </a:r>
            <a:endParaRPr lang="en-US" altLang="ko-KR" sz="1900"/>
          </a:p>
        </p:txBody>
      </p:sp>
      <p:sp>
        <p:nvSpPr>
          <p:cNvPr id="38" name=""/>
          <p:cNvSpPr/>
          <p:nvPr/>
        </p:nvSpPr>
        <p:spPr>
          <a:xfrm>
            <a:off x="4619624" y="1801812"/>
            <a:ext cx="2952749" cy="1349374"/>
          </a:xfrm>
          <a:prstGeom prst="rect">
            <a:avLst/>
          </a:prstGeom>
          <a:solidFill>
            <a:srgbClr val="f8f8f8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 문항 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 구성양식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검사의 제작방법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0" name=""/>
          <p:cNvSpPr/>
          <p:nvPr/>
        </p:nvSpPr>
        <p:spPr>
          <a:xfrm>
            <a:off x="4727575" y="3706812"/>
            <a:ext cx="1127124" cy="93662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객관적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1" name=""/>
          <p:cNvSpPr/>
          <p:nvPr/>
        </p:nvSpPr>
        <p:spPr>
          <a:xfrm>
            <a:off x="6365874" y="3706812"/>
            <a:ext cx="1127124" cy="93662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투사적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</a:t>
            </a:r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44" name=""/>
          <p:cNvCxnSpPr>
            <a:stCxn id="38" idx="2"/>
            <a:endCxn id="40" idx="0"/>
          </p:cNvCxnSpPr>
          <p:nvPr/>
        </p:nvCxnSpPr>
        <p:spPr>
          <a:xfrm rot="10800000" flipV="1">
            <a:off x="5291137" y="3151187"/>
            <a:ext cx="804861" cy="55562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"/>
          <p:cNvCxnSpPr>
            <a:stCxn id="38" idx="2"/>
            <a:endCxn id="41" idx="0"/>
          </p:cNvCxnSpPr>
          <p:nvPr/>
        </p:nvCxnSpPr>
        <p:spPr>
          <a:xfrm>
            <a:off x="6095999" y="3151187"/>
            <a:ext cx="833437" cy="555625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"/>
          <p:cNvSpPr txBox="1"/>
          <p:nvPr/>
        </p:nvSpPr>
        <p:spPr>
          <a:xfrm>
            <a:off x="180975" y="1221105"/>
            <a:ext cx="2114550" cy="7772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채점과정 표준화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해석 규준 제시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일반적인 검사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200025" y="2333625"/>
            <a:ext cx="2114550" cy="12268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평가하고자하는 내용이 검사의 목적에 따라 일정하게 준비되어있고 일정한 형시에 따라 반응되는 검사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33350" y="3762375"/>
            <a:ext cx="2228850" cy="12268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개인의 독특성 보다 개인마다 공통적으로 지니고 있는 특성이나  차원을 기준으로 비교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평가하는 구조적 검사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3981450" y="506730"/>
            <a:ext cx="2114550" cy="10058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지능검사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(WISC)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성격검사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(MMTI, MBTI)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흥미검사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직업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학습흥미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&amp;&amp;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적성검사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2400299" y="3429000"/>
            <a:ext cx="2228851" cy="541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결과표가 제공되어 해석이 용이함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419099" y="5715000"/>
            <a:ext cx="2228850" cy="541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개인의 질적인 독특성에 대한 정보가 무시됨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3086099" y="5619749"/>
            <a:ext cx="2228851" cy="76962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검사자들이  사회적으로 바람직한 내용대로 반응할 수 있음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6305550" y="506730"/>
            <a:ext cx="2114550" cy="7772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로르샤흐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검사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TAT, CAT, DAP, HTP,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BGT, SCT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8000998" y="1556383"/>
            <a:ext cx="2114550" cy="100393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비 구조적 검사과제를 제시하여개인의 다양한 반응을 무제한적으로 허용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10039350" y="2215513"/>
            <a:ext cx="2114550" cy="77533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개인의 독특한 심리적 특성을 측정하는데 주 목적을 둠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10077449" y="680083"/>
            <a:ext cx="2114550" cy="77533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무의식적 충동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감정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생각 및 태도를 외부로  전가함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10077450" y="3219450"/>
            <a:ext cx="2114550" cy="9982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모호한 검사자극에 대한 수검자의 비 의도적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자기노출적 반응이 나타남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10077450" y="4381500"/>
            <a:ext cx="2114550" cy="1684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검사자극 내용을 불분명하게 함으로써  막연한 자극을 통해 수감자가 자신의 내면적인 욕구나 성향을 외부에 자연스럽게 투사할 수 있도록 유도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7791451" y="3429000"/>
            <a:ext cx="2114550" cy="77533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수검자가 방어적으로 반응하는 것을 어느정도 차단할 수 있음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6743701" y="5810250"/>
            <a:ext cx="2114550" cy="541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여러 상황적 요인에 의해 강한 영향을 받음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6819901" y="4953000"/>
            <a:ext cx="2114550" cy="541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이미지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영상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사용하는 경우가 많음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"/>
          <p:cNvSpPr txBox="1"/>
          <p:nvPr/>
        </p:nvSpPr>
        <p:spPr>
          <a:xfrm>
            <a:off x="279669" y="277643"/>
            <a:ext cx="2326370" cy="36815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900"/>
              <a:t>심리검사란 </a:t>
            </a:r>
            <a:r>
              <a:rPr lang="en-US" altLang="ko-KR" sz="1900"/>
              <a:t>-5</a:t>
            </a:r>
            <a:r>
              <a:rPr lang="ko-KR" altLang="en-US" sz="1900"/>
              <a:t> </a:t>
            </a:r>
            <a:r>
              <a:rPr lang="en-US" altLang="ko-KR" sz="1900"/>
              <a:t>page</a:t>
            </a:r>
            <a:endParaRPr lang="en-US" altLang="ko-KR" sz="1900"/>
          </a:p>
        </p:txBody>
      </p:sp>
      <p:sp>
        <p:nvSpPr>
          <p:cNvPr id="42" name=""/>
          <p:cNvSpPr/>
          <p:nvPr/>
        </p:nvSpPr>
        <p:spPr>
          <a:xfrm>
            <a:off x="4673600" y="3698875"/>
            <a:ext cx="1127124" cy="93662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능력</a:t>
            </a:r>
            <a:br>
              <a:rPr lang="ko-KR" altLang="en-US">
                <a:solidFill>
                  <a:schemeClr val="dk1"/>
                </a:solidFill>
              </a:rPr>
            </a:br>
            <a:r>
              <a:rPr lang="ko-KR" altLang="en-US">
                <a:solidFill>
                  <a:schemeClr val="dk1"/>
                </a:solidFill>
              </a:rPr>
              <a:t>검사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3" name=""/>
          <p:cNvSpPr/>
          <p:nvPr/>
        </p:nvSpPr>
        <p:spPr>
          <a:xfrm>
            <a:off x="6445250" y="3698875"/>
            <a:ext cx="1127124" cy="936625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성격</a:t>
            </a:r>
            <a:br>
              <a:rPr lang="ko-KR" altLang="en-US">
                <a:solidFill>
                  <a:schemeClr val="dk1"/>
                </a:solidFill>
              </a:rPr>
            </a:br>
            <a:r>
              <a:rPr lang="ko-KR" altLang="en-US">
                <a:solidFill>
                  <a:schemeClr val="dk1"/>
                </a:solidFill>
              </a:rPr>
              <a:t>검사</a:t>
            </a:r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46" name=""/>
          <p:cNvCxnSpPr>
            <a:stCxn id="39" idx="2"/>
            <a:endCxn id="42" idx="0"/>
          </p:cNvCxnSpPr>
          <p:nvPr/>
        </p:nvCxnSpPr>
        <p:spPr>
          <a:xfrm rot="10800000" flipV="1">
            <a:off x="5237163" y="3159124"/>
            <a:ext cx="858836" cy="53975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"/>
          <p:cNvCxnSpPr>
            <a:stCxn id="39" idx="2"/>
            <a:endCxn id="43" idx="0"/>
          </p:cNvCxnSpPr>
          <p:nvPr/>
        </p:nvCxnSpPr>
        <p:spPr>
          <a:xfrm>
            <a:off x="6096000" y="3159124"/>
            <a:ext cx="912812" cy="53975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"/>
          <p:cNvCxnSpPr/>
          <p:nvPr/>
        </p:nvCxnSpPr>
        <p:spPr>
          <a:xfrm rot="16200000" flipH="1" flipV="1">
            <a:off x="2695563" y="3438526"/>
            <a:ext cx="6800899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lgDash"/>
            <a:miter/>
          </a:ln>
        </p:spPr>
      </p:cxnSp>
      <p:sp>
        <p:nvSpPr>
          <p:cNvPr id="39" name=""/>
          <p:cNvSpPr/>
          <p:nvPr/>
        </p:nvSpPr>
        <p:spPr>
          <a:xfrm>
            <a:off x="4619624" y="1809750"/>
            <a:ext cx="2952749" cy="1349374"/>
          </a:xfrm>
          <a:prstGeom prst="rect">
            <a:avLst/>
          </a:prstGeom>
          <a:solidFill>
            <a:srgbClr val="f8f8f8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 문항 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 구성양식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검사의 제작방법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80975" y="1221105"/>
            <a:ext cx="2114550" cy="12344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일정한 시간이 주어지고 그 시가 내에 수검자가 자신의 능력을 최대한 발휘해서 반응하도록 만들어진 검사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3781425" y="763905"/>
            <a:ext cx="2114550" cy="77724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일반 능력검사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적성검사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성취검사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257174" y="3429000"/>
            <a:ext cx="2114551" cy="9982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각 문항마다 정답이 있어 시간 내에 몇 문제나 맞추었는지에 따라 점수 측정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7038976" y="325751"/>
            <a:ext cx="2114550" cy="76771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개인이 가지고  있는 성형이나 기질 등을 측정하기 위한 검사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9610726" y="325751"/>
            <a:ext cx="2114550" cy="7677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시간제한이 없고 각 문항에서 정답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오답이 없음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9229726" y="1555431"/>
            <a:ext cx="2114550" cy="7762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구조화된 정도에 따라 객관적 검사와 투사적 검사로 나뉨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9172576" y="2536983"/>
            <a:ext cx="2114550" cy="169021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&lt;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객관적 검사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16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성격요인 검사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캘리포니아 심리검사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미네소타 다면적 인성검사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주어진 문항에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y/n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으로 답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9534526" y="4367211"/>
            <a:ext cx="2114550" cy="191738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&lt;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투사적 검사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주제 통각검사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로르샤흐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그림을 보고 수검자의 생각을 기술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또는 말한 후 전문가가 응답 내용을 분석해 유형 측정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6638926" y="5053011"/>
            <a:ext cx="2114550" cy="146208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자신의 행동을 외곡해서 사회적으로 바람직하다고 생각되는 방향으로 반응하는 경함이 있음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거짓말척도로 진실성 측정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"/>
          <p:cNvSpPr txBox="1"/>
          <p:nvPr/>
        </p:nvSpPr>
        <p:spPr>
          <a:xfrm>
            <a:off x="279669" y="277643"/>
            <a:ext cx="2326370" cy="36815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900"/>
              <a:t>심리검사란 </a:t>
            </a:r>
            <a:r>
              <a:rPr lang="en-US" altLang="ko-KR" sz="1900"/>
              <a:t>-6</a:t>
            </a:r>
            <a:r>
              <a:rPr lang="ko-KR" altLang="en-US" sz="1900"/>
              <a:t> </a:t>
            </a:r>
            <a:r>
              <a:rPr lang="en-US" altLang="ko-KR" sz="1900"/>
              <a:t>page</a:t>
            </a:r>
            <a:endParaRPr lang="en-US" altLang="ko-KR" sz="1900"/>
          </a:p>
        </p:txBody>
      </p:sp>
      <p:sp>
        <p:nvSpPr>
          <p:cNvPr id="37" name=""/>
          <p:cNvSpPr txBox="1"/>
          <p:nvPr/>
        </p:nvSpPr>
        <p:spPr>
          <a:xfrm>
            <a:off x="375101" y="938045"/>
            <a:ext cx="2135689" cy="374503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900"/>
              <a:t>심리검사 </a:t>
            </a:r>
            <a:r>
              <a:rPr lang="en-US" altLang="ko-KR" sz="1900"/>
              <a:t>==</a:t>
            </a:r>
            <a:r>
              <a:rPr lang="ko-KR" altLang="en-US" sz="1900"/>
              <a:t> 측정</a:t>
            </a:r>
            <a:endParaRPr lang="ko-KR" altLang="en-US" sz="1900"/>
          </a:p>
        </p:txBody>
      </p:sp>
      <p:sp>
        <p:nvSpPr>
          <p:cNvPr id="53" name=""/>
          <p:cNvSpPr txBox="1"/>
          <p:nvPr/>
        </p:nvSpPr>
        <p:spPr>
          <a:xfrm>
            <a:off x="375098" y="1471445"/>
            <a:ext cx="11308267" cy="95552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900"/>
              <a:t>측정 </a:t>
            </a:r>
            <a:r>
              <a:rPr lang="en-US" altLang="ko-KR" sz="1900"/>
              <a:t>:</a:t>
            </a:r>
            <a:r>
              <a:rPr lang="ko-KR" altLang="en-US" sz="1900"/>
              <a:t> 측정 대상이 되는 속성에 대해 일정한 법칙에 근거하여 숫자를 통하여 개관적으로 표현하는 과정</a:t>
            </a:r>
            <a:br>
              <a:rPr lang="ko-KR" altLang="en-US" sz="1900"/>
            </a:br>
            <a:r>
              <a:rPr lang="ko-KR" altLang="en-US" sz="1900"/>
              <a:t>         이론을 구성하고 이쓴 개념들을 현실세계에서 관찰이 가능한 자료와 연결시켜주는 과정</a:t>
            </a:r>
            <a:endParaRPr lang="ko-KR" altLang="en-US" sz="1900"/>
          </a:p>
          <a:p>
            <a:pPr>
              <a:defRPr/>
            </a:pPr>
            <a:r>
              <a:rPr lang="ko-KR" altLang="en-US" sz="1900"/>
              <a:t>         가설속에서 나타난 개념이나 변수에 체계적으로 숫자나 가치를 부여하는 것</a:t>
            </a:r>
            <a:endParaRPr lang="ko-KR" altLang="en-US" sz="1900"/>
          </a:p>
        </p:txBody>
      </p:sp>
      <p:sp>
        <p:nvSpPr>
          <p:cNvPr id="55" name=""/>
          <p:cNvSpPr/>
          <p:nvPr/>
        </p:nvSpPr>
        <p:spPr>
          <a:xfrm>
            <a:off x="1438275" y="2705100"/>
            <a:ext cx="1638300" cy="952500"/>
          </a:xfrm>
          <a:prstGeom prst="rect">
            <a:avLst/>
          </a:prstGeom>
          <a:solidFill>
            <a:srgbClr val="f8f8f8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6" name=""/>
          <p:cNvSpPr/>
          <p:nvPr/>
        </p:nvSpPr>
        <p:spPr>
          <a:xfrm>
            <a:off x="1323975" y="2590800"/>
            <a:ext cx="1638300" cy="952500"/>
          </a:xfrm>
          <a:prstGeom prst="rect">
            <a:avLst/>
          </a:prstGeom>
          <a:solidFill>
            <a:srgbClr val="f8f8f8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57" name=""/>
          <p:cNvSpPr/>
          <p:nvPr/>
        </p:nvSpPr>
        <p:spPr>
          <a:xfrm>
            <a:off x="1190625" y="2476500"/>
            <a:ext cx="1638300" cy="952500"/>
          </a:xfrm>
          <a:prstGeom prst="rect">
            <a:avLst/>
          </a:prstGeom>
          <a:solidFill>
            <a:srgbClr val="f8f8f8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이론개념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8" name=""/>
          <p:cNvSpPr/>
          <p:nvPr/>
        </p:nvSpPr>
        <p:spPr>
          <a:xfrm>
            <a:off x="3133725" y="2876550"/>
            <a:ext cx="1962150" cy="78105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8f8f8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측정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59" name=""/>
          <p:cNvSpPr/>
          <p:nvPr/>
        </p:nvSpPr>
        <p:spPr>
          <a:xfrm>
            <a:off x="5848350" y="2628900"/>
            <a:ext cx="1123950" cy="1123950"/>
          </a:xfrm>
          <a:prstGeom prst="ellipse">
            <a:avLst/>
          </a:prstGeom>
          <a:solidFill>
            <a:srgbClr val="f8f8f8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0" name=""/>
          <p:cNvSpPr/>
          <p:nvPr/>
        </p:nvSpPr>
        <p:spPr>
          <a:xfrm>
            <a:off x="5286375" y="2628900"/>
            <a:ext cx="1123950" cy="1123950"/>
          </a:xfrm>
          <a:prstGeom prst="ellipse">
            <a:avLst/>
          </a:prstGeom>
          <a:solidFill>
            <a:srgbClr val="f8f8f8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1" name=""/>
          <p:cNvSpPr/>
          <p:nvPr/>
        </p:nvSpPr>
        <p:spPr>
          <a:xfrm>
            <a:off x="5534025" y="2400300"/>
            <a:ext cx="1123950" cy="1123950"/>
          </a:xfrm>
          <a:prstGeom prst="ellipse">
            <a:avLst/>
          </a:prstGeom>
          <a:solidFill>
            <a:srgbClr val="f8f8f8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자료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647699" y="4762500"/>
            <a:ext cx="9054465" cy="75057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4400">
                <a:solidFill>
                  <a:srgbClr val="ff0000"/>
                </a:solidFill>
              </a:rPr>
              <a:t>측정목록 </a:t>
            </a:r>
            <a:r>
              <a:rPr lang="en-US" altLang="ko-KR" sz="4400">
                <a:solidFill>
                  <a:srgbClr val="ff0000"/>
                </a:solidFill>
              </a:rPr>
              <a:t>&amp;</a:t>
            </a:r>
            <a:r>
              <a:rPr lang="ko-KR" altLang="en-US" sz="4400">
                <a:solidFill>
                  <a:srgbClr val="ff0000"/>
                </a:solidFill>
              </a:rPr>
              <a:t> 구성개념부터 정리할것</a:t>
            </a:r>
            <a:endParaRPr lang="ko-KR" altLang="en-US" sz="440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1168</ep:Words>
  <ep:PresentationFormat>와이드스크린</ep:PresentationFormat>
  <ep:Paragraphs>325</ep:Paragraphs>
  <ep:Slides>24</ep:Slides>
  <ep:Notes>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ep:HeadingPairs>
  <ep:TitlesOfParts>
    <vt:vector size="25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2019-12-06T03:05:34.000</dcterms:created>
  <dc:creator>민병조</dc:creator>
  <cp:lastModifiedBy>MOONDO</cp:lastModifiedBy>
  <dcterms:modified xsi:type="dcterms:W3CDTF">2020-02-09T15:42:01.675</dcterms:modified>
  <cp:revision>53</cp:revision>
  <dc:title>PowerPoint 프레젠테이션</dc:title>
  <cp:version/>
</cp:coreProperties>
</file>