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80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3175"/>
  </p:normalViewPr>
  <p:slideViewPr>
    <p:cSldViewPr snapToGrid="0" snapToObjects="1">
      <p:cViewPr varScale="1">
        <p:scale>
          <a:sx n="106" d="100"/>
          <a:sy n="106" d="100"/>
        </p:scale>
        <p:origin x="1074" y="102"/>
      </p:cViewPr>
      <p:guideLst>
        <p:guide orient="horz" pos="21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96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68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3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74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0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94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62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3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이외에 따로 필요한 설명을 브레이킹 슬라이드에서 진행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10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60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0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370" y="746125"/>
            <a:ext cx="5255895" cy="5365750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4015" y="1398270"/>
            <a:ext cx="3823970" cy="406209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635"/>
            <a:ext cx="2487930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60" y="657860"/>
            <a:ext cx="2084705" cy="2078990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770"/>
            <a:ext cx="3278505" cy="1149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ko-KR" altLang="en-US" sz="42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580" y="4437380"/>
            <a:ext cx="625475" cy="190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510" y="4535805"/>
            <a:ext cx="1491615" cy="812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NanumGothic" charset="0"/>
                <a:ea typeface="G마켓 산스 TTF Medium" charset="0"/>
              </a:rPr>
              <a:t>201495004 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권우주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201464026 오진영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201759036 문다솔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</p:txBody>
      </p:sp>
      <p:grpSp>
        <p:nvGrpSpPr>
          <p:cNvPr id="436" name="그룹 435"/>
          <p:cNvGrpSpPr/>
          <p:nvPr/>
        </p:nvGrpSpPr>
        <p:grpSpPr>
          <a:xfrm>
            <a:off x="7941310" y="915670"/>
            <a:ext cx="549275" cy="709295"/>
            <a:chOff x="7941310" y="915670"/>
            <a:chExt cx="549275" cy="709295"/>
          </a:xfrm>
        </p:grpSpPr>
        <p:sp>
          <p:nvSpPr>
            <p:cNvPr id="417" name="타원 416"/>
            <p:cNvSpPr/>
            <p:nvPr/>
          </p:nvSpPr>
          <p:spPr>
            <a:xfrm>
              <a:off x="8143240" y="1526540"/>
              <a:ext cx="98425" cy="9842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310" y="1099820"/>
              <a:ext cx="64135" cy="6413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095" y="1398270"/>
              <a:ext cx="74930" cy="74930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515" y="1233805"/>
              <a:ext cx="98425" cy="98425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240" y="915670"/>
              <a:ext cx="74930" cy="74930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865" y="1099820"/>
              <a:ext cx="45720" cy="45720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5327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심리검사란 </a:t>
            </a:r>
            <a:r>
              <a:rPr lang="en-US" altLang="ko-KR" sz="1900" dirty="0"/>
              <a:t>-7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0C346-8AF7-4C7A-A808-735A15CE968E}"/>
              </a:ext>
            </a:extLst>
          </p:cNvPr>
          <p:cNvSpPr/>
          <p:nvPr/>
        </p:nvSpPr>
        <p:spPr>
          <a:xfrm>
            <a:off x="485186" y="810806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심리적</a:t>
            </a:r>
            <a:br>
              <a:rPr lang="en-US" altLang="ko-KR" sz="1100" dirty="0">
                <a:solidFill>
                  <a:schemeClr val="dk1"/>
                </a:solidFill>
              </a:rPr>
            </a:b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AAEE2-9134-4717-AA5D-D33812891E19}"/>
              </a:ext>
            </a:extLst>
          </p:cNvPr>
          <p:cNvSpPr txBox="1"/>
          <p:nvPr/>
        </p:nvSpPr>
        <p:spPr>
          <a:xfrm>
            <a:off x="1350782" y="938045"/>
            <a:ext cx="20601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을 측정하는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689F6-E2D2-427F-8205-F334693AF8D1}"/>
              </a:ext>
            </a:extLst>
          </p:cNvPr>
          <p:cNvSpPr txBox="1"/>
          <p:nvPr/>
        </p:nvSpPr>
        <p:spPr>
          <a:xfrm>
            <a:off x="698932" y="1766137"/>
            <a:ext cx="19752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구성개념을 만듦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ADE4F-8C08-46B5-9B74-CE0151A2674B}"/>
              </a:ext>
            </a:extLst>
          </p:cNvPr>
          <p:cNvSpPr txBox="1"/>
          <p:nvPr/>
        </p:nvSpPr>
        <p:spPr>
          <a:xfrm>
            <a:off x="698932" y="2167116"/>
            <a:ext cx="1138164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눈에 보이지 않는 </a:t>
            </a:r>
            <a:r>
              <a:rPr lang="en-US" altLang="ko-KR" sz="1900" dirty="0"/>
              <a:t>‘</a:t>
            </a:r>
            <a:r>
              <a:rPr lang="ko-KR" altLang="en-US" sz="1900" dirty="0"/>
              <a:t>행복</a:t>
            </a:r>
            <a:r>
              <a:rPr lang="en-US" altLang="ko-KR" sz="1900" dirty="0"/>
              <a:t>’</a:t>
            </a:r>
            <a:r>
              <a:rPr lang="ko-KR" altLang="en-US" sz="1900" dirty="0"/>
              <a:t>을 측정한다고 할 때 과학적 관점에서 </a:t>
            </a:r>
            <a:r>
              <a:rPr lang="en-US" altLang="ko-KR" sz="1900" dirty="0"/>
              <a:t>‘</a:t>
            </a:r>
            <a:r>
              <a:rPr lang="ko-KR" altLang="en-US" sz="1900" dirty="0"/>
              <a:t>행복</a:t>
            </a:r>
            <a:r>
              <a:rPr lang="en-US" altLang="ko-KR" sz="1900" dirty="0"/>
              <a:t>’</a:t>
            </a:r>
            <a:r>
              <a:rPr lang="ko-KR" altLang="en-US" sz="1900" dirty="0"/>
              <a:t>이라 부를 수 있는 관찰 가능한</a:t>
            </a:r>
            <a:br>
              <a:rPr lang="en-US" altLang="ko-KR" sz="1900" dirty="0"/>
            </a:br>
            <a:r>
              <a:rPr lang="ko-KR" altLang="en-US" sz="1900" dirty="0"/>
              <a:t>행동</a:t>
            </a:r>
            <a:r>
              <a:rPr lang="en-US" altLang="ko-KR" sz="1900" dirty="0"/>
              <a:t>, </a:t>
            </a:r>
            <a:r>
              <a:rPr lang="ko-KR" altLang="en-US" sz="1900" dirty="0"/>
              <a:t>정서</a:t>
            </a:r>
            <a:r>
              <a:rPr lang="en-US" altLang="ko-KR" sz="1900" dirty="0"/>
              <a:t>, </a:t>
            </a:r>
            <a:r>
              <a:rPr lang="ko-KR" altLang="en-US" sz="1900" dirty="0"/>
              <a:t>태도의 집합이 있음</a:t>
            </a:r>
            <a:r>
              <a:rPr lang="en-US" altLang="ko-KR" sz="1900" dirty="0"/>
              <a:t>. </a:t>
            </a:r>
            <a:r>
              <a:rPr lang="ko-KR" altLang="en-US" sz="1900" dirty="0"/>
              <a:t>이 집합을 구성개념이라고 함 </a:t>
            </a:r>
            <a:r>
              <a:rPr lang="en-US" altLang="ko-KR" sz="1900" dirty="0"/>
              <a:t>ex)</a:t>
            </a:r>
            <a:r>
              <a:rPr lang="ko-KR" altLang="en-US" sz="1900" dirty="0"/>
              <a:t>웃음의 크기</a:t>
            </a:r>
            <a:r>
              <a:rPr lang="en-US" altLang="ko-KR" sz="1900" dirty="0"/>
              <a:t>, </a:t>
            </a:r>
            <a:r>
              <a:rPr lang="ko-KR" altLang="en-US" sz="1900" dirty="0"/>
              <a:t>표정 등</a:t>
            </a:r>
            <a:endParaRPr lang="en-US" altLang="ko-KR" sz="1900" dirty="0"/>
          </a:p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구성개념은 수량화 할 수 있으며 구별이 되는 성격이나 속성의 집단으로 측정이 가능한 여러 측면을</a:t>
            </a:r>
            <a:br>
              <a:rPr lang="en-US" altLang="ko-KR" sz="1900" dirty="0"/>
            </a:br>
            <a:r>
              <a:rPr lang="ko-KR" altLang="en-US" sz="1900" dirty="0"/>
              <a:t>가지고 있는 가설적인 추상개념임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4F473C-1B68-4EA2-BAD4-EF4CF6B18707}"/>
              </a:ext>
            </a:extLst>
          </p:cNvPr>
          <p:cNvSpPr txBox="1"/>
          <p:nvPr/>
        </p:nvSpPr>
        <p:spPr>
          <a:xfrm>
            <a:off x="698932" y="3676418"/>
            <a:ext cx="442300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구성개념에서 다룰 조작적 정의를 내림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FC9817-4625-46DE-AD00-8472C8D32815}"/>
              </a:ext>
            </a:extLst>
          </p:cNvPr>
          <p:cNvSpPr txBox="1"/>
          <p:nvPr/>
        </p:nvSpPr>
        <p:spPr>
          <a:xfrm>
            <a:off x="698932" y="4077397"/>
            <a:ext cx="896110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어떠한 개념을 과학적으로 정의하는 방식 </a:t>
            </a:r>
            <a:r>
              <a:rPr lang="en-US" altLang="ko-KR" sz="1900" dirty="0"/>
              <a:t>ex) </a:t>
            </a:r>
            <a:r>
              <a:rPr lang="ko-KR" altLang="en-US" sz="1900" dirty="0"/>
              <a:t>웃음의 크기를 </a:t>
            </a:r>
            <a:r>
              <a:rPr lang="en-US" altLang="ko-KR" sz="1900" dirty="0"/>
              <a:t>(</a:t>
            </a:r>
            <a:r>
              <a:rPr lang="ko-KR" altLang="en-US" sz="1900" dirty="0"/>
              <a:t>소리</a:t>
            </a:r>
            <a:r>
              <a:rPr lang="en-US" altLang="ko-KR" sz="1900" dirty="0"/>
              <a:t>)</a:t>
            </a:r>
            <a:r>
              <a:rPr lang="en-US" altLang="ko-KR" sz="1900" dirty="0" err="1"/>
              <a:t>db</a:t>
            </a:r>
            <a:r>
              <a:rPr lang="ko-KR" altLang="en-US" sz="1900" dirty="0"/>
              <a:t>로 측정 </a:t>
            </a:r>
            <a:br>
              <a:rPr lang="en-US" altLang="ko-KR" sz="1900" dirty="0"/>
            </a:br>
            <a:r>
              <a:rPr lang="en-US" altLang="ko-KR" sz="1900" dirty="0"/>
              <a:t>-&gt;</a:t>
            </a:r>
            <a:r>
              <a:rPr lang="ko-KR" altLang="en-US" sz="1900" dirty="0"/>
              <a:t>눈에 보이지 않는 크기를 시각화 함</a:t>
            </a:r>
            <a:endParaRPr lang="en-US" altLang="ko-KR" sz="1900" dirty="0"/>
          </a:p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특정 상황에서 보이는 행동 유형에 따른 특징화 결정 과정</a:t>
            </a:r>
            <a:endParaRPr lang="en-US" altLang="ko-KR" sz="1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75F2D-322D-46FA-BF05-4E91A7C5DE02}"/>
              </a:ext>
            </a:extLst>
          </p:cNvPr>
          <p:cNvSpPr txBox="1"/>
          <p:nvPr/>
        </p:nvSpPr>
        <p:spPr>
          <a:xfrm>
            <a:off x="698932" y="5524593"/>
            <a:ext cx="106474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심리적 속성을 측정한다 </a:t>
            </a:r>
            <a:r>
              <a:rPr lang="en-US" altLang="ko-KR" sz="1900" dirty="0"/>
              <a:t>== </a:t>
            </a:r>
            <a:r>
              <a:rPr lang="ko-KR" altLang="en-US" sz="1900" dirty="0"/>
              <a:t>검사를 사용해서 측정 대상이  심리적 속성과 관련된 행동을 얼마나</a:t>
            </a:r>
            <a:endParaRPr lang="en-US" altLang="ko-KR" sz="1900" dirty="0"/>
          </a:p>
          <a:p>
            <a:pPr>
              <a:defRPr/>
            </a:pPr>
            <a:r>
              <a:rPr lang="ko-KR" altLang="en-US" sz="1900" dirty="0"/>
              <a:t>많이 보이는지 숫자로 나타낸다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9DB64-6C26-44A8-87E2-F5FE849D9C9E}"/>
              </a:ext>
            </a:extLst>
          </p:cNvPr>
          <p:cNvSpPr/>
          <p:nvPr/>
        </p:nvSpPr>
        <p:spPr>
          <a:xfrm>
            <a:off x="2349080" y="284473"/>
            <a:ext cx="6890370" cy="5794217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여기서 사용되는 클러스터링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구성개념을 측정함으로 유사행동을 하나로 묶어서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하나의 이름으로 분류할 수 있고 범주화 과정을 통해서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수많은 행동들을 각각 해석해야 하는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혼란스러움을 피할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1774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2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294264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-1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3DCE95-ACD3-48C1-8302-CDE9ECE35F5D}"/>
              </a:ext>
            </a:extLst>
          </p:cNvPr>
          <p:cNvSpPr/>
          <p:nvPr/>
        </p:nvSpPr>
        <p:spPr>
          <a:xfrm>
            <a:off x="344905" y="1327502"/>
            <a:ext cx="2372996" cy="10844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137B87-9251-4320-8598-1C2BC2766C4F}"/>
              </a:ext>
            </a:extLst>
          </p:cNvPr>
          <p:cNvSpPr/>
          <p:nvPr/>
        </p:nvSpPr>
        <p:spPr>
          <a:xfrm>
            <a:off x="3090214" y="894250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BCD154-48F9-47C0-B847-0B0BF5CC5489}"/>
              </a:ext>
            </a:extLst>
          </p:cNvPr>
          <p:cNvSpPr/>
          <p:nvPr/>
        </p:nvSpPr>
        <p:spPr>
          <a:xfrm>
            <a:off x="3090214" y="1970963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A99FEC-B450-4753-9366-CBAD16C37C0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717901" y="1266042"/>
            <a:ext cx="372313" cy="60367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825BF5A-D17D-45E4-A1C4-07F1DFD1AA4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717901" y="1869719"/>
            <a:ext cx="372313" cy="47303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A1C8FF-F1D3-42FF-ADA1-32E55B3A5B1C}"/>
              </a:ext>
            </a:extLst>
          </p:cNvPr>
          <p:cNvSpPr/>
          <p:nvPr/>
        </p:nvSpPr>
        <p:spPr>
          <a:xfrm>
            <a:off x="4357346" y="1126135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BGT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44BE92-6CB9-4FF1-8260-375CA8CC697C}"/>
              </a:ext>
            </a:extLst>
          </p:cNvPr>
          <p:cNvSpPr/>
          <p:nvPr/>
        </p:nvSpPr>
        <p:spPr>
          <a:xfrm>
            <a:off x="4357346" y="1975873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HTP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C8E1CAE-A456-455D-AA50-A375D91043BD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 flipV="1">
            <a:off x="3985033" y="1497927"/>
            <a:ext cx="372313" cy="8448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704289-C89E-4CC7-AE8C-A3D6F9825308}"/>
              </a:ext>
            </a:extLst>
          </p:cNvPr>
          <p:cNvCxnSpPr>
            <a:cxnSpLocks/>
            <a:stCxn id="32" idx="3"/>
            <a:endCxn id="67" idx="1"/>
          </p:cNvCxnSpPr>
          <p:nvPr/>
        </p:nvCxnSpPr>
        <p:spPr>
          <a:xfrm>
            <a:off x="3985033" y="2342755"/>
            <a:ext cx="372313" cy="49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847A10-E0BC-4ADF-A8A6-8A8DEA6AB1EA}"/>
              </a:ext>
            </a:extLst>
          </p:cNvPr>
          <p:cNvSpPr/>
          <p:nvPr/>
        </p:nvSpPr>
        <p:spPr>
          <a:xfrm>
            <a:off x="4357345" y="2825611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dk1"/>
                </a:solidFill>
              </a:rPr>
              <a:t>로샤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8FF203-58C1-4A33-9A9A-9DD8DF31295A}"/>
              </a:ext>
            </a:extLst>
          </p:cNvPr>
          <p:cNvCxnSpPr>
            <a:cxnSpLocks/>
            <a:stCxn id="32" idx="3"/>
            <a:endCxn id="72" idx="1"/>
          </p:cNvCxnSpPr>
          <p:nvPr/>
        </p:nvCxnSpPr>
        <p:spPr>
          <a:xfrm>
            <a:off x="3985033" y="2342755"/>
            <a:ext cx="372312" cy="85464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2B7D61-BFB8-4CD3-AA98-14E275F65278}"/>
              </a:ext>
            </a:extLst>
          </p:cNvPr>
          <p:cNvSpPr/>
          <p:nvPr/>
        </p:nvSpPr>
        <p:spPr>
          <a:xfrm>
            <a:off x="5252165" y="1126135"/>
            <a:ext cx="6492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뇌손상이나 시각운동 </a:t>
            </a:r>
            <a:r>
              <a:rPr lang="ko-KR" altLang="en-US" sz="1400" dirty="0" err="1"/>
              <a:t>협응에</a:t>
            </a:r>
            <a:r>
              <a:rPr lang="ko-KR" altLang="en-US" sz="1400" dirty="0"/>
              <a:t> 대한 발달적 평가 외에 성격평가를 위해서도 사용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장의 도형사진을 이용하여 도형에 변화를 주어 평가함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51C6E3-74BC-48FE-8938-B448E3AB6108}"/>
              </a:ext>
            </a:extLst>
          </p:cNvPr>
          <p:cNvSpPr/>
          <p:nvPr/>
        </p:nvSpPr>
        <p:spPr>
          <a:xfrm>
            <a:off x="5252165" y="2081144"/>
            <a:ext cx="5836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질병의 결과를 잘 파악하고 가족관계에 따른 문제를 이해할 수 있게 함</a:t>
            </a:r>
            <a:endParaRPr lang="en-US" altLang="ko-KR" sz="1400" dirty="0"/>
          </a:p>
          <a:p>
            <a:r>
              <a:rPr lang="ko-KR" altLang="en-US" sz="1400" dirty="0"/>
              <a:t>집</a:t>
            </a:r>
            <a:r>
              <a:rPr lang="en-US" altLang="ko-KR" sz="1400" dirty="0"/>
              <a:t>,</a:t>
            </a:r>
            <a:r>
              <a:rPr lang="ko-KR" altLang="en-US" sz="1400" dirty="0"/>
              <a:t> 나무</a:t>
            </a:r>
            <a:r>
              <a:rPr lang="en-US" altLang="ko-KR" sz="1400" dirty="0"/>
              <a:t>, </a:t>
            </a:r>
            <a:r>
              <a:rPr lang="ko-KR" altLang="en-US" sz="1400" dirty="0"/>
              <a:t>사람을 자유롭게 그리도록 하는 </a:t>
            </a:r>
            <a:r>
              <a:rPr lang="ko-KR" altLang="en-US" sz="1400" dirty="0" err="1"/>
              <a:t>투사법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35B3BE-D2DA-47F2-8739-BE37A8ABAB30}"/>
              </a:ext>
            </a:extLst>
          </p:cNvPr>
          <p:cNvSpPr/>
          <p:nvPr/>
        </p:nvSpPr>
        <p:spPr>
          <a:xfrm>
            <a:off x="5252165" y="2930882"/>
            <a:ext cx="6814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수검자의 전반적인 성격구조인 어떤 성격의 특성과 욕구</a:t>
            </a:r>
            <a:r>
              <a:rPr lang="en-US" altLang="ko-KR" sz="1400" dirty="0"/>
              <a:t>, </a:t>
            </a:r>
            <a:r>
              <a:rPr lang="ko-KR" altLang="en-US" sz="1400" dirty="0"/>
              <a:t>등기</a:t>
            </a:r>
            <a:r>
              <a:rPr lang="en-US" altLang="ko-KR" sz="1400" dirty="0"/>
              <a:t>, </a:t>
            </a:r>
            <a:r>
              <a:rPr lang="ko-KR" altLang="en-US" sz="1400" dirty="0"/>
              <a:t>내면의 갈등을 평가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개의 잉크 반점 그림을 이용하여 반응으로 평가함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6AC4B4-E694-4A4C-954C-D396B0DF9A85}"/>
              </a:ext>
            </a:extLst>
          </p:cNvPr>
          <p:cNvSpPr/>
          <p:nvPr/>
        </p:nvSpPr>
        <p:spPr>
          <a:xfrm>
            <a:off x="4501421" y="2939108"/>
            <a:ext cx="606667" cy="51658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FEB0CD0-FF2F-47CE-A9AF-BDE9C3D2CEB7}"/>
              </a:ext>
            </a:extLst>
          </p:cNvPr>
          <p:cNvSpPr/>
          <p:nvPr/>
        </p:nvSpPr>
        <p:spPr>
          <a:xfrm>
            <a:off x="3351467" y="3071253"/>
            <a:ext cx="372312" cy="9958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5D7055-5EAD-4FE1-B177-CB9FB3FBF7CF}"/>
              </a:ext>
            </a:extLst>
          </p:cNvPr>
          <p:cNvSpPr/>
          <p:nvPr/>
        </p:nvSpPr>
        <p:spPr>
          <a:xfrm>
            <a:off x="892507" y="4138545"/>
            <a:ext cx="529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개인에게 성장과정에서 내면화된 어떤 개인의 성격특성이나 </a:t>
            </a:r>
            <a:endParaRPr lang="en-US" altLang="ko-KR" sz="1400" dirty="0"/>
          </a:p>
          <a:p>
            <a:r>
              <a:rPr lang="ko-KR" altLang="en-US" sz="1400" dirty="0"/>
              <a:t>상처들을 잉크 반점인 검사자료를 통해 밖으로 드러낸다는 의미</a:t>
            </a:r>
          </a:p>
        </p:txBody>
      </p:sp>
      <p:pic>
        <p:nvPicPr>
          <p:cNvPr id="1026" name="Picture 2" descr="bgtê²ì¬ ì´ë¯¸ì§ ê²ìê²°ê³¼">
            <a:extLst>
              <a:ext uri="{FF2B5EF4-FFF2-40B4-BE49-F238E27FC236}">
                <a16:creationId xmlns:a16="http://schemas.microsoft.com/office/drawing/2014/main" id="{5A12EBD2-15A9-473C-BAD8-7EA0CD91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79" y="150713"/>
            <a:ext cx="2526628" cy="187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pê²ì¬ ì´ë¯¸ì§ ê²ìê²°ê³¼">
            <a:extLst>
              <a:ext uri="{FF2B5EF4-FFF2-40B4-BE49-F238E27FC236}">
                <a16:creationId xmlns:a16="http://schemas.microsoft.com/office/drawing/2014/main" id="{D750BC78-AD5D-474F-A0C9-6E81EC08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33" y="2348558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¡ì¤ ì´ë¯¸ì§ ê²ìê²°ê³¼">
            <a:extLst>
              <a:ext uri="{FF2B5EF4-FFF2-40B4-BE49-F238E27FC236}">
                <a16:creationId xmlns:a16="http://schemas.microsoft.com/office/drawing/2014/main" id="{89124B3A-9E80-41B6-A2D9-53201927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711" y="400784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-2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01510-FB66-4E32-A992-A1CFB243EBC9}"/>
              </a:ext>
            </a:extLst>
          </p:cNvPr>
          <p:cNvSpPr/>
          <p:nvPr/>
        </p:nvSpPr>
        <p:spPr>
          <a:xfrm>
            <a:off x="279669" y="866931"/>
            <a:ext cx="11254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로르샤흐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헤르만 </a:t>
            </a:r>
            <a:r>
              <a:rPr lang="ko-KR" altLang="en-US" dirty="0" err="1"/>
              <a:t>로르샤흐에서</a:t>
            </a:r>
            <a:r>
              <a:rPr lang="ko-KR" altLang="en-US" dirty="0"/>
              <a:t> 이름을 </a:t>
            </a:r>
            <a:r>
              <a:rPr lang="ko-KR" altLang="en-US" dirty="0" err="1"/>
              <a:t>따옴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잉크반점검사</a:t>
            </a:r>
            <a:r>
              <a:rPr lang="ko-KR" altLang="en-US" dirty="0"/>
              <a:t> 역사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캐르너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비네 헨리 </a:t>
            </a:r>
            <a:r>
              <a:rPr lang="en-US" altLang="ko-KR" dirty="0"/>
              <a:t>-&gt; </a:t>
            </a:r>
            <a:r>
              <a:rPr lang="ko-KR" altLang="en-US" dirty="0" err="1"/>
              <a:t>디어본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위플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로르샤흐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1961</a:t>
            </a:r>
            <a:r>
              <a:rPr lang="ko-KR" altLang="en-US" dirty="0"/>
              <a:t>년 </a:t>
            </a:r>
            <a:r>
              <a:rPr lang="ko-KR" altLang="en-US" dirty="0" err="1"/>
              <a:t>에스너가</a:t>
            </a:r>
            <a:r>
              <a:rPr lang="ko-KR" altLang="en-US" dirty="0"/>
              <a:t> 개발한 </a:t>
            </a:r>
            <a:r>
              <a:rPr lang="en-US" altLang="ko-KR" dirty="0"/>
              <a:t>『</a:t>
            </a:r>
            <a:r>
              <a:rPr lang="ko-KR" altLang="en-US" dirty="0" err="1"/>
              <a:t>로샤</a:t>
            </a:r>
            <a:r>
              <a:rPr lang="ko-KR" altLang="en-US" dirty="0"/>
              <a:t> 종합체계</a:t>
            </a:r>
            <a:r>
              <a:rPr lang="en-US" altLang="ko-KR" dirty="0"/>
              <a:t>』</a:t>
            </a:r>
            <a:r>
              <a:rPr lang="ko-KR" altLang="en-US" dirty="0"/>
              <a:t>가 </a:t>
            </a:r>
            <a:r>
              <a:rPr lang="en-US" altLang="ko-KR" dirty="0"/>
              <a:t>1970</a:t>
            </a:r>
            <a:r>
              <a:rPr lang="ko-KR" altLang="en-US" dirty="0"/>
              <a:t>년 이후 표준화된 채점 체계로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구조화된 객관식 검사와는 다르게 투사기법을 사용한 검사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잉크그림을 수검자에게 보여주고 각 그림이 어떻게 보이는지를 말하도록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수검자의  성격구조는 </a:t>
            </a:r>
            <a:r>
              <a:rPr lang="en-US" altLang="ko-KR" dirty="0"/>
              <a:t>Rorschach</a:t>
            </a:r>
            <a:r>
              <a:rPr lang="ko-KR" altLang="en-US" dirty="0"/>
              <a:t>그림의 모호한 자극을 통해 지각하고 인지하는 방식이나 반응을 구성함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이렇기 때문에 수검자의 반응은 여러 성격유형이 투사된 것임 </a:t>
            </a:r>
            <a:r>
              <a:rPr lang="en-US" altLang="ko-KR" dirty="0"/>
              <a:t>– </a:t>
            </a:r>
            <a:r>
              <a:rPr lang="ko-KR" altLang="en-US" dirty="0"/>
              <a:t>내면갈등 및 방어기제와 관련됨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-3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01510-FB66-4E32-A992-A1CFB243EBC9}"/>
              </a:ext>
            </a:extLst>
          </p:cNvPr>
          <p:cNvSpPr/>
          <p:nvPr/>
        </p:nvSpPr>
        <p:spPr>
          <a:xfrm>
            <a:off x="279669" y="866931"/>
            <a:ext cx="11254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로르샤흐테스트의</a:t>
            </a:r>
            <a:r>
              <a:rPr lang="ko-KR" altLang="en-US" b="1" dirty="0"/>
              <a:t> 목적</a:t>
            </a:r>
            <a:endParaRPr lang="en-US" altLang="ko-KR" b="1" dirty="0"/>
          </a:p>
          <a:p>
            <a:r>
              <a:rPr lang="ko-KR" altLang="en-US" dirty="0"/>
              <a:t>검사를 통해서 수검자의 전반적인 성격구조인 어떤 성격의 특성과 욕구</a:t>
            </a:r>
            <a:r>
              <a:rPr lang="en-US" altLang="ko-KR" dirty="0"/>
              <a:t>, </a:t>
            </a:r>
            <a:r>
              <a:rPr lang="ko-KR" altLang="en-US" dirty="0"/>
              <a:t>등기</a:t>
            </a:r>
            <a:r>
              <a:rPr lang="en-US" altLang="ko-KR" dirty="0"/>
              <a:t>, </a:t>
            </a:r>
            <a:r>
              <a:rPr lang="ko-KR" altLang="en-US" dirty="0"/>
              <a:t>내면의 갈등을 평가해보려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수검자의 성격구조는 잉크반점의 모호한 그림을 보고 그에 대한 반응을 만들어낼 때 자연스럽게 묻어나온다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CB081-5C1F-4973-8900-BF1B8F49F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98" y="3757188"/>
            <a:ext cx="2128014" cy="21280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DAEDBB-D2A9-4DAA-8E0E-667D434A0310}"/>
              </a:ext>
            </a:extLst>
          </p:cNvPr>
          <p:cNvSpPr/>
          <p:nvPr/>
        </p:nvSpPr>
        <p:spPr>
          <a:xfrm>
            <a:off x="1059256" y="2895740"/>
            <a:ext cx="2128014" cy="1195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모호한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자극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 구조화된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자극자료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41533-3F14-49D5-A9A7-B505AD2A97E7}"/>
              </a:ext>
            </a:extLst>
          </p:cNvPr>
          <p:cNvSpPr/>
          <p:nvPr/>
        </p:nvSpPr>
        <p:spPr>
          <a:xfrm>
            <a:off x="4354717" y="2503283"/>
            <a:ext cx="2128014" cy="1195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기억간 대조를 통해 반응이 인출됨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4F4619-A85F-41E2-BEBA-67D494DA9FAB}"/>
              </a:ext>
            </a:extLst>
          </p:cNvPr>
          <p:cNvSpPr/>
          <p:nvPr/>
        </p:nvSpPr>
        <p:spPr>
          <a:xfrm>
            <a:off x="7616982" y="2831471"/>
            <a:ext cx="2128014" cy="1195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반응을 통해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개인의 경험구조를 엿볼 수 있음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8DEF5-5BF3-4D09-8C39-6D8A50936C6C}"/>
              </a:ext>
            </a:extLst>
          </p:cNvPr>
          <p:cNvSpPr/>
          <p:nvPr/>
        </p:nvSpPr>
        <p:spPr>
          <a:xfrm>
            <a:off x="8464296" y="3298784"/>
            <a:ext cx="969416" cy="2893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04AF76-A6BE-4F82-A011-A7E8473002BA}"/>
              </a:ext>
            </a:extLst>
          </p:cNvPr>
          <p:cNvSpPr/>
          <p:nvPr/>
        </p:nvSpPr>
        <p:spPr>
          <a:xfrm>
            <a:off x="9744996" y="321879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의미적 심상을 함축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3559A2A-B4B0-4C6F-B5C1-1BF4CE063811}"/>
              </a:ext>
            </a:extLst>
          </p:cNvPr>
          <p:cNvSpPr/>
          <p:nvPr/>
        </p:nvSpPr>
        <p:spPr>
          <a:xfrm>
            <a:off x="3511527" y="3077620"/>
            <a:ext cx="578972" cy="4413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6135A8-7478-4557-97F3-3E17AB34F7C2}"/>
              </a:ext>
            </a:extLst>
          </p:cNvPr>
          <p:cNvSpPr/>
          <p:nvPr/>
        </p:nvSpPr>
        <p:spPr>
          <a:xfrm>
            <a:off x="6798318" y="3077620"/>
            <a:ext cx="578972" cy="4413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-4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01510-FB66-4E32-A992-A1CFB243EBC9}"/>
              </a:ext>
            </a:extLst>
          </p:cNvPr>
          <p:cNvSpPr/>
          <p:nvPr/>
        </p:nvSpPr>
        <p:spPr>
          <a:xfrm>
            <a:off x="279669" y="866931"/>
            <a:ext cx="11254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로르샤흐 테스트의 장점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다양한 자극 표현이 가능함</a:t>
            </a:r>
            <a:br>
              <a:rPr lang="en-US" altLang="ko-KR"/>
            </a:br>
            <a:r>
              <a:rPr lang="ko-KR" altLang="en-US"/>
              <a:t>개인의 독특한 심리적 특성을 이해하는데 유용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자극 내용이 불분명함</a:t>
            </a:r>
            <a:br>
              <a:rPr lang="en-US" altLang="ko-KR"/>
            </a:br>
            <a:r>
              <a:rPr lang="ko-KR" altLang="en-US"/>
              <a:t>방어적 반응을 어느정도 차단할 수 있음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E6C44-06E1-49A9-8123-C78D2B3A7BD8}"/>
              </a:ext>
            </a:extLst>
          </p:cNvPr>
          <p:cNvSpPr/>
          <p:nvPr/>
        </p:nvSpPr>
        <p:spPr>
          <a:xfrm>
            <a:off x="697117" y="2299027"/>
            <a:ext cx="1222218" cy="2893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9DC823-B95D-40A6-8799-B172207DE6A6}"/>
              </a:ext>
            </a:extLst>
          </p:cNvPr>
          <p:cNvSpPr/>
          <p:nvPr/>
        </p:nvSpPr>
        <p:spPr>
          <a:xfrm>
            <a:off x="523069" y="2588366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사회적으로 바람직한 답변을 하려는 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169208-066A-4779-B907-6363794BD33F}"/>
              </a:ext>
            </a:extLst>
          </p:cNvPr>
          <p:cNvSpPr/>
          <p:nvPr/>
        </p:nvSpPr>
        <p:spPr>
          <a:xfrm>
            <a:off x="279669" y="3438638"/>
            <a:ext cx="8768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잉크반점이 기억속에 저장된 이미지들과 반드시 일치하지 않는다는 것을 지각하고 </a:t>
            </a:r>
            <a:endParaRPr lang="en-US" altLang="ko-KR" dirty="0"/>
          </a:p>
          <a:p>
            <a:r>
              <a:rPr lang="ko-KR" altLang="en-US" dirty="0"/>
              <a:t>비교적 비슷한 심상으로 </a:t>
            </a:r>
            <a:r>
              <a:rPr lang="ko-KR" altLang="en-US" dirty="0" err="1"/>
              <a:t>연상하게됨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여기서 개인차 </a:t>
            </a:r>
            <a:r>
              <a:rPr lang="en-US" altLang="ko-KR" dirty="0"/>
              <a:t>+ </a:t>
            </a:r>
            <a:r>
              <a:rPr lang="ko-KR" altLang="en-US" dirty="0"/>
              <a:t>다양한 반응이 추가됨</a:t>
            </a:r>
          </a:p>
        </p:txBody>
      </p:sp>
    </p:spTree>
    <p:extLst>
      <p:ext uri="{BB962C8B-B14F-4D97-AF65-F5344CB8AC3E}">
        <p14:creationId xmlns:p14="http://schemas.microsoft.com/office/powerpoint/2010/main" val="17771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-5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969C13-8BCF-48A2-ACF7-977151B00B79}"/>
              </a:ext>
            </a:extLst>
          </p:cNvPr>
          <p:cNvSpPr/>
          <p:nvPr/>
        </p:nvSpPr>
        <p:spPr>
          <a:xfrm>
            <a:off x="68421" y="1023538"/>
            <a:ext cx="12123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로샤테스트</a:t>
            </a:r>
            <a:r>
              <a:rPr lang="ko-KR" altLang="en-US" b="1" dirty="0"/>
              <a:t> 검사 수행과정에서 개인 내면에서 일어나고 있는 복잡한 심리적 과정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검사자극의 입력 및 부호화</a:t>
            </a:r>
            <a:br>
              <a:rPr lang="en-US" altLang="ko-KR" dirty="0"/>
            </a:br>
            <a:r>
              <a:rPr lang="ko-KR" altLang="en-US" dirty="0"/>
              <a:t>수검자가 자극에 노출 된 다음 잠재적인 대답을 어떻게 분류할지 고민하는 시간이 다르게 소요되나는 것을 반영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자극을 전체 혹은 부분으로 분류하기</a:t>
            </a:r>
            <a:br>
              <a:rPr lang="en-US" altLang="ko-KR" dirty="0"/>
            </a:br>
            <a:r>
              <a:rPr lang="ko-KR" altLang="en-US" dirty="0"/>
              <a:t>장기 기억에서 끌어낸 상상속의 이미지와 잉크반점의 특성에 따라 투사된 이미지를 나누어서 무엇인지를 지각하는 과정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경제성이나 우선순위에 따라 잠재적인 반응을 버리는 과정</a:t>
            </a:r>
            <a:br>
              <a:rPr lang="en-US" altLang="ko-KR" dirty="0"/>
            </a:br>
            <a:r>
              <a:rPr lang="ko-KR" altLang="en-US" dirty="0"/>
              <a:t>검사자의 무엇처럼 보이는지에 대한 요청에 어느 부분을 먼저 답해야 할지를 결정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박쥐</a:t>
            </a:r>
            <a:r>
              <a:rPr lang="en-US" altLang="ko-KR" dirty="0"/>
              <a:t>, </a:t>
            </a:r>
            <a:r>
              <a:rPr lang="ko-KR" altLang="en-US" dirty="0"/>
              <a:t>새</a:t>
            </a:r>
            <a:r>
              <a:rPr lang="en-US" altLang="ko-KR" dirty="0"/>
              <a:t>, </a:t>
            </a:r>
            <a:r>
              <a:rPr lang="ko-KR" altLang="en-US" dirty="0"/>
              <a:t>나비로 보이는 카드 </a:t>
            </a:r>
            <a:r>
              <a:rPr lang="en-US" altLang="ko-KR" dirty="0"/>
              <a:t>1</a:t>
            </a:r>
            <a:r>
              <a:rPr lang="ko-KR" altLang="en-US" dirty="0"/>
              <a:t>번을 </a:t>
            </a:r>
            <a:r>
              <a:rPr lang="en-US" altLang="ko-KR" dirty="0"/>
              <a:t>‘</a:t>
            </a:r>
            <a:r>
              <a:rPr lang="ko-KR" altLang="en-US" dirty="0"/>
              <a:t>박쥐</a:t>
            </a:r>
            <a:r>
              <a:rPr lang="en-US" altLang="ko-KR" dirty="0"/>
              <a:t>’ </a:t>
            </a:r>
            <a:r>
              <a:rPr lang="ko-KR" altLang="en-US" dirty="0"/>
              <a:t>라고 만 말함 나머지는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1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-5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77951-42EC-4483-935B-A4E16503D5C0}"/>
              </a:ext>
            </a:extLst>
          </p:cNvPr>
          <p:cNvSpPr/>
          <p:nvPr/>
        </p:nvSpPr>
        <p:spPr>
          <a:xfrm>
            <a:off x="79478" y="1571826"/>
            <a:ext cx="116709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dirty="0"/>
              <a:t>검사의 선입견 등을 검열하는 과정에서 잠재적 반응을 버리는 과정</a:t>
            </a:r>
            <a:br>
              <a:rPr lang="en-US" altLang="ko-KR" dirty="0"/>
            </a:br>
            <a:r>
              <a:rPr lang="ko-KR" altLang="en-US" dirty="0"/>
              <a:t>검사자와의 친밀도는 </a:t>
            </a:r>
            <a:r>
              <a:rPr lang="ko-KR" altLang="en-US" dirty="0" err="1"/>
              <a:t>검사반응수에</a:t>
            </a:r>
            <a:r>
              <a:rPr lang="ko-KR" altLang="en-US" dirty="0"/>
              <a:t> 영향을 미칠 수 있음</a:t>
            </a:r>
            <a:r>
              <a:rPr lang="en-US" altLang="ko-KR" dirty="0"/>
              <a:t>(</a:t>
            </a:r>
            <a:r>
              <a:rPr lang="ko-KR" altLang="en-US" dirty="0" err="1"/>
              <a:t>라포형성이</a:t>
            </a:r>
            <a:r>
              <a:rPr lang="ko-KR" altLang="en-US" dirty="0"/>
              <a:t> 중요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 startAt="4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dirty="0"/>
              <a:t>개인의 특성과 반응 스타일에 따라 남겨진 반응 중</a:t>
            </a:r>
            <a:r>
              <a:rPr lang="en-US" altLang="ko-KR" dirty="0"/>
              <a:t> </a:t>
            </a:r>
            <a:r>
              <a:rPr lang="ko-KR" altLang="en-US" dirty="0"/>
              <a:t>선택하기</a:t>
            </a:r>
            <a:br>
              <a:rPr lang="en-US" altLang="ko-KR" dirty="0"/>
            </a:br>
            <a:r>
              <a:rPr lang="ko-KR" altLang="en-US" dirty="0"/>
              <a:t>개인의 기본적인 심리적 특성은 잠재적인 대답을 결정하는데 중요한 역할을 함</a:t>
            </a:r>
            <a:br>
              <a:rPr lang="en-US" altLang="ko-KR" dirty="0"/>
            </a:br>
            <a:r>
              <a:rPr lang="en-US" altLang="ko-KR" dirty="0"/>
              <a:t>Rorschach</a:t>
            </a:r>
            <a:r>
              <a:rPr lang="ko-KR" altLang="en-US" dirty="0"/>
              <a:t>검사의 변인들은 검사</a:t>
            </a:r>
            <a:r>
              <a:rPr lang="en-US" altLang="ko-KR" dirty="0"/>
              <a:t>-</a:t>
            </a:r>
            <a:r>
              <a:rPr lang="ko-KR" altLang="en-US" dirty="0"/>
              <a:t>재검사 신뢰도가 높게 나타남</a:t>
            </a:r>
            <a:endParaRPr lang="en-US" altLang="ko-KR" dirty="0"/>
          </a:p>
          <a:p>
            <a:pPr marL="342900" indent="-342900">
              <a:buFont typeface="+mj-ea"/>
              <a:buAutoNum type="circleNumDbPlain" startAt="4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dirty="0"/>
              <a:t>개인의 심리상태에 따라 반응을 선택하기</a:t>
            </a:r>
            <a:br>
              <a:rPr lang="en-US" altLang="ko-KR" dirty="0"/>
            </a:br>
            <a:r>
              <a:rPr lang="en-US" altLang="ko-KR" dirty="0"/>
              <a:t>Rorschach</a:t>
            </a:r>
            <a:r>
              <a:rPr lang="ko-KR" altLang="en-US" dirty="0"/>
              <a:t>검사 반응에는 개인이 겪는 심리적으로 어려운 상태의 변화가 반영될 수 있음</a:t>
            </a:r>
            <a:br>
              <a:rPr lang="en-US" altLang="ko-KR" dirty="0"/>
            </a:br>
            <a:r>
              <a:rPr lang="ko-KR" altLang="en-US" dirty="0"/>
              <a:t>검사의 변인은 개인의 스트레스에 따라 다르게 나타남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우울증</a:t>
            </a:r>
            <a:r>
              <a:rPr lang="en-US" altLang="ko-KR" dirty="0"/>
              <a:t>: </a:t>
            </a:r>
            <a:r>
              <a:rPr lang="ko-KR" altLang="en-US" dirty="0"/>
              <a:t>손상 반응이나 풍경반응</a:t>
            </a:r>
            <a:r>
              <a:rPr lang="en-US" altLang="ko-KR" dirty="0"/>
              <a:t>, </a:t>
            </a:r>
            <a:r>
              <a:rPr lang="ko-KR" altLang="en-US" dirty="0"/>
              <a:t>무채색 반응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67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-6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77951-42EC-4483-935B-A4E16503D5C0}"/>
              </a:ext>
            </a:extLst>
          </p:cNvPr>
          <p:cNvSpPr/>
          <p:nvPr/>
        </p:nvSpPr>
        <p:spPr>
          <a:xfrm>
            <a:off x="260547" y="1119153"/>
            <a:ext cx="116709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로샤</a:t>
            </a:r>
            <a:r>
              <a:rPr lang="ko-KR" altLang="en-US" b="1" dirty="0"/>
              <a:t> 테스트 검사도구의 구성 </a:t>
            </a:r>
            <a:endParaRPr lang="en-US" altLang="ko-KR" b="1" dirty="0"/>
          </a:p>
          <a:p>
            <a:r>
              <a:rPr lang="en-US" altLang="ko-KR" dirty="0"/>
              <a:t>17.17 x 24.13cm</a:t>
            </a:r>
            <a:r>
              <a:rPr lang="ko-KR" altLang="en-US" dirty="0"/>
              <a:t>인 대칭적인 </a:t>
            </a:r>
            <a:r>
              <a:rPr lang="ko-KR" altLang="en-US" dirty="0" err="1"/>
              <a:t>잉크반점카드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매</a:t>
            </a:r>
            <a:endParaRPr lang="en-US" altLang="ko-KR" dirty="0"/>
          </a:p>
          <a:p>
            <a:r>
              <a:rPr lang="en-US" altLang="ko-KR" dirty="0"/>
              <a:t>1, 4, 5, 6, 7</a:t>
            </a:r>
            <a:r>
              <a:rPr lang="ko-KR" altLang="en-US" dirty="0"/>
              <a:t>번 카드 </a:t>
            </a:r>
            <a:r>
              <a:rPr lang="en-US" altLang="ko-KR" dirty="0"/>
              <a:t>: </a:t>
            </a:r>
            <a:r>
              <a:rPr lang="ko-KR" altLang="en-US" dirty="0"/>
              <a:t>무채색인 흑백카드</a:t>
            </a:r>
            <a:endParaRPr lang="en-US" altLang="ko-KR" dirty="0"/>
          </a:p>
          <a:p>
            <a:r>
              <a:rPr lang="en-US" altLang="ko-KR" dirty="0"/>
              <a:t>2, 3</a:t>
            </a:r>
            <a:r>
              <a:rPr lang="ko-KR" altLang="en-US" dirty="0"/>
              <a:t>번 카드 </a:t>
            </a:r>
            <a:r>
              <a:rPr lang="en-US" altLang="ko-KR" dirty="0"/>
              <a:t>: </a:t>
            </a:r>
            <a:r>
              <a:rPr lang="ko-KR" altLang="en-US" dirty="0"/>
              <a:t>검정색과 붉은색이 섞인 카드</a:t>
            </a:r>
            <a:endParaRPr lang="en-US" altLang="ko-KR" dirty="0"/>
          </a:p>
          <a:p>
            <a:r>
              <a:rPr lang="en-US" altLang="ko-KR" dirty="0"/>
              <a:t>8, 9, 10</a:t>
            </a:r>
            <a:r>
              <a:rPr lang="ko-KR" altLang="en-US" dirty="0"/>
              <a:t>번 카드 </a:t>
            </a:r>
            <a:r>
              <a:rPr lang="en-US" altLang="ko-KR" dirty="0"/>
              <a:t>: </a:t>
            </a:r>
            <a:r>
              <a:rPr lang="ko-KR" altLang="en-US" dirty="0"/>
              <a:t>여러 색채가 혼합된 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로샤</a:t>
            </a:r>
            <a:r>
              <a:rPr lang="ko-KR" altLang="en-US" b="1" dirty="0"/>
              <a:t> 테스트 검사대상 </a:t>
            </a:r>
            <a:endParaRPr lang="en-US" altLang="ko-KR" b="1" dirty="0"/>
          </a:p>
          <a:p>
            <a:r>
              <a:rPr lang="ko-KR" altLang="en-US" dirty="0"/>
              <a:t>초등학생 이상 </a:t>
            </a:r>
            <a:r>
              <a:rPr lang="en-US" altLang="ko-KR" dirty="0"/>
              <a:t>- </a:t>
            </a:r>
            <a:r>
              <a:rPr lang="ko-KR" altLang="en-US" dirty="0"/>
              <a:t>그림을 보고 자유로운 표현을 할 수 있어야 함</a:t>
            </a:r>
            <a:endParaRPr lang="en-US" altLang="ko-KR" dirty="0"/>
          </a:p>
          <a:p>
            <a:r>
              <a:rPr lang="ko-KR" altLang="en-US" dirty="0"/>
              <a:t>자신의 성격에 대한 정밀한 분석을 원하거나 자신의 심리적 문제에 대한 포괄적이고 심층적인 진단을</a:t>
            </a:r>
            <a:endParaRPr lang="en-US" altLang="ko-KR" dirty="0"/>
          </a:p>
          <a:p>
            <a:r>
              <a:rPr lang="ko-KR" altLang="en-US" dirty="0"/>
              <a:t>받고자 하는 사람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로샤</a:t>
            </a:r>
            <a:r>
              <a:rPr lang="ko-KR" altLang="en-US" b="1" dirty="0"/>
              <a:t> 테스트 검사 소요시간 </a:t>
            </a:r>
            <a:endParaRPr lang="en-US" altLang="ko-KR" b="1" dirty="0"/>
          </a:p>
          <a:p>
            <a:r>
              <a:rPr lang="ko-KR" altLang="en-US" dirty="0"/>
              <a:t>성인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 – 60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아동 </a:t>
            </a:r>
            <a:r>
              <a:rPr lang="en-US" altLang="ko-KR" dirty="0"/>
              <a:t>10</a:t>
            </a:r>
            <a:r>
              <a:rPr lang="ko-KR" altLang="en-US" dirty="0"/>
              <a:t>세 미만 </a:t>
            </a:r>
            <a:r>
              <a:rPr lang="en-US" altLang="ko-KR" dirty="0"/>
              <a:t>: 30 – 45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       10</a:t>
            </a:r>
            <a:r>
              <a:rPr lang="ko-KR" altLang="en-US" dirty="0"/>
              <a:t>세 이상 </a:t>
            </a:r>
            <a:r>
              <a:rPr lang="en-US" altLang="ko-KR" dirty="0"/>
              <a:t>: </a:t>
            </a:r>
            <a:r>
              <a:rPr lang="ko-KR" altLang="en-US" dirty="0"/>
              <a:t>성인과 비슷함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27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-7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pic>
        <p:nvPicPr>
          <p:cNvPr id="2050" name="Picture 2" descr="ë¡ì¤ ì´ë¯¸ì§ ê²ìê²°ê³¼">
            <a:extLst>
              <a:ext uri="{FF2B5EF4-FFF2-40B4-BE49-F238E27FC236}">
                <a16:creationId xmlns:a16="http://schemas.microsoft.com/office/drawing/2014/main" id="{FD78F66E-4E61-4829-8316-A55F7D3CD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b="7568"/>
          <a:stretch/>
        </p:blipFill>
        <p:spPr bwMode="auto">
          <a:xfrm>
            <a:off x="697117" y="1669817"/>
            <a:ext cx="6998330" cy="41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0EFCF-EB82-4F20-A4D9-51A5C0A48EEA}"/>
              </a:ext>
            </a:extLst>
          </p:cNvPr>
          <p:cNvSpPr txBox="1"/>
          <p:nvPr/>
        </p:nvSpPr>
        <p:spPr>
          <a:xfrm>
            <a:off x="279669" y="973730"/>
            <a:ext cx="200086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dirty="0"/>
              <a:t>10</a:t>
            </a:r>
            <a:r>
              <a:rPr lang="ko-KR" altLang="en-US" sz="1900" dirty="0"/>
              <a:t>장의 카드구성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2167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286" y="1906860"/>
            <a:ext cx="1808354" cy="52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02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85" y="3119500"/>
            <a:ext cx="290373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03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286" y="4332138"/>
            <a:ext cx="1294004" cy="523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04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285" y="5545104"/>
            <a:ext cx="1570230" cy="520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</a:p>
        </p:txBody>
      </p:sp>
      <p:pic>
        <p:nvPicPr>
          <p:cNvPr id="20" name="그림 19" descr="새집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5400"/>
          </a:p>
        </p:txBody>
      </p:sp>
      <p:sp>
        <p:nvSpPr>
          <p:cNvPr id="27" name="TextBox 26"/>
          <p:cNvSpPr txBox="1"/>
          <p:nvPr/>
        </p:nvSpPr>
        <p:spPr>
          <a:xfrm>
            <a:off x="5113101" y="1615197"/>
            <a:ext cx="1965798" cy="64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검사 정의 효과 장점 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0228" y="1670259"/>
            <a:ext cx="1965798" cy="64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투사적검사 정의 종류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5043" y="1858388"/>
            <a:ext cx="1965798" cy="63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심리 검사에 대하여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0202" y="2974596"/>
            <a:ext cx="1965798" cy="90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 방법 효과 장단점 원리 사용처 신뢰도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5787" y="4109489"/>
            <a:ext cx="1965798" cy="118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진행방법 </a:t>
            </a:r>
            <a:r>
              <a:rPr lang="en-US" altLang="ko-KR"/>
              <a:t>-</a:t>
            </a:r>
            <a:r>
              <a:rPr lang="ko-KR" altLang="en-US"/>
              <a:t> 방법에 따른 계획사항 및 장단점 사용처날짜별 진행계획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3978" y="4068956"/>
            <a:ext cx="1965798" cy="14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진행에 따른 원리 </a:t>
            </a:r>
            <a:r>
              <a:rPr lang="en-US" altLang="ko-KR"/>
              <a:t>-</a:t>
            </a:r>
            <a:r>
              <a:rPr lang="ko-KR" altLang="en-US"/>
              <a:t> 점수계산법</a:t>
            </a:r>
            <a:r>
              <a:rPr lang="en-US" altLang="ko-KR"/>
              <a:t>,</a:t>
            </a:r>
            <a:r>
              <a:rPr lang="ko-KR" altLang="en-US"/>
              <a:t> 검사자가 행동요인 체크해야한다는 것 포함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87329" y="4048690"/>
            <a:ext cx="1965798" cy="6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시장파악 </a:t>
            </a:r>
            <a:r>
              <a:rPr lang="en-US" altLang="ko-KR"/>
              <a:t>-</a:t>
            </a:r>
            <a:r>
              <a:rPr lang="ko-KR" altLang="en-US"/>
              <a:t> 현존하는 프로그램 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33232" y="3846029"/>
            <a:ext cx="1965798" cy="63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기술에 대한 자세한 설명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-8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0EFCF-EB82-4F20-A4D9-51A5C0A48EEA}"/>
              </a:ext>
            </a:extLst>
          </p:cNvPr>
          <p:cNvSpPr txBox="1"/>
          <p:nvPr/>
        </p:nvSpPr>
        <p:spPr>
          <a:xfrm>
            <a:off x="279669" y="973730"/>
            <a:ext cx="9621545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b="1" dirty="0" err="1"/>
              <a:t>로샤</a:t>
            </a:r>
            <a:r>
              <a:rPr lang="ko-KR" altLang="en-US" sz="1900" b="1" dirty="0"/>
              <a:t> 검사 준비할 점</a:t>
            </a:r>
            <a:endParaRPr lang="en-US" altLang="ko-KR" sz="19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수검자의 심리상태에 관심을 기울이고 검사를 하기 전에 준비사항을 점검</a:t>
            </a:r>
            <a:endParaRPr lang="en-US" altLang="ko-KR" sz="19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필요자료 점검 </a:t>
            </a:r>
            <a:endParaRPr lang="en-US" altLang="ko-KR" sz="19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좌석배치 점검</a:t>
            </a:r>
            <a:endParaRPr lang="en-US" altLang="ko-KR" sz="19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검사시간 점검</a:t>
            </a:r>
            <a:endParaRPr lang="en-US" altLang="ko-KR" sz="19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검사 준비물 점검</a:t>
            </a:r>
            <a:r>
              <a:rPr lang="en-US" altLang="ko-KR" sz="1900" dirty="0"/>
              <a:t>(</a:t>
            </a:r>
            <a:r>
              <a:rPr lang="ko-KR" altLang="en-US" sz="1900" dirty="0" err="1"/>
              <a:t>로샤카드</a:t>
            </a:r>
            <a:r>
              <a:rPr lang="ko-KR" altLang="en-US" sz="1900" dirty="0"/>
              <a:t> 한 세트</a:t>
            </a:r>
            <a:r>
              <a:rPr lang="en-US" altLang="ko-KR" sz="1900" dirty="0"/>
              <a:t>, </a:t>
            </a:r>
            <a:r>
              <a:rPr lang="ko-KR" altLang="en-US" sz="1900" dirty="0"/>
              <a:t>반응기록용지</a:t>
            </a:r>
            <a:r>
              <a:rPr lang="en-US" altLang="ko-KR" sz="1900" dirty="0"/>
              <a:t>, </a:t>
            </a:r>
            <a:r>
              <a:rPr lang="ko-KR" altLang="en-US" sz="1900" dirty="0"/>
              <a:t>반응영역 용지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초시계</a:t>
            </a:r>
            <a:r>
              <a:rPr lang="en-US" altLang="ko-KR" sz="1900" dirty="0"/>
              <a:t>, </a:t>
            </a:r>
            <a:r>
              <a:rPr lang="ko-KR" altLang="en-US" sz="1900" dirty="0"/>
              <a:t>필기도구</a:t>
            </a:r>
            <a:endParaRPr lang="en-US" altLang="ko-KR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3B65-7D06-4A57-80E7-CB337AD089B1}"/>
              </a:ext>
            </a:extLst>
          </p:cNvPr>
          <p:cNvSpPr txBox="1"/>
          <p:nvPr/>
        </p:nvSpPr>
        <p:spPr>
          <a:xfrm>
            <a:off x="279669" y="3131755"/>
            <a:ext cx="10809369" cy="2139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b="1"/>
              <a:t>로샤 검사 주의사항</a:t>
            </a:r>
            <a:endParaRPr lang="en-US" altLang="ko-KR" sz="1900" b="1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/>
              <a:t>색채 효과에 영향을 줄 수 있는지에 따라 형광등 사용 검토</a:t>
            </a:r>
            <a:endParaRPr lang="en-US" altLang="ko-KR" sz="190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/>
              <a:t>검사카드는 수검자의 손에 닿지 않는 위치에 두고 수검자에게 카드를 보여줄 때 그림이 거꾸로</a:t>
            </a:r>
            <a:br>
              <a:rPr lang="en-US" altLang="ko-KR" sz="1900"/>
            </a:br>
            <a:r>
              <a:rPr lang="ko-KR" altLang="en-US" sz="1900"/>
              <a:t>되지 않도록 주의</a:t>
            </a:r>
            <a:endParaRPr lang="en-US" altLang="ko-KR" sz="190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/>
              <a:t>검사카드에는 연필자국이나 손톱자국 또는 낙서가 되어있지 않아야 함</a:t>
            </a:r>
            <a:endParaRPr lang="en-US" altLang="ko-KR" sz="190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00"/>
              <a:t>앉는 자리 배치에 신경 써야 함</a:t>
            </a:r>
            <a:endParaRPr lang="en-US" altLang="ko-KR" sz="1900"/>
          </a:p>
          <a:p>
            <a:pPr>
              <a:defRPr/>
            </a:pPr>
            <a:endParaRPr lang="en-US" altLang="ko-KR" sz="1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66A8D-6599-49C2-898E-8273706DE9EF}"/>
              </a:ext>
            </a:extLst>
          </p:cNvPr>
          <p:cNvSpPr/>
          <p:nvPr/>
        </p:nvSpPr>
        <p:spPr>
          <a:xfrm>
            <a:off x="499986" y="5083845"/>
            <a:ext cx="8685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1.Exner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로샤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종합체계워크북에서는</a:t>
            </a:r>
            <a:r>
              <a:rPr lang="ko-KR" altLang="en-US" dirty="0">
                <a:solidFill>
                  <a:srgbClr val="FF0000"/>
                </a:solidFill>
              </a:rPr>
              <a:t> 검사자가 마주보는 위치를 피해야 한다고 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옆에 작은 테이블을 두고 검사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3.</a:t>
            </a:r>
            <a:r>
              <a:rPr lang="ko-KR" altLang="en-US" dirty="0">
                <a:solidFill>
                  <a:srgbClr val="FF0000"/>
                </a:solidFill>
              </a:rPr>
              <a:t>수검자와 나란히 앉기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4.90</a:t>
            </a:r>
            <a:r>
              <a:rPr lang="ko-KR" altLang="en-US" dirty="0">
                <a:solidFill>
                  <a:srgbClr val="FF0000"/>
                </a:solidFill>
              </a:rPr>
              <a:t>도 측면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C68423-62D5-4133-A6D7-A42A9614966A}"/>
              </a:ext>
            </a:extLst>
          </p:cNvPr>
          <p:cNvSpPr/>
          <p:nvPr/>
        </p:nvSpPr>
        <p:spPr>
          <a:xfrm>
            <a:off x="1258429" y="4616713"/>
            <a:ext cx="1068309" cy="28933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92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-9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0EFCF-EB82-4F20-A4D9-51A5C0A48EEA}"/>
              </a:ext>
            </a:extLst>
          </p:cNvPr>
          <p:cNvSpPr txBox="1"/>
          <p:nvPr/>
        </p:nvSpPr>
        <p:spPr>
          <a:xfrm>
            <a:off x="279669" y="973730"/>
            <a:ext cx="9759403" cy="3893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b="1" dirty="0" err="1"/>
              <a:t>로샤</a:t>
            </a:r>
            <a:r>
              <a:rPr lang="ko-KR" altLang="en-US" sz="1900" b="1" dirty="0"/>
              <a:t> 검사 실시 과정 </a:t>
            </a:r>
            <a:r>
              <a:rPr lang="en-US" altLang="ko-KR" sz="1900" b="1" dirty="0"/>
              <a:t>– </a:t>
            </a:r>
            <a:r>
              <a:rPr lang="ko-KR" altLang="en-US" sz="1900" b="1" dirty="0"/>
              <a:t>검사 전</a:t>
            </a:r>
            <a:endParaRPr lang="en-US" altLang="ko-KR" sz="1900" b="1" dirty="0"/>
          </a:p>
          <a:p>
            <a:pPr>
              <a:defRPr/>
            </a:pPr>
            <a:r>
              <a:rPr lang="ko-KR" altLang="en-US" sz="1900" dirty="0"/>
              <a:t>검사 실시 전 성격 검사에 대한 전반적인 설명을 </a:t>
            </a:r>
            <a:r>
              <a:rPr lang="ko-KR" altLang="en-US" sz="1900" dirty="0" err="1"/>
              <a:t>해줌</a:t>
            </a:r>
            <a:r>
              <a:rPr lang="ko-KR" altLang="en-US" sz="1900" dirty="0"/>
              <a:t> </a:t>
            </a:r>
            <a:r>
              <a:rPr lang="en-US" altLang="ko-KR" sz="1900" dirty="0"/>
              <a:t>-&gt;</a:t>
            </a:r>
            <a:r>
              <a:rPr lang="ko-KR" altLang="en-US" sz="1900" dirty="0"/>
              <a:t>수검자가 이미 알고있다면 생략</a:t>
            </a: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Yes ) </a:t>
            </a:r>
            <a:r>
              <a:rPr lang="ko-KR" altLang="en-US" sz="1900" dirty="0"/>
              <a:t>언제 어디서 검사를 받았는지</a:t>
            </a:r>
            <a:r>
              <a:rPr lang="en-US" altLang="ko-KR" sz="1900" dirty="0"/>
              <a:t>, </a:t>
            </a:r>
            <a:r>
              <a:rPr lang="ko-KR" altLang="en-US" sz="1900" dirty="0"/>
              <a:t>당시의 내용을 기억하고 있는지 점검 후 </a:t>
            </a: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No ) </a:t>
            </a:r>
          </a:p>
          <a:p>
            <a:pPr>
              <a:defRPr/>
            </a:pPr>
            <a:r>
              <a:rPr lang="ko-KR" altLang="en-US" sz="1900" dirty="0"/>
              <a:t> </a:t>
            </a:r>
            <a:endParaRPr lang="en-US" altLang="ko-KR" sz="1900" dirty="0"/>
          </a:p>
        </p:txBody>
      </p:sp>
      <p:pic>
        <p:nvPicPr>
          <p:cNvPr id="4" name="그래픽 3" descr="교사">
            <a:extLst>
              <a:ext uri="{FF2B5EF4-FFF2-40B4-BE49-F238E27FC236}">
                <a16:creationId xmlns:a16="http://schemas.microsoft.com/office/drawing/2014/main" id="{77E2F902-3B97-4079-AB3E-71D62314C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280" y="1667029"/>
            <a:ext cx="1603536" cy="1603536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E0B3178-0D6B-46B4-9F9A-F4FD9F7DFB14}"/>
              </a:ext>
            </a:extLst>
          </p:cNvPr>
          <p:cNvSpPr/>
          <p:nvPr/>
        </p:nvSpPr>
        <p:spPr>
          <a:xfrm>
            <a:off x="2459088" y="1746546"/>
            <a:ext cx="8133467" cy="887240"/>
          </a:xfrm>
          <a:prstGeom prst="wedgeRoundRectCallout">
            <a:avLst>
              <a:gd name="adj1" fmla="val -55637"/>
              <a:gd name="adj2" fmla="val -1891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“</a:t>
            </a:r>
            <a:r>
              <a:rPr lang="ko-KR" altLang="en-US" dirty="0"/>
              <a:t>지금 실시할 검사는 </a:t>
            </a:r>
            <a:r>
              <a:rPr lang="ko-KR" altLang="en-US" dirty="0" err="1"/>
              <a:t>로샤</a:t>
            </a:r>
            <a:r>
              <a:rPr lang="ko-KR" altLang="en-US" dirty="0"/>
              <a:t> 라고 하는 </a:t>
            </a:r>
            <a:r>
              <a:rPr lang="ko-KR" altLang="en-US" dirty="0" err="1"/>
              <a:t>잉크반점검사입니다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혹시 이 검사에 대하여 들어본 적이 있거나 받아본 적 있습니까</a:t>
            </a:r>
            <a:r>
              <a:rPr lang="en-US" altLang="ko-KR" dirty="0"/>
              <a:t>?”</a:t>
            </a:r>
          </a:p>
          <a:p>
            <a:pPr algn="ctr"/>
            <a:endParaRPr lang="ko-KR" altLang="en-US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86D13C66-2C37-48EA-A3D5-88C62846F4B5}"/>
              </a:ext>
            </a:extLst>
          </p:cNvPr>
          <p:cNvSpPr/>
          <p:nvPr/>
        </p:nvSpPr>
        <p:spPr>
          <a:xfrm>
            <a:off x="2029266" y="3429000"/>
            <a:ext cx="8472754" cy="509257"/>
          </a:xfrm>
          <a:prstGeom prst="wedgeRoundRectCallout">
            <a:avLst>
              <a:gd name="adj1" fmla="val -52218"/>
              <a:gd name="adj2" fmla="val -473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굳이 그 때 반응과 똑같이 하려고 하시거나</a:t>
            </a:r>
            <a:r>
              <a:rPr lang="en-US" altLang="ko-KR" dirty="0"/>
              <a:t>, </a:t>
            </a:r>
            <a:r>
              <a:rPr lang="ko-KR" altLang="en-US" dirty="0"/>
              <a:t>일부러 틀리게 할 필요는 없습니다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3089AF2F-BE07-4956-868C-7CC83820AEE6}"/>
              </a:ext>
            </a:extLst>
          </p:cNvPr>
          <p:cNvSpPr/>
          <p:nvPr/>
        </p:nvSpPr>
        <p:spPr>
          <a:xfrm>
            <a:off x="1498784" y="4357847"/>
            <a:ext cx="9003235" cy="509257"/>
          </a:xfrm>
          <a:prstGeom prst="wedgeRoundRectCallout">
            <a:avLst>
              <a:gd name="adj1" fmla="val -52218"/>
              <a:gd name="adj2" fmla="val -473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이것은 잉크반점으로 된 카드입니다</a:t>
            </a:r>
            <a:r>
              <a:rPr lang="en-US" altLang="ko-KR" dirty="0"/>
              <a:t>. </a:t>
            </a:r>
            <a:r>
              <a:rPr lang="ko-KR" altLang="en-US" dirty="0"/>
              <a:t>이제부터 </a:t>
            </a:r>
            <a:r>
              <a:rPr lang="ko-KR" altLang="en-US" dirty="0" err="1"/>
              <a:t>여러장의</a:t>
            </a:r>
            <a:r>
              <a:rPr lang="ko-KR" altLang="en-US" dirty="0"/>
              <a:t> 카드를 보여드리겠습니다</a:t>
            </a:r>
            <a:br>
              <a:rPr lang="en-US" altLang="ko-KR" dirty="0"/>
            </a:br>
            <a:r>
              <a:rPr lang="ko-KR" altLang="en-US" dirty="0"/>
              <a:t>이 그림이 무엇으로 보이는지 말씀해주시면 됩니다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0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제가 후참잘 뜯고 있는데 뭐라고 적어야 할 지 감이 잘 안잡히긴 하네요 네네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그리고 뭘로 적어야 하죠 알려주실 분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직사각형 35"/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직사각형 51"/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01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02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03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04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05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07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08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20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40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60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80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100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120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그래프 이름 적어주도록 하죠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4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직사각형 101"/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하나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두울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단위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출처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피도리의 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2852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치킨 시켰는데 이거를 먹고 템플릿을 만들어야 하나 어떡하지 먼저 먹어야 되나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무슨 내용을 적어야 하는지 모르겠다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[2019</a:t>
            </a:r>
            <a:r>
              <a:rPr lang="ko-KR" alt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년 여행 계획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6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~2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~4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5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~6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7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~8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~10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몽골 여행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중국 여행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캐나다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쉬어야 겠다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이집트도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 돈 벌어놔요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이등변 삼각형 57"/>
          <p:cNvSpPr/>
          <p:nvPr/>
        </p:nvSpPr>
        <p:spPr>
          <a:xfrm>
            <a:off x="1997933" y="5384933"/>
            <a:ext cx="243292" cy="167347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/>
                <a:ea typeface="G마켓 산스 Medium"/>
              </a:rPr>
              <a:t>여행 갈 돈은 아르바이트로 법니다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아르바이트는 돈을 많이 버는것도 중요하지만 돈을 모으는게 가장 중요합니다</a:t>
            </a:r>
          </a:p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그래서 우리는 돈을 저축하는 법을 한번 연습 해보는것도 나쁘지 않아요</a:t>
            </a:r>
            <a:r>
              <a:rPr lang="en-US" altLang="ko-KR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!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진행계획 이 슬라이드에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아 보일러를 안틀었나 바닥이 왜이렇게 차갑지 발이 너무 시려워 이거 큰일나버렸네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 스케쥴 표도 한번 그려볼텨</a:t>
            </a:r>
            <a:r>
              <a:rPr lang="en-US" altLang="ko-KR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? </a:t>
            </a: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츄라이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수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04(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목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05(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금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06(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토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07(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일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컨텐츠 기획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어떻게 컨텐츠를 진행하는지에 대한 전반적인 기획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피린이와의 통화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통화 한 </a:t>
            </a:r>
            <a:r>
              <a:rPr lang="en-US" altLang="ko-KR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200~300</a:t>
            </a: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개 돌림 ㅠㅠ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인도 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박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2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일 여행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가고 싶다 진짜루 하지만 꿈인걸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진행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피린이들 데리고 뿅망치로 오지게 패면서 과외 진행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영상 편집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하 이거 겁나게 힘든데 영상 편집하는거 ㅎ으긓ㅇ릉긓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진행계획 이 슬라이드에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치킨을 먹어야 하나 피자를 먹어야 하나 햄버거를 먹어야 하는가 고민이구만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다음은 뭘로 적어야 하는 것인가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피자를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햄버거를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치킨을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다이어트를 하는가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잘 생각해야 하는것이야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피자는 비싸 진짜루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햄버거는 일단 맥도날드의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슈비버거가 존맛탱임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치킨은 후참잘의 후라이드가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존맛탱이니까 먹어보셈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이건 무슨소리야 하는거야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다이어트가 웬말이야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타원 85"/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타원 86"/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타원 87"/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피자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햄버거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치킨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다이어트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/>
                <a:ea typeface="G마켓 산스 Medium"/>
              </a:rPr>
              <a:t>또 다이어트를 한다고 생각하지만 그만해 괜찮아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4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5043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TTF Bold"/>
                <a:ea typeface="G마켓 산스 TTF Bold"/>
              </a:rPr>
              <a:t>브레이킹 슬라이드</a:t>
            </a:r>
            <a:endParaRPr lang="en-US" sz="3600" spc="-151">
              <a:ln w="9525"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TTF Bold"/>
              <a:ea typeface="G마켓 산스 TTF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78727" y="2762106"/>
            <a:ext cx="15664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7424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-1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1264" y="1007217"/>
            <a:ext cx="10238202" cy="66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/>
              <a:t>정의 </a:t>
            </a:r>
            <a:r>
              <a:rPr lang="en-US" altLang="ko-KR" sz="1900"/>
              <a:t>:</a:t>
            </a:r>
            <a:r>
              <a:rPr lang="ko-KR" altLang="en-US" sz="1900"/>
              <a:t> 개인의 지능</a:t>
            </a:r>
            <a:r>
              <a:rPr lang="en-US" altLang="ko-KR" sz="1900"/>
              <a:t>,</a:t>
            </a:r>
            <a:r>
              <a:rPr lang="ko-KR" altLang="en-US" sz="1900"/>
              <a:t> 성격</a:t>
            </a:r>
            <a:r>
              <a:rPr lang="en-US" altLang="ko-KR" sz="1900"/>
              <a:t>,</a:t>
            </a:r>
            <a:r>
              <a:rPr lang="ko-KR" altLang="en-US" sz="1900"/>
              <a:t> 능력</a:t>
            </a:r>
            <a:r>
              <a:rPr lang="en-US" altLang="ko-KR" sz="1900"/>
              <a:t>,</a:t>
            </a:r>
            <a:r>
              <a:rPr lang="ko-KR" altLang="en-US" sz="1900"/>
              <a:t> 적성</a:t>
            </a:r>
            <a:r>
              <a:rPr lang="en-US" altLang="ko-KR" sz="1900"/>
              <a:t>,</a:t>
            </a:r>
            <a:r>
              <a:rPr lang="ko-KR" altLang="en-US" sz="1900"/>
              <a:t> 태도</a:t>
            </a:r>
            <a:r>
              <a:rPr lang="en-US" altLang="ko-KR" sz="1900"/>
              <a:t>,</a:t>
            </a:r>
            <a:r>
              <a:rPr lang="ko-KR" altLang="en-US" sz="1900"/>
              <a:t>가치관 등의 심리적 속성을 파악하려고 다양한 도구를 통해서 체계적</a:t>
            </a:r>
            <a:r>
              <a:rPr lang="en-US" altLang="ko-KR" sz="1900"/>
              <a:t>&amp;</a:t>
            </a:r>
            <a:r>
              <a:rPr lang="ko-KR" altLang="en-US" sz="1900"/>
              <a:t>수량적으로 측정</a:t>
            </a:r>
            <a:r>
              <a:rPr lang="en-US" altLang="ko-KR" sz="1900"/>
              <a:t>,</a:t>
            </a:r>
            <a:r>
              <a:rPr lang="ko-KR" altLang="en-US" sz="1900"/>
              <a:t> 평가하는 일련의 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64" y="1898919"/>
            <a:ext cx="10238202" cy="3280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/>
              <a:t>심리검사의 공통적인 특징</a:t>
            </a:r>
          </a:p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개인의 대표적인 행동표본을 심리학적 방식으로 측정한다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개인 행동을 모두 측정하지 않아도 개인의 전체적인 행동을 예견할 수 있음</a:t>
            </a:r>
          </a:p>
          <a:p>
            <a:pPr>
              <a:defRPr/>
            </a:pPr>
            <a:r>
              <a:rPr lang="en-US" altLang="ko-KR" sz="1900"/>
              <a:t>2.</a:t>
            </a:r>
            <a:r>
              <a:rPr lang="ko-KR" altLang="en-US" sz="1900"/>
              <a:t> 표준화된 방식에 따른다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검사를 실시하고 채점하는 과정에서 절차의 동일성을 의미함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실시 조건이나 채점방식에 따른 차이를 방지 </a:t>
            </a:r>
            <a:r>
              <a:rPr lang="en-US" altLang="ko-KR" sz="1900"/>
              <a:t>+</a:t>
            </a:r>
            <a:r>
              <a:rPr lang="ko-KR" altLang="en-US" sz="1900"/>
              <a:t> 순수한 개인차를 나타낼 수 있게 함</a:t>
            </a:r>
          </a:p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체계적 과정이다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객관적 채점규칙에 따라 한개의 반응이 여러 사람이 채점해도 거의 비슷한 점수로 나타남 </a:t>
            </a:r>
          </a:p>
          <a:p>
            <a:pPr>
              <a:defRPr/>
            </a:pPr>
            <a:r>
              <a:rPr lang="en-US" altLang="ko-KR" sz="1900"/>
              <a:t>4.</a:t>
            </a:r>
            <a:r>
              <a:rPr lang="ko-KR" altLang="en-US" sz="1900"/>
              <a:t> 객관적 평가는 신뢰도와 타당도를 결정한다</a:t>
            </a:r>
          </a:p>
          <a:p>
            <a:pPr>
              <a:defRPr/>
            </a:pPr>
            <a:r>
              <a:rPr lang="ko-KR" altLang="en-US" sz="1900"/>
              <a:t> 신뢰도 </a:t>
            </a:r>
            <a:r>
              <a:rPr lang="en-US" altLang="ko-KR" sz="1900"/>
              <a:t>:</a:t>
            </a:r>
            <a:r>
              <a:rPr lang="ko-KR" altLang="en-US" sz="1900"/>
              <a:t> 동일한 검사를 동일한 사람에게 재검사 했을 때 관찰되는 점수들의 일관성</a:t>
            </a:r>
          </a:p>
          <a:p>
            <a:pPr>
              <a:defRPr/>
            </a:pPr>
            <a:r>
              <a:rPr lang="ko-KR" altLang="en-US" sz="1900"/>
              <a:t> 타당도 </a:t>
            </a:r>
            <a:r>
              <a:rPr lang="en-US" altLang="ko-KR" sz="1900"/>
              <a:t>:</a:t>
            </a:r>
            <a:r>
              <a:rPr lang="ko-KR" altLang="en-US" sz="1900"/>
              <a:t> 그 검사가 측정하고자 한 목표를 실제로 어느정도 측정할 수 있는지 점검하는 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532" y="2810888"/>
            <a:ext cx="10295108" cy="1418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89349" y="4229504"/>
            <a:ext cx="637024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주관적 판단을 방지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양적 측정을 통해 개인간의 행동을 비교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45808" y="2202908"/>
            <a:ext cx="1094365" cy="303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39829" y="1884479"/>
            <a:ext cx="675507" cy="36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행동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-2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64" y="905887"/>
            <a:ext cx="10238202" cy="297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심리검사의 목적</a:t>
            </a:r>
          </a:p>
          <a:p>
            <a:pPr>
              <a:defRPr/>
            </a:pPr>
            <a:r>
              <a:rPr lang="ko-KR" altLang="en-US" sz="1900" dirty="0"/>
              <a:t> 개인 행동의 예측</a:t>
            </a:r>
            <a:r>
              <a:rPr lang="en-US" altLang="ko-KR" sz="1900" dirty="0"/>
              <a:t>,</a:t>
            </a:r>
            <a:r>
              <a:rPr lang="ko-KR" altLang="en-US" sz="1900" dirty="0"/>
              <a:t> 분류 및 진단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문제탁색</a:t>
            </a:r>
            <a:r>
              <a:rPr lang="en-US" altLang="ko-KR" sz="1900" dirty="0"/>
              <a:t>,</a:t>
            </a:r>
            <a:r>
              <a:rPr lang="ko-KR" altLang="en-US" sz="1900" dirty="0"/>
              <a:t> 조사 </a:t>
            </a:r>
            <a:r>
              <a:rPr lang="ko-KR" altLang="en-US" sz="1900" dirty="0" err="1"/>
              <a:t>및연구를</a:t>
            </a:r>
            <a:r>
              <a:rPr lang="ko-KR" altLang="en-US" sz="1900" dirty="0"/>
              <a:t> 통하여 자기이해의 증진</a:t>
            </a:r>
            <a:r>
              <a:rPr lang="en-US" altLang="ko-KR" sz="1900" dirty="0"/>
              <a:t>,</a:t>
            </a:r>
            <a:r>
              <a:rPr lang="ko-KR" altLang="en-US" sz="1900" dirty="0"/>
              <a:t> 문제해결에 도움을 주는 데 있음</a:t>
            </a:r>
          </a:p>
          <a:p>
            <a:pPr>
              <a:defRPr/>
            </a:pPr>
            <a:r>
              <a:rPr lang="ko-KR" altLang="en-US" sz="1900" dirty="0"/>
              <a:t> </a:t>
            </a:r>
            <a:r>
              <a:rPr lang="en-US" altLang="ko-KR" sz="1900" dirty="0"/>
              <a:t>-&gt;</a:t>
            </a:r>
            <a:r>
              <a:rPr lang="ko-KR" altLang="en-US" sz="1900" dirty="0"/>
              <a:t> 심리적 장애의 해결을 위한 치료 개입과 전략을 계획하고 수행하는 기초과정 </a:t>
            </a:r>
          </a:p>
          <a:p>
            <a:pPr>
              <a:defRPr/>
            </a:pPr>
            <a:endParaRPr lang="ko-KR" altLang="en-US" sz="1900" dirty="0"/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개인 행동의 예측</a:t>
            </a:r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분류 및 진단</a:t>
            </a:r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조사 및 연구 </a:t>
            </a:r>
            <a:r>
              <a:rPr lang="en-US" altLang="ko-KR" sz="1900" dirty="0"/>
              <a:t>-</a:t>
            </a:r>
            <a:r>
              <a:rPr lang="ko-KR" altLang="en-US" sz="1900" dirty="0"/>
              <a:t> </a:t>
            </a:r>
            <a:r>
              <a:rPr lang="ko-KR" altLang="en-US" sz="1700" dirty="0"/>
              <a:t>교육</a:t>
            </a:r>
            <a:r>
              <a:rPr lang="en-US" altLang="ko-KR" sz="1700" dirty="0"/>
              <a:t>,</a:t>
            </a:r>
            <a:r>
              <a:rPr lang="ko-KR" altLang="en-US" sz="1700" dirty="0"/>
              <a:t> 임상의학</a:t>
            </a:r>
            <a:r>
              <a:rPr lang="en-US" altLang="ko-KR" sz="1700" dirty="0"/>
              <a:t>,</a:t>
            </a:r>
            <a:r>
              <a:rPr lang="ko-KR" altLang="en-US" sz="1700" dirty="0"/>
              <a:t> 상담과 생활 지도</a:t>
            </a:r>
            <a:r>
              <a:rPr lang="en-US" altLang="ko-KR" sz="1700" dirty="0"/>
              <a:t>,</a:t>
            </a:r>
            <a:r>
              <a:rPr lang="ko-KR" altLang="en-US" sz="1700" dirty="0"/>
              <a:t> 사업장면</a:t>
            </a:r>
            <a:r>
              <a:rPr lang="en-US" altLang="ko-KR" sz="1700" dirty="0"/>
              <a:t>,</a:t>
            </a:r>
            <a:r>
              <a:rPr lang="ko-KR" altLang="en-US" sz="1700" dirty="0"/>
              <a:t> 범죄분류심사</a:t>
            </a:r>
            <a:r>
              <a:rPr lang="en-US" altLang="ko-KR" sz="1700" dirty="0"/>
              <a:t>,</a:t>
            </a:r>
            <a:r>
              <a:rPr lang="ko-KR" altLang="en-US" sz="1700" dirty="0"/>
              <a:t> 교정 등의 분야</a:t>
            </a:r>
            <a:endParaRPr lang="ko-KR" altLang="en-US" sz="1900" dirty="0"/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자기이해의 증진</a:t>
            </a:r>
          </a:p>
          <a:p>
            <a:pPr marL="351500" indent="-35150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900" dirty="0"/>
              <a:t>문제 해결을 위한 대안 </a:t>
            </a:r>
            <a:r>
              <a:rPr lang="en-US" altLang="ko-KR" sz="1900" dirty="0"/>
              <a:t>-</a:t>
            </a:r>
            <a:r>
              <a:rPr lang="ko-KR" altLang="en-US" sz="1700" dirty="0"/>
              <a:t> 흥미검사 </a:t>
            </a:r>
            <a:r>
              <a:rPr lang="en-US" altLang="ko-KR" sz="1700" dirty="0"/>
              <a:t>:</a:t>
            </a:r>
            <a:r>
              <a:rPr lang="ko-KR" altLang="en-US" sz="1700" dirty="0"/>
              <a:t> 진로</a:t>
            </a:r>
            <a:r>
              <a:rPr lang="en-US" altLang="ko-KR" sz="1700" dirty="0"/>
              <a:t>/</a:t>
            </a:r>
            <a:r>
              <a:rPr lang="ko-KR" altLang="en-US" sz="1700" dirty="0"/>
              <a:t> 학술검사 </a:t>
            </a:r>
            <a:r>
              <a:rPr lang="en-US" altLang="ko-KR" sz="1700" dirty="0"/>
              <a:t>:</a:t>
            </a:r>
            <a:r>
              <a:rPr lang="ko-KR" altLang="en-US" sz="1700" dirty="0"/>
              <a:t> 학습방법</a:t>
            </a:r>
            <a:r>
              <a:rPr lang="en-US" altLang="ko-KR" sz="1700" dirty="0"/>
              <a:t>/</a:t>
            </a:r>
            <a:r>
              <a:rPr lang="ko-KR" altLang="en-US" sz="1700" dirty="0"/>
              <a:t> </a:t>
            </a:r>
            <a:r>
              <a:rPr lang="en-US" altLang="ko-KR" sz="1700" dirty="0"/>
              <a:t>MBTI :</a:t>
            </a:r>
            <a:r>
              <a:rPr lang="ko-KR" altLang="en-US" sz="1700" dirty="0"/>
              <a:t> 대인관계능력향상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936" y="3248429"/>
            <a:ext cx="1921722" cy="29596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5953" y="3247051"/>
            <a:ext cx="945382" cy="36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최근 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-3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8552" y="518943"/>
            <a:ext cx="1954896" cy="374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심리검사의 분류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68549" y="1793875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051674" y="1809750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90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14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353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77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4" name="직선 연결선 43"/>
          <p:cNvCxnSpPr>
            <a:stCxn id="38" idx="2"/>
            <a:endCxn id="40" idx="0"/>
          </p:cNvCxnSpPr>
          <p:nvPr/>
        </p:nvCxnSpPr>
        <p:spPr>
          <a:xfrm rot="10800000" flipV="1">
            <a:off x="3154362" y="3143250"/>
            <a:ext cx="690563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2"/>
            <a:endCxn id="41" idx="0"/>
          </p:cNvCxnSpPr>
          <p:nvPr/>
        </p:nvCxnSpPr>
        <p:spPr>
          <a:xfrm>
            <a:off x="3844924" y="3143250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2"/>
            <a:endCxn id="42" idx="0"/>
          </p:cNvCxnSpPr>
          <p:nvPr/>
        </p:nvCxnSpPr>
        <p:spPr>
          <a:xfrm rot="10800000" flipV="1">
            <a:off x="7916862" y="3159125"/>
            <a:ext cx="611187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8528050" y="3159125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-4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19624" y="1801812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27575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365874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4" name="직선 연결선 43"/>
          <p:cNvCxnSpPr>
            <a:stCxn id="38" idx="2"/>
            <a:endCxn id="40" idx="0"/>
          </p:cNvCxnSpPr>
          <p:nvPr/>
        </p:nvCxnSpPr>
        <p:spPr>
          <a:xfrm rot="10800000" flipV="1">
            <a:off x="5291137" y="3151187"/>
            <a:ext cx="804861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2"/>
            <a:endCxn id="41" idx="0"/>
          </p:cNvCxnSpPr>
          <p:nvPr/>
        </p:nvCxnSpPr>
        <p:spPr>
          <a:xfrm>
            <a:off x="6095999" y="3151187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975" y="12211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채점과정 표준화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해석 규준 제시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일반적인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0025" y="2333625"/>
            <a:ext cx="211455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평가하고자하는 내용이 검사의 목적에 따라 일정하게 준비되어있고 일정한 형시에 따라 반응되는 검사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3350" y="3762375"/>
            <a:ext cx="222885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독특성 보다 개인마다 공통적으로 지니고 있는 특성이나  차원을 기준으로 비교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평가하는 구조적 검사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81450" y="506730"/>
            <a:ext cx="2114550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지능검사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(WISC)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(MMTI, MBTI)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흥미검사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직업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학습흥미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&amp;&amp;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적성검사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299" y="3429000"/>
            <a:ext cx="2228851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결과표가 제공되어 해석이 용이함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9099" y="5715000"/>
            <a:ext cx="22288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질적인 독특성에 대한 정보가 무시됨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6099" y="5619749"/>
            <a:ext cx="2228851" cy="76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검사자들이  사회적으로 바람직한 내용대로 반응할 수 있음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05550" y="506730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TAT, CAT, DAP, HTP,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BGT, SCT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0998" y="1556383"/>
            <a:ext cx="2114550" cy="1003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 구조적 검사과제를 제시하여개인의 다양한 반응을 무제한적으로 허용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39350" y="221551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독특한 심리적 특성을 측정하는데 주 목적을 둠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077449" y="68008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무의식적 충동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감정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생각 및 태도를 외부로  전가함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450" y="3219450"/>
            <a:ext cx="2114550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모호한 검사자극에 대한 수검자의 비 의도적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자기노출적 반응이 나타남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077450" y="4381500"/>
            <a:ext cx="2114550" cy="168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검사자극 내용을 불분명하게 함으로써  막연한 자극을 통해 수감자가 자신의 내면적인 욕구나 성향을 외부에 자연스럽게 투사할 수 있도록 유도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91451" y="3429000"/>
            <a:ext cx="2114550" cy="77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수검자가 방어적으로 반응하는 것을 어느정도 차단할 수 있음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3701" y="581025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상황적 요인에 의해 강한 영향을 받음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19901" y="495300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영상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사용하는 경우가 많음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-5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736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4525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6" name="직선 연결선 45"/>
          <p:cNvCxnSpPr>
            <a:stCxn id="39" idx="2"/>
            <a:endCxn id="42" idx="0"/>
          </p:cNvCxnSpPr>
          <p:nvPr/>
        </p:nvCxnSpPr>
        <p:spPr>
          <a:xfrm rot="10800000" flipV="1">
            <a:off x="5237163" y="3159124"/>
            <a:ext cx="858836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6096000" y="3159124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lgDash"/>
            <a:miter/>
          </a:ln>
        </p:spPr>
      </p:cxnSp>
      <p:sp>
        <p:nvSpPr>
          <p:cNvPr id="39" name="직사각형 38"/>
          <p:cNvSpPr/>
          <p:nvPr/>
        </p:nvSpPr>
        <p:spPr>
          <a:xfrm>
            <a:off x="4619624" y="1809750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975" y="1221105"/>
            <a:ext cx="2114550" cy="123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일정한 시간이 주어지고 그 시가 내에 수검자가 자신의 능력을 최대한 발휘해서 반응하도록 만들어진 검사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1425" y="7639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 능력검사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적성검사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성취검사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7174" y="3429000"/>
            <a:ext cx="2114551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문항마다 정답이 있어 시간 내에 몇 문제나 맞추었는지에 따라 점수 측정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38976" y="325751"/>
            <a:ext cx="2114550" cy="76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개인이 가지고  있는 성형이나 기질 등을 측정하기 위한 검사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10726" y="325751"/>
            <a:ext cx="2114550" cy="76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시간제한이 없고 각 문항에서 정답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오답이 없음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29726" y="1555431"/>
            <a:ext cx="2114550" cy="77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구조화된 정도에 따라 객관적 검사와 투사적 검사로 나뉨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72576" y="2536983"/>
            <a:ext cx="2114550" cy="1690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객관적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성격요인 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캘리포니아 심리검사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미네소타 다면적 인성검사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주어진 문항에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y/n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답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34526" y="4367211"/>
            <a:ext cx="2114550" cy="191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투사적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 통각검사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그림을 보고 수검자의 생각을 기술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또는 말한 후 전문가가 응답 내용을 분석해 유형 측정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38926" y="5053011"/>
            <a:ext cx="2114550" cy="1462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자신의 행동을 외곡해서 사회적으로 바람직하다고 생각되는 방향으로 반응하는 경함이 있음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거짓말척도로 진실성 측정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심리검사란 </a:t>
            </a:r>
            <a:r>
              <a:rPr lang="en-US" altLang="ko-KR" sz="1900" dirty="0"/>
              <a:t>-6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5101" y="938045"/>
            <a:ext cx="2135689" cy="374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 </a:t>
            </a:r>
            <a:r>
              <a:rPr lang="en-US" altLang="ko-KR" sz="1900" dirty="0"/>
              <a:t>==</a:t>
            </a:r>
            <a:r>
              <a:rPr lang="ko-KR" altLang="en-US" sz="1900" dirty="0"/>
              <a:t> 측정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098" y="1471445"/>
            <a:ext cx="11308267" cy="955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측정 </a:t>
            </a:r>
            <a:r>
              <a:rPr lang="en-US" altLang="ko-KR" sz="1900" dirty="0"/>
              <a:t>:</a:t>
            </a:r>
            <a:r>
              <a:rPr lang="ko-KR" altLang="en-US" sz="1900" dirty="0"/>
              <a:t> 측정 대상이 되는 속성에 대해 일정한 법칙에 근거하여 숫자를 통하여 개관적으로 표현하는 과정</a:t>
            </a:r>
            <a:br>
              <a:rPr lang="ko-KR" altLang="en-US" sz="1900" dirty="0"/>
            </a:br>
            <a:r>
              <a:rPr lang="ko-KR" altLang="en-US" sz="1900" dirty="0"/>
              <a:t>         이론을 구성하고 </a:t>
            </a:r>
            <a:r>
              <a:rPr lang="ko-KR" altLang="en-US" sz="1900" dirty="0" err="1"/>
              <a:t>이쓴</a:t>
            </a:r>
            <a:r>
              <a:rPr lang="ko-KR" altLang="en-US" sz="1900" dirty="0"/>
              <a:t> 개념들을 현실세계에서 관찰이 가능한 자료와 연결시켜주는 과정</a:t>
            </a:r>
          </a:p>
          <a:p>
            <a:pPr>
              <a:defRPr/>
            </a:pPr>
            <a:r>
              <a:rPr lang="ko-KR" altLang="en-US" sz="1900" dirty="0"/>
              <a:t>         가설속에서 나타난 개념이나 변수에 체계적으로 숫자나 가치를 부여하는 것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38275" y="27051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3975" y="25908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90625" y="24765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이론개념</a:t>
            </a:r>
          </a:p>
        </p:txBody>
      </p:sp>
      <p:sp>
        <p:nvSpPr>
          <p:cNvPr id="58" name="화살표: 왼쪽/오른쪽 57"/>
          <p:cNvSpPr/>
          <p:nvPr/>
        </p:nvSpPr>
        <p:spPr>
          <a:xfrm>
            <a:off x="3133725" y="2876550"/>
            <a:ext cx="1962150" cy="7810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측정</a:t>
            </a:r>
          </a:p>
        </p:txBody>
      </p:sp>
      <p:sp>
        <p:nvSpPr>
          <p:cNvPr id="59" name="타원 58"/>
          <p:cNvSpPr/>
          <p:nvPr/>
        </p:nvSpPr>
        <p:spPr>
          <a:xfrm>
            <a:off x="5848350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86375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34025" y="24003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94D83C-EF65-41F6-8170-CA1FE1B7E216}"/>
              </a:ext>
            </a:extLst>
          </p:cNvPr>
          <p:cNvSpPr/>
          <p:nvPr/>
        </p:nvSpPr>
        <p:spPr>
          <a:xfrm>
            <a:off x="375098" y="4506593"/>
            <a:ext cx="6451215" cy="15501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5B39E1-7D91-4446-92EA-FDAC26043387}"/>
              </a:ext>
            </a:extLst>
          </p:cNvPr>
          <p:cNvSpPr/>
          <p:nvPr/>
        </p:nvSpPr>
        <p:spPr>
          <a:xfrm>
            <a:off x="626051" y="4358151"/>
            <a:ext cx="1429085" cy="26274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242CA-2076-4F2A-B962-C41069BE6C80}"/>
              </a:ext>
            </a:extLst>
          </p:cNvPr>
          <p:cNvSpPr txBox="1"/>
          <p:nvPr/>
        </p:nvSpPr>
        <p:spPr>
          <a:xfrm>
            <a:off x="744329" y="4314232"/>
            <a:ext cx="11592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측정목록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EA4021-B772-4A00-99D5-31F88428030F}"/>
              </a:ext>
            </a:extLst>
          </p:cNvPr>
          <p:cNvSpPr/>
          <p:nvPr/>
        </p:nvSpPr>
        <p:spPr>
          <a:xfrm>
            <a:off x="744328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1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1D0033-613D-4DDE-AB79-A46176018173}"/>
              </a:ext>
            </a:extLst>
          </p:cNvPr>
          <p:cNvSpPr/>
          <p:nvPr/>
        </p:nvSpPr>
        <p:spPr>
          <a:xfrm>
            <a:off x="1746563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2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CBD734-FC56-4A1C-9DD7-CA50A0679247}"/>
              </a:ext>
            </a:extLst>
          </p:cNvPr>
          <p:cNvSpPr/>
          <p:nvPr/>
        </p:nvSpPr>
        <p:spPr>
          <a:xfrm>
            <a:off x="2744477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3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03290-92AB-468D-A584-482A8E472D8F}"/>
              </a:ext>
            </a:extLst>
          </p:cNvPr>
          <p:cNvSpPr/>
          <p:nvPr/>
        </p:nvSpPr>
        <p:spPr>
          <a:xfrm>
            <a:off x="3779540" y="50918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0C346-8AF7-4C7A-A808-735A15CE968E}"/>
              </a:ext>
            </a:extLst>
          </p:cNvPr>
          <p:cNvSpPr/>
          <p:nvPr/>
        </p:nvSpPr>
        <p:spPr>
          <a:xfrm>
            <a:off x="4312633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심리적</a:t>
            </a:r>
            <a:br>
              <a:rPr lang="en-US" altLang="ko-KR" sz="1100" dirty="0">
                <a:solidFill>
                  <a:schemeClr val="dk1"/>
                </a:solidFill>
              </a:rPr>
            </a:b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949C7-DCA2-4944-B444-97D35F315EDE}"/>
              </a:ext>
            </a:extLst>
          </p:cNvPr>
          <p:cNvSpPr/>
          <p:nvPr/>
        </p:nvSpPr>
        <p:spPr>
          <a:xfrm>
            <a:off x="4439252" y="5024673"/>
            <a:ext cx="606667" cy="51658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F08A09-6DDE-410C-AAAE-F2BE7BC1B069}"/>
              </a:ext>
            </a:extLst>
          </p:cNvPr>
          <p:cNvSpPr/>
          <p:nvPr/>
        </p:nvSpPr>
        <p:spPr>
          <a:xfrm>
            <a:off x="4772709" y="4698953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직접 측정할 수 없음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Pages>24</Pages>
  <Words>2417</Words>
  <Characters>0</Characters>
  <Application>Microsoft Office PowerPoint</Application>
  <DocSecurity>0</DocSecurity>
  <PresentationFormat>와이드스크린</PresentationFormat>
  <Lines>0</Lines>
  <Paragraphs>486</Paragraphs>
  <Slides>35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G마켓 산스 Bold</vt:lpstr>
      <vt:lpstr>G마켓 산스 Medium</vt:lpstr>
      <vt:lpstr>G마켓 산스 TTF Bold</vt:lpstr>
      <vt:lpstr>G마켓 산스 TTF Medium</vt:lpstr>
      <vt:lpstr>NanumGothic</vt:lpstr>
      <vt:lpstr>맑은 고딕</vt:lpstr>
      <vt:lpstr>함초롬돋움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문다솔</cp:lastModifiedBy>
  <cp:revision>23</cp:revision>
  <dcterms:modified xsi:type="dcterms:W3CDTF">2020-02-20T08:37:20Z</dcterms:modified>
</cp:coreProperties>
</file>