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1" r:id="rId1"/>
  </p:sldMasterIdLst>
  <p:sldIdLst>
    <p:sldId id="256" r:id="rId2"/>
    <p:sldId id="262" r:id="rId3"/>
    <p:sldId id="268" r:id="rId4"/>
    <p:sldId id="261" r:id="rId5"/>
    <p:sldId id="263" r:id="rId6"/>
    <p:sldId id="265" r:id="rId7"/>
    <p:sldId id="264" r:id="rId8"/>
    <p:sldId id="269" r:id="rId9"/>
    <p:sldId id="272" r:id="rId10"/>
    <p:sldId id="280" r:id="rId11"/>
    <p:sldId id="273" r:id="rId12"/>
    <p:sldId id="281" r:id="rId13"/>
    <p:sldId id="278" r:id="rId14"/>
    <p:sldId id="282" r:id="rId15"/>
    <p:sldId id="284" r:id="rId16"/>
    <p:sldId id="285" r:id="rId17"/>
    <p:sldId id="286" r:id="rId18"/>
    <p:sldId id="287" r:id="rId19"/>
    <p:sldId id="283" r:id="rId20"/>
    <p:sldId id="274" r:id="rId21"/>
    <p:sldId id="288" r:id="rId22"/>
    <p:sldId id="290" r:id="rId23"/>
    <p:sldId id="289" r:id="rId24"/>
    <p:sldId id="275" r:id="rId25"/>
    <p:sldId id="314" r:id="rId26"/>
    <p:sldId id="276" r:id="rId27"/>
    <p:sldId id="277" r:id="rId28"/>
    <p:sldId id="270" r:id="rId29"/>
    <p:sldId id="291" r:id="rId30"/>
    <p:sldId id="292" r:id="rId31"/>
    <p:sldId id="293" r:id="rId32"/>
    <p:sldId id="294" r:id="rId33"/>
    <p:sldId id="295" r:id="rId34"/>
    <p:sldId id="296" r:id="rId35"/>
    <p:sldId id="297" r:id="rId36"/>
    <p:sldId id="298" r:id="rId37"/>
    <p:sldId id="299" r:id="rId38"/>
    <p:sldId id="300" r:id="rId39"/>
    <p:sldId id="301" r:id="rId40"/>
    <p:sldId id="271" r:id="rId41"/>
    <p:sldId id="302" r:id="rId42"/>
    <p:sldId id="303" r:id="rId43"/>
    <p:sldId id="304" r:id="rId44"/>
    <p:sldId id="305" r:id="rId45"/>
    <p:sldId id="306" r:id="rId46"/>
    <p:sldId id="307" r:id="rId47"/>
    <p:sldId id="308" r:id="rId48"/>
    <p:sldId id="315" r:id="rId49"/>
    <p:sldId id="309" r:id="rId50"/>
    <p:sldId id="311" r:id="rId51"/>
    <p:sldId id="312" r:id="rId52"/>
    <p:sldId id="313" r:id="rId53"/>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99" autoAdjust="0"/>
    <p:restoredTop sz="86395" autoAdjust="0"/>
  </p:normalViewPr>
  <p:slideViewPr>
    <p:cSldViewPr>
      <p:cViewPr varScale="1">
        <p:scale>
          <a:sx n="100" d="100"/>
          <a:sy n="100" d="100"/>
        </p:scale>
        <p:origin x="-20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31074" name="Group 2"/>
          <p:cNvGrpSpPr>
            <a:grpSpLocks/>
          </p:cNvGrpSpPr>
          <p:nvPr/>
        </p:nvGrpSpPr>
        <p:grpSpPr bwMode="auto">
          <a:xfrm>
            <a:off x="0" y="0"/>
            <a:ext cx="9144000" cy="6858000"/>
            <a:chOff x="0" y="0"/>
            <a:chExt cx="5760" cy="4320"/>
          </a:xfrm>
        </p:grpSpPr>
        <p:sp>
          <p:nvSpPr>
            <p:cNvPr id="13107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endParaRPr lang="en-US" sz="2400">
                <a:latin typeface="Times New Roman" pitchFamily="18" charset="0"/>
              </a:endParaRPr>
            </a:p>
          </p:txBody>
        </p:sp>
        <p:sp>
          <p:nvSpPr>
            <p:cNvPr id="13107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grpSp>
          <p:nvGrpSpPr>
            <p:cNvPr id="131077" name="Group 5"/>
            <p:cNvGrpSpPr>
              <a:grpSpLocks/>
            </p:cNvGrpSpPr>
            <p:nvPr/>
          </p:nvGrpSpPr>
          <p:grpSpPr bwMode="auto">
            <a:xfrm>
              <a:off x="0" y="672"/>
              <a:ext cx="1806" cy="1989"/>
              <a:chOff x="0" y="672"/>
              <a:chExt cx="1806" cy="1989"/>
            </a:xfrm>
          </p:grpSpPr>
          <p:sp>
            <p:nvSpPr>
              <p:cNvPr id="13107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sp>
            <p:nvSpPr>
              <p:cNvPr id="13107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sp>
            <p:nvSpPr>
              <p:cNvPr id="13108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sp>
            <p:nvSpPr>
              <p:cNvPr id="13108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sp>
            <p:nvSpPr>
              <p:cNvPr id="13108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sp>
            <p:nvSpPr>
              <p:cNvPr id="13108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grpSp>
      </p:grpSp>
      <p:sp>
        <p:nvSpPr>
          <p:cNvPr id="131088"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31089" name="Rectangle 17"/>
          <p:cNvSpPr>
            <a:spLocks noGrp="1" noChangeArrowheads="1"/>
          </p:cNvSpPr>
          <p:nvPr>
            <p:ph type="ftr" sz="quarter" idx="3"/>
          </p:nvPr>
        </p:nvSpPr>
        <p:spPr/>
        <p:txBody>
          <a:bodyPr/>
          <a:lstStyle>
            <a:lvl1pPr>
              <a:defRPr/>
            </a:lvl1pPr>
          </a:lstStyle>
          <a:p>
            <a:endParaRPr lang="en-US"/>
          </a:p>
        </p:txBody>
      </p:sp>
      <p:sp>
        <p:nvSpPr>
          <p:cNvPr id="131090" name="Rectangle 18"/>
          <p:cNvSpPr>
            <a:spLocks noGrp="1" noChangeArrowheads="1"/>
          </p:cNvSpPr>
          <p:nvPr>
            <p:ph type="sldNum" sz="quarter" idx="4"/>
          </p:nvPr>
        </p:nvSpPr>
        <p:spPr/>
        <p:txBody>
          <a:bodyPr/>
          <a:lstStyle>
            <a:lvl1pPr>
              <a:defRPr/>
            </a:lvl1pPr>
          </a:lstStyle>
          <a:p>
            <a:fld id="{E8DCDB4A-9547-45A8-B5E6-3CCDAFAF032E}" type="slidenum">
              <a:rPr lang="he-IL"/>
              <a:pPr/>
              <a:t>‹#›</a:t>
            </a:fld>
            <a:endParaRPr lang="en-US"/>
          </a:p>
        </p:txBody>
      </p:sp>
      <p:sp>
        <p:nvSpPr>
          <p:cNvPr id="1310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10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pic>
        <p:nvPicPr>
          <p:cNvPr id="131093" name="Picture 21" descr="faces_2004W_comp1"/>
          <p:cNvPicPr>
            <a:picLocks noChangeAspect="1" noChangeArrowheads="1"/>
          </p:cNvPicPr>
          <p:nvPr userDrawn="1"/>
        </p:nvPicPr>
        <p:blipFill>
          <a:blip r:embed="rId2" cstate="print"/>
          <a:srcRect/>
          <a:stretch>
            <a:fillRect/>
          </a:stretch>
        </p:blipFill>
        <p:spPr bwMode="auto">
          <a:xfrm>
            <a:off x="0" y="0"/>
            <a:ext cx="9144000" cy="8159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44B366ED-49CF-4096-B9AF-6DDA4C3F60AD}"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457200"/>
            <a:ext cx="2057400" cy="5410200"/>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457200"/>
            <a:ext cx="6019800" cy="541020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AA47993C-21F5-4CD2-81C5-2772322A9BEC}"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4B49710E-6112-44E5-8FF3-8A43952640F0}"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smtClean="0"/>
              <a:t>לחץ כדי לערוך סגנונות טקסט של תבנית בסיס</a:t>
            </a:r>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656B9BCE-D784-44C9-AC18-CE5B658BCFAC}"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כותרת תחתונה 4"/>
          <p:cNvSpPr>
            <a:spLocks noGrp="1"/>
          </p:cNvSpPr>
          <p:nvPr>
            <p:ph type="ftr" sz="quarter" idx="10"/>
          </p:nvPr>
        </p:nvSpPr>
        <p:spPr/>
        <p:txBody>
          <a:bodyPr/>
          <a:lstStyle>
            <a:lvl1pPr>
              <a:defRPr/>
            </a:lvl1pPr>
          </a:lstStyle>
          <a:p>
            <a:endParaRPr lang="en-US"/>
          </a:p>
        </p:txBody>
      </p:sp>
      <p:sp>
        <p:nvSpPr>
          <p:cNvPr id="6" name="מציין מיקום של מספר שקופית 5"/>
          <p:cNvSpPr>
            <a:spLocks noGrp="1"/>
          </p:cNvSpPr>
          <p:nvPr>
            <p:ph type="sldNum" sz="quarter" idx="11"/>
          </p:nvPr>
        </p:nvSpPr>
        <p:spPr/>
        <p:txBody>
          <a:bodyPr/>
          <a:lstStyle>
            <a:lvl1pPr>
              <a:defRPr/>
            </a:lvl1pPr>
          </a:lstStyle>
          <a:p>
            <a:fld id="{9DAE56DB-CC3E-4351-B47D-6D5D08ED0D62}" type="slidenum">
              <a:rPr lang="he-IL"/>
              <a:pPr/>
              <a:t>‹#›</a:t>
            </a:fld>
            <a:endParaRPr lang="en-US"/>
          </a:p>
        </p:txBody>
      </p:sp>
      <p:sp>
        <p:nvSpPr>
          <p:cNvPr id="7" name="מציין מיקום של תאריך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כותרת תחתונה 6"/>
          <p:cNvSpPr>
            <a:spLocks noGrp="1"/>
          </p:cNvSpPr>
          <p:nvPr>
            <p:ph type="ftr" sz="quarter" idx="10"/>
          </p:nvPr>
        </p:nvSpPr>
        <p:spPr/>
        <p:txBody>
          <a:bodyPr/>
          <a:lstStyle>
            <a:lvl1pPr>
              <a:defRPr/>
            </a:lvl1pPr>
          </a:lstStyle>
          <a:p>
            <a:endParaRPr lang="en-US"/>
          </a:p>
        </p:txBody>
      </p:sp>
      <p:sp>
        <p:nvSpPr>
          <p:cNvPr id="8" name="מציין מיקום של מספר שקופית 7"/>
          <p:cNvSpPr>
            <a:spLocks noGrp="1"/>
          </p:cNvSpPr>
          <p:nvPr>
            <p:ph type="sldNum" sz="quarter" idx="11"/>
          </p:nvPr>
        </p:nvSpPr>
        <p:spPr/>
        <p:txBody>
          <a:bodyPr/>
          <a:lstStyle>
            <a:lvl1pPr>
              <a:defRPr/>
            </a:lvl1pPr>
          </a:lstStyle>
          <a:p>
            <a:fld id="{4A712781-2703-40C2-98CC-3AAAD829D036}" type="slidenum">
              <a:rPr lang="he-IL"/>
              <a:pPr/>
              <a:t>‹#›</a:t>
            </a:fld>
            <a:endParaRPr lang="en-US"/>
          </a:p>
        </p:txBody>
      </p:sp>
      <p:sp>
        <p:nvSpPr>
          <p:cNvPr id="9" name="מציין מיקום של תאריך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כותרת תחתונה 2"/>
          <p:cNvSpPr>
            <a:spLocks noGrp="1"/>
          </p:cNvSpPr>
          <p:nvPr>
            <p:ph type="ftr" sz="quarter" idx="10"/>
          </p:nvPr>
        </p:nvSpPr>
        <p:spPr/>
        <p:txBody>
          <a:bodyPr/>
          <a:lstStyle>
            <a:lvl1pPr>
              <a:defRPr/>
            </a:lvl1pPr>
          </a:lstStyle>
          <a:p>
            <a:endParaRPr lang="en-US"/>
          </a:p>
        </p:txBody>
      </p:sp>
      <p:sp>
        <p:nvSpPr>
          <p:cNvPr id="4" name="מציין מיקום של מספר שקופית 3"/>
          <p:cNvSpPr>
            <a:spLocks noGrp="1"/>
          </p:cNvSpPr>
          <p:nvPr>
            <p:ph type="sldNum" sz="quarter" idx="11"/>
          </p:nvPr>
        </p:nvSpPr>
        <p:spPr/>
        <p:txBody>
          <a:bodyPr/>
          <a:lstStyle>
            <a:lvl1pPr>
              <a:defRPr/>
            </a:lvl1pPr>
          </a:lstStyle>
          <a:p>
            <a:fld id="{03B9CE76-8F32-48C5-A867-0E40941D1E26}" type="slidenum">
              <a:rPr lang="he-IL"/>
              <a:pPr/>
              <a:t>‹#›</a:t>
            </a:fld>
            <a:endParaRPr lang="en-US"/>
          </a:p>
        </p:txBody>
      </p:sp>
      <p:sp>
        <p:nvSpPr>
          <p:cNvPr id="5" name="מציין מיקום של תאריך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0"/>
          </p:nvPr>
        </p:nvSpPr>
        <p:spPr/>
        <p:txBody>
          <a:bodyPr/>
          <a:lstStyle>
            <a:lvl1pPr>
              <a:defRPr/>
            </a:lvl1pPr>
          </a:lstStyle>
          <a:p>
            <a:endParaRPr lang="en-US"/>
          </a:p>
        </p:txBody>
      </p:sp>
      <p:sp>
        <p:nvSpPr>
          <p:cNvPr id="3" name="מציין מיקום של מספר שקופית 2"/>
          <p:cNvSpPr>
            <a:spLocks noGrp="1"/>
          </p:cNvSpPr>
          <p:nvPr>
            <p:ph type="sldNum" sz="quarter" idx="11"/>
          </p:nvPr>
        </p:nvSpPr>
        <p:spPr/>
        <p:txBody>
          <a:bodyPr/>
          <a:lstStyle>
            <a:lvl1pPr>
              <a:defRPr/>
            </a:lvl1pPr>
          </a:lstStyle>
          <a:p>
            <a:fld id="{A6DC79C9-7595-42A5-84E7-FC23C02D7795}" type="slidenum">
              <a:rPr lang="he-IL"/>
              <a:pPr/>
              <a:t>‹#›</a:t>
            </a:fld>
            <a:endParaRPr lang="en-US"/>
          </a:p>
        </p:txBody>
      </p:sp>
      <p:sp>
        <p:nvSpPr>
          <p:cNvPr id="4" name="מציין מיקום של תאריך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כותרת תחתונה 4"/>
          <p:cNvSpPr>
            <a:spLocks noGrp="1"/>
          </p:cNvSpPr>
          <p:nvPr>
            <p:ph type="ftr" sz="quarter" idx="10"/>
          </p:nvPr>
        </p:nvSpPr>
        <p:spPr/>
        <p:txBody>
          <a:bodyPr/>
          <a:lstStyle>
            <a:lvl1pPr>
              <a:defRPr/>
            </a:lvl1pPr>
          </a:lstStyle>
          <a:p>
            <a:endParaRPr lang="en-US"/>
          </a:p>
        </p:txBody>
      </p:sp>
      <p:sp>
        <p:nvSpPr>
          <p:cNvPr id="6" name="מציין מיקום של מספר שקופית 5"/>
          <p:cNvSpPr>
            <a:spLocks noGrp="1"/>
          </p:cNvSpPr>
          <p:nvPr>
            <p:ph type="sldNum" sz="quarter" idx="11"/>
          </p:nvPr>
        </p:nvSpPr>
        <p:spPr/>
        <p:txBody>
          <a:bodyPr/>
          <a:lstStyle>
            <a:lvl1pPr>
              <a:defRPr/>
            </a:lvl1pPr>
          </a:lstStyle>
          <a:p>
            <a:fld id="{2A5BFC42-D455-470E-93D7-BB135CF94E78}" type="slidenum">
              <a:rPr lang="he-IL"/>
              <a:pPr/>
              <a:t>‹#›</a:t>
            </a:fld>
            <a:endParaRPr lang="en-US"/>
          </a:p>
        </p:txBody>
      </p:sp>
      <p:sp>
        <p:nvSpPr>
          <p:cNvPr id="7" name="מציין מיקום של תאריך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כותרת תחתונה 4"/>
          <p:cNvSpPr>
            <a:spLocks noGrp="1"/>
          </p:cNvSpPr>
          <p:nvPr>
            <p:ph type="ftr" sz="quarter" idx="10"/>
          </p:nvPr>
        </p:nvSpPr>
        <p:spPr/>
        <p:txBody>
          <a:bodyPr/>
          <a:lstStyle>
            <a:lvl1pPr>
              <a:defRPr/>
            </a:lvl1pPr>
          </a:lstStyle>
          <a:p>
            <a:endParaRPr lang="en-US"/>
          </a:p>
        </p:txBody>
      </p:sp>
      <p:sp>
        <p:nvSpPr>
          <p:cNvPr id="6" name="מציין מיקום של מספר שקופית 5"/>
          <p:cNvSpPr>
            <a:spLocks noGrp="1"/>
          </p:cNvSpPr>
          <p:nvPr>
            <p:ph type="sldNum" sz="quarter" idx="11"/>
          </p:nvPr>
        </p:nvSpPr>
        <p:spPr/>
        <p:txBody>
          <a:bodyPr/>
          <a:lstStyle>
            <a:lvl1pPr>
              <a:defRPr/>
            </a:lvl1pPr>
          </a:lstStyle>
          <a:p>
            <a:fld id="{550E01B0-2B0B-4450-8EF9-9615E3BB4742}" type="slidenum">
              <a:rPr lang="he-IL"/>
              <a:pPr/>
              <a:t>‹#›</a:t>
            </a:fld>
            <a:endParaRPr lang="en-US"/>
          </a:p>
        </p:txBody>
      </p:sp>
      <p:sp>
        <p:nvSpPr>
          <p:cNvPr id="7" name="מציין מיקום של תאריך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a:defRPr sz="1200"/>
            </a:lvl1pPr>
          </a:lstStyle>
          <a:p>
            <a:endParaRPr lang="en-US"/>
          </a:p>
        </p:txBody>
      </p:sp>
      <p:sp>
        <p:nvSpPr>
          <p:cNvPr id="13005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0">
              <a:defRPr sz="1200">
                <a:latin typeface="Arial Black" pitchFamily="34" charset="0"/>
              </a:defRPr>
            </a:lvl1pPr>
          </a:lstStyle>
          <a:p>
            <a:fld id="{AE552A5A-E7A3-4114-B6A8-E8413E392C81}" type="slidenum">
              <a:rPr lang="he-IL"/>
              <a:pPr/>
              <a:t>‹#›</a:t>
            </a:fld>
            <a:endParaRPr lang="en-US"/>
          </a:p>
        </p:txBody>
      </p:sp>
      <p:grpSp>
        <p:nvGrpSpPr>
          <p:cNvPr id="130052" name="Group 4"/>
          <p:cNvGrpSpPr>
            <a:grpSpLocks/>
          </p:cNvGrpSpPr>
          <p:nvPr/>
        </p:nvGrpSpPr>
        <p:grpSpPr bwMode="auto">
          <a:xfrm>
            <a:off x="0" y="0"/>
            <a:ext cx="9144000" cy="546100"/>
            <a:chOff x="0" y="0"/>
            <a:chExt cx="5760" cy="344"/>
          </a:xfrm>
        </p:grpSpPr>
        <p:sp>
          <p:nvSpPr>
            <p:cNvPr id="13005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endParaRPr lang="en-US" sz="2400">
                <a:latin typeface="Times New Roman" pitchFamily="18" charset="0"/>
              </a:endParaRPr>
            </a:p>
          </p:txBody>
        </p:sp>
        <p:sp>
          <p:nvSpPr>
            <p:cNvPr id="13005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rtl="0"/>
              <a:endParaRPr lang="en-US" sz="2400">
                <a:latin typeface="Times New Roman" pitchFamily="18" charset="0"/>
              </a:endParaRPr>
            </a:p>
          </p:txBody>
        </p:sp>
        <p:sp>
          <p:nvSpPr>
            <p:cNvPr id="13005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rtl="0"/>
              <a:endParaRPr lang="en-US">
                <a:solidFill>
                  <a:schemeClr val="hlink"/>
                </a:solidFill>
              </a:endParaRPr>
            </a:p>
          </p:txBody>
        </p:sp>
        <p:sp>
          <p:nvSpPr>
            <p:cNvPr id="13005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rtl="0"/>
              <a:endParaRPr lang="en-US">
                <a:solidFill>
                  <a:schemeClr val="hlink"/>
                </a:solidFill>
              </a:endParaRPr>
            </a:p>
          </p:txBody>
        </p:sp>
        <p:sp>
          <p:nvSpPr>
            <p:cNvPr id="13005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rtl="0"/>
              <a:endParaRPr lang="en-US">
                <a:solidFill>
                  <a:schemeClr val="accent2"/>
                </a:solidFill>
              </a:endParaRPr>
            </a:p>
          </p:txBody>
        </p:sp>
        <p:sp>
          <p:nvSpPr>
            <p:cNvPr id="13005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rtl="0"/>
              <a:endParaRPr lang="en-US">
                <a:solidFill>
                  <a:schemeClr val="hlink"/>
                </a:solidFill>
              </a:endParaRPr>
            </a:p>
          </p:txBody>
        </p:sp>
        <p:sp>
          <p:nvSpPr>
            <p:cNvPr id="13005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sp>
          <p:nvSpPr>
            <p:cNvPr id="13006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rtl="0"/>
              <a:endParaRPr lang="en-US">
                <a:solidFill>
                  <a:schemeClr val="accent2"/>
                </a:solidFill>
              </a:endParaRPr>
            </a:p>
          </p:txBody>
        </p:sp>
        <p:sp>
          <p:nvSpPr>
            <p:cNvPr id="13006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rtl="0"/>
              <a:endParaRPr lang="en-US">
                <a:solidFill>
                  <a:schemeClr val="accent2"/>
                </a:solidFill>
              </a:endParaRPr>
            </a:p>
          </p:txBody>
        </p:sp>
      </p:grpSp>
      <p:sp>
        <p:nvSpPr>
          <p:cNvPr id="130062"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0063"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006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1" fontAlgn="base">
        <a:spcBef>
          <a:spcPct val="0"/>
        </a:spcBef>
        <a:spcAft>
          <a:spcPct val="0"/>
        </a:spcAft>
        <a:defRPr sz="4400">
          <a:solidFill>
            <a:schemeClr val="tx1"/>
          </a:solidFill>
          <a:latin typeface="+mj-lt"/>
          <a:ea typeface="+mj-ea"/>
          <a:cs typeface="+mj-cs"/>
        </a:defRPr>
      </a:lvl1pPr>
      <a:lvl2pPr algn="l" rtl="1" fontAlgn="base">
        <a:spcBef>
          <a:spcPct val="0"/>
        </a:spcBef>
        <a:spcAft>
          <a:spcPct val="0"/>
        </a:spcAft>
        <a:defRPr sz="4400">
          <a:solidFill>
            <a:schemeClr val="tx1"/>
          </a:solidFill>
          <a:latin typeface="Arial" pitchFamily="34" charset="0"/>
          <a:cs typeface="Arial" pitchFamily="34" charset="0"/>
        </a:defRPr>
      </a:lvl2pPr>
      <a:lvl3pPr algn="l" rtl="1" fontAlgn="base">
        <a:spcBef>
          <a:spcPct val="0"/>
        </a:spcBef>
        <a:spcAft>
          <a:spcPct val="0"/>
        </a:spcAft>
        <a:defRPr sz="4400">
          <a:solidFill>
            <a:schemeClr val="tx1"/>
          </a:solidFill>
          <a:latin typeface="Arial" pitchFamily="34" charset="0"/>
          <a:cs typeface="Arial" pitchFamily="34" charset="0"/>
        </a:defRPr>
      </a:lvl3pPr>
      <a:lvl4pPr algn="l" rtl="1" fontAlgn="base">
        <a:spcBef>
          <a:spcPct val="0"/>
        </a:spcBef>
        <a:spcAft>
          <a:spcPct val="0"/>
        </a:spcAft>
        <a:defRPr sz="4400">
          <a:solidFill>
            <a:schemeClr val="tx1"/>
          </a:solidFill>
          <a:latin typeface="Arial" pitchFamily="34" charset="0"/>
          <a:cs typeface="Arial" pitchFamily="34" charset="0"/>
        </a:defRPr>
      </a:lvl4pPr>
      <a:lvl5pPr algn="l" rtl="1" fontAlgn="base">
        <a:spcBef>
          <a:spcPct val="0"/>
        </a:spcBef>
        <a:spcAft>
          <a:spcPct val="0"/>
        </a:spcAft>
        <a:defRPr sz="4400">
          <a:solidFill>
            <a:schemeClr val="tx1"/>
          </a:solidFill>
          <a:latin typeface="Arial" pitchFamily="34" charset="0"/>
          <a:cs typeface="Arial" pitchFamily="34" charset="0"/>
        </a:defRPr>
      </a:lvl5pPr>
      <a:lvl6pPr marL="457200" algn="l" rtl="1" fontAlgn="base">
        <a:spcBef>
          <a:spcPct val="0"/>
        </a:spcBef>
        <a:spcAft>
          <a:spcPct val="0"/>
        </a:spcAft>
        <a:defRPr sz="4400">
          <a:solidFill>
            <a:schemeClr val="tx1"/>
          </a:solidFill>
          <a:latin typeface="Arial" pitchFamily="34" charset="0"/>
          <a:cs typeface="Arial" pitchFamily="34" charset="0"/>
        </a:defRPr>
      </a:lvl6pPr>
      <a:lvl7pPr marL="914400" algn="l" rtl="1" fontAlgn="base">
        <a:spcBef>
          <a:spcPct val="0"/>
        </a:spcBef>
        <a:spcAft>
          <a:spcPct val="0"/>
        </a:spcAft>
        <a:defRPr sz="4400">
          <a:solidFill>
            <a:schemeClr val="tx1"/>
          </a:solidFill>
          <a:latin typeface="Arial" pitchFamily="34" charset="0"/>
          <a:cs typeface="Arial" pitchFamily="34" charset="0"/>
        </a:defRPr>
      </a:lvl7pPr>
      <a:lvl8pPr marL="1371600" algn="l" rtl="1" fontAlgn="base">
        <a:spcBef>
          <a:spcPct val="0"/>
        </a:spcBef>
        <a:spcAft>
          <a:spcPct val="0"/>
        </a:spcAft>
        <a:defRPr sz="4400">
          <a:solidFill>
            <a:schemeClr val="tx1"/>
          </a:solidFill>
          <a:latin typeface="Arial" pitchFamily="34" charset="0"/>
          <a:cs typeface="Arial" pitchFamily="34" charset="0"/>
        </a:defRPr>
      </a:lvl8pPr>
      <a:lvl9pPr marL="1828800" algn="l" rtl="1" fontAlgn="base">
        <a:spcBef>
          <a:spcPct val="0"/>
        </a:spcBef>
        <a:spcAft>
          <a:spcPct val="0"/>
        </a:spcAft>
        <a:defRPr sz="4400">
          <a:solidFill>
            <a:schemeClr val="tx1"/>
          </a:solidFill>
          <a:latin typeface="Arial" pitchFamily="34" charset="0"/>
          <a:cs typeface="Arial" pitchFamily="34" charset="0"/>
        </a:defRPr>
      </a:lvl9pPr>
    </p:titleStyle>
    <p:bodyStyle>
      <a:lvl1pPr marL="342900" indent="-342900" algn="r" rtl="1"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r" rtl="1"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r" rtl="1"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r" rtl="1"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Face Detection system, CV Lab</a:t>
            </a:r>
          </a:p>
        </p:txBody>
      </p:sp>
      <p:sp>
        <p:nvSpPr>
          <p:cNvPr id="2051" name="Rectangle 3"/>
          <p:cNvSpPr>
            <a:spLocks noGrp="1" noChangeArrowheads="1"/>
          </p:cNvSpPr>
          <p:nvPr>
            <p:ph type="subTitle" idx="1"/>
          </p:nvPr>
        </p:nvSpPr>
        <p:spPr>
          <a:xfrm>
            <a:off x="2627313" y="4267200"/>
            <a:ext cx="6364287" cy="1898650"/>
          </a:xfrm>
        </p:spPr>
        <p:txBody>
          <a:bodyPr/>
          <a:lstStyle/>
          <a:p>
            <a:r>
              <a:rPr lang="en-US" dirty="0"/>
              <a:t>Implementing Viola &amp; Jones</a:t>
            </a:r>
            <a:endParaRPr lang="he-IL" dirty="0"/>
          </a:p>
          <a:p>
            <a:endParaRPr lang="he-IL" dirty="0"/>
          </a:p>
          <a:p>
            <a:pPr algn="l" rtl="0"/>
            <a:r>
              <a:rPr lang="en-US" sz="2400" dirty="0"/>
              <a:t>	</a:t>
            </a:r>
            <a:r>
              <a:rPr lang="en-US" sz="2400" dirty="0" smtClean="0"/>
              <a:t>Daniel </a:t>
            </a:r>
            <a:r>
              <a:rPr lang="en-US" sz="2400" dirty="0" err="1" smtClean="0"/>
              <a:t>Heilper</a:t>
            </a:r>
            <a:r>
              <a:rPr lang="en-US" sz="2400" dirty="0" smtClean="0"/>
              <a:t> </a:t>
            </a:r>
            <a:r>
              <a:rPr lang="en-US" sz="2400" dirty="0"/>
              <a:t>&amp; </a:t>
            </a:r>
            <a:r>
              <a:rPr lang="en-US" sz="2400" dirty="0" err="1" smtClean="0"/>
              <a:t>Natan</a:t>
            </a:r>
            <a:r>
              <a:rPr lang="en-US" sz="2400" dirty="0" smtClean="0"/>
              <a:t> </a:t>
            </a:r>
            <a:r>
              <a:rPr lang="en-US" sz="2400" dirty="0" err="1" smtClean="0"/>
              <a:t>Silnitsky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lgn="ctr"/>
            <a:r>
              <a:rPr lang="en-US" sz="4000" b="1" i="1"/>
              <a:t>Use of Matlab (2)</a:t>
            </a:r>
          </a:p>
        </p:txBody>
      </p:sp>
      <p:sp>
        <p:nvSpPr>
          <p:cNvPr id="166915" name="Rectangle 3"/>
          <p:cNvSpPr>
            <a:spLocks noGrp="1" noChangeArrowheads="1"/>
          </p:cNvSpPr>
          <p:nvPr>
            <p:ph type="body" idx="1"/>
          </p:nvPr>
        </p:nvSpPr>
        <p:spPr/>
        <p:txBody>
          <a:bodyPr/>
          <a:lstStyle/>
          <a:p>
            <a:pPr algn="l" rtl="0">
              <a:lnSpc>
                <a:spcPct val="90000"/>
              </a:lnSpc>
            </a:pPr>
            <a:r>
              <a:rPr lang="en-US" sz="2400"/>
              <a:t> Matlab is an interpreted language, and is inherently slow.</a:t>
            </a:r>
          </a:p>
          <a:p>
            <a:pPr algn="l" rtl="0">
              <a:lnSpc>
                <a:spcPct val="90000"/>
              </a:lnSpc>
            </a:pPr>
            <a:r>
              <a:rPr lang="en-US" sz="2400"/>
              <a:t>In view of this we decided to migrate time consuming parts of the code to c, if running time turned out to be slow.</a:t>
            </a:r>
          </a:p>
          <a:p>
            <a:pPr algn="l" rtl="0">
              <a:lnSpc>
                <a:spcPct val="90000"/>
              </a:lnSpc>
            </a:pPr>
            <a:r>
              <a:rPr lang="en-US" sz="2400"/>
              <a:t>Any high time complexity task will inherently be slow both in Matlab &amp; native languages, therefore we focused more on reducing algorithmic time complexity than lower complexity constants.</a:t>
            </a:r>
            <a:r>
              <a:rPr lang="en-US" sz="2400" b="1" i="1"/>
              <a:t/>
            </a:r>
            <a:br>
              <a:rPr lang="en-US" sz="2400" b="1" i="1"/>
            </a:br>
            <a:endParaRPr lang="en-US" sz="2400" b="1" i="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lgn="ctr"/>
            <a:r>
              <a:rPr lang="en-US" sz="4000" b="1" i="1"/>
              <a:t>Finding Feature threshold – </a:t>
            </a:r>
            <a:br>
              <a:rPr lang="en-US" sz="4000" b="1" i="1"/>
            </a:br>
            <a:r>
              <a:rPr lang="en-US" sz="4000" b="1" i="1"/>
              <a:t>Full Search</a:t>
            </a:r>
            <a:endParaRPr lang="en-US" sz="4000" u="sng"/>
          </a:p>
        </p:txBody>
      </p:sp>
      <p:sp>
        <p:nvSpPr>
          <p:cNvPr id="158723" name="Rectangle 3"/>
          <p:cNvSpPr>
            <a:spLocks noGrp="1" noChangeArrowheads="1"/>
          </p:cNvSpPr>
          <p:nvPr>
            <p:ph type="body" idx="1"/>
          </p:nvPr>
        </p:nvSpPr>
        <p:spPr>
          <a:xfrm>
            <a:off x="250825" y="1989138"/>
            <a:ext cx="8686800" cy="4471987"/>
          </a:xfrm>
        </p:spPr>
        <p:txBody>
          <a:bodyPr/>
          <a:lstStyle/>
          <a:p>
            <a:pPr algn="l" rtl="0">
              <a:lnSpc>
                <a:spcPct val="80000"/>
              </a:lnSpc>
            </a:pPr>
            <a:r>
              <a:rPr lang="en-US" sz="2400"/>
              <a:t>Sort the values array.</a:t>
            </a:r>
          </a:p>
          <a:p>
            <a:pPr algn="l" rtl="0">
              <a:lnSpc>
                <a:spcPct val="80000"/>
              </a:lnSpc>
            </a:pPr>
            <a:r>
              <a:rPr lang="en-US" sz="2400"/>
              <a:t>Create 2 additional arrays, positive and negative. </a:t>
            </a:r>
          </a:p>
          <a:p>
            <a:pPr algn="l" rtl="0">
              <a:lnSpc>
                <a:spcPct val="80000"/>
              </a:lnSpc>
            </a:pPr>
            <a:r>
              <a:rPr lang="en-US" sz="2400"/>
              <a:t>Scan the retrieved values array. Fill the arrays by Accumulating units of 1 multiplied by the value’s weights in the following fashion:</a:t>
            </a:r>
          </a:p>
          <a:p>
            <a:pPr algn="l" rtl="0">
              <a:lnSpc>
                <a:spcPct val="80000"/>
              </a:lnSpc>
            </a:pPr>
            <a:r>
              <a:rPr lang="en-US" sz="2400"/>
              <a:t>For a positive value, </a:t>
            </a:r>
            <a:br>
              <a:rPr lang="en-US" sz="2400"/>
            </a:br>
            <a:r>
              <a:rPr lang="en-US" sz="2400"/>
              <a:t>in the positive array, add the previous element’s content and add 1 multiplied by the value’s weight.</a:t>
            </a:r>
            <a:br>
              <a:rPr lang="en-US" sz="2400"/>
            </a:br>
            <a:r>
              <a:rPr lang="en-US" sz="2400"/>
              <a:t>in the negative array just add the previous element’s content</a:t>
            </a:r>
          </a:p>
          <a:p>
            <a:pPr algn="l" rtl="0">
              <a:lnSpc>
                <a:spcPct val="80000"/>
              </a:lnSpc>
            </a:pPr>
            <a:r>
              <a:rPr lang="en-US" sz="2400"/>
              <a:t>For a negative value, </a:t>
            </a:r>
            <a:br>
              <a:rPr lang="en-US" sz="2400"/>
            </a:br>
            <a:r>
              <a:rPr lang="en-US" sz="2400"/>
              <a:t>in the negative array, add the previous element’s content and add 1 multiplied by the value’s weight.</a:t>
            </a:r>
            <a:br>
              <a:rPr lang="en-US" sz="2400"/>
            </a:br>
            <a:r>
              <a:rPr lang="en-US" sz="2400"/>
              <a:t>in the positive array just add the previous element’s content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algn="ctr"/>
            <a:r>
              <a:rPr lang="en-US" sz="4000" b="1" i="1"/>
              <a:t>Finding Feature threshold – </a:t>
            </a:r>
            <a:br>
              <a:rPr lang="en-US" sz="4000" b="1" i="1"/>
            </a:br>
            <a:r>
              <a:rPr lang="en-US" sz="4000" b="1" i="1"/>
              <a:t>Full Search (2)</a:t>
            </a:r>
          </a:p>
        </p:txBody>
      </p:sp>
      <p:sp>
        <p:nvSpPr>
          <p:cNvPr id="168963" name="Rectangle 3"/>
          <p:cNvSpPr>
            <a:spLocks noGrp="1" noChangeArrowheads="1"/>
          </p:cNvSpPr>
          <p:nvPr>
            <p:ph type="body" idx="1"/>
          </p:nvPr>
        </p:nvSpPr>
        <p:spPr/>
        <p:txBody>
          <a:bodyPr/>
          <a:lstStyle/>
          <a:p>
            <a:pPr algn="l" rtl="0">
              <a:lnSpc>
                <a:spcPct val="80000"/>
              </a:lnSpc>
            </a:pPr>
            <a:r>
              <a:rPr lang="en-US" sz="2400"/>
              <a:t>The value index with the best threshold will be the index where the absolute difference between the arrays content is greatest.</a:t>
            </a:r>
          </a:p>
          <a:p>
            <a:pPr algn="l" rtl="0">
              <a:lnSpc>
                <a:spcPct val="80000"/>
              </a:lnSpc>
            </a:pPr>
            <a:r>
              <a:rPr lang="en-US" sz="2400"/>
              <a:t>Polarity is the side of the threshold which has more positive examples, </a:t>
            </a:r>
          </a:p>
          <a:p>
            <a:pPr algn="l" rtl="0">
              <a:lnSpc>
                <a:spcPct val="80000"/>
              </a:lnSpc>
            </a:pPr>
            <a:r>
              <a:rPr lang="en-US" sz="2400"/>
              <a:t>meaning polarity is positive if more positive examples occur on the left side of the threshold, and polarity is negative if there is less on that side.</a:t>
            </a:r>
          </a:p>
          <a:p>
            <a:pPr algn="l" rtl="0">
              <a:lnSpc>
                <a:spcPct val="80000"/>
              </a:lnSpc>
            </a:pPr>
            <a:r>
              <a:rPr lang="en-US" sz="2400"/>
              <a:t>Quick feature error calculation is achieved by logical vector operation (xor) between the classified vector and the sorted label vector (the “Y”).</a:t>
            </a:r>
          </a:p>
          <a:p>
            <a:pPr algn="l" rtl="0">
              <a:lnSpc>
                <a:spcPct val="80000"/>
              </a:lnSpc>
            </a:pPr>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lgn="ctr"/>
            <a:r>
              <a:rPr lang="en-US" sz="4000" b="1" i="1"/>
              <a:t>Finding Feature threshold – Example</a:t>
            </a:r>
          </a:p>
        </p:txBody>
      </p:sp>
      <p:sp>
        <p:nvSpPr>
          <p:cNvPr id="163843" name="Rectangle 3"/>
          <p:cNvSpPr>
            <a:spLocks noGrp="1" noChangeArrowheads="1"/>
          </p:cNvSpPr>
          <p:nvPr>
            <p:ph type="body" idx="1"/>
          </p:nvPr>
        </p:nvSpPr>
        <p:spPr/>
        <p:txBody>
          <a:bodyPr/>
          <a:lstStyle/>
          <a:p>
            <a:pPr algn="l" rtl="0"/>
            <a:r>
              <a:rPr lang="en-US"/>
              <a:t>Pos examples feature application values</a:t>
            </a:r>
          </a:p>
        </p:txBody>
      </p:sp>
      <p:pic>
        <p:nvPicPr>
          <p:cNvPr id="163847" name="Picture 7"/>
          <p:cNvPicPr>
            <a:picLocks noChangeAspect="1" noChangeArrowheads="1"/>
          </p:cNvPicPr>
          <p:nvPr/>
        </p:nvPicPr>
        <p:blipFill>
          <a:blip r:embed="rId2" cstate="print"/>
          <a:srcRect/>
          <a:stretch>
            <a:fillRect/>
          </a:stretch>
        </p:blipFill>
        <p:spPr bwMode="auto">
          <a:xfrm>
            <a:off x="1757363" y="3082925"/>
            <a:ext cx="15200312" cy="1903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4000"/>
              <a:t/>
            </a:r>
            <a:br>
              <a:rPr lang="en-US" sz="4000"/>
            </a:br>
            <a:endParaRPr lang="en-US" sz="4000"/>
          </a:p>
        </p:txBody>
      </p:sp>
      <p:sp>
        <p:nvSpPr>
          <p:cNvPr id="172035" name="Rectangle 3"/>
          <p:cNvSpPr>
            <a:spLocks noGrp="1" noChangeArrowheads="1"/>
          </p:cNvSpPr>
          <p:nvPr>
            <p:ph type="body" idx="1"/>
          </p:nvPr>
        </p:nvSpPr>
        <p:spPr/>
        <p:txBody>
          <a:bodyPr/>
          <a:lstStyle/>
          <a:p>
            <a:pPr algn="l" rtl="0"/>
            <a:r>
              <a:rPr lang="en-US"/>
              <a:t>Neg examples feature application values</a:t>
            </a:r>
          </a:p>
        </p:txBody>
      </p:sp>
      <p:pic>
        <p:nvPicPr>
          <p:cNvPr id="172036" name="Picture 4"/>
          <p:cNvPicPr>
            <a:picLocks noChangeAspect="1" noChangeArrowheads="1"/>
          </p:cNvPicPr>
          <p:nvPr/>
        </p:nvPicPr>
        <p:blipFill>
          <a:blip r:embed="rId2" cstate="print"/>
          <a:srcRect/>
          <a:stretch>
            <a:fillRect/>
          </a:stretch>
        </p:blipFill>
        <p:spPr bwMode="auto">
          <a:xfrm>
            <a:off x="750888" y="3141663"/>
            <a:ext cx="16784637" cy="210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p:txBody>
          <a:bodyPr/>
          <a:lstStyle/>
          <a:p>
            <a:pPr algn="l" rtl="0"/>
            <a:r>
              <a:rPr lang="en-US"/>
              <a:t>Sorted examples feature application values</a:t>
            </a:r>
          </a:p>
        </p:txBody>
      </p:sp>
      <p:pic>
        <p:nvPicPr>
          <p:cNvPr id="174084" name="Picture 4"/>
          <p:cNvPicPr>
            <a:picLocks noChangeAspect="1" noChangeArrowheads="1"/>
          </p:cNvPicPr>
          <p:nvPr/>
        </p:nvPicPr>
        <p:blipFill>
          <a:blip r:embed="rId2" cstate="print"/>
          <a:srcRect/>
          <a:stretch>
            <a:fillRect/>
          </a:stretch>
        </p:blipFill>
        <p:spPr bwMode="auto">
          <a:xfrm>
            <a:off x="207963" y="3284538"/>
            <a:ext cx="11564937"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p:txBody>
          <a:bodyPr/>
          <a:lstStyle/>
          <a:p>
            <a:pPr algn="l" rtl="0"/>
            <a:r>
              <a:rPr lang="en-US"/>
              <a:t>Positive examples accumulation array</a:t>
            </a:r>
          </a:p>
        </p:txBody>
      </p:sp>
      <p:pic>
        <p:nvPicPr>
          <p:cNvPr id="175108" name="Picture 4"/>
          <p:cNvPicPr>
            <a:picLocks noChangeAspect="1" noChangeArrowheads="1"/>
          </p:cNvPicPr>
          <p:nvPr/>
        </p:nvPicPr>
        <p:blipFill>
          <a:blip r:embed="rId2" cstate="print"/>
          <a:srcRect/>
          <a:stretch>
            <a:fillRect/>
          </a:stretch>
        </p:blipFill>
        <p:spPr bwMode="auto">
          <a:xfrm>
            <a:off x="0" y="3141663"/>
            <a:ext cx="10117138" cy="79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p:txBody>
          <a:bodyPr/>
          <a:lstStyle/>
          <a:p>
            <a:pPr algn="l" rtl="0"/>
            <a:r>
              <a:rPr lang="en-US"/>
              <a:t>Negative examples accumulation array</a:t>
            </a:r>
          </a:p>
        </p:txBody>
      </p:sp>
      <p:pic>
        <p:nvPicPr>
          <p:cNvPr id="176132" name="Picture 4"/>
          <p:cNvPicPr>
            <a:picLocks noChangeAspect="1" noChangeArrowheads="1"/>
          </p:cNvPicPr>
          <p:nvPr/>
        </p:nvPicPr>
        <p:blipFill>
          <a:blip r:embed="rId2" cstate="print"/>
          <a:srcRect/>
          <a:stretch>
            <a:fillRect/>
          </a:stretch>
        </p:blipFill>
        <p:spPr bwMode="auto">
          <a:xfrm>
            <a:off x="0" y="3284538"/>
            <a:ext cx="12060238" cy="94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body" idx="1"/>
          </p:nvPr>
        </p:nvSpPr>
        <p:spPr/>
        <p:txBody>
          <a:bodyPr/>
          <a:lstStyle/>
          <a:p>
            <a:pPr algn="l" rtl="0"/>
            <a:r>
              <a:rPr lang="en-US"/>
              <a:t>Absolute difference between the arrays</a:t>
            </a:r>
          </a:p>
        </p:txBody>
      </p:sp>
      <p:pic>
        <p:nvPicPr>
          <p:cNvPr id="177156" name="Picture 4"/>
          <p:cNvPicPr>
            <a:picLocks noChangeAspect="1" noChangeArrowheads="1"/>
          </p:cNvPicPr>
          <p:nvPr/>
        </p:nvPicPr>
        <p:blipFill>
          <a:blip r:embed="rId2" cstate="print"/>
          <a:srcRect/>
          <a:stretch>
            <a:fillRect/>
          </a:stretch>
        </p:blipFill>
        <p:spPr bwMode="auto">
          <a:xfrm>
            <a:off x="0" y="3068638"/>
            <a:ext cx="10909300" cy="1366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4000" b="1" i="1"/>
              <a:t/>
            </a:r>
            <a:br>
              <a:rPr lang="en-US" sz="4000" b="1" i="1"/>
            </a:br>
            <a:endParaRPr lang="en-US" sz="4000" b="1" i="1"/>
          </a:p>
        </p:txBody>
      </p:sp>
      <p:sp>
        <p:nvSpPr>
          <p:cNvPr id="173059" name="Rectangle 3"/>
          <p:cNvSpPr>
            <a:spLocks noGrp="1" noChangeArrowheads="1"/>
          </p:cNvSpPr>
          <p:nvPr>
            <p:ph type="body" idx="1"/>
          </p:nvPr>
        </p:nvSpPr>
        <p:spPr/>
        <p:txBody>
          <a:bodyPr/>
          <a:lstStyle/>
          <a:p>
            <a:pPr algn="l" rtl="0"/>
            <a:r>
              <a:rPr lang="en-US"/>
              <a:t>The chosen threshold is </a:t>
            </a:r>
            <a:r>
              <a:rPr lang="en-US" b="1"/>
              <a:t>10</a:t>
            </a:r>
            <a:r>
              <a:rPr lang="en-US"/>
              <a:t>, polarity is positive (because more positive examples are on the left of the threshold)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z="4000"/>
              <a:t>Robust Real-time Object Detection</a:t>
            </a:r>
          </a:p>
        </p:txBody>
      </p:sp>
      <p:sp>
        <p:nvSpPr>
          <p:cNvPr id="139267" name="Rectangle 3"/>
          <p:cNvSpPr>
            <a:spLocks noGrp="1" noChangeArrowheads="1"/>
          </p:cNvSpPr>
          <p:nvPr>
            <p:ph type="body" idx="1"/>
          </p:nvPr>
        </p:nvSpPr>
        <p:spPr>
          <a:xfrm>
            <a:off x="250825" y="1989138"/>
            <a:ext cx="8686800" cy="4471987"/>
          </a:xfrm>
        </p:spPr>
        <p:txBody>
          <a:bodyPr/>
          <a:lstStyle/>
          <a:p>
            <a:pPr algn="l" rtl="0">
              <a:lnSpc>
                <a:spcPct val="90000"/>
              </a:lnSpc>
            </a:pPr>
            <a:r>
              <a:rPr lang="en-US"/>
              <a:t>Features:</a:t>
            </a:r>
          </a:p>
          <a:p>
            <a:pPr algn="l" rtl="0">
              <a:lnSpc>
                <a:spcPct val="90000"/>
              </a:lnSpc>
              <a:buFont typeface="Wingdings" pitchFamily="2" charset="2"/>
              <a:buNone/>
            </a:pPr>
            <a:r>
              <a:rPr lang="en-US"/>
              <a:t>Sum of pixels in dark rectangles minus </a:t>
            </a:r>
          </a:p>
          <a:p>
            <a:pPr algn="l" rtl="0">
              <a:lnSpc>
                <a:spcPct val="90000"/>
              </a:lnSpc>
              <a:buFont typeface="Wingdings" pitchFamily="2" charset="2"/>
              <a:buNone/>
            </a:pPr>
            <a:r>
              <a:rPr lang="en-US"/>
              <a:t>Sum of pixels in white rectangles</a:t>
            </a:r>
          </a:p>
          <a:p>
            <a:pPr algn="l" rtl="0">
              <a:lnSpc>
                <a:spcPct val="90000"/>
              </a:lnSpc>
              <a:buFont typeface="Wingdings" pitchFamily="2" charset="2"/>
              <a:buNone/>
            </a:pPr>
            <a:endParaRPr lang="en-US" sz="2000"/>
          </a:p>
          <a:p>
            <a:pPr algn="l" rtl="0">
              <a:lnSpc>
                <a:spcPct val="90000"/>
              </a:lnSpc>
              <a:buFont typeface="Wingdings" pitchFamily="2" charset="2"/>
              <a:buNone/>
            </a:pPr>
            <a:r>
              <a:rPr lang="en-US"/>
              <a:t>Scaled and shifted </a:t>
            </a:r>
          </a:p>
          <a:p>
            <a:pPr algn="l" rtl="0">
              <a:lnSpc>
                <a:spcPct val="90000"/>
              </a:lnSpc>
              <a:buFont typeface="Wingdings" pitchFamily="2" charset="2"/>
              <a:buNone/>
            </a:pPr>
            <a:r>
              <a:rPr lang="en-US"/>
              <a:t>across sub-window</a:t>
            </a:r>
          </a:p>
          <a:p>
            <a:pPr algn="l" rtl="0">
              <a:lnSpc>
                <a:spcPct val="90000"/>
              </a:lnSpc>
              <a:buFont typeface="Wingdings" pitchFamily="2" charset="2"/>
              <a:buNone/>
            </a:pPr>
            <a:endParaRPr lang="en-US" sz="2000"/>
          </a:p>
          <a:p>
            <a:pPr algn="l" rtl="0">
              <a:lnSpc>
                <a:spcPct val="90000"/>
              </a:lnSpc>
              <a:buFont typeface="Wingdings" pitchFamily="2" charset="2"/>
              <a:buNone/>
            </a:pPr>
            <a:r>
              <a:rPr lang="en-US"/>
              <a:t>Problem – a huge set of </a:t>
            </a:r>
          </a:p>
          <a:p>
            <a:pPr algn="l" rtl="0">
              <a:lnSpc>
                <a:spcPct val="90000"/>
              </a:lnSpc>
              <a:buFont typeface="Wingdings" pitchFamily="2" charset="2"/>
              <a:buNone/>
            </a:pPr>
            <a:r>
              <a:rPr lang="en-US"/>
              <a:t>features</a:t>
            </a:r>
          </a:p>
        </p:txBody>
      </p:sp>
      <p:pic>
        <p:nvPicPr>
          <p:cNvPr id="139269" name="Picture 5" descr="Prm_VJ_fig1_featureTypesWithAlpha"/>
          <p:cNvPicPr>
            <a:picLocks noChangeAspect="1" noChangeArrowheads="1"/>
          </p:cNvPicPr>
          <p:nvPr/>
        </p:nvPicPr>
        <p:blipFill>
          <a:blip r:embed="rId2" cstate="print"/>
          <a:srcRect/>
          <a:stretch>
            <a:fillRect/>
          </a:stretch>
        </p:blipFill>
        <p:spPr bwMode="auto">
          <a:xfrm>
            <a:off x="5940425" y="3654425"/>
            <a:ext cx="3203575" cy="32035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sz="4000" b="1" i="1"/>
              <a:t>Reducing Time complexity</a:t>
            </a:r>
            <a:br>
              <a:rPr lang="en-US" sz="4000" b="1" i="1"/>
            </a:br>
            <a:endParaRPr lang="en-US" sz="4000" b="1"/>
          </a:p>
        </p:txBody>
      </p:sp>
      <p:sp>
        <p:nvSpPr>
          <p:cNvPr id="159747" name="Rectangle 3"/>
          <p:cNvSpPr>
            <a:spLocks noGrp="1" noChangeArrowheads="1"/>
          </p:cNvSpPr>
          <p:nvPr>
            <p:ph type="body" idx="1"/>
          </p:nvPr>
        </p:nvSpPr>
        <p:spPr/>
        <p:txBody>
          <a:bodyPr/>
          <a:lstStyle/>
          <a:p>
            <a:pPr algn="l" rtl="0">
              <a:lnSpc>
                <a:spcPct val="90000"/>
              </a:lnSpc>
            </a:pPr>
            <a:r>
              <a:rPr lang="en-US"/>
              <a:t>building data structures such that in Matlab it was is possible to compute operation on them in 1 function call and avoid loops. </a:t>
            </a:r>
          </a:p>
          <a:p>
            <a:pPr algn="l" rtl="0">
              <a:lnSpc>
                <a:spcPct val="90000"/>
              </a:lnSpc>
            </a:pPr>
            <a:r>
              <a:rPr lang="en-US"/>
              <a:t>The overhead is an initial construction of these data structures.</a:t>
            </a:r>
          </a:p>
          <a:p>
            <a:pPr algn="l" rtl="0">
              <a:lnSpc>
                <a:spcPct val="90000"/>
              </a:lnSpc>
            </a:pPr>
            <a:r>
              <a:rPr lang="en-US"/>
              <a:t>Data Structure Examples follows:</a:t>
            </a:r>
            <a:r>
              <a:rPr lang="en-US" b="1"/>
              <a:t/>
            </a:r>
            <a:br>
              <a:rPr lang="en-US" b="1"/>
            </a:br>
            <a:endParaRPr lang="en-US"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b="1"/>
              <a:t>“Boxing” the examples</a:t>
            </a:r>
          </a:p>
        </p:txBody>
      </p:sp>
      <p:sp>
        <p:nvSpPr>
          <p:cNvPr id="178179" name="Rectangle 3"/>
          <p:cNvSpPr>
            <a:spLocks noGrp="1" noChangeArrowheads="1"/>
          </p:cNvSpPr>
          <p:nvPr>
            <p:ph type="body" idx="1"/>
          </p:nvPr>
        </p:nvSpPr>
        <p:spPr/>
        <p:txBody>
          <a:bodyPr/>
          <a:lstStyle/>
          <a:p>
            <a:pPr algn="l" rtl="0">
              <a:lnSpc>
                <a:spcPct val="90000"/>
              </a:lnSpc>
            </a:pPr>
            <a:r>
              <a:rPr lang="en-US" sz="2800"/>
              <a:t>Training Examples are 19X19 frames.</a:t>
            </a:r>
          </a:p>
          <a:p>
            <a:pPr algn="l" rtl="0">
              <a:lnSpc>
                <a:spcPct val="90000"/>
              </a:lnSpc>
            </a:pPr>
            <a:r>
              <a:rPr lang="en-US" sz="2800"/>
              <a:t>During Training, every features is applied on all integral images of the training examples.</a:t>
            </a:r>
          </a:p>
          <a:p>
            <a:pPr algn="l" rtl="0">
              <a:lnSpc>
                <a:spcPct val="90000"/>
              </a:lnSpc>
            </a:pPr>
            <a:r>
              <a:rPr lang="en-US" sz="2800"/>
              <a:t>In order to perform fast Integral Image computation, and to perform fast application of features on the examples, we decide to put all of the example frames in a 3D box.</a:t>
            </a:r>
          </a:p>
          <a:p>
            <a:pPr algn="l" rtl="0">
              <a:lnSpc>
                <a:spcPct val="90000"/>
              </a:lnSpc>
            </a:pPr>
            <a:r>
              <a:rPr lang="en-US" sz="2800"/>
              <a:t>We use the 3D box in Testing as well, putting all of the sliding windows of the test image in it.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rtl="0"/>
            <a:r>
              <a:rPr lang="en-US" b="1"/>
              <a:t>“Boxing” the examples (2)</a:t>
            </a:r>
          </a:p>
        </p:txBody>
      </p:sp>
      <p:sp>
        <p:nvSpPr>
          <p:cNvPr id="182275" name="Rectangle 3"/>
          <p:cNvSpPr>
            <a:spLocks noGrp="1" noChangeArrowheads="1"/>
          </p:cNvSpPr>
          <p:nvPr>
            <p:ph type="body" idx="1"/>
          </p:nvPr>
        </p:nvSpPr>
        <p:spPr/>
        <p:txBody>
          <a:bodyPr/>
          <a:lstStyle/>
          <a:p>
            <a:pPr algn="l" rtl="0"/>
            <a:r>
              <a:rPr lang="en-US"/>
              <a:t>A 3D box with </a:t>
            </a:r>
            <a:r>
              <a:rPr lang="en-US" i="1"/>
              <a:t>m</a:t>
            </a:r>
            <a:r>
              <a:rPr lang="en-US"/>
              <a:t> training examples in it</a:t>
            </a:r>
            <a:br>
              <a:rPr lang="en-US"/>
            </a:br>
            <a:endParaRPr lang="en-US"/>
          </a:p>
        </p:txBody>
      </p:sp>
      <p:pic>
        <p:nvPicPr>
          <p:cNvPr id="182276" name="Picture 4"/>
          <p:cNvPicPr>
            <a:picLocks noChangeAspect="1" noChangeArrowheads="1"/>
          </p:cNvPicPr>
          <p:nvPr/>
        </p:nvPicPr>
        <p:blipFill>
          <a:blip r:embed="rId2" cstate="print"/>
          <a:srcRect/>
          <a:stretch>
            <a:fillRect/>
          </a:stretch>
        </p:blipFill>
        <p:spPr bwMode="auto">
          <a:xfrm>
            <a:off x="2576513" y="2997200"/>
            <a:ext cx="2930525" cy="3455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rtl="0"/>
            <a:r>
              <a:rPr lang="en-US" b="1"/>
              <a:t>“Boxing” the examples (3)</a:t>
            </a:r>
          </a:p>
        </p:txBody>
      </p:sp>
      <p:sp>
        <p:nvSpPr>
          <p:cNvPr id="179203" name="Rectangle 3"/>
          <p:cNvSpPr>
            <a:spLocks noGrp="1" noChangeArrowheads="1"/>
          </p:cNvSpPr>
          <p:nvPr>
            <p:ph type="body" idx="1"/>
          </p:nvPr>
        </p:nvSpPr>
        <p:spPr/>
        <p:txBody>
          <a:bodyPr/>
          <a:lstStyle/>
          <a:p>
            <a:pPr algn="l" rtl="0">
              <a:lnSpc>
                <a:spcPct val="90000"/>
              </a:lnSpc>
            </a:pPr>
            <a:r>
              <a:rPr lang="en-US" sz="2400"/>
              <a:t>Once all of the examples or sliding windows are in the box, simultaneous computation of each frame's Integral Image is as easy as 2 lines of code in matlab (no loops involved):</a:t>
            </a:r>
            <a:r>
              <a:rPr lang="en-US" sz="2400" i="1"/>
              <a:t/>
            </a:r>
            <a:br>
              <a:rPr lang="en-US" sz="2400" i="1"/>
            </a:br>
            <a:r>
              <a:rPr lang="en-US" sz="2400" i="1"/>
              <a:t>box = cumsum(box,1);</a:t>
            </a:r>
            <a:br>
              <a:rPr lang="en-US" sz="2400" i="1"/>
            </a:br>
            <a:r>
              <a:rPr lang="en-US" sz="2400" i="1"/>
              <a:t>box = cumsum(box,2);</a:t>
            </a:r>
            <a:endParaRPr lang="en-US" sz="2400"/>
          </a:p>
          <a:p>
            <a:pPr algn="l" rtl="0">
              <a:lnSpc>
                <a:spcPct val="90000"/>
              </a:lnSpc>
            </a:pPr>
            <a:r>
              <a:rPr lang="en-US" sz="2400"/>
              <a:t>computing a feature's application simultaneously on all examples or sliding windows becomes much faster, (colon operation in Matlab).</a:t>
            </a:r>
          </a:p>
          <a:p>
            <a:pPr algn="l" rtl="0">
              <a:lnSpc>
                <a:spcPct val="90000"/>
              </a:lnSpc>
            </a:pPr>
            <a:r>
              <a:rPr lang="en-US" sz="2400"/>
              <a:t>Padding the image examples with zeros (as the 1st row &amp; 1st column)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4000" b="1"/>
              <a:t>Calculating Feature application values only Once</a:t>
            </a:r>
          </a:p>
        </p:txBody>
      </p:sp>
      <p:sp>
        <p:nvSpPr>
          <p:cNvPr id="160771" name="Rectangle 3"/>
          <p:cNvSpPr>
            <a:spLocks noGrp="1" noChangeArrowheads="1"/>
          </p:cNvSpPr>
          <p:nvPr>
            <p:ph type="body" idx="1"/>
          </p:nvPr>
        </p:nvSpPr>
        <p:spPr>
          <a:xfrm>
            <a:off x="457200" y="1981200"/>
            <a:ext cx="8229600" cy="4876800"/>
          </a:xfrm>
        </p:spPr>
        <p:txBody>
          <a:bodyPr/>
          <a:lstStyle/>
          <a:p>
            <a:pPr algn="l" rtl="0">
              <a:lnSpc>
                <a:spcPct val="90000"/>
              </a:lnSpc>
            </a:pPr>
            <a:r>
              <a:rPr lang="en-US" sz="2800"/>
              <a:t>In training, Feature application values are computed before we start the learning process for all training examples simultaneously. </a:t>
            </a:r>
          </a:p>
          <a:p>
            <a:pPr algn="l" rtl="0">
              <a:lnSpc>
                <a:spcPct val="90000"/>
              </a:lnSpc>
            </a:pPr>
            <a:r>
              <a:rPr lang="en-US" sz="2800"/>
              <a:t>The result is a matrix with m rows representing m features &amp; n columns representing n examples. Each matrix element is a feature applied on a training example.</a:t>
            </a:r>
          </a:p>
          <a:p>
            <a:pPr algn="l" rtl="0">
              <a:lnSpc>
                <a:spcPct val="90000"/>
              </a:lnSpc>
            </a:pPr>
            <a:r>
              <a:rPr lang="en-US" sz="2800"/>
              <a:t>Because of this data structure we only compute the feature application for each training example once during the entire training process (adaboost + cascade).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rtl="0"/>
            <a:r>
              <a:rPr lang="en-US" sz="4000" b="1"/>
              <a:t>Calculating Feature application values only Once (2)</a:t>
            </a:r>
          </a:p>
        </p:txBody>
      </p:sp>
      <p:sp>
        <p:nvSpPr>
          <p:cNvPr id="208899" name="Rectangle 3"/>
          <p:cNvSpPr>
            <a:spLocks noGrp="1" noChangeArrowheads="1"/>
          </p:cNvSpPr>
          <p:nvPr>
            <p:ph type="body" idx="1"/>
          </p:nvPr>
        </p:nvSpPr>
        <p:spPr/>
        <p:txBody>
          <a:bodyPr/>
          <a:lstStyle/>
          <a:p>
            <a:pPr algn="l" rtl="0">
              <a:lnSpc>
                <a:spcPct val="90000"/>
              </a:lnSpc>
            </a:pPr>
            <a:r>
              <a:rPr lang="en-US" sz="2400"/>
              <a:t>All iterations of the Adaboost process use the same feature application values, including threshold determination &amp; misclassification calculation. </a:t>
            </a:r>
          </a:p>
          <a:p>
            <a:pPr algn="l" rtl="0">
              <a:lnSpc>
                <a:spcPct val="90000"/>
              </a:lnSpc>
            </a:pPr>
            <a:r>
              <a:rPr lang="en-US" sz="2400"/>
              <a:t>Even when cascade training process discards parts of the negative examples that are definitely not considered as a face, there is no need for any new calculations. Instead of discarding the irrelevant negative examples, the corresponding irrelevant feature application values are discarded.</a:t>
            </a:r>
            <a:r>
              <a:rPr lang="en-US" sz="2400" b="1"/>
              <a:t/>
            </a:r>
            <a:br>
              <a:rPr lang="en-US" sz="2400" b="1"/>
            </a:br>
            <a:endParaRPr lang="en-US" sz="24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z="3600" b="1"/>
              <a:t>Simultaneous Misclassification Calculation &amp; Examples Weights Update</a:t>
            </a:r>
            <a:endParaRPr lang="en-US" sz="4000" b="1" i="1"/>
          </a:p>
        </p:txBody>
      </p:sp>
      <p:sp>
        <p:nvSpPr>
          <p:cNvPr id="161795" name="Rectangle 3"/>
          <p:cNvSpPr>
            <a:spLocks noGrp="1" noChangeArrowheads="1"/>
          </p:cNvSpPr>
          <p:nvPr>
            <p:ph type="body" idx="1"/>
          </p:nvPr>
        </p:nvSpPr>
        <p:spPr/>
        <p:txBody>
          <a:bodyPr/>
          <a:lstStyle/>
          <a:p>
            <a:pPr algn="l" rtl="0">
              <a:lnSpc>
                <a:spcPct val="80000"/>
              </a:lnSpc>
            </a:pPr>
            <a:r>
              <a:rPr lang="en-US" sz="2800"/>
              <a:t>Updating Weights Adaboost stage is performed as such that misclassification calculation of the example set &amp; the weights updating of the example set are done at once.</a:t>
            </a:r>
            <a:br>
              <a:rPr lang="en-US" sz="2800"/>
            </a:br>
            <a:r>
              <a:rPr lang="en-US" sz="2800"/>
              <a:t>Pseudo Code:</a:t>
            </a:r>
            <a:br>
              <a:rPr lang="en-US" sz="2800"/>
            </a:br>
            <a:r>
              <a:rPr lang="en-US" sz="2800"/>
              <a:t>- sort examples values </a:t>
            </a:r>
            <a:br>
              <a:rPr lang="en-US" sz="2800"/>
            </a:br>
            <a:r>
              <a:rPr lang="en-US" sz="2800"/>
              <a:t>- apply threshold</a:t>
            </a:r>
            <a:br>
              <a:rPr lang="en-US" sz="2800"/>
            </a:br>
            <a:r>
              <a:rPr lang="en-US" sz="2800"/>
              <a:t>- </a:t>
            </a:r>
            <a:r>
              <a:rPr lang="en-US" sz="2800" b="1"/>
              <a:t>xor</a:t>
            </a:r>
            <a:r>
              <a:rPr lang="en-US" sz="2800"/>
              <a:t> with labels</a:t>
            </a:r>
            <a:br>
              <a:rPr lang="en-US" sz="2800"/>
            </a:br>
            <a:r>
              <a:rPr lang="en-US" sz="2800"/>
              <a:t>- update weights for every misclassified example</a:t>
            </a:r>
            <a:r>
              <a:rPr lang="en-US" sz="2800" b="1" i="1"/>
              <a:t/>
            </a:r>
            <a:br>
              <a:rPr lang="en-US" sz="2800" b="1" i="1"/>
            </a:br>
            <a:endParaRPr lang="en-US" sz="2800" b="1" i="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sz="4000" b="1" i="1"/>
              <a:t>Reduce correctness testing time</a:t>
            </a:r>
            <a:endParaRPr lang="en-US" sz="4000"/>
          </a:p>
        </p:txBody>
      </p:sp>
      <p:sp>
        <p:nvSpPr>
          <p:cNvPr id="162819" name="Rectangle 3"/>
          <p:cNvSpPr>
            <a:spLocks noGrp="1" noChangeArrowheads="1"/>
          </p:cNvSpPr>
          <p:nvPr>
            <p:ph type="body" idx="1"/>
          </p:nvPr>
        </p:nvSpPr>
        <p:spPr/>
        <p:txBody>
          <a:bodyPr/>
          <a:lstStyle/>
          <a:p>
            <a:pPr algn="l" rtl="0">
              <a:lnSpc>
                <a:spcPct val="80000"/>
              </a:lnSpc>
            </a:pPr>
            <a:r>
              <a:rPr lang="en-US" sz="2000"/>
              <a:t>When we finished writing the code, we decided we will not immediately jump to check if we got nice results on test images, but write unit tests instead, i.e. methodically test for bugs and correctness of each of the functions we wrote.</a:t>
            </a:r>
          </a:p>
          <a:p>
            <a:pPr algn="l" rtl="0">
              <a:lnSpc>
                <a:spcPct val="80000"/>
              </a:lnSpc>
            </a:pPr>
            <a:r>
              <a:rPr lang="en-US" sz="2000"/>
              <a:t>In order for these unit tests to be independent of each other (so there will be no "running error") we simulated new inputs for each of the functions.</a:t>
            </a:r>
          </a:p>
          <a:p>
            <a:pPr algn="l" rtl="0">
              <a:lnSpc>
                <a:spcPct val="80000"/>
              </a:lnSpc>
            </a:pPr>
            <a:r>
              <a:rPr lang="en-US" sz="2000"/>
              <a:t>Only after we had finished this, we started testing to see if our implementation gives meaningful results. </a:t>
            </a:r>
          </a:p>
          <a:p>
            <a:pPr algn="l" rtl="0">
              <a:lnSpc>
                <a:spcPct val="80000"/>
              </a:lnSpc>
            </a:pPr>
            <a:r>
              <a:rPr lang="en-US" sz="2000"/>
              <a:t>The thought behind doing extensive unit testing was to significantly reduce functional testing time and to focus our minds first on simple bugs and in later stage on more complex errors in implementation.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700338" y="2924175"/>
            <a:ext cx="8229600" cy="1371600"/>
          </a:xfrm>
        </p:spPr>
        <p:txBody>
          <a:bodyPr/>
          <a:lstStyle/>
          <a:p>
            <a:r>
              <a:rPr lang="en-US"/>
              <a:t>Results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body" idx="1"/>
          </p:nvPr>
        </p:nvSpPr>
        <p:spPr/>
        <p:txBody>
          <a:bodyPr/>
          <a:lstStyle/>
          <a:p>
            <a:pPr algn="l" rtl="0">
              <a:lnSpc>
                <a:spcPct val="90000"/>
              </a:lnSpc>
            </a:pPr>
            <a:r>
              <a:rPr lang="en-US" sz="2800"/>
              <a:t>Our final detector is a cascade of 9 classifiers with a total of 206 features.</a:t>
            </a:r>
          </a:p>
          <a:p>
            <a:pPr algn="l" rtl="0">
              <a:lnSpc>
                <a:spcPct val="90000"/>
              </a:lnSpc>
            </a:pPr>
            <a:r>
              <a:rPr lang="en-US" sz="2800"/>
              <a:t>The training set was comprised of Faces &amp; Non-Faces examples of size 19X19.</a:t>
            </a:r>
          </a:p>
          <a:p>
            <a:pPr algn="l" rtl="0">
              <a:lnSpc>
                <a:spcPct val="90000"/>
              </a:lnSpc>
            </a:pPr>
            <a:r>
              <a:rPr lang="en-US" sz="2800"/>
              <a:t>The first 5 classifiers were trained on 2429 faces &amp; 4548 non-faces from the </a:t>
            </a:r>
            <a:r>
              <a:rPr lang="en-US" sz="2800" i="1"/>
              <a:t>CBCL face database</a:t>
            </a:r>
            <a:r>
              <a:rPr lang="en-US" sz="2800"/>
              <a:t> using the cascade method (we set the detection rate to be 99% and the false positive rate to be 0.25%).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4000"/>
              <a:t>Robust Real-time Object Detection</a:t>
            </a:r>
          </a:p>
        </p:txBody>
      </p:sp>
      <p:sp>
        <p:nvSpPr>
          <p:cNvPr id="145411" name="Rectangle 3"/>
          <p:cNvSpPr>
            <a:spLocks noGrp="1" noChangeArrowheads="1"/>
          </p:cNvSpPr>
          <p:nvPr>
            <p:ph type="body" idx="1"/>
          </p:nvPr>
        </p:nvSpPr>
        <p:spPr/>
        <p:txBody>
          <a:bodyPr/>
          <a:lstStyle/>
          <a:p>
            <a:pPr algn="l" rtl="0"/>
            <a:r>
              <a:rPr lang="en-US"/>
              <a:t>Selected Features</a:t>
            </a:r>
          </a:p>
        </p:txBody>
      </p:sp>
      <p:pic>
        <p:nvPicPr>
          <p:cNvPr id="145412" name="Picture 4"/>
          <p:cNvPicPr>
            <a:picLocks noChangeAspect="1" noChangeArrowheads="1"/>
          </p:cNvPicPr>
          <p:nvPr/>
        </p:nvPicPr>
        <p:blipFill>
          <a:blip r:embed="rId2" cstate="print"/>
          <a:srcRect/>
          <a:stretch>
            <a:fillRect/>
          </a:stretch>
        </p:blipFill>
        <p:spPr bwMode="auto">
          <a:xfrm>
            <a:off x="3132138" y="2997200"/>
            <a:ext cx="3581400" cy="207168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rtl="0"/>
            <a:endParaRPr lang="en-US"/>
          </a:p>
        </p:txBody>
      </p:sp>
      <p:sp>
        <p:nvSpPr>
          <p:cNvPr id="185347" name="Rectangle 3"/>
          <p:cNvSpPr>
            <a:spLocks noGrp="1" noChangeArrowheads="1"/>
          </p:cNvSpPr>
          <p:nvPr>
            <p:ph type="body" idx="1"/>
          </p:nvPr>
        </p:nvSpPr>
        <p:spPr/>
        <p:txBody>
          <a:bodyPr/>
          <a:lstStyle/>
          <a:p>
            <a:pPr algn="l" rtl="0">
              <a:lnSpc>
                <a:spcPct val="90000"/>
              </a:lnSpc>
            </a:pPr>
            <a:r>
              <a:rPr lang="en-US"/>
              <a:t>The next 3 classifiers were trained independently on 4500 Non-faces examples each, that were taken from the previous partial cascade resulting false alarms on random images from the web, which had no faces in them </a:t>
            </a:r>
          </a:p>
          <a:p>
            <a:pPr algn="l" rtl="0">
              <a:lnSpc>
                <a:spcPct val="90000"/>
              </a:lnSpc>
            </a:pPr>
            <a:r>
              <a:rPr lang="en-US"/>
              <a:t>(we set the detection rate to be 99.7% and the false positive rate to be 0.1%).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p:txBody>
          <a:bodyPr/>
          <a:lstStyle/>
          <a:p>
            <a:pPr algn="l" rtl="0">
              <a:lnSpc>
                <a:spcPct val="90000"/>
              </a:lnSpc>
            </a:pPr>
            <a:r>
              <a:rPr lang="en-US"/>
              <a:t>The final 9th classifier was trained in the same way as the previous three, only this time the non-faces examples were taken from the partial cascade comprising 8 classifiers resulting false alarms </a:t>
            </a:r>
          </a:p>
          <a:p>
            <a:pPr algn="l" rtl="0">
              <a:lnSpc>
                <a:spcPct val="90000"/>
              </a:lnSpc>
            </a:pPr>
            <a:r>
              <a:rPr lang="en-US"/>
              <a:t>(we again set the detection rate to be 99.7% and the false positive rate to be 0.1%).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p:txBody>
          <a:bodyPr/>
          <a:lstStyle/>
          <a:p>
            <a:pPr algn="l" rtl="0"/>
            <a:r>
              <a:rPr lang="en-US"/>
              <a:t>Detecting is done multiple scales up to a ceiling of 384X288. Images sized above this ceiling are downsized.</a:t>
            </a:r>
          </a:p>
          <a:p>
            <a:pPr algn="l" rtl="0"/>
            <a:r>
              <a:rPr lang="en-US"/>
              <a:t>The final cascade:</a:t>
            </a:r>
          </a:p>
        </p:txBody>
      </p:sp>
      <p:pic>
        <p:nvPicPr>
          <p:cNvPr id="187396" name="Picture 4"/>
          <p:cNvPicPr>
            <a:picLocks noChangeAspect="1" noChangeArrowheads="1"/>
          </p:cNvPicPr>
          <p:nvPr/>
        </p:nvPicPr>
        <p:blipFill>
          <a:blip r:embed="rId2" cstate="print"/>
          <a:srcRect/>
          <a:stretch>
            <a:fillRect/>
          </a:stretch>
        </p:blipFill>
        <p:spPr bwMode="auto">
          <a:xfrm>
            <a:off x="179388" y="4221163"/>
            <a:ext cx="8424862"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rtl="0"/>
            <a:r>
              <a:rPr lang="en-US" dirty="0" smtClean="0"/>
              <a:t>Selected </a:t>
            </a:r>
            <a:r>
              <a:rPr lang="en-US" dirty="0" err="1" smtClean="0"/>
              <a:t>Haar</a:t>
            </a:r>
            <a:r>
              <a:rPr lang="en-US" dirty="0" smtClean="0"/>
              <a:t> </a:t>
            </a:r>
            <a:r>
              <a:rPr lang="en-US" dirty="0" smtClean="0"/>
              <a:t>features</a:t>
            </a:r>
            <a:endParaRPr lang="en-US" dirty="0"/>
          </a:p>
        </p:txBody>
      </p:sp>
      <p:pic>
        <p:nvPicPr>
          <p:cNvPr id="188420" name="Picture 4"/>
          <p:cNvPicPr>
            <a:picLocks noGrp="1" noChangeAspect="1" noChangeArrowheads="1"/>
          </p:cNvPicPr>
          <p:nvPr>
            <p:ph type="body" idx="1"/>
          </p:nvPr>
        </p:nvPicPr>
        <p:blipFill>
          <a:blip r:embed="rId2" cstate="print"/>
          <a:srcRect/>
          <a:stretch>
            <a:fillRect/>
          </a:stretch>
        </p:blipFill>
        <p:spPr>
          <a:xfrm>
            <a:off x="468313" y="2276475"/>
            <a:ext cx="8496300" cy="2022475"/>
          </a:xfrm>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p:txBody>
          <a:bodyPr/>
          <a:lstStyle/>
          <a:p>
            <a:endParaRPr lang="en-US"/>
          </a:p>
        </p:txBody>
      </p:sp>
      <p:pic>
        <p:nvPicPr>
          <p:cNvPr id="189444" name="Picture 4"/>
          <p:cNvPicPr>
            <a:picLocks noChangeAspect="1" noChangeArrowheads="1"/>
          </p:cNvPicPr>
          <p:nvPr/>
        </p:nvPicPr>
        <p:blipFill>
          <a:blip r:embed="rId2" cstate="print"/>
          <a:srcRect/>
          <a:stretch>
            <a:fillRect/>
          </a:stretch>
        </p:blipFill>
        <p:spPr bwMode="auto">
          <a:xfrm>
            <a:off x="468313" y="1052513"/>
            <a:ext cx="8139112"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8" name="Picture 4"/>
          <p:cNvPicPr>
            <a:picLocks noChangeAspect="1" noChangeArrowheads="1"/>
          </p:cNvPicPr>
          <p:nvPr/>
        </p:nvPicPr>
        <p:blipFill>
          <a:blip r:embed="rId2" cstate="print"/>
          <a:srcRect/>
          <a:stretch>
            <a:fillRect/>
          </a:stretch>
        </p:blipFill>
        <p:spPr bwMode="auto">
          <a:xfrm>
            <a:off x="1371600" y="260350"/>
            <a:ext cx="5019675" cy="647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2" name="Picture 4"/>
          <p:cNvPicPr>
            <a:picLocks noChangeAspect="1" noChangeArrowheads="1"/>
          </p:cNvPicPr>
          <p:nvPr/>
        </p:nvPicPr>
        <p:blipFill>
          <a:blip r:embed="rId2" cstate="print"/>
          <a:srcRect/>
          <a:stretch>
            <a:fillRect/>
          </a:stretch>
        </p:blipFill>
        <p:spPr bwMode="auto">
          <a:xfrm>
            <a:off x="2281238" y="765175"/>
            <a:ext cx="3576637" cy="528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6" name="Picture 4"/>
          <p:cNvPicPr>
            <a:picLocks noChangeAspect="1" noChangeArrowheads="1"/>
          </p:cNvPicPr>
          <p:nvPr/>
        </p:nvPicPr>
        <p:blipFill>
          <a:blip r:embed="rId2" cstate="print"/>
          <a:srcRect/>
          <a:stretch>
            <a:fillRect/>
          </a:stretch>
        </p:blipFill>
        <p:spPr bwMode="auto">
          <a:xfrm>
            <a:off x="2354263" y="0"/>
            <a:ext cx="41021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40" name="Picture 4"/>
          <p:cNvPicPr>
            <a:picLocks noChangeAspect="1" noChangeArrowheads="1"/>
          </p:cNvPicPr>
          <p:nvPr/>
        </p:nvPicPr>
        <p:blipFill>
          <a:blip r:embed="rId2" cstate="print"/>
          <a:srcRect/>
          <a:stretch>
            <a:fillRect/>
          </a:stretch>
        </p:blipFill>
        <p:spPr bwMode="auto">
          <a:xfrm>
            <a:off x="1619250" y="476250"/>
            <a:ext cx="6102350" cy="582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4" name="Picture 4"/>
          <p:cNvPicPr>
            <a:picLocks noGrp="1" noChangeAspect="1" noChangeArrowheads="1"/>
          </p:cNvPicPr>
          <p:nvPr>
            <p:ph type="body" idx="1"/>
          </p:nvPr>
        </p:nvPicPr>
        <p:blipFill>
          <a:blip r:embed="rId2" cstate="print"/>
          <a:srcRect/>
          <a:stretch>
            <a:fillRect/>
          </a:stretch>
        </p:blipFill>
        <p:spPr>
          <a:xfrm>
            <a:off x="684213" y="2205038"/>
            <a:ext cx="7848600" cy="3192462"/>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4000"/>
              <a:t>Robust Real-time Object Detection</a:t>
            </a:r>
          </a:p>
        </p:txBody>
      </p:sp>
      <p:sp>
        <p:nvSpPr>
          <p:cNvPr id="138243" name="Rectangle 3"/>
          <p:cNvSpPr>
            <a:spLocks noGrp="1" noChangeArrowheads="1"/>
          </p:cNvSpPr>
          <p:nvPr>
            <p:ph type="body" idx="1"/>
          </p:nvPr>
        </p:nvSpPr>
        <p:spPr/>
        <p:txBody>
          <a:bodyPr/>
          <a:lstStyle/>
          <a:p>
            <a:pPr algn="l" rtl="0"/>
            <a:r>
              <a:rPr lang="en-US"/>
              <a:t>Integral Image</a:t>
            </a:r>
          </a:p>
          <a:p>
            <a:pPr algn="l" rtl="0">
              <a:buFont typeface="Wingdings" pitchFamily="2" charset="2"/>
              <a:buNone/>
            </a:pPr>
            <a:r>
              <a:rPr lang="en-US"/>
              <a:t>Efficient Computation of features</a:t>
            </a:r>
          </a:p>
        </p:txBody>
      </p:sp>
      <p:pic>
        <p:nvPicPr>
          <p:cNvPr id="138244" name="Picture 4" descr="20040106_best1"/>
          <p:cNvPicPr>
            <a:picLocks noChangeAspect="1" noChangeArrowheads="1"/>
          </p:cNvPicPr>
          <p:nvPr/>
        </p:nvPicPr>
        <p:blipFill>
          <a:blip r:embed="rId2" cstate="print"/>
          <a:srcRect/>
          <a:stretch>
            <a:fillRect/>
          </a:stretch>
        </p:blipFill>
        <p:spPr bwMode="auto">
          <a:xfrm>
            <a:off x="3924300" y="3141663"/>
            <a:ext cx="4095750" cy="3259137"/>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843213" y="2852738"/>
            <a:ext cx="8229600" cy="1371600"/>
          </a:xfrm>
        </p:spPr>
        <p:txBody>
          <a:bodyPr/>
          <a:lstStyle/>
          <a:p>
            <a:r>
              <a:rPr lang="en-US"/>
              <a:t>Analysis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z="4000" b="1" i="1"/>
              <a:t>Unnecessary recalculation (which we discarded)</a:t>
            </a:r>
          </a:p>
        </p:txBody>
      </p:sp>
      <p:sp>
        <p:nvSpPr>
          <p:cNvPr id="195587" name="Rectangle 3"/>
          <p:cNvSpPr>
            <a:spLocks noGrp="1" noChangeArrowheads="1"/>
          </p:cNvSpPr>
          <p:nvPr>
            <p:ph type="body" idx="1"/>
          </p:nvPr>
        </p:nvSpPr>
        <p:spPr/>
        <p:txBody>
          <a:bodyPr/>
          <a:lstStyle/>
          <a:p>
            <a:pPr algn="l" rtl="0">
              <a:lnSpc>
                <a:spcPct val="80000"/>
              </a:lnSpc>
            </a:pPr>
            <a:r>
              <a:rPr lang="en-US" sz="2000"/>
              <a:t>After analyzing initial training results we’ve noticed superfluous recalculation of features in Adaboost.</a:t>
            </a:r>
          </a:p>
          <a:p>
            <a:pPr algn="l" rtl="0">
              <a:lnSpc>
                <a:spcPct val="80000"/>
              </a:lnSpc>
            </a:pPr>
            <a:r>
              <a:rPr lang="en-US" sz="2000"/>
              <a:t>Cascade calls Adaboost iteratively with the </a:t>
            </a:r>
            <a:r>
              <a:rPr lang="en-US" sz="2000" i="1"/>
              <a:t>numOfFeatures</a:t>
            </a:r>
            <a:r>
              <a:rPr lang="en-US" sz="2000"/>
              <a:t> argument increasing incrementally in order to achieve a lower false alarm rate.</a:t>
            </a:r>
          </a:p>
          <a:p>
            <a:pPr algn="l" rtl="0">
              <a:lnSpc>
                <a:spcPct val="80000"/>
              </a:lnSpc>
            </a:pPr>
            <a:r>
              <a:rPr lang="en-US" sz="2000"/>
              <a:t>In our original implementation, in every call to Adaboost, the process found the best features in the amount of </a:t>
            </a:r>
            <a:r>
              <a:rPr lang="en-US" sz="2000" i="1"/>
              <a:t>numOfFeatures</a:t>
            </a:r>
            <a:r>
              <a:rPr lang="en-US" sz="2000"/>
              <a:t> all over again, even though it calculated (</a:t>
            </a:r>
            <a:r>
              <a:rPr lang="en-US" sz="2000" i="1"/>
              <a:t>numOfFeatures – 1) </a:t>
            </a:r>
            <a:r>
              <a:rPr lang="en-US" sz="2000"/>
              <a:t>in the previous time it was called by cascade.</a:t>
            </a:r>
          </a:p>
          <a:p>
            <a:pPr algn="l" rtl="0">
              <a:lnSpc>
                <a:spcPct val="80000"/>
              </a:lnSpc>
            </a:pPr>
            <a:r>
              <a:rPr lang="en-US" sz="2000"/>
              <a:t>The reason for this inefficiency was our original </a:t>
            </a:r>
            <a:r>
              <a:rPr lang="en-US" sz="2000" u="sng"/>
              <a:t>bottom up approach</a:t>
            </a:r>
            <a:r>
              <a:rPr lang="en-US" sz="2000"/>
              <a:t> (see “Order of Implementation”) which focused on Adaboost only, not realizing the strong coupling with cascade.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4000" b="1" i="1"/>
              <a:t>Overfitting</a:t>
            </a:r>
            <a:br>
              <a:rPr lang="en-US" sz="4000" b="1" i="1"/>
            </a:br>
            <a:endParaRPr lang="en-US" sz="4000" b="1" i="1"/>
          </a:p>
        </p:txBody>
      </p:sp>
      <p:sp>
        <p:nvSpPr>
          <p:cNvPr id="196611" name="Rectangle 3"/>
          <p:cNvSpPr>
            <a:spLocks noGrp="1" noChangeArrowheads="1"/>
          </p:cNvSpPr>
          <p:nvPr>
            <p:ph type="body" idx="1"/>
          </p:nvPr>
        </p:nvSpPr>
        <p:spPr/>
        <p:txBody>
          <a:bodyPr/>
          <a:lstStyle/>
          <a:p>
            <a:pPr algn="l" rtl="0"/>
            <a:r>
              <a:rPr lang="en-US"/>
              <a:t>While experimenting with training parameters, we slowly raised detection rate and lowered false positive rate. </a:t>
            </a:r>
          </a:p>
          <a:p>
            <a:pPr algn="l" rtl="0"/>
            <a:r>
              <a:rPr lang="en-US"/>
              <a:t>After some point (99.9% detection rate &amp; 0.01% false positive rate) less faces from the CMU dataset were detected, while not improving false alarm rate.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z="4000" b="1" i="1"/>
              <a:t>Using partial cascade to find false alarm examples </a:t>
            </a:r>
          </a:p>
        </p:txBody>
      </p:sp>
      <p:sp>
        <p:nvSpPr>
          <p:cNvPr id="197635" name="Rectangle 3"/>
          <p:cNvSpPr>
            <a:spLocks noGrp="1" noChangeArrowheads="1"/>
          </p:cNvSpPr>
          <p:nvPr>
            <p:ph type="body" idx="1"/>
          </p:nvPr>
        </p:nvSpPr>
        <p:spPr/>
        <p:txBody>
          <a:bodyPr/>
          <a:lstStyle/>
          <a:p>
            <a:pPr algn="l" rtl="0"/>
            <a:r>
              <a:rPr lang="en-US"/>
              <a:t>We settled on 99% detection rate and 0.25% false positive rate. </a:t>
            </a:r>
          </a:p>
          <a:p>
            <a:pPr algn="l" rtl="0"/>
            <a:r>
              <a:rPr lang="en-US"/>
              <a:t>After further examination of the paper we decided to stop the current cascade and start new ones which use false alarms from the old ones. False alarm rate improved significantly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rtl="0"/>
            <a:r>
              <a:rPr lang="en-US" sz="4000" b="1" i="1"/>
              <a:t>Rounding of Scaling Operation</a:t>
            </a:r>
            <a:br>
              <a:rPr lang="en-US" sz="4000" b="1" i="1"/>
            </a:br>
            <a:endParaRPr lang="en-US" sz="4000" b="1" i="1"/>
          </a:p>
        </p:txBody>
      </p:sp>
      <p:sp>
        <p:nvSpPr>
          <p:cNvPr id="198659" name="Rectangle 3"/>
          <p:cNvSpPr>
            <a:spLocks noGrp="1" noChangeArrowheads="1"/>
          </p:cNvSpPr>
          <p:nvPr>
            <p:ph type="body" idx="1"/>
          </p:nvPr>
        </p:nvSpPr>
        <p:spPr/>
        <p:txBody>
          <a:bodyPr/>
          <a:lstStyle/>
          <a:p>
            <a:pPr algn="l" rtl="0">
              <a:lnSpc>
                <a:spcPct val="80000"/>
              </a:lnSpc>
            </a:pPr>
            <a:r>
              <a:rPr lang="en-US" sz="2000"/>
              <a:t>After 3 rounds of cascade and another round of negative set collecting from false alarms,</a:t>
            </a:r>
          </a:p>
          <a:p>
            <a:pPr algn="l" rtl="0">
              <a:lnSpc>
                <a:spcPct val="80000"/>
              </a:lnSpc>
            </a:pPr>
            <a:r>
              <a:rPr lang="en-US" sz="2000"/>
              <a:t>And another cascade the false alarm rate was sufficient for the base scale of our detector (19X19), but bad for higher scales.</a:t>
            </a:r>
          </a:p>
          <a:p>
            <a:pPr algn="l" rtl="0">
              <a:lnSpc>
                <a:spcPct val="80000"/>
              </a:lnSpc>
            </a:pPr>
            <a:r>
              <a:rPr lang="en-US" sz="2000"/>
              <a:t>We came up with the idea the problem lies with the way we scale up the features, particularly with rounding of small rectangle features (rounding effects small number much more proportionally than for larger numbers). As a result rectangles were not congruent.</a:t>
            </a:r>
          </a:p>
          <a:p>
            <a:pPr algn="l" rtl="0">
              <a:lnSpc>
                <a:spcPct val="80000"/>
              </a:lnSpc>
            </a:pPr>
            <a:r>
              <a:rPr lang="en-US" sz="2000"/>
              <a:t>We solved this problem by scaling up the size of rectangle sides instead of scaling up integral image indices.</a:t>
            </a:r>
          </a:p>
          <a:p>
            <a:pPr algn="l" rtl="0">
              <a:lnSpc>
                <a:spcPct val="80000"/>
              </a:lnSpc>
            </a:pPr>
            <a:r>
              <a:rPr lang="en-US" sz="2000"/>
              <a:t>For example, the following feature’s rectangles will not be congruent after scaling up: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4" name="Picture 4"/>
          <p:cNvPicPr>
            <a:picLocks noGrp="1" noChangeAspect="1" noChangeArrowheads="1"/>
          </p:cNvPicPr>
          <p:nvPr>
            <p:ph type="body" idx="1"/>
          </p:nvPr>
        </p:nvPicPr>
        <p:blipFill>
          <a:blip r:embed="rId2" cstate="print"/>
          <a:srcRect/>
          <a:stretch>
            <a:fillRect/>
          </a:stretch>
        </p:blipFill>
        <p:spPr>
          <a:xfrm>
            <a:off x="107950" y="908050"/>
            <a:ext cx="4057650" cy="4464050"/>
          </a:xfrm>
          <a:noFill/>
          <a:ln/>
        </p:spPr>
      </p:pic>
      <p:pic>
        <p:nvPicPr>
          <p:cNvPr id="199685" name="Picture 5"/>
          <p:cNvPicPr>
            <a:picLocks noChangeAspect="1" noChangeArrowheads="1"/>
          </p:cNvPicPr>
          <p:nvPr/>
        </p:nvPicPr>
        <p:blipFill>
          <a:blip r:embed="rId3" cstate="print"/>
          <a:srcRect/>
          <a:stretch>
            <a:fillRect/>
          </a:stretch>
        </p:blipFill>
        <p:spPr bwMode="auto">
          <a:xfrm>
            <a:off x="4203700" y="1141413"/>
            <a:ext cx="4070350" cy="467995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sz="4000" b="1" i="1"/>
              <a:t>Memory limitations</a:t>
            </a:r>
            <a:br>
              <a:rPr lang="en-US" sz="4000" b="1" i="1"/>
            </a:br>
            <a:endParaRPr lang="en-US" sz="4000" b="1" i="1"/>
          </a:p>
        </p:txBody>
      </p:sp>
      <p:sp>
        <p:nvSpPr>
          <p:cNvPr id="200707" name="Rectangle 3"/>
          <p:cNvSpPr>
            <a:spLocks noGrp="1" noChangeArrowheads="1"/>
          </p:cNvSpPr>
          <p:nvPr>
            <p:ph type="body" idx="1"/>
          </p:nvPr>
        </p:nvSpPr>
        <p:spPr/>
        <p:txBody>
          <a:bodyPr/>
          <a:lstStyle/>
          <a:p>
            <a:pPr algn="l" rtl="0">
              <a:lnSpc>
                <a:spcPct val="80000"/>
              </a:lnSpc>
            </a:pPr>
            <a:r>
              <a:rPr lang="en-US" sz="1800"/>
              <a:t>Using a 32-bit machine (and Matlab), We faced serious memory limitation for vector operations on large arrays. In Order to avoid Matlab Memory limitations and still maintain vectorized implementation, we created Chunks of the set of Feature Values of all Available Data</a:t>
            </a:r>
          </a:p>
          <a:p>
            <a:pPr algn="l" rtl="0">
              <a:lnSpc>
                <a:spcPct val="80000"/>
              </a:lnSpc>
            </a:pPr>
            <a:r>
              <a:rPr lang="en-US" sz="1800"/>
              <a:t>In Training, FeatureValues  data (All possible Feature and their Values for all Training Samples). was stored in chunks files.</a:t>
            </a:r>
          </a:p>
          <a:p>
            <a:pPr algn="l" rtl="0">
              <a:lnSpc>
                <a:spcPct val="80000"/>
              </a:lnSpc>
            </a:pPr>
            <a:r>
              <a:rPr lang="en-US" sz="1800"/>
              <a:t>~3000 faces </a:t>
            </a:r>
          </a:p>
          <a:p>
            <a:pPr algn="l" rtl="0">
              <a:lnSpc>
                <a:spcPct val="80000"/>
              </a:lnSpc>
            </a:pPr>
            <a:r>
              <a:rPr lang="en-US" sz="1800"/>
              <a:t>~10000-15000 Non Faces in each training phase</a:t>
            </a:r>
          </a:p>
          <a:p>
            <a:pPr algn="l" rtl="0">
              <a:lnSpc>
                <a:spcPct val="80000"/>
              </a:lnSpc>
            </a:pPr>
            <a:r>
              <a:rPr lang="en-US" sz="1800"/>
              <a:t>53130 features (all possible..)</a:t>
            </a:r>
          </a:p>
          <a:p>
            <a:pPr algn="l" rtl="0">
              <a:lnSpc>
                <a:spcPct val="80000"/>
              </a:lnSpc>
            </a:pPr>
            <a:r>
              <a:rPr lang="en-US" sz="1800"/>
              <a:t>A 64bit Matlab version of + 10 GB of memory, could make “chunking” unnecessary.</a:t>
            </a:r>
          </a:p>
          <a:p>
            <a:pPr algn="l" rtl="0">
              <a:lnSpc>
                <a:spcPct val="80000"/>
              </a:lnSpc>
            </a:pPr>
            <a:r>
              <a:rPr lang="en-US" sz="1800"/>
              <a:t>In Testing, we did not store the chunks in files, but processed each featureValuesXSubWin chunk, on at a time (about 200-500 MB per chunk), as we try the cascade fully on each SubWin.</a:t>
            </a:r>
          </a:p>
          <a:p>
            <a:pPr algn="l" rtl="0">
              <a:lnSpc>
                <a:spcPct val="80000"/>
              </a:lnSpc>
            </a:pPr>
            <a:r>
              <a:rPr lang="en-US" sz="1800"/>
              <a:t>Testing performance remained good as before.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z="4000" b="1" i="1"/>
              <a:t>Downsizing</a:t>
            </a:r>
            <a:br>
              <a:rPr lang="en-US" sz="4000" b="1" i="1"/>
            </a:br>
            <a:endParaRPr lang="en-US" sz="4000" b="1" i="1"/>
          </a:p>
        </p:txBody>
      </p:sp>
      <p:sp>
        <p:nvSpPr>
          <p:cNvPr id="201731" name="Rectangle 3"/>
          <p:cNvSpPr>
            <a:spLocks noGrp="1" noChangeArrowheads="1"/>
          </p:cNvSpPr>
          <p:nvPr>
            <p:ph type="body" idx="1"/>
          </p:nvPr>
        </p:nvSpPr>
        <p:spPr/>
        <p:txBody>
          <a:bodyPr/>
          <a:lstStyle/>
          <a:p>
            <a:pPr algn="l" rtl="0"/>
            <a:r>
              <a:rPr lang="en-US"/>
              <a:t>Downsizing option is enabled for enhanced performance, default for downsizing is  384X288.</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b="1" i="1"/>
              <a:t>Post Processing</a:t>
            </a:r>
          </a:p>
        </p:txBody>
      </p:sp>
      <p:sp>
        <p:nvSpPr>
          <p:cNvPr id="209923" name="Rectangle 3"/>
          <p:cNvSpPr>
            <a:spLocks noGrp="1" noChangeArrowheads="1"/>
          </p:cNvSpPr>
          <p:nvPr>
            <p:ph type="body" idx="1"/>
          </p:nvPr>
        </p:nvSpPr>
        <p:spPr/>
        <p:txBody>
          <a:bodyPr/>
          <a:lstStyle/>
          <a:p>
            <a:pPr algn="l" rtl="0">
              <a:lnSpc>
                <a:spcPct val="90000"/>
              </a:lnSpc>
            </a:pPr>
            <a:r>
              <a:rPr lang="en-US"/>
              <a:t>We have implemented simple overlapping detection merging, of locating and eliminating isolated detections. Does good jobs on well detected images, but can delete true singular detection when the detection subwindows are singular, which can occur for noisy image, big StepSize(deltaX, deltaY),etc..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124075" y="2349500"/>
            <a:ext cx="8229600" cy="1371600"/>
          </a:xfrm>
        </p:spPr>
        <p:txBody>
          <a:bodyPr/>
          <a:lstStyle/>
          <a:p>
            <a:r>
              <a:rPr lang="en-US" b="1"/>
              <a:t>Further 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4000"/>
              <a:t>Robust Real-time Object Detection</a:t>
            </a:r>
          </a:p>
        </p:txBody>
      </p:sp>
      <p:sp>
        <p:nvSpPr>
          <p:cNvPr id="140291" name="Rectangle 3"/>
          <p:cNvSpPr>
            <a:spLocks noGrp="1" noChangeArrowheads="1"/>
          </p:cNvSpPr>
          <p:nvPr>
            <p:ph type="body" idx="1"/>
          </p:nvPr>
        </p:nvSpPr>
        <p:spPr>
          <a:xfrm>
            <a:off x="457200" y="1981200"/>
            <a:ext cx="8686800" cy="4400550"/>
          </a:xfrm>
        </p:spPr>
        <p:txBody>
          <a:bodyPr/>
          <a:lstStyle/>
          <a:p>
            <a:pPr algn="l" rtl="0">
              <a:lnSpc>
                <a:spcPct val="80000"/>
              </a:lnSpc>
            </a:pPr>
            <a:r>
              <a:rPr lang="en-US" sz="2800"/>
              <a:t>AdaBoost</a:t>
            </a:r>
          </a:p>
          <a:p>
            <a:pPr algn="l" rtl="0">
              <a:lnSpc>
                <a:spcPct val="80000"/>
              </a:lnSpc>
              <a:buFont typeface="Wingdings" pitchFamily="2" charset="2"/>
              <a:buNone/>
            </a:pPr>
            <a:r>
              <a:rPr lang="en-US" sz="2800"/>
              <a:t>Boosting weak classifiers (i.e. features) to make 1 strong classifer.</a:t>
            </a:r>
          </a:p>
          <a:p>
            <a:pPr algn="l" rtl="0">
              <a:lnSpc>
                <a:spcPct val="80000"/>
              </a:lnSpc>
              <a:buFont typeface="Wingdings" pitchFamily="2" charset="2"/>
              <a:buNone/>
            </a:pPr>
            <a:r>
              <a:rPr lang="en-US" sz="2800"/>
              <a:t>strong classifer = Weighted Combination of weak classifiers</a:t>
            </a:r>
          </a:p>
          <a:p>
            <a:pPr algn="l" rtl="0">
              <a:lnSpc>
                <a:spcPct val="80000"/>
              </a:lnSpc>
              <a:buFont typeface="Wingdings" pitchFamily="2" charset="2"/>
              <a:buNone/>
            </a:pPr>
            <a:r>
              <a:rPr lang="en-US" sz="2800"/>
              <a:t>In every iteration the weights of the misclassified examples increase</a:t>
            </a:r>
          </a:p>
          <a:p>
            <a:pPr algn="l" rtl="0">
              <a:lnSpc>
                <a:spcPct val="80000"/>
              </a:lnSpc>
              <a:buFont typeface="Wingdings" pitchFamily="2" charset="2"/>
              <a:buNone/>
            </a:pPr>
            <a:endParaRPr lang="en-US" sz="2800"/>
          </a:p>
          <a:p>
            <a:pPr algn="l" rtl="0">
              <a:lnSpc>
                <a:spcPct val="80000"/>
              </a:lnSpc>
              <a:buFont typeface="Wingdings" pitchFamily="2" charset="2"/>
              <a:buNone/>
            </a:pPr>
            <a:r>
              <a:rPr lang="en-US" sz="2800"/>
              <a:t>Problem – Creating a classifier out of a feature.</a:t>
            </a:r>
          </a:p>
          <a:p>
            <a:pPr algn="l" rtl="0">
              <a:lnSpc>
                <a:spcPct val="80000"/>
              </a:lnSpc>
              <a:buFont typeface="Wingdings" pitchFamily="2" charset="2"/>
              <a:buNone/>
            </a:pPr>
            <a:r>
              <a:rPr lang="en-US" sz="2800"/>
              <a:t>What threshold to take?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sz="4000" b="1" i="1"/>
              <a:t>Merging overlapping detections</a:t>
            </a:r>
          </a:p>
        </p:txBody>
      </p:sp>
      <p:sp>
        <p:nvSpPr>
          <p:cNvPr id="205827" name="Rectangle 3"/>
          <p:cNvSpPr>
            <a:spLocks noGrp="1" noChangeArrowheads="1"/>
          </p:cNvSpPr>
          <p:nvPr>
            <p:ph type="body" idx="1"/>
          </p:nvPr>
        </p:nvSpPr>
        <p:spPr/>
        <p:txBody>
          <a:bodyPr/>
          <a:lstStyle/>
          <a:p>
            <a:pPr algn="l" rtl="0"/>
            <a:r>
              <a:rPr lang="en-US"/>
              <a:t>In order to determine more precisely detection rate and false positive rate, it is crucial to be able to merge overlapping detections of multiple scales into a single detection window. At this stage, it seems as a non trivial task.</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z="3600" b="1" i="1"/>
              <a:t>Reducing further discretization errors caused by scaling detectors</a:t>
            </a:r>
            <a:endParaRPr lang="en-US" sz="4000" b="1" i="1"/>
          </a:p>
        </p:txBody>
      </p:sp>
      <p:sp>
        <p:nvSpPr>
          <p:cNvPr id="206851" name="Rectangle 3"/>
          <p:cNvSpPr>
            <a:spLocks noGrp="1" noChangeArrowheads="1"/>
          </p:cNvSpPr>
          <p:nvPr>
            <p:ph type="body" idx="1"/>
          </p:nvPr>
        </p:nvSpPr>
        <p:spPr/>
        <p:txBody>
          <a:bodyPr/>
          <a:lstStyle/>
          <a:p>
            <a:pPr algn="l" rtl="0">
              <a:lnSpc>
                <a:spcPct val="80000"/>
              </a:lnSpc>
            </a:pPr>
            <a:r>
              <a:rPr lang="en-US" sz="2000"/>
              <a:t>For a single feature, we adjusted the scaling such that they will still preserve a Haar-like shape for each scaling. However, there are at least two more possible fine tuning adjustments:</a:t>
            </a:r>
          </a:p>
          <a:p>
            <a:pPr algn="l" rtl="0">
              <a:lnSpc>
                <a:spcPct val="80000"/>
              </a:lnSpc>
            </a:pPr>
            <a:r>
              <a:rPr lang="en-US" sz="2000"/>
              <a:t>Compensating the deficiency of geometrical similarity to the original rectangles that builds the feature in its basic size.</a:t>
            </a:r>
          </a:p>
          <a:p>
            <a:pPr algn="l" rtl="0">
              <a:lnSpc>
                <a:spcPct val="80000"/>
              </a:lnSpc>
            </a:pPr>
            <a:r>
              <a:rPr lang="en-US" sz="2000"/>
              <a:t>Compensating the feature change of </a:t>
            </a:r>
            <a:r>
              <a:rPr lang="en-US" sz="2000" u="sng"/>
              <a:t>relative</a:t>
            </a:r>
            <a:r>
              <a:rPr lang="en-US" sz="2000"/>
              <a:t> origin within a scaled window.</a:t>
            </a:r>
          </a:p>
          <a:p>
            <a:pPr algn="l" rtl="0">
              <a:lnSpc>
                <a:spcPct val="80000"/>
              </a:lnSpc>
            </a:pPr>
            <a:r>
              <a:rPr lang="en-US" sz="2000"/>
              <a:t>The above discretization errors have greater weight in the first few scaling stages, while as the scaling is bigger, it becomes more negligible. Future work on examinations and testing of appropriate linear interpolation methods could be considered.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4000" b="1" i="1"/>
              <a:t>Easy vector migration to SSE &amp; openCV/IPP </a:t>
            </a:r>
          </a:p>
        </p:txBody>
      </p:sp>
      <p:sp>
        <p:nvSpPr>
          <p:cNvPr id="207875" name="Rectangle 3"/>
          <p:cNvSpPr>
            <a:spLocks noGrp="1" noChangeArrowheads="1"/>
          </p:cNvSpPr>
          <p:nvPr>
            <p:ph type="body" idx="1"/>
          </p:nvPr>
        </p:nvSpPr>
        <p:spPr/>
        <p:txBody>
          <a:bodyPr/>
          <a:lstStyle/>
          <a:p>
            <a:pPr algn="l" rtl="0">
              <a:lnSpc>
                <a:spcPct val="90000"/>
              </a:lnSpc>
            </a:pPr>
            <a:r>
              <a:rPr lang="en-US" sz="2400"/>
              <a:t>During the Matlab implementation phase, we worked on the task of migration to C++ (later we dimmed the migration unnecessary), including enabling work with mex &amp; with visual studio compiler. </a:t>
            </a:r>
          </a:p>
          <a:p>
            <a:pPr algn="l" rtl="0">
              <a:lnSpc>
                <a:spcPct val="90000"/>
              </a:lnSpc>
            </a:pPr>
            <a:r>
              <a:rPr lang="en-US" sz="2400"/>
              <a:t>As for mex-mechanism, we managed to transfer all types of data that we defined and used in our Matlab implementation. </a:t>
            </a:r>
          </a:p>
          <a:p>
            <a:pPr algn="l" rtl="0">
              <a:lnSpc>
                <a:spcPct val="90000"/>
              </a:lnSpc>
            </a:pPr>
            <a:r>
              <a:rPr lang="en-US" sz="2400"/>
              <a:t>As for the C++ coding, further work can be done on how to use OpenCV and IPP data built in structures and API for “Boxing” operations, in order to preserve our code structure.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4000"/>
              <a:t>Robust Real-time Object Detection</a:t>
            </a:r>
          </a:p>
        </p:txBody>
      </p:sp>
      <p:sp>
        <p:nvSpPr>
          <p:cNvPr id="142339" name="Rectangle 3"/>
          <p:cNvSpPr>
            <a:spLocks noGrp="1" noChangeArrowheads="1"/>
          </p:cNvSpPr>
          <p:nvPr>
            <p:ph type="body" idx="1"/>
          </p:nvPr>
        </p:nvSpPr>
        <p:spPr>
          <a:xfrm>
            <a:off x="457200" y="1981200"/>
            <a:ext cx="8686800" cy="4400550"/>
          </a:xfrm>
        </p:spPr>
        <p:txBody>
          <a:bodyPr/>
          <a:lstStyle/>
          <a:p>
            <a:pPr algn="l" rtl="0"/>
            <a:r>
              <a:rPr lang="en-US"/>
              <a:t>AdaBoost</a:t>
            </a:r>
          </a:p>
          <a:p>
            <a:pPr algn="l" rtl="0">
              <a:buFont typeface="Wingdings" pitchFamily="2" charset="2"/>
              <a:buNone/>
            </a:pPr>
            <a:endParaRPr lang="en-US"/>
          </a:p>
          <a:p>
            <a:pPr algn="l" rtl="0">
              <a:buFont typeface="Wingdings" pitchFamily="2" charset="2"/>
              <a:buNone/>
            </a:pPr>
            <a:r>
              <a:rPr lang="en-US"/>
              <a:t>Problem – </a:t>
            </a:r>
          </a:p>
          <a:p>
            <a:pPr algn="l" rtl="0">
              <a:buFont typeface="Wingdings" pitchFamily="2" charset="2"/>
              <a:buNone/>
            </a:pPr>
            <a:r>
              <a:rPr lang="en-US"/>
              <a:t>Threshold</a:t>
            </a:r>
          </a:p>
        </p:txBody>
      </p:sp>
      <p:pic>
        <p:nvPicPr>
          <p:cNvPr id="142340" name="Picture 4" descr="bestrong"/>
          <p:cNvPicPr>
            <a:picLocks noChangeAspect="1" noChangeArrowheads="1"/>
          </p:cNvPicPr>
          <p:nvPr/>
        </p:nvPicPr>
        <p:blipFill>
          <a:blip r:embed="rId2" cstate="print"/>
          <a:srcRect/>
          <a:stretch>
            <a:fillRect/>
          </a:stretch>
        </p:blipFill>
        <p:spPr bwMode="auto">
          <a:xfrm>
            <a:off x="2771775" y="1517650"/>
            <a:ext cx="6372225" cy="53403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a:t>Robust Real-time Object Detection</a:t>
            </a:r>
          </a:p>
        </p:txBody>
      </p:sp>
      <p:sp>
        <p:nvSpPr>
          <p:cNvPr id="141315" name="Rectangle 3"/>
          <p:cNvSpPr>
            <a:spLocks noGrp="1" noChangeArrowheads="1"/>
          </p:cNvSpPr>
          <p:nvPr>
            <p:ph type="body" idx="1"/>
          </p:nvPr>
        </p:nvSpPr>
        <p:spPr>
          <a:xfrm>
            <a:off x="468313" y="1484313"/>
            <a:ext cx="8229600" cy="5257800"/>
          </a:xfrm>
        </p:spPr>
        <p:txBody>
          <a:bodyPr/>
          <a:lstStyle/>
          <a:p>
            <a:pPr algn="l" rtl="0">
              <a:lnSpc>
                <a:spcPct val="90000"/>
              </a:lnSpc>
            </a:pPr>
            <a:r>
              <a:rPr lang="en-US"/>
              <a:t>Cascade</a:t>
            </a:r>
          </a:p>
          <a:p>
            <a:pPr algn="l" rtl="0">
              <a:lnSpc>
                <a:spcPct val="90000"/>
              </a:lnSpc>
              <a:buFont typeface="Wingdings" pitchFamily="2" charset="2"/>
              <a:buNone/>
            </a:pPr>
            <a:r>
              <a:rPr lang="en-US"/>
              <a:t>Every (strong, boosted) Classifier only deals with blocks not discarded by previous classifier</a:t>
            </a:r>
          </a:p>
          <a:p>
            <a:pPr algn="l" rtl="0">
              <a:lnSpc>
                <a:spcPct val="90000"/>
              </a:lnSpc>
              <a:buFont typeface="Wingdings" pitchFamily="2" charset="2"/>
              <a:buNone/>
            </a:pPr>
            <a:endParaRPr lang="en-US"/>
          </a:p>
          <a:p>
            <a:pPr algn="l" rtl="0">
              <a:lnSpc>
                <a:spcPct val="90000"/>
              </a:lnSpc>
              <a:buFont typeface="Wingdings" pitchFamily="2" charset="2"/>
              <a:buNone/>
            </a:pPr>
            <a:r>
              <a:rPr lang="en-US"/>
              <a:t>Stop when achieved</a:t>
            </a:r>
          </a:p>
          <a:p>
            <a:pPr algn="l" rtl="0">
              <a:lnSpc>
                <a:spcPct val="90000"/>
              </a:lnSpc>
              <a:buFont typeface="Wingdings" pitchFamily="2" charset="2"/>
              <a:buNone/>
            </a:pPr>
            <a:r>
              <a:rPr lang="en-US"/>
              <a:t>Desired detection rate</a:t>
            </a:r>
          </a:p>
          <a:p>
            <a:pPr algn="l" rtl="0">
              <a:lnSpc>
                <a:spcPct val="90000"/>
              </a:lnSpc>
              <a:buFont typeface="Wingdings" pitchFamily="2" charset="2"/>
              <a:buNone/>
            </a:pPr>
            <a:endParaRPr lang="en-US"/>
          </a:p>
          <a:p>
            <a:pPr algn="l" rtl="0">
              <a:lnSpc>
                <a:spcPct val="90000"/>
              </a:lnSpc>
              <a:buFont typeface="Wingdings" pitchFamily="2" charset="2"/>
              <a:buNone/>
            </a:pPr>
            <a:endParaRPr lang="en-US"/>
          </a:p>
          <a:p>
            <a:pPr algn="l" rtl="0">
              <a:lnSpc>
                <a:spcPct val="90000"/>
              </a:lnSpc>
              <a:buFont typeface="Wingdings" pitchFamily="2" charset="2"/>
              <a:buNone/>
            </a:pPr>
            <a:r>
              <a:rPr lang="en-US"/>
              <a:t>Problem – Sparse Vector Maintenance</a:t>
            </a:r>
          </a:p>
        </p:txBody>
      </p:sp>
      <p:pic>
        <p:nvPicPr>
          <p:cNvPr id="141316" name="Picture 4" descr="cascade"/>
          <p:cNvPicPr>
            <a:picLocks noChangeAspect="1" noChangeArrowheads="1"/>
          </p:cNvPicPr>
          <p:nvPr/>
        </p:nvPicPr>
        <p:blipFill>
          <a:blip r:embed="rId2" cstate="print"/>
          <a:srcRect/>
          <a:stretch>
            <a:fillRect/>
          </a:stretch>
        </p:blipFill>
        <p:spPr bwMode="auto">
          <a:xfrm>
            <a:off x="4638675" y="3068638"/>
            <a:ext cx="4505325" cy="29146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a:xfrm>
            <a:off x="468313" y="2565400"/>
            <a:ext cx="8229600" cy="1371600"/>
          </a:xfrm>
        </p:spPr>
        <p:txBody>
          <a:bodyPr/>
          <a:lstStyle/>
          <a:p>
            <a:r>
              <a:rPr lang="en-US"/>
              <a:t>Approach to solving the problem</a:t>
            </a:r>
          </a:p>
        </p:txBody>
      </p:sp>
      <p:pic>
        <p:nvPicPr>
          <p:cNvPr id="146439" name="Picture 7" descr="Light_Bulb"/>
          <p:cNvPicPr>
            <a:picLocks noChangeAspect="1" noChangeArrowheads="1"/>
          </p:cNvPicPr>
          <p:nvPr/>
        </p:nvPicPr>
        <p:blipFill>
          <a:blip r:embed="rId2" cstate="print"/>
          <a:srcRect/>
          <a:stretch>
            <a:fillRect/>
          </a:stretch>
        </p:blipFill>
        <p:spPr bwMode="auto">
          <a:xfrm>
            <a:off x="7019925" y="4437063"/>
            <a:ext cx="1957388" cy="218598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sz="3600" b="1" i="1"/>
              <a:t>Use of Matlab</a:t>
            </a:r>
          </a:p>
        </p:txBody>
      </p:sp>
      <p:sp>
        <p:nvSpPr>
          <p:cNvPr id="157699" name="Rectangle 3"/>
          <p:cNvSpPr>
            <a:spLocks noGrp="1" noChangeArrowheads="1"/>
          </p:cNvSpPr>
          <p:nvPr>
            <p:ph type="body" idx="1"/>
          </p:nvPr>
        </p:nvSpPr>
        <p:spPr/>
        <p:txBody>
          <a:bodyPr/>
          <a:lstStyle/>
          <a:p>
            <a:pPr algn="l" rtl="0"/>
            <a:r>
              <a:rPr lang="en-US" sz="2000"/>
              <a:t>Vector &amp; matrix operations are basic operation in Matlab. </a:t>
            </a:r>
          </a:p>
          <a:p>
            <a:pPr algn="l" rtl="0"/>
            <a:r>
              <a:rPr lang="en-US" sz="2000"/>
              <a:t>Matlab makes redundant the need for memory management (allocation, deallocation). </a:t>
            </a:r>
          </a:p>
          <a:p>
            <a:pPr algn="l" rtl="0"/>
            <a:r>
              <a:rPr lang="en-US" sz="2000"/>
              <a:t>it has very good I/O capabilities vis-à-vis Images.</a:t>
            </a:r>
          </a:p>
          <a:p>
            <a:pPr algn="l" rtl="0"/>
            <a:r>
              <a:rPr lang="en-US" sz="2000"/>
              <a:t>the Matlab environment is optimized for vector &amp; matrix debugging (easy access to complex structures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1028</TotalTime>
  <Words>2033</Words>
  <Application>Microsoft Office PowerPoint</Application>
  <PresentationFormat>‫הצגה על המסך (4:3)</PresentationFormat>
  <Paragraphs>155</Paragraphs>
  <Slides>52</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52</vt:i4>
      </vt:variant>
    </vt:vector>
  </HeadingPairs>
  <TitlesOfParts>
    <vt:vector size="53" baseType="lpstr">
      <vt:lpstr>Pixel</vt:lpstr>
      <vt:lpstr>Face Detection system, CV Lab</vt:lpstr>
      <vt:lpstr>Robust Real-time Object Detection</vt:lpstr>
      <vt:lpstr>Robust Real-time Object Detection</vt:lpstr>
      <vt:lpstr>Robust Real-time Object Detection</vt:lpstr>
      <vt:lpstr>Robust Real-time Object Detection</vt:lpstr>
      <vt:lpstr>Robust Real-time Object Detection</vt:lpstr>
      <vt:lpstr>Robust Real-time Object Detection</vt:lpstr>
      <vt:lpstr>Approach to solving the problem</vt:lpstr>
      <vt:lpstr>Use of Matlab</vt:lpstr>
      <vt:lpstr>Use of Matlab (2)</vt:lpstr>
      <vt:lpstr>Finding Feature threshold –  Full Search</vt:lpstr>
      <vt:lpstr>Finding Feature threshold –  Full Search (2)</vt:lpstr>
      <vt:lpstr>Finding Feature threshold – Example</vt:lpstr>
      <vt:lpstr> </vt:lpstr>
      <vt:lpstr>שקופית 15</vt:lpstr>
      <vt:lpstr>שקופית 16</vt:lpstr>
      <vt:lpstr>שקופית 17</vt:lpstr>
      <vt:lpstr>שקופית 18</vt:lpstr>
      <vt:lpstr> </vt:lpstr>
      <vt:lpstr>Reducing Time complexity </vt:lpstr>
      <vt:lpstr>“Boxing” the examples</vt:lpstr>
      <vt:lpstr>“Boxing” the examples (2)</vt:lpstr>
      <vt:lpstr>“Boxing” the examples (3)</vt:lpstr>
      <vt:lpstr>Calculating Feature application values only Once</vt:lpstr>
      <vt:lpstr>Calculating Feature application values only Once (2)</vt:lpstr>
      <vt:lpstr>Simultaneous Misclassification Calculation &amp; Examples Weights Update</vt:lpstr>
      <vt:lpstr>Reduce correctness testing time</vt:lpstr>
      <vt:lpstr>Results</vt:lpstr>
      <vt:lpstr>שקופית 29</vt:lpstr>
      <vt:lpstr>שקופית 30</vt:lpstr>
      <vt:lpstr>שקופית 31</vt:lpstr>
      <vt:lpstr>שקופית 32</vt:lpstr>
      <vt:lpstr>Selected Haar features</vt:lpstr>
      <vt:lpstr>שקופית 34</vt:lpstr>
      <vt:lpstr>שקופית 35</vt:lpstr>
      <vt:lpstr>שקופית 36</vt:lpstr>
      <vt:lpstr>שקופית 37</vt:lpstr>
      <vt:lpstr>שקופית 38</vt:lpstr>
      <vt:lpstr>שקופית 39</vt:lpstr>
      <vt:lpstr>Analysis</vt:lpstr>
      <vt:lpstr>Unnecessary recalculation (which we discarded)</vt:lpstr>
      <vt:lpstr>Overfitting </vt:lpstr>
      <vt:lpstr>Using partial cascade to find false alarm examples </vt:lpstr>
      <vt:lpstr>Rounding of Scaling Operation </vt:lpstr>
      <vt:lpstr>שקופית 45</vt:lpstr>
      <vt:lpstr>Memory limitations </vt:lpstr>
      <vt:lpstr>Downsizing </vt:lpstr>
      <vt:lpstr>Post Processing</vt:lpstr>
      <vt:lpstr>Further Work:</vt:lpstr>
      <vt:lpstr>Merging overlapping detections</vt:lpstr>
      <vt:lpstr>Reducing further discretization errors caused by scaling detectors</vt:lpstr>
      <vt:lpstr>Easy vector migration to SSE &amp; openCV/IPP </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system</dc:title>
  <dc:creator>Natan Silnitsky</dc:creator>
  <cp:lastModifiedBy>daniel</cp:lastModifiedBy>
  <cp:revision>23</cp:revision>
  <dcterms:created xsi:type="dcterms:W3CDTF">2008-12-05T21:04:34Z</dcterms:created>
  <dcterms:modified xsi:type="dcterms:W3CDTF">2018-05-06T19:52:58Z</dcterms:modified>
</cp:coreProperties>
</file>