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59" r:id="rId4"/>
    <p:sldId id="265" r:id="rId5"/>
    <p:sldId id="294" r:id="rId6"/>
    <p:sldId id="279" r:id="rId7"/>
    <p:sldId id="277" r:id="rId8"/>
    <p:sldId id="293" r:id="rId9"/>
    <p:sldId id="295" r:id="rId10"/>
    <p:sldId id="296" r:id="rId11"/>
    <p:sldId id="297" r:id="rId12"/>
    <p:sldId id="298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2952"/>
    <a:srgbClr val="01B5AD"/>
    <a:srgbClr val="F2F2F2"/>
    <a:srgbClr val="656464"/>
    <a:srgbClr val="67BF00"/>
    <a:srgbClr val="C7C4C4"/>
    <a:srgbClr val="71BF44"/>
    <a:srgbClr val="70BF44"/>
    <a:srgbClr val="7FBC26"/>
    <a:srgbClr val="71C0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0" autoAdjust="0"/>
    <p:restoredTop sz="95124" autoAdjust="0"/>
  </p:normalViewPr>
  <p:slideViewPr>
    <p:cSldViewPr snapToGrid="0" snapToObjects="1" showGuides="1">
      <p:cViewPr varScale="1">
        <p:scale>
          <a:sx n="68" d="100"/>
          <a:sy n="68" d="100"/>
        </p:scale>
        <p:origin x="514" y="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0" d="100"/>
          <a:sy n="80" d="100"/>
        </p:scale>
        <p:origin x="284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1B0039C-3C37-E14F-961D-8695A5BA95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34FCA8-AABF-2C4C-9E5F-8D8906905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A2219-FE11-5248-BEA6-38C969CA6BEC}" type="datetimeFigureOut">
              <a:rPr kumimoji="1" lang="ko-KR" altLang="en-US" smtClean="0"/>
              <a:t>2021-11-11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AED61B-9795-B647-A477-69151779E8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5F0486-257D-AD4A-B1A4-CF92430D25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3A903-31CB-3249-8026-DBD13AD4CF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552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5936-F902-6249-B9B6-67F29ED15BFD}" type="datetimeFigureOut">
              <a:rPr kumimoji="1" lang="ko-KR" altLang="en-US" smtClean="0"/>
              <a:t>2021-11-11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E6B4E-6178-D846-A6BB-C5A4D006A84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2838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E6B4E-6178-D846-A6BB-C5A4D006A84C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8635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E6B4E-6178-D846-A6BB-C5A4D006A84C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3719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E6B4E-6178-D846-A6BB-C5A4D006A84C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5532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E6B4E-6178-D846-A6BB-C5A4D006A84C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7087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E6B4E-6178-D846-A6BB-C5A4D006A84C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0575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E6B4E-6178-D846-A6BB-C5A4D006A84C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1860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E6B4E-6178-D846-A6BB-C5A4D006A84C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717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2314C38-CD6F-164F-B529-1E0AEFBD829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E2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FF2635-5834-C442-B3F4-C3302BA20317}"/>
              </a:ext>
            </a:extLst>
          </p:cNvPr>
          <p:cNvSpPr txBox="1"/>
          <p:nvPr userDrawn="1"/>
        </p:nvSpPr>
        <p:spPr>
          <a:xfrm>
            <a:off x="423985" y="651947"/>
            <a:ext cx="43937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ko-KR" altLang="en-US" sz="1200" b="0" i="0" spc="-150" dirty="0">
                <a:solidFill>
                  <a:schemeClr val="bg1"/>
                </a:solidFill>
                <a:latin typeface="+mj-ea"/>
                <a:ea typeface="+mj-ea"/>
              </a:rPr>
              <a:t>통합 보안 플랫폼 기업</a:t>
            </a:r>
            <a:r>
              <a:rPr kumimoji="1" lang="en-US" altLang="ko-KR" sz="1200" b="0" i="0" spc="-15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kumimoji="1" lang="ko-KR" altLang="en-US" sz="1200" b="0" i="0" spc="-150" dirty="0" err="1">
                <a:solidFill>
                  <a:schemeClr val="bg1"/>
                </a:solidFill>
                <a:latin typeface="+mj-ea"/>
                <a:ea typeface="+mj-ea"/>
              </a:rPr>
              <a:t>지니언스</a:t>
            </a:r>
            <a:r>
              <a:rPr kumimoji="1" lang="en-US" altLang="ko-KR" sz="1200" b="0" i="0" spc="-15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kumimoji="1" lang="ko-KR" altLang="en-US" sz="1200" b="0" i="0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776DF9D-4264-5A41-AE5C-D5B2604A98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987" y="6163960"/>
            <a:ext cx="1314196" cy="2905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4FDD25-E902-A64E-A660-1C5912936E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5576" r="42536"/>
          <a:stretch/>
        </p:blipFill>
        <p:spPr>
          <a:xfrm>
            <a:off x="7769262" y="0"/>
            <a:ext cx="4422738" cy="616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6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8F4519B-A678-4B44-9831-E31D9C0C6482}"/>
              </a:ext>
            </a:extLst>
          </p:cNvPr>
          <p:cNvSpPr txBox="1"/>
          <p:nvPr userDrawn="1"/>
        </p:nvSpPr>
        <p:spPr>
          <a:xfrm>
            <a:off x="423985" y="651947"/>
            <a:ext cx="43937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ko-KR" altLang="en-US" sz="1200" b="0" i="0" spc="-150" dirty="0">
                <a:solidFill>
                  <a:srgbClr val="646464"/>
                </a:solidFill>
                <a:latin typeface="+mj-ea"/>
                <a:ea typeface="+mj-ea"/>
              </a:rPr>
              <a:t>통합 보안 플랫폼 기업</a:t>
            </a:r>
            <a:r>
              <a:rPr kumimoji="1" lang="en-US" altLang="ko-KR" sz="1200" b="0" i="0" spc="-150" dirty="0">
                <a:solidFill>
                  <a:srgbClr val="646464"/>
                </a:solidFill>
                <a:latin typeface="+mj-ea"/>
                <a:ea typeface="+mj-ea"/>
              </a:rPr>
              <a:t>, </a:t>
            </a:r>
            <a:r>
              <a:rPr kumimoji="1" lang="ko-KR" altLang="en-US" sz="1200" b="0" i="0" spc="-150" dirty="0" err="1">
                <a:solidFill>
                  <a:srgbClr val="646464"/>
                </a:solidFill>
                <a:latin typeface="+mj-ea"/>
                <a:ea typeface="+mj-ea"/>
              </a:rPr>
              <a:t>지니언스</a:t>
            </a:r>
            <a:r>
              <a:rPr kumimoji="1" lang="en-US" altLang="ko-KR" sz="1200" b="0" i="0" spc="-150" dirty="0">
                <a:solidFill>
                  <a:srgbClr val="646464"/>
                </a:solidFill>
                <a:latin typeface="+mj-ea"/>
                <a:ea typeface="+mj-ea"/>
              </a:rPr>
              <a:t>.</a:t>
            </a:r>
            <a:endParaRPr kumimoji="1" lang="ko-KR" altLang="en-US" sz="1200" b="0" i="0" spc="-150" dirty="0">
              <a:solidFill>
                <a:srgbClr val="646464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E17BE1-BF7A-1F44-A647-F41B77B00314}"/>
              </a:ext>
            </a:extLst>
          </p:cNvPr>
          <p:cNvSpPr txBox="1"/>
          <p:nvPr userDrawn="1"/>
        </p:nvSpPr>
        <p:spPr>
          <a:xfrm>
            <a:off x="423986" y="2775741"/>
            <a:ext cx="402334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" altLang="ko-KR" sz="4800" b="1" i="0" spc="-150" dirty="0">
                <a:solidFill>
                  <a:srgbClr val="0E2852"/>
                </a:solidFill>
                <a:latin typeface="+mj-lt"/>
                <a:ea typeface="NanumSquare_ac Bold" panose="020B0600000101010101" pitchFamily="34" charset="-127"/>
              </a:rPr>
              <a:t>THANK YOU :)</a:t>
            </a:r>
            <a:endParaRPr kumimoji="1" lang="ko-KR" altLang="en-US" sz="4800" b="1" i="0" spc="-150" dirty="0">
              <a:solidFill>
                <a:srgbClr val="0E2852"/>
              </a:solidFill>
              <a:latin typeface="+mj-lt"/>
              <a:ea typeface="NanumSquare_ac Bold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3A7854-E112-9B4A-9FF8-64CC00A239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987" y="6176486"/>
            <a:ext cx="1314196" cy="2905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F93FE7-3B51-C145-BB4E-82E652E58A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5576" r="42536"/>
          <a:stretch/>
        </p:blipFill>
        <p:spPr>
          <a:xfrm>
            <a:off x="7764420" y="0"/>
            <a:ext cx="4427580" cy="617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6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19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친환경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E031BD8-7AC7-AC44-A6F2-FF824BCFAA48}"/>
              </a:ext>
            </a:extLst>
          </p:cNvPr>
          <p:cNvSpPr txBox="1"/>
          <p:nvPr userDrawn="1"/>
        </p:nvSpPr>
        <p:spPr>
          <a:xfrm>
            <a:off x="423985" y="651947"/>
            <a:ext cx="43937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ko-KR" altLang="en-US" sz="1200" b="0" i="0" spc="-150" dirty="0">
                <a:solidFill>
                  <a:srgbClr val="646464"/>
                </a:solidFill>
                <a:latin typeface="+mj-ea"/>
                <a:ea typeface="+mj-ea"/>
              </a:rPr>
              <a:t>통합 보안 플랫폼 기업</a:t>
            </a:r>
            <a:r>
              <a:rPr kumimoji="1" lang="en-US" altLang="ko-KR" sz="1200" b="0" i="0" spc="-150" dirty="0">
                <a:solidFill>
                  <a:srgbClr val="646464"/>
                </a:solidFill>
                <a:latin typeface="+mj-ea"/>
                <a:ea typeface="+mj-ea"/>
              </a:rPr>
              <a:t>, </a:t>
            </a:r>
            <a:r>
              <a:rPr kumimoji="1" lang="ko-KR" altLang="en-US" sz="1200" b="0" i="0" spc="-150" dirty="0" err="1">
                <a:solidFill>
                  <a:srgbClr val="646464"/>
                </a:solidFill>
                <a:latin typeface="+mj-ea"/>
                <a:ea typeface="+mj-ea"/>
              </a:rPr>
              <a:t>지니언스</a:t>
            </a:r>
            <a:r>
              <a:rPr kumimoji="1" lang="en-US" altLang="ko-KR" sz="1200" b="0" i="0" spc="-150" dirty="0">
                <a:solidFill>
                  <a:srgbClr val="646464"/>
                </a:solidFill>
                <a:latin typeface="+mj-ea"/>
                <a:ea typeface="+mj-ea"/>
              </a:rPr>
              <a:t>.</a:t>
            </a:r>
            <a:endParaRPr kumimoji="1" lang="ko-KR" altLang="en-US" sz="1200" b="0" i="0" spc="-150" dirty="0">
              <a:solidFill>
                <a:srgbClr val="646464"/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60C6A3-B504-084B-A957-C127C70BF1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987" y="6176486"/>
            <a:ext cx="1314196" cy="2905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BB5FB70-DDAF-3D4B-BEF5-87DD2D68E9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5576" r="42536"/>
          <a:stretch/>
        </p:blipFill>
        <p:spPr>
          <a:xfrm>
            <a:off x="7764420" y="0"/>
            <a:ext cx="4427580" cy="617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41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18DCFB3-A8EC-0E4C-98C4-2557694E6F2D}"/>
              </a:ext>
            </a:extLst>
          </p:cNvPr>
          <p:cNvSpPr txBox="1"/>
          <p:nvPr userDrawn="1"/>
        </p:nvSpPr>
        <p:spPr>
          <a:xfrm>
            <a:off x="7374271" y="6268523"/>
            <a:ext cx="439374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ko-KR" altLang="en-US" sz="1100" b="0" i="0" spc="-150" dirty="0">
                <a:solidFill>
                  <a:srgbClr val="646464"/>
                </a:solidFill>
                <a:latin typeface="+mj-ea"/>
                <a:ea typeface="+mj-ea"/>
              </a:rPr>
              <a:t>통합 보안 플랫폼 기업</a:t>
            </a:r>
            <a:r>
              <a:rPr kumimoji="1" lang="en-US" altLang="ko-KR" sz="1100" b="0" i="0" spc="-150" dirty="0">
                <a:solidFill>
                  <a:srgbClr val="646464"/>
                </a:solidFill>
                <a:latin typeface="+mj-ea"/>
                <a:ea typeface="+mj-ea"/>
              </a:rPr>
              <a:t>, </a:t>
            </a:r>
            <a:r>
              <a:rPr kumimoji="1" lang="ko-KR" altLang="en-US" sz="1100" b="0" i="0" spc="-150" dirty="0" err="1">
                <a:solidFill>
                  <a:srgbClr val="646464"/>
                </a:solidFill>
                <a:latin typeface="+mj-ea"/>
                <a:ea typeface="+mj-ea"/>
              </a:rPr>
              <a:t>지니언스</a:t>
            </a:r>
            <a:r>
              <a:rPr kumimoji="1" lang="en-US" altLang="ko-KR" sz="1100" b="0" i="0" spc="-150" dirty="0">
                <a:solidFill>
                  <a:srgbClr val="646464"/>
                </a:solidFill>
                <a:latin typeface="+mj-ea"/>
                <a:ea typeface="+mj-ea"/>
              </a:rPr>
              <a:t>.</a:t>
            </a:r>
            <a:endParaRPr kumimoji="1" lang="ko-KR" altLang="en-US" sz="1100" b="0" i="0" spc="-150" dirty="0">
              <a:solidFill>
                <a:srgbClr val="646464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3D4ACE-FA12-ED41-8702-2B8CF04B33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987" y="6176486"/>
            <a:ext cx="1314196" cy="29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3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01B9FF-738E-7B47-84FC-70D19FD187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BF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897A0D-2C84-CD44-B80A-170686D3CE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987" y="6176486"/>
            <a:ext cx="1314196" cy="2905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944E63-60AA-F349-904C-9603BF3A8DCC}"/>
              </a:ext>
            </a:extLst>
          </p:cNvPr>
          <p:cNvSpPr txBox="1"/>
          <p:nvPr userDrawn="1"/>
        </p:nvSpPr>
        <p:spPr>
          <a:xfrm>
            <a:off x="7374271" y="6268523"/>
            <a:ext cx="439374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ko-KR" altLang="en-US" sz="1100" b="0" i="0" spc="-150" dirty="0">
                <a:solidFill>
                  <a:srgbClr val="646464"/>
                </a:solidFill>
                <a:latin typeface="+mj-ea"/>
                <a:ea typeface="+mj-ea"/>
              </a:rPr>
              <a:t>통합 보안 플랫폼 기업</a:t>
            </a:r>
            <a:r>
              <a:rPr kumimoji="1" lang="en-US" altLang="ko-KR" sz="1100" b="0" i="0" spc="-150" dirty="0">
                <a:solidFill>
                  <a:srgbClr val="646464"/>
                </a:solidFill>
                <a:latin typeface="+mj-ea"/>
                <a:ea typeface="+mj-ea"/>
              </a:rPr>
              <a:t>, </a:t>
            </a:r>
            <a:r>
              <a:rPr kumimoji="1" lang="ko-KR" altLang="en-US" sz="1100" b="0" i="0" spc="-150" dirty="0" err="1">
                <a:solidFill>
                  <a:srgbClr val="646464"/>
                </a:solidFill>
                <a:latin typeface="+mj-ea"/>
                <a:ea typeface="+mj-ea"/>
              </a:rPr>
              <a:t>지니언스</a:t>
            </a:r>
            <a:r>
              <a:rPr kumimoji="1" lang="en-US" altLang="ko-KR" sz="1100" b="0" i="0" spc="-150" dirty="0">
                <a:solidFill>
                  <a:srgbClr val="646464"/>
                </a:solidFill>
                <a:latin typeface="+mj-ea"/>
                <a:ea typeface="+mj-ea"/>
              </a:rPr>
              <a:t>.</a:t>
            </a:r>
            <a:endParaRPr kumimoji="1" lang="ko-KR" altLang="en-US" sz="1100" b="0" i="0" spc="-150" dirty="0">
              <a:solidFill>
                <a:srgbClr val="64646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3093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 A타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64E0EF3C-591C-0E41-BF63-8E362707FC29}"/>
              </a:ext>
            </a:extLst>
          </p:cNvPr>
          <p:cNvSpPr/>
          <p:nvPr userDrawn="1"/>
        </p:nvSpPr>
        <p:spPr>
          <a:xfrm>
            <a:off x="0" y="1"/>
            <a:ext cx="12192000" cy="836613"/>
          </a:xfrm>
          <a:prstGeom prst="rect">
            <a:avLst/>
          </a:prstGeom>
          <a:solidFill>
            <a:srgbClr val="67BF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B3E83F2-FA57-B64D-847F-2DAC59D08EC8}"/>
              </a:ext>
            </a:extLst>
          </p:cNvPr>
          <p:cNvGrpSpPr/>
          <p:nvPr userDrawn="1"/>
        </p:nvGrpSpPr>
        <p:grpSpPr>
          <a:xfrm>
            <a:off x="423986" y="785788"/>
            <a:ext cx="11344152" cy="108000"/>
            <a:chOff x="344488" y="2476500"/>
            <a:chExt cx="9217123" cy="108000"/>
          </a:xfrm>
        </p:grpSpPr>
        <p:cxnSp>
          <p:nvCxnSpPr>
            <p:cNvPr id="13" name="직선 연결선[R] 12">
              <a:extLst>
                <a:ext uri="{FF2B5EF4-FFF2-40B4-BE49-F238E27FC236}">
                  <a16:creationId xmlns:a16="http://schemas.microsoft.com/office/drawing/2014/main" id="{CD1BF188-6136-0940-8DF3-2AC0B8B762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44488" y="2530500"/>
              <a:ext cx="9140825" cy="0"/>
            </a:xfrm>
            <a:prstGeom prst="line">
              <a:avLst/>
            </a:prstGeom>
            <a:ln w="12700">
              <a:solidFill>
                <a:srgbClr val="67B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75A3289-123B-5144-8D16-E176254F9C77}"/>
                </a:ext>
              </a:extLst>
            </p:cNvPr>
            <p:cNvSpPr/>
            <p:nvPr userDrawn="1"/>
          </p:nvSpPr>
          <p:spPr>
            <a:xfrm>
              <a:off x="9473861" y="2476500"/>
              <a:ext cx="87750" cy="108000"/>
            </a:xfrm>
            <a:prstGeom prst="ellipse">
              <a:avLst/>
            </a:prstGeom>
            <a:solidFill>
              <a:srgbClr val="67B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00" dirty="0"/>
            </a:p>
          </p:txBody>
        </p:sp>
      </p:grpSp>
      <p:sp>
        <p:nvSpPr>
          <p:cNvPr id="18" name="슬라이드 번호 개체 틀 8">
            <a:extLst>
              <a:ext uri="{FF2B5EF4-FFF2-40B4-BE49-F238E27FC236}">
                <a16:creationId xmlns:a16="http://schemas.microsoft.com/office/drawing/2014/main" id="{1A7437A1-5DF8-754C-A483-A06615CA96A2}"/>
              </a:ext>
            </a:extLst>
          </p:cNvPr>
          <p:cNvSpPr txBox="1">
            <a:spLocks/>
          </p:cNvSpPr>
          <p:nvPr userDrawn="1"/>
        </p:nvSpPr>
        <p:spPr>
          <a:xfrm>
            <a:off x="9024816" y="6461741"/>
            <a:ext cx="2743200" cy="197612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597C41E-BED6-B748-86D1-BE0922FE1177}" type="slidenum">
              <a:rPr kumimoji="1" lang="ko-KR" altLang="en-US" sz="90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pPr algn="r"/>
              <a:t>‹#›</a:t>
            </a:fld>
            <a:endParaRPr kumimoji="1" lang="ko-KR" altLang="en-US" sz="900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88A3B6F-79AB-6A4C-BC1D-FC1BE9F7FB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988" y="6461742"/>
            <a:ext cx="884555" cy="19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9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강조형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298B574-2E6B-6245-909D-4E0A16AAAE8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00" dirty="0"/>
          </a:p>
        </p:txBody>
      </p:sp>
      <p:sp>
        <p:nvSpPr>
          <p:cNvPr id="14" name="슬라이드 번호 개체 틀 8">
            <a:extLst>
              <a:ext uri="{FF2B5EF4-FFF2-40B4-BE49-F238E27FC236}">
                <a16:creationId xmlns:a16="http://schemas.microsoft.com/office/drawing/2014/main" id="{18FCC55B-67CE-0446-A712-4FC000CBC754}"/>
              </a:ext>
            </a:extLst>
          </p:cNvPr>
          <p:cNvSpPr txBox="1">
            <a:spLocks/>
          </p:cNvSpPr>
          <p:nvPr userDrawn="1"/>
        </p:nvSpPr>
        <p:spPr>
          <a:xfrm>
            <a:off x="9024816" y="6453189"/>
            <a:ext cx="2743200" cy="21632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597C41E-BED6-B748-86D1-BE0922FE1177}" type="slidenum">
              <a:rPr kumimoji="1" lang="ko-KR" altLang="en-US" sz="900" smtClean="0">
                <a:solidFill>
                  <a:schemeClr val="bg1"/>
                </a:solidFill>
                <a:latin typeface="+mn-ea"/>
                <a:ea typeface="+mn-ea"/>
              </a:rPr>
              <a:pPr algn="r"/>
              <a:t>‹#›</a:t>
            </a:fld>
            <a:endParaRPr kumimoji="1" lang="ko-KR" altLang="en-US" sz="9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9" name="그림 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78E3056-932C-2944-A42E-F1F2EB423A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985" y="6462378"/>
            <a:ext cx="884555" cy="19558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87AEB724-62E8-FF44-A698-0B03A40511E8}"/>
              </a:ext>
            </a:extLst>
          </p:cNvPr>
          <p:cNvGrpSpPr/>
          <p:nvPr userDrawn="1"/>
        </p:nvGrpSpPr>
        <p:grpSpPr>
          <a:xfrm>
            <a:off x="423986" y="785788"/>
            <a:ext cx="11344152" cy="108000"/>
            <a:chOff x="344488" y="2476500"/>
            <a:chExt cx="9217123" cy="108000"/>
          </a:xfrm>
        </p:grpSpPr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DC364343-C83A-E847-8993-03AA9D5DFA8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44488" y="2530500"/>
              <a:ext cx="91408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9B6B4AD-7535-E54B-8DA5-8C4E017A141D}"/>
                </a:ext>
              </a:extLst>
            </p:cNvPr>
            <p:cNvSpPr/>
            <p:nvPr userDrawn="1"/>
          </p:nvSpPr>
          <p:spPr>
            <a:xfrm>
              <a:off x="9473861" y="2476500"/>
              <a:ext cx="8775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0080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강조형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AD14B8-D8E7-6F4D-802C-A9361297343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2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00" dirty="0"/>
          </a:p>
        </p:txBody>
      </p:sp>
      <p:sp>
        <p:nvSpPr>
          <p:cNvPr id="7" name="슬라이드 번호 개체 틀 8">
            <a:extLst>
              <a:ext uri="{FF2B5EF4-FFF2-40B4-BE49-F238E27FC236}">
                <a16:creationId xmlns:a16="http://schemas.microsoft.com/office/drawing/2014/main" id="{F6BB6766-0C44-0A4C-86EC-4ACF1C542736}"/>
              </a:ext>
            </a:extLst>
          </p:cNvPr>
          <p:cNvSpPr txBox="1">
            <a:spLocks/>
          </p:cNvSpPr>
          <p:nvPr userDrawn="1"/>
        </p:nvSpPr>
        <p:spPr>
          <a:xfrm>
            <a:off x="9024816" y="6453189"/>
            <a:ext cx="2743200" cy="21632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597C41E-BED6-B748-86D1-BE0922FE1177}" type="slidenum">
              <a:rPr kumimoji="1" lang="ko-KR" altLang="en-US" sz="900" smtClean="0">
                <a:solidFill>
                  <a:schemeClr val="bg1"/>
                </a:solidFill>
                <a:latin typeface="+mn-ea"/>
                <a:ea typeface="+mn-ea"/>
              </a:rPr>
              <a:pPr algn="r"/>
              <a:t>‹#›</a:t>
            </a:fld>
            <a:endParaRPr kumimoji="1" lang="ko-KR" altLang="en-US" sz="9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9" name="그림 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595D5A54-F148-4144-9A21-55C2DEC27C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985" y="6462378"/>
            <a:ext cx="884555" cy="19558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1F63DBA4-C046-A642-A614-35B017E50CD7}"/>
              </a:ext>
            </a:extLst>
          </p:cNvPr>
          <p:cNvGrpSpPr/>
          <p:nvPr userDrawn="1"/>
        </p:nvGrpSpPr>
        <p:grpSpPr>
          <a:xfrm>
            <a:off x="423986" y="785788"/>
            <a:ext cx="11344152" cy="108000"/>
            <a:chOff x="344488" y="2476500"/>
            <a:chExt cx="9217123" cy="108000"/>
          </a:xfrm>
        </p:grpSpPr>
        <p:cxnSp>
          <p:nvCxnSpPr>
            <p:cNvPr id="11" name="직선 연결선[R] 10">
              <a:extLst>
                <a:ext uri="{FF2B5EF4-FFF2-40B4-BE49-F238E27FC236}">
                  <a16:creationId xmlns:a16="http://schemas.microsoft.com/office/drawing/2014/main" id="{F6AC92F4-98AF-DD45-BEE0-73C60BE5066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44488" y="2530500"/>
              <a:ext cx="91408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E3A32A3-EF54-6747-BC78-DAD78E79BC82}"/>
                </a:ext>
              </a:extLst>
            </p:cNvPr>
            <p:cNvSpPr/>
            <p:nvPr userDrawn="1"/>
          </p:nvSpPr>
          <p:spPr>
            <a:xfrm>
              <a:off x="9473861" y="2476500"/>
              <a:ext cx="8775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108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 B타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13EAAB-781B-044F-94FB-9D18BA8518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7056" t="-11175"/>
          <a:stretch/>
        </p:blipFill>
        <p:spPr>
          <a:xfrm>
            <a:off x="-1" y="0"/>
            <a:ext cx="291777" cy="515352"/>
          </a:xfrm>
          <a:prstGeom prst="rect">
            <a:avLst/>
          </a:prstGeom>
        </p:spPr>
      </p:pic>
      <p:sp>
        <p:nvSpPr>
          <p:cNvPr id="5" name="슬라이드 번호 개체 틀 8">
            <a:extLst>
              <a:ext uri="{FF2B5EF4-FFF2-40B4-BE49-F238E27FC236}">
                <a16:creationId xmlns:a16="http://schemas.microsoft.com/office/drawing/2014/main" id="{09B9CF27-FF52-394C-BC33-7A85B6B7D71A}"/>
              </a:ext>
            </a:extLst>
          </p:cNvPr>
          <p:cNvSpPr txBox="1">
            <a:spLocks/>
          </p:cNvSpPr>
          <p:nvPr userDrawn="1"/>
        </p:nvSpPr>
        <p:spPr>
          <a:xfrm>
            <a:off x="9024816" y="6461741"/>
            <a:ext cx="2743200" cy="197612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597C41E-BED6-B748-86D1-BE0922FE1177}" type="slidenum">
              <a:rPr kumimoji="1" lang="ko-KR" altLang="en-US" sz="90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pPr algn="r"/>
              <a:t>‹#›</a:t>
            </a:fld>
            <a:endParaRPr kumimoji="1" lang="ko-KR" altLang="en-US" sz="900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5331E8-A972-B749-91CA-E6B50E179D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3988" y="6461742"/>
            <a:ext cx="884555" cy="19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2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강조형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81FED2C-4BF7-0C46-9996-F735E346B6F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E2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C527C2-0467-D949-A154-A6193AFCAB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7502" t="27229"/>
          <a:stretch/>
        </p:blipFill>
        <p:spPr>
          <a:xfrm>
            <a:off x="0" y="0"/>
            <a:ext cx="1249608" cy="1829899"/>
          </a:xfrm>
          <a:prstGeom prst="rect">
            <a:avLst/>
          </a:prstGeom>
        </p:spPr>
      </p:pic>
      <p:sp>
        <p:nvSpPr>
          <p:cNvPr id="8" name="슬라이드 번호 개체 틀 8">
            <a:extLst>
              <a:ext uri="{FF2B5EF4-FFF2-40B4-BE49-F238E27FC236}">
                <a16:creationId xmlns:a16="http://schemas.microsoft.com/office/drawing/2014/main" id="{241FD012-0B46-064B-AE95-3A3B68239AAF}"/>
              </a:ext>
            </a:extLst>
          </p:cNvPr>
          <p:cNvSpPr txBox="1">
            <a:spLocks/>
          </p:cNvSpPr>
          <p:nvPr userDrawn="1"/>
        </p:nvSpPr>
        <p:spPr>
          <a:xfrm>
            <a:off x="9024816" y="6453189"/>
            <a:ext cx="2743200" cy="21632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597C41E-BED6-B748-86D1-BE0922FE1177}" type="slidenum">
              <a:rPr kumimoji="1" lang="ko-KR" altLang="en-US" sz="900" smtClean="0">
                <a:solidFill>
                  <a:schemeClr val="bg1"/>
                </a:solidFill>
                <a:latin typeface="+mn-ea"/>
                <a:ea typeface="+mn-ea"/>
              </a:rPr>
              <a:pPr algn="r"/>
              <a:t>‹#›</a:t>
            </a:fld>
            <a:endParaRPr kumimoji="1" lang="ko-KR" altLang="en-US" sz="9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0" name="그림 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DD333F5-3F9A-314C-BDF6-819DE35D309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3985" y="6462378"/>
            <a:ext cx="884555" cy="19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0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312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9" r:id="rId3"/>
    <p:sldLayoutId id="2147483672" r:id="rId4"/>
    <p:sldLayoutId id="2147483673" r:id="rId5"/>
    <p:sldLayoutId id="2147483674" r:id="rId6"/>
    <p:sldLayoutId id="2147483678" r:id="rId7"/>
    <p:sldLayoutId id="2147483677" r:id="rId8"/>
    <p:sldLayoutId id="2147483675" r:id="rId9"/>
    <p:sldLayoutId id="2147483676" r:id="rId10"/>
    <p:sldLayoutId id="214748367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52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pos="267" userDrawn="1">
          <p15:clr>
            <a:srgbClr val="F26B43"/>
          </p15:clr>
        </p15:guide>
        <p15:guide id="6" pos="741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ocs.ansible.com/ansible/2.8/modules/list_of_all_modules.html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ED897A-96F6-434C-81FB-72D9F8565C1A}"/>
              </a:ext>
            </a:extLst>
          </p:cNvPr>
          <p:cNvSpPr txBox="1"/>
          <p:nvPr/>
        </p:nvSpPr>
        <p:spPr>
          <a:xfrm>
            <a:off x="437718" y="2285999"/>
            <a:ext cx="4594657" cy="6658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4000" b="1" spc="-150" dirty="0" err="1" smtClean="0">
                <a:solidFill>
                  <a:schemeClr val="bg1"/>
                </a:solidFill>
                <a:latin typeface="+mj-ea"/>
                <a:ea typeface="+mj-ea"/>
              </a:rPr>
              <a:t>Ansible</a:t>
            </a:r>
            <a:r>
              <a:rPr kumimoji="1" lang="en-US" altLang="ko-KR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ko-KR" altLang="en-US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기초</a:t>
            </a:r>
            <a:endParaRPr kumimoji="1" lang="ko-KR" altLang="en-US" sz="40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C03FED-FC42-4544-955A-2E52BF303954}"/>
              </a:ext>
            </a:extLst>
          </p:cNvPr>
          <p:cNvSpPr txBox="1"/>
          <p:nvPr/>
        </p:nvSpPr>
        <p:spPr>
          <a:xfrm>
            <a:off x="423863" y="3429000"/>
            <a:ext cx="2634239" cy="332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2000" dirty="0" smtClean="0">
                <a:solidFill>
                  <a:schemeClr val="bg1"/>
                </a:solidFill>
                <a:latin typeface="+mn-ea"/>
              </a:rPr>
              <a:t>2021.11</a:t>
            </a:r>
            <a:endParaRPr kumimoji="1" lang="ko-KR" altLang="en-US" sz="2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480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82469F6E-ED66-3242-927C-1D61022B9A67}"/>
              </a:ext>
            </a:extLst>
          </p:cNvPr>
          <p:cNvSpPr txBox="1"/>
          <p:nvPr/>
        </p:nvSpPr>
        <p:spPr>
          <a:xfrm>
            <a:off x="423863" y="208815"/>
            <a:ext cx="4594657" cy="3995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2400" b="1" spc="-150" dirty="0" smtClean="0">
                <a:solidFill>
                  <a:srgbClr val="0E2852"/>
                </a:solidFill>
                <a:latin typeface="+mj-ea"/>
                <a:ea typeface="+mj-ea"/>
              </a:rPr>
              <a:t>modules</a:t>
            </a:r>
            <a:endParaRPr kumimoji="1" lang="ko-KR" altLang="en-US" sz="2400" b="1" spc="-150" dirty="0">
              <a:solidFill>
                <a:srgbClr val="0E2852"/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5EB3E5-51D6-6947-BF54-06DE12122C8A}"/>
              </a:ext>
            </a:extLst>
          </p:cNvPr>
          <p:cNvSpPr txBox="1"/>
          <p:nvPr/>
        </p:nvSpPr>
        <p:spPr>
          <a:xfrm>
            <a:off x="423863" y="1088627"/>
            <a:ext cx="1176813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ansible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에서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hosts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만큼 중요한 개념이 모듈입니다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en-US" altLang="ko-KR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nsible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경우 모듈을 기반으로 동작합니다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ansible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설치 시 모듈들은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usr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/lib/python2.7/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dist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-packages/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ansible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/modules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디렉터리에 저장되며 종류는 약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3000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여가지 정도가 됩니다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모듈의 대한 내용을 확인하고자 할 때는 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ansible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-doc [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module_name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으로 옵션과 예시와 함께 확인을 할 수 있습니다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※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2"/>
              </a:rPr>
              <a:t>https://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2"/>
              </a:rPr>
              <a:t>docs.ansible.com/</a:t>
            </a:r>
            <a:r>
              <a:rPr lang="en-US" altLang="ko-KR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2"/>
              </a:rPr>
              <a:t>ansible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2"/>
              </a:rPr>
              <a:t>/2.8/modules/list_of_all_modules.html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에서도 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module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 관한 리스트 확인 가능</a:t>
            </a: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3" y="2565956"/>
            <a:ext cx="7894502" cy="36803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911927" y="2565955"/>
            <a:ext cx="1189643" cy="156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3863" y="3404615"/>
            <a:ext cx="1488064" cy="326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03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82469F6E-ED66-3242-927C-1D61022B9A67}"/>
              </a:ext>
            </a:extLst>
          </p:cNvPr>
          <p:cNvSpPr txBox="1"/>
          <p:nvPr/>
        </p:nvSpPr>
        <p:spPr>
          <a:xfrm>
            <a:off x="423863" y="208815"/>
            <a:ext cx="4594657" cy="3995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2400" b="1" spc="-150" dirty="0" smtClean="0">
                <a:solidFill>
                  <a:srgbClr val="0E2852"/>
                </a:solidFill>
                <a:latin typeface="+mj-ea"/>
                <a:ea typeface="+mj-ea"/>
              </a:rPr>
              <a:t>Playbook</a:t>
            </a:r>
            <a:endParaRPr kumimoji="1" lang="ko-KR" altLang="en-US" sz="2400" b="1" spc="-150" dirty="0">
              <a:solidFill>
                <a:srgbClr val="0E2852"/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5EB3E5-51D6-6947-BF54-06DE12122C8A}"/>
              </a:ext>
            </a:extLst>
          </p:cNvPr>
          <p:cNvSpPr txBox="1"/>
          <p:nvPr/>
        </p:nvSpPr>
        <p:spPr>
          <a:xfrm>
            <a:off x="423863" y="959674"/>
            <a:ext cx="11768136" cy="17543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-playbook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은 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ansible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target node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에게 내리는 명령을 정의한 파일로 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yaml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형식으로 작성합니다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하나의 모듈을 사용하여 간단한 명령을 하는 경우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playbook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필요없이 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ansible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만으로 사용이 가능합니다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일단 테스트로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ping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모듈을 이용하여 정상적으로 통신이 되는지 확인해보겠습니다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※ping 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모듈은 정상적으로 통신이 이루어지면 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pong 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 반환하는 모듈로 간단한 통신 상태 체크 시에 유용합니다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en-US" altLang="ko-KR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ansible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명령어를 입력하고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hosts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 정의된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그룹명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-m [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사용모듈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], -k (</a:t>
            </a:r>
            <a:r>
              <a:rPr lang="en-US" altLang="ko-KR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ssh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password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입력하기 위한 옵션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으로 사용합니다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3" y="3784722"/>
            <a:ext cx="9606897" cy="1979234"/>
          </a:xfrm>
          <a:prstGeom prst="rect">
            <a:avLst/>
          </a:prstGeom>
        </p:spPr>
      </p:pic>
      <p:sp>
        <p:nvSpPr>
          <p:cNvPr id="11" name="Google Shape;112;p6"/>
          <p:cNvSpPr/>
          <p:nvPr/>
        </p:nvSpPr>
        <p:spPr>
          <a:xfrm>
            <a:off x="7663503" y="2970550"/>
            <a:ext cx="1277300" cy="458442"/>
          </a:xfrm>
          <a:prstGeom prst="roundRect">
            <a:avLst>
              <a:gd name="adj" fmla="val 16667"/>
            </a:avLst>
          </a:prstGeom>
          <a:solidFill>
            <a:srgbClr val="0F29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bg1"/>
                </a:solidFill>
                <a:latin typeface="+mn-ea"/>
              </a:rPr>
              <a:t>-m [</a:t>
            </a:r>
            <a:r>
              <a:rPr lang="ko-KR" altLang="en-US" sz="1050" b="1" dirty="0" err="1" smtClean="0">
                <a:solidFill>
                  <a:schemeClr val="bg1"/>
                </a:solidFill>
                <a:latin typeface="+mn-ea"/>
              </a:rPr>
              <a:t>사용모듈</a:t>
            </a:r>
            <a:r>
              <a:rPr lang="en-US" altLang="ko-KR" sz="1050" b="1" dirty="0" smtClean="0">
                <a:solidFill>
                  <a:schemeClr val="bg1"/>
                </a:solidFill>
                <a:latin typeface="+mn-ea"/>
              </a:rPr>
              <a:t>]</a:t>
            </a:r>
            <a:endParaRPr sz="10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Google Shape;112;p6"/>
          <p:cNvSpPr/>
          <p:nvPr/>
        </p:nvSpPr>
        <p:spPr>
          <a:xfrm>
            <a:off x="6014523" y="2970550"/>
            <a:ext cx="1546797" cy="458442"/>
          </a:xfrm>
          <a:prstGeom prst="roundRect">
            <a:avLst>
              <a:gd name="adj" fmla="val 16667"/>
            </a:avLst>
          </a:prstGeom>
          <a:solidFill>
            <a:srgbClr val="0F29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bg1"/>
                </a:solidFill>
                <a:latin typeface="+mn-ea"/>
              </a:rPr>
              <a:t>hosts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에 정의된 그룹</a:t>
            </a:r>
            <a:endParaRPr sz="10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Google Shape;112;p6"/>
          <p:cNvSpPr/>
          <p:nvPr/>
        </p:nvSpPr>
        <p:spPr>
          <a:xfrm>
            <a:off x="9042986" y="2957366"/>
            <a:ext cx="1134530" cy="471626"/>
          </a:xfrm>
          <a:prstGeom prst="roundRect">
            <a:avLst>
              <a:gd name="adj" fmla="val 16667"/>
            </a:avLst>
          </a:prstGeom>
          <a:solidFill>
            <a:srgbClr val="0F29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bg1"/>
                </a:solidFill>
                <a:latin typeface="+mn-ea"/>
              </a:rPr>
              <a:t>-k(password</a:t>
            </a:r>
            <a:r>
              <a:rPr lang="en-US" altLang="ko-KR" sz="1050" b="1" dirty="0" smtClean="0">
                <a:solidFill>
                  <a:schemeClr val="bg1"/>
                </a:solidFill>
                <a:latin typeface="+mn-ea"/>
              </a:rPr>
              <a:t>)</a:t>
            </a:r>
            <a:endParaRPr sz="10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8302153" y="3428992"/>
            <a:ext cx="45719" cy="273764"/>
          </a:xfrm>
          <a:prstGeom prst="down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6922127" y="3444510"/>
            <a:ext cx="45719" cy="273764"/>
          </a:xfrm>
          <a:prstGeom prst="down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9219781" y="3444510"/>
            <a:ext cx="45719" cy="273764"/>
          </a:xfrm>
          <a:prstGeom prst="down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3863" y="4425244"/>
            <a:ext cx="4949648" cy="1207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Google Shape;112;p6"/>
          <p:cNvSpPr/>
          <p:nvPr/>
        </p:nvSpPr>
        <p:spPr>
          <a:xfrm>
            <a:off x="2721191" y="6044457"/>
            <a:ext cx="3490824" cy="458442"/>
          </a:xfrm>
          <a:prstGeom prst="roundRect">
            <a:avLst>
              <a:gd name="adj" fmla="val 16667"/>
            </a:avLst>
          </a:prstGeom>
          <a:solidFill>
            <a:srgbClr val="0F29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bg1"/>
                </a:solidFill>
                <a:latin typeface="+mn-ea"/>
              </a:rPr>
              <a:t>pong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을 </a:t>
            </a:r>
            <a:r>
              <a:rPr lang="ko-KR" altLang="en-US" sz="1050" b="1" dirty="0" err="1" smtClean="0">
                <a:solidFill>
                  <a:schemeClr val="bg1"/>
                </a:solidFill>
                <a:latin typeface="+mn-ea"/>
              </a:rPr>
              <a:t>응답받아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 정상적으로 통신이 된 것을 확인</a:t>
            </a:r>
            <a:endParaRPr sz="10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아래쪽 화살표 19"/>
          <p:cNvSpPr/>
          <p:nvPr/>
        </p:nvSpPr>
        <p:spPr>
          <a:xfrm flipV="1">
            <a:off x="4477068" y="5707509"/>
            <a:ext cx="45719" cy="281609"/>
          </a:xfrm>
          <a:prstGeom prst="down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3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82469F6E-ED66-3242-927C-1D61022B9A67}"/>
              </a:ext>
            </a:extLst>
          </p:cNvPr>
          <p:cNvSpPr txBox="1"/>
          <p:nvPr/>
        </p:nvSpPr>
        <p:spPr>
          <a:xfrm>
            <a:off x="423863" y="208815"/>
            <a:ext cx="4594657" cy="3995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2400" b="1" spc="-150" dirty="0">
                <a:solidFill>
                  <a:srgbClr val="0E2852"/>
                </a:solidFill>
                <a:latin typeface="+mj-ea"/>
                <a:ea typeface="+mj-ea"/>
              </a:rPr>
              <a:t>P</a:t>
            </a:r>
            <a:r>
              <a:rPr kumimoji="1" lang="en-US" altLang="ko-KR" sz="2400" b="1" spc="-150" dirty="0" smtClean="0">
                <a:solidFill>
                  <a:srgbClr val="0E2852"/>
                </a:solidFill>
                <a:latin typeface="+mj-ea"/>
                <a:ea typeface="+mj-ea"/>
              </a:rPr>
              <a:t>laybook</a:t>
            </a:r>
            <a:endParaRPr kumimoji="1" lang="ko-KR" altLang="en-US" sz="2400" b="1" spc="-150" dirty="0">
              <a:solidFill>
                <a:srgbClr val="0E2852"/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5EB3E5-51D6-6947-BF54-06DE12122C8A}"/>
              </a:ext>
            </a:extLst>
          </p:cNvPr>
          <p:cNvSpPr txBox="1"/>
          <p:nvPr/>
        </p:nvSpPr>
        <p:spPr>
          <a:xfrm>
            <a:off x="423863" y="959674"/>
            <a:ext cx="11768136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-ping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모듈을 이용하여 정상적으로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target node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와 통신이 가능하다는 것을 확인하였으니 이제 간단한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playbook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 만들어 보겠습니다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yaml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파일을 작성하실 때는 띄어쓰기로 구분을 하기 때문에 띄어쓰기에 주의 하셔야 합니다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key: value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사이에는 반드시 띄어쓰기가 있어야 하며 모듈 내에 옵션을 입력 시에도 들여쓰기에 대한 주의가 필요합니다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파일명 끝에는 반드시 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yaml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또는 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yml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</a:t>
            </a:r>
            <a:r>
              <a:rPr lang="ko-KR" altLang="en-US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확장자를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명시해줘야 합니다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( ex: 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copy_test.yaml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)</a:t>
            </a:r>
          </a:p>
          <a:p>
            <a:pPr>
              <a:lnSpc>
                <a:spcPct val="150000"/>
              </a:lnSpc>
            </a:pP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밑의 예시는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copy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모듈을 가지고 파일을 배포하는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playbook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 만든 것입니다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(copy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모듈은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control node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 있는 파일을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target node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 복사하는 모듈입니다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3" y="3208103"/>
            <a:ext cx="8638272" cy="295197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926331" y="3409893"/>
            <a:ext cx="1616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target node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작성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914535" y="3742917"/>
            <a:ext cx="2217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target node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정보 수집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16045" y="4075941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직렬 실행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352798" y="3579170"/>
            <a:ext cx="147380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3358441" y="3934772"/>
            <a:ext cx="147380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3352795" y="4222640"/>
            <a:ext cx="147380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35886" y="4894382"/>
            <a:ext cx="14350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copy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모듈 사용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9777" y="5137437"/>
            <a:ext cx="23077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control node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의 파일 위치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8773" y="5400124"/>
            <a:ext cx="23975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target node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에 복사할 위치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7151" y="5654402"/>
            <a:ext cx="17459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복사된 파일의 권한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870894" y="5048270"/>
            <a:ext cx="30224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2836095" y="5290981"/>
            <a:ext cx="49976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847384" y="5542723"/>
            <a:ext cx="48847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2841738" y="5830591"/>
            <a:ext cx="48847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1157108" y="3347745"/>
            <a:ext cx="147380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632235" y="3184341"/>
            <a:ext cx="26084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“---”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으로 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+mn-ea"/>
              </a:rPr>
              <a:t>yaml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+mn-ea"/>
              </a:rPr>
              <a:t>형식임을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 선언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14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82469F6E-ED66-3242-927C-1D61022B9A67}"/>
              </a:ext>
            </a:extLst>
          </p:cNvPr>
          <p:cNvSpPr txBox="1"/>
          <p:nvPr/>
        </p:nvSpPr>
        <p:spPr>
          <a:xfrm>
            <a:off x="423863" y="208815"/>
            <a:ext cx="4594657" cy="3995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2400" b="1" spc="-150" dirty="0">
                <a:solidFill>
                  <a:srgbClr val="0E2852"/>
                </a:solidFill>
                <a:latin typeface="+mj-ea"/>
                <a:ea typeface="+mj-ea"/>
              </a:rPr>
              <a:t>P</a:t>
            </a:r>
            <a:r>
              <a:rPr kumimoji="1" lang="en-US" altLang="ko-KR" sz="2400" b="1" spc="-150" dirty="0" smtClean="0">
                <a:solidFill>
                  <a:srgbClr val="0E2852"/>
                </a:solidFill>
                <a:latin typeface="+mj-ea"/>
                <a:ea typeface="+mj-ea"/>
              </a:rPr>
              <a:t>laybook</a:t>
            </a:r>
            <a:endParaRPr kumimoji="1" lang="ko-KR" altLang="en-US" sz="2400" b="1" spc="-150" dirty="0">
              <a:solidFill>
                <a:srgbClr val="0E2852"/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5EB3E5-51D6-6947-BF54-06DE12122C8A}"/>
              </a:ext>
            </a:extLst>
          </p:cNvPr>
          <p:cNvSpPr txBox="1"/>
          <p:nvPr/>
        </p:nvSpPr>
        <p:spPr>
          <a:xfrm>
            <a:off x="423863" y="959674"/>
            <a:ext cx="11637073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ansible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-playbook 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copy_test.yaml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–k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playbook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 실행합니다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ssh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password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입력한 후 결과를 확인합니다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-PLAY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옆에는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host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그룹 명이 표시되고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TASK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에는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name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으로 설정했던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TASK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명이 출력되면서 해당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TASK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실행 결과를 보여줍니다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changed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라는 표시는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target node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에서 어떤 변화가 일어났다는 표시로 정상적으로 수행되었다고 생각하시면 됩니다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3" y="2504736"/>
            <a:ext cx="7673520" cy="18076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05EB3E5-51D6-6947-BF54-06DE12122C8A}"/>
              </a:ext>
            </a:extLst>
          </p:cNvPr>
          <p:cNvSpPr txBox="1"/>
          <p:nvPr/>
        </p:nvSpPr>
        <p:spPr>
          <a:xfrm>
            <a:off x="423863" y="4594581"/>
            <a:ext cx="1176813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-target node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였던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center node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tmp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디렉터리에서 정상적으로 파일이 배포된 것을 확인할 수 있습니다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3" y="5135301"/>
            <a:ext cx="3586560" cy="5866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177" y="5135301"/>
            <a:ext cx="3586560" cy="586649"/>
          </a:xfrm>
          <a:prstGeom prst="rect">
            <a:avLst/>
          </a:prstGeom>
        </p:spPr>
      </p:pic>
      <p:cxnSp>
        <p:nvCxnSpPr>
          <p:cNvPr id="26" name="직선 화살표 연결선 25"/>
          <p:cNvCxnSpPr/>
          <p:nvPr/>
        </p:nvCxnSpPr>
        <p:spPr>
          <a:xfrm>
            <a:off x="4281075" y="5429832"/>
            <a:ext cx="114888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823200" y="5317067"/>
            <a:ext cx="1298222" cy="4048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35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82469F6E-ED66-3242-927C-1D61022B9A67}"/>
              </a:ext>
            </a:extLst>
          </p:cNvPr>
          <p:cNvSpPr txBox="1"/>
          <p:nvPr/>
        </p:nvSpPr>
        <p:spPr>
          <a:xfrm>
            <a:off x="423863" y="208815"/>
            <a:ext cx="4594657" cy="3995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2400" b="1" spc="-150" dirty="0">
                <a:solidFill>
                  <a:srgbClr val="0E2852"/>
                </a:solidFill>
                <a:latin typeface="+mj-ea"/>
                <a:ea typeface="+mj-ea"/>
              </a:rPr>
              <a:t>P</a:t>
            </a:r>
            <a:r>
              <a:rPr kumimoji="1" lang="en-US" altLang="ko-KR" sz="2400" b="1" spc="-150" dirty="0" smtClean="0">
                <a:solidFill>
                  <a:srgbClr val="0E2852"/>
                </a:solidFill>
                <a:latin typeface="+mj-ea"/>
                <a:ea typeface="+mj-ea"/>
              </a:rPr>
              <a:t>laybook</a:t>
            </a:r>
            <a:endParaRPr kumimoji="1" lang="ko-KR" altLang="en-US" sz="2400" b="1" spc="-150" dirty="0">
              <a:solidFill>
                <a:srgbClr val="0E2852"/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5EB3E5-51D6-6947-BF54-06DE12122C8A}"/>
              </a:ext>
            </a:extLst>
          </p:cNvPr>
          <p:cNvSpPr txBox="1"/>
          <p:nvPr/>
        </p:nvSpPr>
        <p:spPr>
          <a:xfrm>
            <a:off x="423863" y="959674"/>
            <a:ext cx="11768136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한번 더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playbook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 테스트 해보도록 하겠습니다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이번에는 변수와 함께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replace, service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모듈을 활용한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playbook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 좀 더 자세히 살펴보도록 하겠습니다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playbook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목표는 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config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파일을 수정하여 해당 서비스를 다시 시작하는 것입니다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-playbook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실행 전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center node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경우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etc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/apache2/apache2.conf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CustomLog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/disk/data/logs/apache2/</a:t>
            </a:r>
            <a:r>
              <a:rPr lang="en-US" altLang="ko-KR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access_log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combined”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부분이 주석으로 처리가 되어있습니다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이로 인해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/disk/data/logs/apache2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경로에 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access_log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존재하지 않습니다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3" y="4785322"/>
            <a:ext cx="7553127" cy="117656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3" y="2983903"/>
            <a:ext cx="7553127" cy="158888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23863" y="3648456"/>
            <a:ext cx="7229665" cy="3566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Google Shape;112;p6"/>
          <p:cNvSpPr/>
          <p:nvPr/>
        </p:nvSpPr>
        <p:spPr>
          <a:xfrm>
            <a:off x="8152727" y="3648456"/>
            <a:ext cx="2500034" cy="458442"/>
          </a:xfrm>
          <a:prstGeom prst="roundRect">
            <a:avLst>
              <a:gd name="adj" fmla="val 16667"/>
            </a:avLst>
          </a:prstGeom>
          <a:solidFill>
            <a:srgbClr val="0F29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err="1" smtClean="0">
                <a:solidFill>
                  <a:schemeClr val="bg1"/>
                </a:solidFill>
                <a:latin typeface="+mn-ea"/>
              </a:rPr>
              <a:t>CustomLog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가 주석처리 되어 있음</a:t>
            </a:r>
            <a:endParaRPr sz="10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Google Shape;112;p6"/>
          <p:cNvSpPr/>
          <p:nvPr/>
        </p:nvSpPr>
        <p:spPr>
          <a:xfrm>
            <a:off x="8152727" y="5144383"/>
            <a:ext cx="2500034" cy="458442"/>
          </a:xfrm>
          <a:prstGeom prst="roundRect">
            <a:avLst>
              <a:gd name="adj" fmla="val 16667"/>
            </a:avLst>
          </a:prstGeom>
          <a:solidFill>
            <a:srgbClr val="0F29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err="1" smtClean="0">
                <a:solidFill>
                  <a:schemeClr val="bg1"/>
                </a:solidFill>
                <a:latin typeface="+mn-ea"/>
              </a:rPr>
              <a:t>access_log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가 존재하지 않음</a:t>
            </a:r>
            <a:endParaRPr sz="105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719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82469F6E-ED66-3242-927C-1D61022B9A67}"/>
              </a:ext>
            </a:extLst>
          </p:cNvPr>
          <p:cNvSpPr txBox="1"/>
          <p:nvPr/>
        </p:nvSpPr>
        <p:spPr>
          <a:xfrm>
            <a:off x="423863" y="208815"/>
            <a:ext cx="4594657" cy="3995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2400" b="1" spc="-150" dirty="0">
                <a:solidFill>
                  <a:srgbClr val="0E2852"/>
                </a:solidFill>
                <a:latin typeface="+mj-ea"/>
                <a:ea typeface="+mj-ea"/>
              </a:rPr>
              <a:t>P</a:t>
            </a:r>
            <a:r>
              <a:rPr kumimoji="1" lang="en-US" altLang="ko-KR" sz="2400" b="1" spc="-150" dirty="0" smtClean="0">
                <a:solidFill>
                  <a:srgbClr val="0E2852"/>
                </a:solidFill>
                <a:latin typeface="+mj-ea"/>
                <a:ea typeface="+mj-ea"/>
              </a:rPr>
              <a:t>laybook</a:t>
            </a:r>
            <a:endParaRPr kumimoji="1" lang="ko-KR" altLang="en-US" sz="2400" b="1" spc="-150" dirty="0">
              <a:solidFill>
                <a:srgbClr val="0E2852"/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5EB3E5-51D6-6947-BF54-06DE12122C8A}"/>
              </a:ext>
            </a:extLst>
          </p:cNvPr>
          <p:cNvSpPr txBox="1"/>
          <p:nvPr/>
        </p:nvSpPr>
        <p:spPr>
          <a:xfrm>
            <a:off x="423863" y="959674"/>
            <a:ext cx="11768136" cy="6910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밑의 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yaml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파일은 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access_log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남기기 위하여 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config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설정을 변경하는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playbook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밑에 작성된 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yaml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파일을 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vars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부분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tasks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부분으로 나누어 설명하겠습니다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3" y="1796624"/>
            <a:ext cx="8592122" cy="447167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48640" y="2706624"/>
            <a:ext cx="7598664" cy="1444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8640" y="4261104"/>
            <a:ext cx="8110728" cy="1874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242860" y="3133388"/>
            <a:ext cx="530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400" b="1" dirty="0" err="1" smtClean="0">
                <a:solidFill>
                  <a:schemeClr val="bg1"/>
                </a:solidFill>
                <a:latin typeface="+mn-ea"/>
              </a:rPr>
              <a:t>vars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205515" y="5370620"/>
            <a:ext cx="6174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tasks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79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82469F6E-ED66-3242-927C-1D61022B9A67}"/>
              </a:ext>
            </a:extLst>
          </p:cNvPr>
          <p:cNvSpPr txBox="1"/>
          <p:nvPr/>
        </p:nvSpPr>
        <p:spPr>
          <a:xfrm>
            <a:off x="423863" y="208815"/>
            <a:ext cx="4594657" cy="3995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2400" b="1" spc="-150" dirty="0" smtClean="0">
                <a:solidFill>
                  <a:srgbClr val="0E2852"/>
                </a:solidFill>
                <a:latin typeface="+mj-ea"/>
                <a:ea typeface="+mj-ea"/>
              </a:rPr>
              <a:t>Playbook - </a:t>
            </a:r>
            <a:r>
              <a:rPr kumimoji="1" lang="en-US" altLang="ko-KR" sz="2400" b="1" spc="-150" dirty="0" err="1" smtClean="0">
                <a:solidFill>
                  <a:srgbClr val="0E2852"/>
                </a:solidFill>
                <a:latin typeface="+mj-ea"/>
                <a:ea typeface="+mj-ea"/>
              </a:rPr>
              <a:t>vars</a:t>
            </a:r>
            <a:endParaRPr kumimoji="1" lang="ko-KR" altLang="en-US" sz="2400" b="1" spc="-150" dirty="0">
              <a:solidFill>
                <a:srgbClr val="0E2852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41" r="7662" b="47546"/>
          <a:stretch/>
        </p:blipFill>
        <p:spPr>
          <a:xfrm>
            <a:off x="2069442" y="2904494"/>
            <a:ext cx="7933753" cy="14538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5EB3E5-51D6-6947-BF54-06DE12122C8A}"/>
              </a:ext>
            </a:extLst>
          </p:cNvPr>
          <p:cNvSpPr txBox="1"/>
          <p:nvPr/>
        </p:nvSpPr>
        <p:spPr>
          <a:xfrm>
            <a:off x="423863" y="959674"/>
            <a:ext cx="1138083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변수를 사용하기 위해서는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“” , {}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사용됩니다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변수명이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vars_test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라면 해당 변수를 사용할 때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“{{ 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vars_test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}}”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라고 작성하여 사용하면 됩니다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변수 구조에 따라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“{{ 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vars_test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[0] }}”, “{{ vars_test.sub_test2 }}”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처럼 사용할 수 있습니다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166787" y="2904494"/>
            <a:ext cx="7735824" cy="393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Google Shape;112;p6"/>
          <p:cNvSpPr/>
          <p:nvPr/>
        </p:nvSpPr>
        <p:spPr>
          <a:xfrm>
            <a:off x="3766988" y="1990094"/>
            <a:ext cx="4645152" cy="458442"/>
          </a:xfrm>
          <a:prstGeom prst="roundRect">
            <a:avLst>
              <a:gd name="adj" fmla="val 16667"/>
            </a:avLst>
          </a:prstGeom>
          <a:solidFill>
            <a:srgbClr val="0F29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err="1" smtClean="0">
                <a:solidFill>
                  <a:schemeClr val="bg1"/>
                </a:solidFill>
                <a:latin typeface="+mn-ea"/>
              </a:rPr>
              <a:t>vars</a:t>
            </a:r>
            <a:r>
              <a:rPr lang="en-US" sz="105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밑에 </a:t>
            </a:r>
            <a:r>
              <a:rPr lang="en-US" altLang="ko-KR" sz="1050" b="1" dirty="0" err="1" smtClean="0">
                <a:solidFill>
                  <a:schemeClr val="bg1"/>
                </a:solidFill>
                <a:latin typeface="+mn-ea"/>
              </a:rPr>
              <a:t>config_text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로 변수를 선언하여 </a:t>
            </a:r>
            <a:r>
              <a:rPr lang="en-US" altLang="ko-KR" sz="105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후에 변수 값을 입력합니다</a:t>
            </a:r>
            <a:r>
              <a:rPr lang="en-US" altLang="ko-KR" sz="1050" b="1" dirty="0" smtClean="0">
                <a:solidFill>
                  <a:schemeClr val="bg1"/>
                </a:solidFill>
                <a:latin typeface="+mn-ea"/>
              </a:rPr>
              <a:t>.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이 경우 해당 변수를 </a:t>
            </a:r>
            <a:r>
              <a:rPr lang="en-US" altLang="ko-KR" sz="1050" b="1" dirty="0" smtClean="0">
                <a:solidFill>
                  <a:schemeClr val="bg1"/>
                </a:solidFill>
                <a:latin typeface="+mn-ea"/>
              </a:rPr>
              <a:t>“{{ </a:t>
            </a:r>
            <a:r>
              <a:rPr lang="en-US" altLang="ko-KR" sz="1050" b="1" dirty="0" err="1" smtClean="0">
                <a:solidFill>
                  <a:schemeClr val="bg1"/>
                </a:solidFill>
                <a:latin typeface="+mn-ea"/>
              </a:rPr>
              <a:t>config_text</a:t>
            </a:r>
            <a:r>
              <a:rPr lang="en-US" altLang="ko-KR" sz="1050" b="1" dirty="0" smtClean="0">
                <a:solidFill>
                  <a:schemeClr val="bg1"/>
                </a:solidFill>
                <a:latin typeface="+mn-ea"/>
              </a:rPr>
              <a:t> }}”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로</a:t>
            </a:r>
            <a:r>
              <a:rPr lang="en-US" altLang="ko-KR" sz="105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사용할 수 있습니다</a:t>
            </a:r>
            <a:r>
              <a:rPr lang="en-US" altLang="ko-KR" sz="1050" b="1" dirty="0" smtClean="0">
                <a:solidFill>
                  <a:schemeClr val="bg1"/>
                </a:solidFill>
                <a:latin typeface="+mn-ea"/>
              </a:rPr>
              <a:t>.</a:t>
            </a:r>
            <a:endParaRPr sz="105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6025555" y="2502158"/>
            <a:ext cx="9144" cy="3291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166787" y="3389468"/>
            <a:ext cx="5677802" cy="9689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589786" y="4450172"/>
            <a:ext cx="9144" cy="3875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112;p6"/>
          <p:cNvSpPr/>
          <p:nvPr/>
        </p:nvSpPr>
        <p:spPr>
          <a:xfrm>
            <a:off x="1370637" y="4865496"/>
            <a:ext cx="6068316" cy="1531057"/>
          </a:xfrm>
          <a:prstGeom prst="roundRect">
            <a:avLst>
              <a:gd name="adj" fmla="val 16667"/>
            </a:avLst>
          </a:prstGeom>
          <a:solidFill>
            <a:srgbClr val="0F29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err="1" smtClean="0">
                <a:solidFill>
                  <a:schemeClr val="bg1"/>
                </a:solidFill>
                <a:latin typeface="+mn-ea"/>
              </a:rPr>
              <a:t>vars_prompt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는 </a:t>
            </a:r>
            <a:r>
              <a:rPr lang="en-US" altLang="ko-KR" sz="1050" b="1" dirty="0" smtClean="0">
                <a:solidFill>
                  <a:schemeClr val="bg1"/>
                </a:solidFill>
                <a:latin typeface="+mn-ea"/>
              </a:rPr>
              <a:t>playbook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이 실행될 때 변수를 입력하게끔 </a:t>
            </a:r>
            <a:r>
              <a:rPr lang="en-US" altLang="ko-KR" sz="1050" b="1" dirty="0" smtClean="0">
                <a:solidFill>
                  <a:schemeClr val="bg1"/>
                </a:solidFill>
                <a:latin typeface="+mn-ea"/>
              </a:rPr>
              <a:t>prompt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를 </a:t>
            </a:r>
            <a:r>
              <a:rPr lang="ko-KR" altLang="en-US" sz="1050" b="1" dirty="0" err="1" smtClean="0">
                <a:solidFill>
                  <a:schemeClr val="bg1"/>
                </a:solidFill>
                <a:latin typeface="+mn-ea"/>
              </a:rPr>
              <a:t>띄어주도록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 하는 명령어로 </a:t>
            </a:r>
            <a:r>
              <a:rPr lang="en-US" altLang="ko-KR" sz="1050" b="1" dirty="0" smtClean="0">
                <a:solidFill>
                  <a:schemeClr val="bg1"/>
                </a:solidFill>
                <a:latin typeface="+mn-ea"/>
              </a:rPr>
              <a:t>playbook 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실행 시 우측처럼 표시됩니다</a:t>
            </a:r>
            <a:r>
              <a:rPr lang="en-US" altLang="ko-KR" sz="1050" b="1" dirty="0" smtClean="0">
                <a:solidFill>
                  <a:schemeClr val="bg1"/>
                </a:solidFill>
                <a:latin typeface="+mn-ea"/>
              </a:rPr>
              <a:t>.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b="1" dirty="0" smtClean="0">
              <a:solidFill>
                <a:schemeClr val="bg1"/>
              </a:solidFill>
              <a:latin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옵션</a:t>
            </a:r>
            <a:endParaRPr lang="en-US" altLang="ko-KR" sz="1000" b="1" dirty="0" smtClean="0">
              <a:solidFill>
                <a:schemeClr val="bg1"/>
              </a:solidFill>
              <a:latin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solidFill>
                  <a:schemeClr val="bg1"/>
                </a:solidFill>
                <a:latin typeface="+mn-ea"/>
              </a:rPr>
              <a:t>name :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사용될 </a:t>
            </a:r>
            <a:r>
              <a:rPr lang="ko-KR" altLang="en-US" sz="1000" b="1" dirty="0" err="1" smtClean="0">
                <a:solidFill>
                  <a:schemeClr val="bg1"/>
                </a:solidFill>
                <a:latin typeface="+mn-ea"/>
              </a:rPr>
              <a:t>변수명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 입력</a:t>
            </a:r>
            <a:endParaRPr lang="en-US" altLang="ko-KR" sz="1000" b="1" dirty="0" smtClean="0">
              <a:solidFill>
                <a:schemeClr val="bg1"/>
              </a:solidFill>
              <a:latin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solidFill>
                  <a:schemeClr val="bg1"/>
                </a:solidFill>
                <a:latin typeface="+mn-ea"/>
              </a:rPr>
              <a:t>prompt : prompt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에 출력될 메시지 내용 입력</a:t>
            </a:r>
            <a:endParaRPr lang="en-US" altLang="ko-KR" sz="1000" b="1" dirty="0" smtClean="0">
              <a:solidFill>
                <a:schemeClr val="bg1"/>
              </a:solidFill>
              <a:latin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solidFill>
                  <a:schemeClr val="bg1"/>
                </a:solidFill>
                <a:latin typeface="+mn-ea"/>
              </a:rPr>
              <a:t>default :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입력을 하지 않을 시 사용될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default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값</a:t>
            </a:r>
            <a:endParaRPr lang="en-US" altLang="ko-KR" sz="1000" b="1" dirty="0" smtClean="0">
              <a:solidFill>
                <a:schemeClr val="bg1"/>
              </a:solidFill>
              <a:latin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solidFill>
                  <a:schemeClr val="bg1"/>
                </a:solidFill>
                <a:latin typeface="+mn-ea"/>
              </a:rPr>
              <a:t>private: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입력할 내용을 표시할지 설정합니다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no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의 경우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입력 값을 표시하는 설정</a:t>
            </a:r>
            <a:endParaRPr sz="1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921" y="5339844"/>
            <a:ext cx="4175777" cy="582359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628921" y="5683649"/>
            <a:ext cx="3948896" cy="2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42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82469F6E-ED66-3242-927C-1D61022B9A67}"/>
              </a:ext>
            </a:extLst>
          </p:cNvPr>
          <p:cNvSpPr txBox="1"/>
          <p:nvPr/>
        </p:nvSpPr>
        <p:spPr>
          <a:xfrm>
            <a:off x="423863" y="208815"/>
            <a:ext cx="4594657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2400" b="1" spc="-150" dirty="0" smtClean="0">
                <a:solidFill>
                  <a:srgbClr val="0E2852"/>
                </a:solidFill>
                <a:latin typeface="+mj-ea"/>
                <a:ea typeface="+mj-ea"/>
              </a:rPr>
              <a:t>Playbook - tasks</a:t>
            </a:r>
            <a:endParaRPr kumimoji="1" lang="ko-KR" altLang="en-US" sz="2400" b="1" spc="-150" dirty="0">
              <a:solidFill>
                <a:srgbClr val="0E2852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5EB3E5-51D6-6947-BF54-06DE12122C8A}"/>
              </a:ext>
            </a:extLst>
          </p:cNvPr>
          <p:cNvSpPr txBox="1"/>
          <p:nvPr/>
        </p:nvSpPr>
        <p:spPr>
          <a:xfrm>
            <a:off x="423863" y="959674"/>
            <a:ext cx="11307889" cy="13619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-tasks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는 단어 그대로 해야하는 일을 나열한 것이라고 할 수 있습니다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순서대로 진행할 모듈을 입력하고 옵션이 필요한 경우 들여쓰기를 통해 옵션을 입력해줍니다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※</a:t>
            </a:r>
            <a:r>
              <a:rPr lang="ko-KR" altLang="en-US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각 모듈들은 다양한 옵션을 가지고 있습니다</a:t>
            </a:r>
            <a:r>
              <a:rPr lang="en-US" altLang="ko-KR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자세한 내용은 </a:t>
            </a:r>
            <a:r>
              <a:rPr lang="en-US" altLang="ko-KR" sz="11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ansible</a:t>
            </a:r>
            <a:r>
              <a:rPr lang="en-US" altLang="ko-KR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-doc </a:t>
            </a:r>
            <a:r>
              <a:rPr lang="ko-KR" altLang="en-US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명령어를 이용하여 해당 모듈에 대해 알아보시길 바랍니다</a:t>
            </a:r>
            <a:r>
              <a:rPr lang="en-US" altLang="ko-KR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여기서는 파일의 내용을 수정하는 모듈인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replace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모듈과 서비스를 컨트롤하는 모듈인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service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모듈을 사용하였습니다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64" r="3938"/>
          <a:stretch/>
        </p:blipFill>
        <p:spPr>
          <a:xfrm>
            <a:off x="841754" y="3447655"/>
            <a:ext cx="8253793" cy="210777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948865" y="3685306"/>
            <a:ext cx="7028873" cy="8774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Google Shape;112;p6"/>
          <p:cNvSpPr/>
          <p:nvPr/>
        </p:nvSpPr>
        <p:spPr>
          <a:xfrm>
            <a:off x="2668037" y="2376477"/>
            <a:ext cx="4054764" cy="763501"/>
          </a:xfrm>
          <a:prstGeom prst="roundRect">
            <a:avLst>
              <a:gd name="adj" fmla="val 16667"/>
            </a:avLst>
          </a:prstGeom>
          <a:solidFill>
            <a:srgbClr val="0F29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bg1"/>
                </a:solidFill>
                <a:latin typeface="+mn-ea"/>
              </a:rPr>
              <a:t>replace 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모듈을 사용하여 </a:t>
            </a:r>
            <a:r>
              <a:rPr lang="en-US" altLang="ko-KR" sz="1050" b="1" dirty="0" err="1" smtClean="0">
                <a:solidFill>
                  <a:schemeClr val="bg1"/>
                </a:solidFill>
                <a:latin typeface="+mn-ea"/>
              </a:rPr>
              <a:t>config</a:t>
            </a:r>
            <a:r>
              <a:rPr lang="en-US" altLang="ko-KR" sz="105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안의 파일 내용을 수정합니다</a:t>
            </a:r>
            <a:r>
              <a:rPr lang="en-US" altLang="ko-KR" sz="1050" b="1" dirty="0" smtClean="0">
                <a:solidFill>
                  <a:schemeClr val="bg1"/>
                </a:solidFill>
                <a:latin typeface="+mn-ea"/>
              </a:rPr>
              <a:t>.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bg1"/>
                </a:solidFill>
                <a:latin typeface="+mn-ea"/>
              </a:rPr>
              <a:t>path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에 수정할 파일의 경로를 입력합니다</a:t>
            </a:r>
            <a:r>
              <a:rPr lang="en-US" altLang="ko-KR" sz="1050" b="1" dirty="0" smtClean="0">
                <a:solidFill>
                  <a:schemeClr val="bg1"/>
                </a:solidFill>
                <a:latin typeface="+mn-ea"/>
              </a:rPr>
              <a:t>.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err="1" smtClean="0">
                <a:solidFill>
                  <a:schemeClr val="bg1"/>
                </a:solidFill>
                <a:latin typeface="+mn-ea"/>
              </a:rPr>
              <a:t>regexp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에 수정이 필요한 문자열을 입력합니다</a:t>
            </a:r>
            <a:r>
              <a:rPr lang="en-US" altLang="ko-KR" sz="1050" b="1" dirty="0" smtClean="0">
                <a:solidFill>
                  <a:schemeClr val="bg1"/>
                </a:solidFill>
                <a:latin typeface="+mn-ea"/>
              </a:rPr>
              <a:t>.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bg1"/>
                </a:solidFill>
                <a:latin typeface="+mn-ea"/>
              </a:rPr>
              <a:t>replace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에 변경할 문자열을 입력합니다</a:t>
            </a:r>
            <a:r>
              <a:rPr lang="en-US" altLang="ko-KR" sz="1050" b="1" dirty="0" smtClean="0">
                <a:solidFill>
                  <a:schemeClr val="bg1"/>
                </a:solidFill>
                <a:latin typeface="+mn-ea"/>
              </a:rPr>
              <a:t>.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 </a:t>
            </a:r>
            <a:endParaRPr sz="105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4686275" y="3157927"/>
            <a:ext cx="9144" cy="3291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948865" y="4729018"/>
            <a:ext cx="3435930" cy="748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5808889" y="5329760"/>
            <a:ext cx="58267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oogle Shape;112;p6"/>
          <p:cNvSpPr/>
          <p:nvPr/>
        </p:nvSpPr>
        <p:spPr>
          <a:xfrm>
            <a:off x="6561163" y="5007504"/>
            <a:ext cx="5289086" cy="950967"/>
          </a:xfrm>
          <a:prstGeom prst="roundRect">
            <a:avLst>
              <a:gd name="adj" fmla="val 16667"/>
            </a:avLst>
          </a:prstGeom>
          <a:solidFill>
            <a:srgbClr val="0F29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bg1"/>
                </a:solidFill>
                <a:latin typeface="+mn-ea"/>
              </a:rPr>
              <a:t>service 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모듈을 통해 </a:t>
            </a:r>
            <a:r>
              <a:rPr lang="en-US" altLang="ko-KR" sz="1050" b="1" dirty="0" smtClean="0">
                <a:solidFill>
                  <a:schemeClr val="bg1"/>
                </a:solidFill>
                <a:latin typeface="+mn-ea"/>
              </a:rPr>
              <a:t>apache2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를 재시작하도록 합니다</a:t>
            </a:r>
            <a:endParaRPr lang="en-US" altLang="ko-KR" sz="1050" b="1" dirty="0" smtClean="0">
              <a:solidFill>
                <a:schemeClr val="bg1"/>
              </a:solidFill>
              <a:latin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bg1"/>
                </a:solidFill>
                <a:latin typeface="+mn-ea"/>
              </a:rPr>
              <a:t>name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에는 서비스 명을 입력하는데 여기에서는 </a:t>
            </a:r>
            <a:r>
              <a:rPr lang="ko-KR" altLang="en-US" sz="1050" b="1" dirty="0" err="1" smtClean="0">
                <a:solidFill>
                  <a:schemeClr val="bg1"/>
                </a:solidFill>
                <a:latin typeface="+mn-ea"/>
              </a:rPr>
              <a:t>입력받을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 변수를 넣었습니다</a:t>
            </a:r>
            <a:r>
              <a:rPr lang="en-US" altLang="ko-KR" sz="1050" b="1" dirty="0" smtClean="0">
                <a:solidFill>
                  <a:schemeClr val="bg1"/>
                </a:solidFill>
                <a:latin typeface="+mn-ea"/>
              </a:rPr>
              <a:t>.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bg1"/>
                </a:solidFill>
                <a:latin typeface="+mn-ea"/>
              </a:rPr>
              <a:t>state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에서 서비스를 어떻게 할 것인지 설정하는데 </a:t>
            </a:r>
            <a:r>
              <a:rPr lang="en-US" altLang="ko-KR" sz="1050" b="1" dirty="0" smtClean="0">
                <a:solidFill>
                  <a:schemeClr val="bg1"/>
                </a:solidFill>
                <a:latin typeface="+mn-ea"/>
              </a:rPr>
              <a:t>started, stopped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도 가능합니다</a:t>
            </a:r>
            <a:r>
              <a:rPr lang="en-US" altLang="ko-KR" sz="1050" b="1" dirty="0" smtClean="0">
                <a:solidFill>
                  <a:schemeClr val="bg1"/>
                </a:solidFill>
                <a:latin typeface="+mn-ea"/>
              </a:rPr>
              <a:t>.</a:t>
            </a:r>
            <a:endParaRPr sz="105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48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82469F6E-ED66-3242-927C-1D61022B9A67}"/>
              </a:ext>
            </a:extLst>
          </p:cNvPr>
          <p:cNvSpPr txBox="1"/>
          <p:nvPr/>
        </p:nvSpPr>
        <p:spPr>
          <a:xfrm>
            <a:off x="423863" y="208815"/>
            <a:ext cx="4594657" cy="3995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2400" b="1" spc="-150" dirty="0" smtClean="0">
                <a:solidFill>
                  <a:srgbClr val="0E2852"/>
                </a:solidFill>
                <a:latin typeface="+mj-ea"/>
                <a:ea typeface="+mj-ea"/>
              </a:rPr>
              <a:t>Playbook </a:t>
            </a:r>
            <a:r>
              <a:rPr kumimoji="1" lang="ko-KR" altLang="en-US" sz="2400" b="1" spc="-150" dirty="0" smtClean="0">
                <a:solidFill>
                  <a:srgbClr val="0E2852"/>
                </a:solidFill>
                <a:latin typeface="+mj-ea"/>
                <a:ea typeface="+mj-ea"/>
              </a:rPr>
              <a:t>실행</a:t>
            </a:r>
            <a:endParaRPr kumimoji="1" lang="ko-KR" altLang="en-US" sz="2400" b="1" spc="-150" dirty="0">
              <a:solidFill>
                <a:srgbClr val="0E2852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5EB3E5-51D6-6947-BF54-06DE12122C8A}"/>
              </a:ext>
            </a:extLst>
          </p:cNvPr>
          <p:cNvSpPr txBox="1"/>
          <p:nvPr/>
        </p:nvSpPr>
        <p:spPr>
          <a:xfrm>
            <a:off x="423863" y="959674"/>
            <a:ext cx="1176813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작성된 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yaml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파일을 가지고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playbook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 실행하겠습니다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실행 시 사용되는 옵션 중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옵션이 추가되었는데 이는 서비스 </a:t>
            </a:r>
            <a:r>
              <a:rPr lang="ko-KR" altLang="en-US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재시작을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위해서는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SUDO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권한이 필요하여 접속 계정이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SUDO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수행을 위한 패스워드를 입력하게 하는 옵션입니다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423" y="2535808"/>
            <a:ext cx="8556433" cy="3085442"/>
          </a:xfrm>
          <a:prstGeom prst="rect">
            <a:avLst/>
          </a:prstGeom>
        </p:spPr>
      </p:pic>
      <p:sp>
        <p:nvSpPr>
          <p:cNvPr id="23" name="Google Shape;112;p6"/>
          <p:cNvSpPr/>
          <p:nvPr/>
        </p:nvSpPr>
        <p:spPr>
          <a:xfrm>
            <a:off x="6939257" y="3730752"/>
            <a:ext cx="4262143" cy="612648"/>
          </a:xfrm>
          <a:prstGeom prst="roundRect">
            <a:avLst>
              <a:gd name="adj" fmla="val 16667"/>
            </a:avLst>
          </a:prstGeom>
          <a:solidFill>
            <a:srgbClr val="0F29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bg1"/>
                </a:solidFill>
                <a:latin typeface="+mn-ea"/>
              </a:rPr>
              <a:t>remove sharp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이라는 이름을 가진 </a:t>
            </a:r>
            <a:r>
              <a:rPr lang="en-US" altLang="ko-KR" sz="1050" b="1" dirty="0" smtClean="0">
                <a:solidFill>
                  <a:schemeClr val="bg1"/>
                </a:solidFill>
                <a:latin typeface="+mn-ea"/>
              </a:rPr>
              <a:t>task 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즉 </a:t>
            </a:r>
            <a:r>
              <a:rPr lang="en-US" altLang="ko-KR" sz="1050" b="1" dirty="0" smtClean="0">
                <a:solidFill>
                  <a:schemeClr val="bg1"/>
                </a:solidFill>
                <a:latin typeface="+mn-ea"/>
              </a:rPr>
              <a:t>replace 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모듈을 사용하는 </a:t>
            </a:r>
            <a:r>
              <a:rPr lang="en-US" altLang="ko-KR" sz="1050" b="1" dirty="0" smtClean="0">
                <a:solidFill>
                  <a:schemeClr val="bg1"/>
                </a:solidFill>
                <a:latin typeface="+mn-ea"/>
              </a:rPr>
              <a:t>task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가 정상적으로 수행되었고 어떤 변화가 있음을 표시</a:t>
            </a:r>
            <a:endParaRPr sz="10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57135" y="3877056"/>
            <a:ext cx="2685097" cy="493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54087" y="4468368"/>
            <a:ext cx="2685097" cy="493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112;p6"/>
          <p:cNvSpPr/>
          <p:nvPr/>
        </p:nvSpPr>
        <p:spPr>
          <a:xfrm>
            <a:off x="6939256" y="4410456"/>
            <a:ext cx="4262143" cy="612648"/>
          </a:xfrm>
          <a:prstGeom prst="roundRect">
            <a:avLst>
              <a:gd name="adj" fmla="val 16667"/>
            </a:avLst>
          </a:prstGeom>
          <a:solidFill>
            <a:srgbClr val="0F29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bg1"/>
                </a:solidFill>
                <a:latin typeface="+mn-ea"/>
              </a:rPr>
              <a:t>service restart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라는 이름을 가진 </a:t>
            </a:r>
            <a:r>
              <a:rPr lang="en-US" altLang="ko-KR" sz="1050" b="1" dirty="0" smtClean="0">
                <a:solidFill>
                  <a:schemeClr val="bg1"/>
                </a:solidFill>
                <a:latin typeface="+mn-ea"/>
              </a:rPr>
              <a:t>task 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즉 </a:t>
            </a:r>
            <a:r>
              <a:rPr lang="en-US" altLang="ko-KR" sz="1050" b="1" dirty="0" smtClean="0">
                <a:solidFill>
                  <a:schemeClr val="bg1"/>
                </a:solidFill>
                <a:latin typeface="+mn-ea"/>
              </a:rPr>
              <a:t>service 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모듈을 사용하는 </a:t>
            </a:r>
            <a:r>
              <a:rPr lang="en-US" altLang="ko-KR" sz="1050" b="1" dirty="0" smtClean="0">
                <a:solidFill>
                  <a:schemeClr val="bg1"/>
                </a:solidFill>
                <a:latin typeface="+mn-ea"/>
              </a:rPr>
              <a:t>task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가 정상적으로 수행되었음을 표시</a:t>
            </a:r>
            <a:endParaRPr sz="105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4809745" y="4104464"/>
            <a:ext cx="201167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809745" y="4704920"/>
            <a:ext cx="201167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97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82469F6E-ED66-3242-927C-1D61022B9A67}"/>
              </a:ext>
            </a:extLst>
          </p:cNvPr>
          <p:cNvSpPr txBox="1"/>
          <p:nvPr/>
        </p:nvSpPr>
        <p:spPr>
          <a:xfrm>
            <a:off x="423863" y="208815"/>
            <a:ext cx="4594657" cy="3995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2400" b="1" spc="-150" dirty="0" smtClean="0">
                <a:solidFill>
                  <a:srgbClr val="0E2852"/>
                </a:solidFill>
                <a:latin typeface="+mj-ea"/>
                <a:ea typeface="+mj-ea"/>
              </a:rPr>
              <a:t>Playbook </a:t>
            </a:r>
            <a:r>
              <a:rPr kumimoji="1" lang="ko-KR" altLang="en-US" sz="2400" b="1" spc="-150" dirty="0" smtClean="0">
                <a:solidFill>
                  <a:srgbClr val="0E2852"/>
                </a:solidFill>
                <a:latin typeface="+mj-ea"/>
                <a:ea typeface="+mj-ea"/>
              </a:rPr>
              <a:t>결과</a:t>
            </a:r>
            <a:endParaRPr kumimoji="1" lang="ko-KR" altLang="en-US" sz="2400" b="1" spc="-150" dirty="0">
              <a:solidFill>
                <a:srgbClr val="0E2852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5EB3E5-51D6-6947-BF54-06DE12122C8A}"/>
              </a:ext>
            </a:extLst>
          </p:cNvPr>
          <p:cNvSpPr txBox="1"/>
          <p:nvPr/>
        </p:nvSpPr>
        <p:spPr>
          <a:xfrm>
            <a:off x="423863" y="959674"/>
            <a:ext cx="11317033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이제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center(172.29.20.200)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접속하여 결과를 확인합니다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결과는 밑에 보시는 것과 같이 정상적으로 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config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수정되었고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/disk/data/logs/apache2/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 정상적으로 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access_log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파일이 생성되었음을 </a:t>
            </a: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확인 할 수 있습니다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4174236"/>
            <a:ext cx="6560943" cy="159337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57800" y="4937760"/>
            <a:ext cx="1161288" cy="2206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3" y="2353774"/>
            <a:ext cx="6560943" cy="1395266"/>
          </a:xfrm>
          <a:prstGeom prst="rect">
            <a:avLst/>
          </a:prstGeom>
        </p:spPr>
      </p:pic>
      <p:sp>
        <p:nvSpPr>
          <p:cNvPr id="17" name="Google Shape;112;p6"/>
          <p:cNvSpPr/>
          <p:nvPr/>
        </p:nvSpPr>
        <p:spPr>
          <a:xfrm>
            <a:off x="7329766" y="2752344"/>
            <a:ext cx="3844201" cy="658368"/>
          </a:xfrm>
          <a:prstGeom prst="roundRect">
            <a:avLst>
              <a:gd name="adj" fmla="val 16667"/>
            </a:avLst>
          </a:prstGeom>
          <a:solidFill>
            <a:srgbClr val="0F29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bg1"/>
                </a:solidFill>
                <a:latin typeface="+mn-ea"/>
              </a:rPr>
              <a:t>/</a:t>
            </a:r>
            <a:r>
              <a:rPr lang="en-US" sz="1050" b="1" dirty="0" err="1" smtClean="0">
                <a:solidFill>
                  <a:schemeClr val="bg1"/>
                </a:solidFill>
                <a:latin typeface="+mn-ea"/>
              </a:rPr>
              <a:t>etc</a:t>
            </a:r>
            <a:r>
              <a:rPr lang="en-US" sz="1050" b="1" dirty="0" smtClean="0">
                <a:solidFill>
                  <a:schemeClr val="bg1"/>
                </a:solidFill>
                <a:latin typeface="+mn-ea"/>
              </a:rPr>
              <a:t>/apache2/apache2.conf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에서 </a:t>
            </a:r>
            <a:r>
              <a:rPr lang="en-US" altLang="ko-KR" sz="1050" b="1" dirty="0" err="1" smtClean="0">
                <a:solidFill>
                  <a:schemeClr val="bg1"/>
                </a:solidFill>
                <a:latin typeface="+mn-ea"/>
              </a:rPr>
              <a:t>CustomLog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의 주석이 정상적으로 삭제되었음을 확인</a:t>
            </a:r>
            <a:endParaRPr sz="10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Google Shape;112;p6"/>
          <p:cNvSpPr/>
          <p:nvPr/>
        </p:nvSpPr>
        <p:spPr>
          <a:xfrm>
            <a:off x="7329766" y="4641738"/>
            <a:ext cx="3844201" cy="658368"/>
          </a:xfrm>
          <a:prstGeom prst="roundRect">
            <a:avLst>
              <a:gd name="adj" fmla="val 16667"/>
            </a:avLst>
          </a:prstGeom>
          <a:solidFill>
            <a:srgbClr val="0F29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bg1"/>
                </a:solidFill>
                <a:latin typeface="+mn-ea"/>
              </a:rPr>
              <a:t>/disk/data/logs/apache2/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에서 </a:t>
            </a:r>
            <a:endParaRPr lang="en-US" altLang="ko-KR" sz="1050" b="1" dirty="0" smtClean="0">
              <a:solidFill>
                <a:schemeClr val="bg1"/>
              </a:solidFill>
              <a:latin typeface="+mn-e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b="1" dirty="0" err="1" smtClean="0">
                <a:solidFill>
                  <a:schemeClr val="bg1"/>
                </a:solidFill>
                <a:latin typeface="+mn-ea"/>
              </a:rPr>
              <a:t>access_log</a:t>
            </a:r>
            <a:r>
              <a:rPr lang="en-US" altLang="ko-KR" sz="105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파일 생성된 것을 확인</a:t>
            </a:r>
            <a:endParaRPr sz="105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173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14E582-B9D7-E14A-81A7-FD81D2BEED5A}"/>
              </a:ext>
            </a:extLst>
          </p:cNvPr>
          <p:cNvSpPr txBox="1"/>
          <p:nvPr/>
        </p:nvSpPr>
        <p:spPr>
          <a:xfrm>
            <a:off x="437717" y="1660322"/>
            <a:ext cx="9018970" cy="532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" altLang="ko-KR" sz="3200" b="1" dirty="0">
                <a:solidFill>
                  <a:srgbClr val="0E2852"/>
                </a:solidFill>
                <a:latin typeface="+mj-ea"/>
                <a:ea typeface="+mj-ea"/>
              </a:rPr>
              <a:t>Table of Contents</a:t>
            </a:r>
            <a:endParaRPr kumimoji="1" lang="ko-KR" altLang="en-US" sz="3200" b="1" dirty="0">
              <a:solidFill>
                <a:srgbClr val="0E2852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0C9746-378E-6848-A62A-52606DB9FB99}"/>
              </a:ext>
            </a:extLst>
          </p:cNvPr>
          <p:cNvSpPr txBox="1"/>
          <p:nvPr/>
        </p:nvSpPr>
        <p:spPr>
          <a:xfrm>
            <a:off x="438038" y="2754626"/>
            <a:ext cx="4087812" cy="10341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ko-KR" sz="2400" spc="-150" dirty="0">
                <a:solidFill>
                  <a:srgbClr val="646464"/>
                </a:solidFill>
                <a:latin typeface="+mn-ea"/>
              </a:rPr>
              <a:t>01.</a:t>
            </a:r>
            <a:r>
              <a:rPr kumimoji="1" lang="ko-KR" altLang="en-US" sz="2400" spc="-150" dirty="0">
                <a:solidFill>
                  <a:srgbClr val="646464"/>
                </a:solidFill>
                <a:latin typeface="+mn-ea"/>
              </a:rPr>
              <a:t> </a:t>
            </a:r>
            <a:r>
              <a:rPr kumimoji="1" lang="en-US" altLang="ko-KR" sz="2400" spc="-150" dirty="0" err="1" smtClean="0">
                <a:solidFill>
                  <a:srgbClr val="646464"/>
                </a:solidFill>
                <a:latin typeface="+mn-ea"/>
              </a:rPr>
              <a:t>Ansible</a:t>
            </a:r>
            <a:r>
              <a:rPr kumimoji="1" lang="en-US" altLang="ko-KR" sz="2400" spc="-150" dirty="0">
                <a:solidFill>
                  <a:srgbClr val="646464"/>
                </a:solidFill>
                <a:latin typeface="+mn-ea"/>
              </a:rPr>
              <a:t>?</a:t>
            </a:r>
          </a:p>
          <a:p>
            <a:pPr>
              <a:lnSpc>
                <a:spcPct val="140000"/>
              </a:lnSpc>
            </a:pPr>
            <a:r>
              <a:rPr kumimoji="1" lang="en-US" altLang="ko-KR" sz="2400" spc="-150" dirty="0">
                <a:solidFill>
                  <a:srgbClr val="646464"/>
                </a:solidFill>
                <a:latin typeface="+mn-ea"/>
              </a:rPr>
              <a:t>02.</a:t>
            </a:r>
            <a:r>
              <a:rPr kumimoji="1" lang="ko-KR" altLang="en-US" sz="2400" spc="-150" dirty="0">
                <a:solidFill>
                  <a:srgbClr val="646464"/>
                </a:solidFill>
                <a:latin typeface="+mn-ea"/>
              </a:rPr>
              <a:t> </a:t>
            </a:r>
            <a:r>
              <a:rPr kumimoji="1" lang="en-US" altLang="ko-KR" sz="2400" spc="-150" dirty="0" err="1" smtClean="0">
                <a:solidFill>
                  <a:srgbClr val="646464"/>
                </a:solidFill>
                <a:latin typeface="+mn-ea"/>
              </a:rPr>
              <a:t>Ansible</a:t>
            </a:r>
            <a:r>
              <a:rPr kumimoji="1" lang="en-US" altLang="ko-KR" sz="2400" spc="-150" dirty="0" smtClean="0">
                <a:solidFill>
                  <a:srgbClr val="646464"/>
                </a:solidFill>
                <a:latin typeface="+mn-ea"/>
              </a:rPr>
              <a:t> </a:t>
            </a:r>
            <a:r>
              <a:rPr kumimoji="1" lang="ko-KR" altLang="en-US" sz="2400" spc="-150" dirty="0" smtClean="0">
                <a:solidFill>
                  <a:srgbClr val="646464"/>
                </a:solidFill>
                <a:latin typeface="+mn-ea"/>
              </a:rPr>
              <a:t>사용법</a:t>
            </a:r>
            <a:endParaRPr kumimoji="1" lang="en-US" altLang="ko-KR" sz="2400" spc="-150" dirty="0">
              <a:solidFill>
                <a:srgbClr val="646464"/>
              </a:solidFill>
              <a:latin typeface="+mn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66C0D60-CE78-2140-A4AA-BFA73D9D063D}"/>
              </a:ext>
            </a:extLst>
          </p:cNvPr>
          <p:cNvGrpSpPr/>
          <p:nvPr/>
        </p:nvGrpSpPr>
        <p:grpSpPr>
          <a:xfrm>
            <a:off x="423986" y="2431883"/>
            <a:ext cx="11344152" cy="108000"/>
            <a:chOff x="344488" y="2476500"/>
            <a:chExt cx="9217123" cy="108000"/>
          </a:xfrm>
        </p:grpSpPr>
        <p:cxnSp>
          <p:nvCxnSpPr>
            <p:cNvPr id="10" name="직선 연결선[R] 9">
              <a:extLst>
                <a:ext uri="{FF2B5EF4-FFF2-40B4-BE49-F238E27FC236}">
                  <a16:creationId xmlns:a16="http://schemas.microsoft.com/office/drawing/2014/main" id="{F4F06BC4-3867-4B44-9EAA-94291A0593F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44488" y="2530500"/>
              <a:ext cx="9140825" cy="0"/>
            </a:xfrm>
            <a:prstGeom prst="line">
              <a:avLst/>
            </a:prstGeom>
            <a:ln w="12700">
              <a:solidFill>
                <a:srgbClr val="67B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84ECAB7-11F3-D54E-9ED6-58D2635CBAE8}"/>
                </a:ext>
              </a:extLst>
            </p:cNvPr>
            <p:cNvSpPr/>
            <p:nvPr userDrawn="1"/>
          </p:nvSpPr>
          <p:spPr>
            <a:xfrm>
              <a:off x="9473861" y="2476500"/>
              <a:ext cx="87750" cy="108000"/>
            </a:xfrm>
            <a:prstGeom prst="ellipse">
              <a:avLst/>
            </a:prstGeom>
            <a:solidFill>
              <a:srgbClr val="67B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767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244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CCAC59-38A4-B049-8503-1AB3B5EF2682}"/>
              </a:ext>
            </a:extLst>
          </p:cNvPr>
          <p:cNvSpPr txBox="1"/>
          <p:nvPr/>
        </p:nvSpPr>
        <p:spPr>
          <a:xfrm>
            <a:off x="437718" y="1660322"/>
            <a:ext cx="4594657" cy="5327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3200" b="1" dirty="0" smtClean="0">
                <a:solidFill>
                  <a:srgbClr val="0E2852"/>
                </a:solidFill>
                <a:latin typeface="+mj-ea"/>
                <a:ea typeface="+mj-ea"/>
              </a:rPr>
              <a:t>01. </a:t>
            </a:r>
            <a:r>
              <a:rPr kumimoji="1" lang="en-US" altLang="ko-KR" sz="3200" b="1" dirty="0" err="1" smtClean="0">
                <a:solidFill>
                  <a:srgbClr val="0E2852"/>
                </a:solidFill>
                <a:latin typeface="+mj-ea"/>
                <a:ea typeface="+mj-ea"/>
              </a:rPr>
              <a:t>Ansible</a:t>
            </a:r>
            <a:r>
              <a:rPr kumimoji="1" lang="en-US" altLang="ko-KR" sz="3200" b="1" dirty="0" smtClean="0">
                <a:solidFill>
                  <a:srgbClr val="0E2852"/>
                </a:solidFill>
                <a:latin typeface="+mj-ea"/>
                <a:ea typeface="+mj-ea"/>
              </a:rPr>
              <a:t>?</a:t>
            </a:r>
            <a:endParaRPr kumimoji="1" lang="ko-KR" altLang="en-US" sz="3200" b="1" dirty="0">
              <a:solidFill>
                <a:srgbClr val="0E2852"/>
              </a:solidFill>
              <a:latin typeface="+mj-ea"/>
              <a:ea typeface="+mj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9AA6052-3342-F543-8DDD-3A0913E7649A}"/>
              </a:ext>
            </a:extLst>
          </p:cNvPr>
          <p:cNvGrpSpPr/>
          <p:nvPr/>
        </p:nvGrpSpPr>
        <p:grpSpPr>
          <a:xfrm>
            <a:off x="423986" y="2431883"/>
            <a:ext cx="11344152" cy="108000"/>
            <a:chOff x="344488" y="2476500"/>
            <a:chExt cx="9217123" cy="108000"/>
          </a:xfrm>
        </p:grpSpPr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53A845DF-0637-7E41-9FED-F139286E60D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44488" y="2530500"/>
              <a:ext cx="9140825" cy="0"/>
            </a:xfrm>
            <a:prstGeom prst="line">
              <a:avLst/>
            </a:prstGeom>
            <a:ln w="12700">
              <a:solidFill>
                <a:srgbClr val="67B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F987A33-24F1-E644-A405-0D6FAAD164AF}"/>
                </a:ext>
              </a:extLst>
            </p:cNvPr>
            <p:cNvSpPr/>
            <p:nvPr userDrawn="1"/>
          </p:nvSpPr>
          <p:spPr>
            <a:xfrm>
              <a:off x="9473861" y="2476500"/>
              <a:ext cx="87750" cy="108000"/>
            </a:xfrm>
            <a:prstGeom prst="ellipse">
              <a:avLst/>
            </a:prstGeom>
            <a:solidFill>
              <a:srgbClr val="67B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0501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896" y="2903755"/>
            <a:ext cx="6343650" cy="31146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469F6E-ED66-3242-927C-1D61022B9A67}"/>
              </a:ext>
            </a:extLst>
          </p:cNvPr>
          <p:cNvSpPr txBox="1"/>
          <p:nvPr/>
        </p:nvSpPr>
        <p:spPr>
          <a:xfrm>
            <a:off x="423863" y="208815"/>
            <a:ext cx="4594657" cy="3995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2400" b="1" spc="-150" dirty="0" smtClean="0">
                <a:solidFill>
                  <a:srgbClr val="0E2852"/>
                </a:solidFill>
                <a:latin typeface="+mj-ea"/>
                <a:ea typeface="+mj-ea"/>
              </a:rPr>
              <a:t> </a:t>
            </a:r>
            <a:r>
              <a:rPr kumimoji="1" lang="en-US" altLang="ko-KR" sz="2400" b="1" spc="-150" dirty="0" err="1" smtClean="0">
                <a:solidFill>
                  <a:srgbClr val="0E2852"/>
                </a:solidFill>
                <a:latin typeface="+mj-ea"/>
                <a:ea typeface="+mj-ea"/>
              </a:rPr>
              <a:t>ansible</a:t>
            </a:r>
            <a:r>
              <a:rPr kumimoji="1" lang="ko-KR" altLang="en-US" sz="2400" b="1" spc="-150" dirty="0" smtClean="0">
                <a:solidFill>
                  <a:srgbClr val="0E2852"/>
                </a:solidFill>
                <a:latin typeface="+mj-ea"/>
                <a:ea typeface="+mj-ea"/>
              </a:rPr>
              <a:t>이란</a:t>
            </a:r>
            <a:endParaRPr kumimoji="1" lang="ko-KR" altLang="en-US" sz="2400" b="1" spc="-150" dirty="0">
              <a:solidFill>
                <a:srgbClr val="0E2852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EB3E5-51D6-6947-BF54-06DE12122C8A}"/>
              </a:ext>
            </a:extLst>
          </p:cNvPr>
          <p:cNvSpPr txBox="1"/>
          <p:nvPr/>
        </p:nvSpPr>
        <p:spPr>
          <a:xfrm>
            <a:off x="917296" y="1474068"/>
            <a:ext cx="10357407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이전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IT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인프라 관리를 위하여 관리자들이 인프라에 직접 접속하여 프로그램 설치 및 세팅을 해왔지만 이는 관리해야 하는 자원들이 많아질수록 노동량의 증가와 잘못된 세팅으로 인한 사고 등을 유발할 수 있는 위험이 있었습니다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이러한 문제를 해결하기 위해서 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IT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인프라를 코드 기반으로 자동 설치 및 구축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프로비저닝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하는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프로세스를 의미하는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Infrastructure as Code (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IaC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라는 개념이 등장하게 되었고 이러한 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IaC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도구 중 하나가 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ansible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433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246" y="3001107"/>
            <a:ext cx="6566567" cy="33193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469F6E-ED66-3242-927C-1D61022B9A67}"/>
              </a:ext>
            </a:extLst>
          </p:cNvPr>
          <p:cNvSpPr txBox="1"/>
          <p:nvPr/>
        </p:nvSpPr>
        <p:spPr>
          <a:xfrm>
            <a:off x="423863" y="208815"/>
            <a:ext cx="4594657" cy="3995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2400" b="1" spc="-150" dirty="0" smtClean="0">
                <a:solidFill>
                  <a:srgbClr val="0E2852"/>
                </a:solidFill>
                <a:latin typeface="+mj-ea"/>
                <a:ea typeface="+mj-ea"/>
              </a:rPr>
              <a:t> </a:t>
            </a:r>
            <a:r>
              <a:rPr kumimoji="1" lang="en-US" altLang="ko-KR" sz="2400" b="1" spc="-150" dirty="0" err="1" smtClean="0">
                <a:solidFill>
                  <a:srgbClr val="0E2852"/>
                </a:solidFill>
                <a:latin typeface="+mj-ea"/>
                <a:ea typeface="+mj-ea"/>
              </a:rPr>
              <a:t>ansible</a:t>
            </a:r>
            <a:r>
              <a:rPr kumimoji="1" lang="ko-KR" altLang="en-US" sz="2400" b="1" spc="-150" dirty="0" smtClean="0">
                <a:solidFill>
                  <a:srgbClr val="0E2852"/>
                </a:solidFill>
                <a:latin typeface="+mj-ea"/>
                <a:ea typeface="+mj-ea"/>
              </a:rPr>
              <a:t>의 특징</a:t>
            </a:r>
            <a:endParaRPr kumimoji="1" lang="ko-KR" altLang="en-US" sz="2400" b="1" spc="-150" dirty="0">
              <a:solidFill>
                <a:srgbClr val="0E2852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EB3E5-51D6-6947-BF54-06DE12122C8A}"/>
              </a:ext>
            </a:extLst>
          </p:cNvPr>
          <p:cNvSpPr txBox="1"/>
          <p:nvPr/>
        </p:nvSpPr>
        <p:spPr>
          <a:xfrm>
            <a:off x="917296" y="1428597"/>
            <a:ext cx="10357407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기존 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IaC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도구의 경우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agent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필수로 설치되어야만 했습니다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그리고 몇몇의 도구들은 독자적인 정의파일 형식을 만들어 새롭게 언어를 배워야 하는 번거로움이 있었습니다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이는 진입 장벽을 높이고 다양한 환경에 대한 능동적인 적용을 어렵게 만들었습니다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그러나 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ansible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경우 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yaml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 정의 파일로 사용하고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non-agent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방식으로 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ssh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통신을 통해 명령을 전달하고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python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으로 해당 명령어를 수행하는 구조를 가지고 있어 관리를 받는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IT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인프라의 경우 별도의 프로그램 설치 없이 운용이 가능한 특징을 가지고 있습니다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012568" y="4737229"/>
            <a:ext cx="1317804" cy="4800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93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469F6E-ED66-3242-927C-1D61022B9A67}"/>
              </a:ext>
            </a:extLst>
          </p:cNvPr>
          <p:cNvSpPr txBox="1"/>
          <p:nvPr/>
        </p:nvSpPr>
        <p:spPr>
          <a:xfrm>
            <a:off x="423863" y="208815"/>
            <a:ext cx="4594657" cy="3995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2400" b="1" spc="-150" dirty="0" smtClean="0">
                <a:solidFill>
                  <a:srgbClr val="0E2852"/>
                </a:solidFill>
                <a:latin typeface="+mj-ea"/>
                <a:ea typeface="+mj-ea"/>
              </a:rPr>
              <a:t> </a:t>
            </a:r>
            <a:r>
              <a:rPr kumimoji="1" lang="ko-KR" altLang="en-US" sz="2400" b="1" spc="-150" dirty="0" smtClean="0">
                <a:solidFill>
                  <a:srgbClr val="0E2852"/>
                </a:solidFill>
                <a:latin typeface="+mj-ea"/>
                <a:ea typeface="+mj-ea"/>
              </a:rPr>
              <a:t>기본 구성</a:t>
            </a:r>
            <a:endParaRPr kumimoji="1" lang="ko-KR" altLang="en-US" sz="2400" b="1" spc="-150" dirty="0">
              <a:solidFill>
                <a:srgbClr val="0E2852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767"/>
            <a:ext cx="6743700" cy="41338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05EB3E5-51D6-6947-BF54-06DE12122C8A}"/>
              </a:ext>
            </a:extLst>
          </p:cNvPr>
          <p:cNvSpPr txBox="1"/>
          <p:nvPr/>
        </p:nvSpPr>
        <p:spPr>
          <a:xfrm>
            <a:off x="6869724" y="1748661"/>
            <a:ext cx="5029200" cy="40626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Ansible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은 크게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target node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정의하는 파일인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hosts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파일과 수행할 명령들의 나열로 정의되어 있는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playbook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으로 구성이 되어있습니다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각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control node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와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target node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에는 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sshd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와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python 2.7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버전 이상이 설치되어 있어야 하며 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ansible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은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control node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에만 설치하면 정상 운용이 가능합니다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기본 설정의 경우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etc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ansible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ansible.cfg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파일에 정의되어 있으며 설정의 변경이 필요하다면 해당 파일에서 설정 관련 항목의 주석을 제거하여 사용하시면 됩니다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866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CCAC59-38A4-B049-8503-1AB3B5EF2682}"/>
              </a:ext>
            </a:extLst>
          </p:cNvPr>
          <p:cNvSpPr txBox="1"/>
          <p:nvPr/>
        </p:nvSpPr>
        <p:spPr>
          <a:xfrm>
            <a:off x="437718" y="1660322"/>
            <a:ext cx="4594657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3200" b="1" dirty="0" smtClean="0">
                <a:solidFill>
                  <a:srgbClr val="0E2852"/>
                </a:solidFill>
                <a:latin typeface="+mj-ea"/>
                <a:ea typeface="+mj-ea"/>
              </a:rPr>
              <a:t>02. </a:t>
            </a:r>
            <a:r>
              <a:rPr kumimoji="1" lang="en-US" altLang="ko-KR" sz="3200" b="1" dirty="0" err="1" smtClean="0">
                <a:solidFill>
                  <a:srgbClr val="0E2852"/>
                </a:solidFill>
                <a:latin typeface="+mj-ea"/>
                <a:ea typeface="+mj-ea"/>
              </a:rPr>
              <a:t>Ansible</a:t>
            </a:r>
            <a:r>
              <a:rPr kumimoji="1" lang="en-US" altLang="ko-KR" sz="3200" b="1" dirty="0" smtClean="0">
                <a:solidFill>
                  <a:srgbClr val="0E2852"/>
                </a:solidFill>
                <a:latin typeface="+mj-ea"/>
                <a:ea typeface="+mj-ea"/>
              </a:rPr>
              <a:t> </a:t>
            </a:r>
            <a:r>
              <a:rPr kumimoji="1" lang="ko-KR" altLang="en-US" sz="3200" b="1" dirty="0" smtClean="0">
                <a:solidFill>
                  <a:srgbClr val="0E2852"/>
                </a:solidFill>
                <a:latin typeface="+mj-ea"/>
                <a:ea typeface="+mj-ea"/>
              </a:rPr>
              <a:t>사용법</a:t>
            </a:r>
            <a:endParaRPr kumimoji="1" lang="ko-KR" altLang="en-US" sz="3200" b="1" dirty="0">
              <a:solidFill>
                <a:srgbClr val="0E2852"/>
              </a:solidFill>
              <a:latin typeface="+mj-ea"/>
              <a:ea typeface="+mj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9AA6052-3342-F543-8DDD-3A0913E7649A}"/>
              </a:ext>
            </a:extLst>
          </p:cNvPr>
          <p:cNvGrpSpPr/>
          <p:nvPr/>
        </p:nvGrpSpPr>
        <p:grpSpPr>
          <a:xfrm>
            <a:off x="423986" y="2431883"/>
            <a:ext cx="11344152" cy="108000"/>
            <a:chOff x="344488" y="2476500"/>
            <a:chExt cx="9217123" cy="108000"/>
          </a:xfrm>
        </p:grpSpPr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53A845DF-0637-7E41-9FED-F139286E60D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44488" y="2530500"/>
              <a:ext cx="9140825" cy="0"/>
            </a:xfrm>
            <a:prstGeom prst="line">
              <a:avLst/>
            </a:prstGeom>
            <a:ln w="12700">
              <a:solidFill>
                <a:srgbClr val="67B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F987A33-24F1-E644-A405-0D6FAAD164AF}"/>
                </a:ext>
              </a:extLst>
            </p:cNvPr>
            <p:cNvSpPr/>
            <p:nvPr userDrawn="1"/>
          </p:nvSpPr>
          <p:spPr>
            <a:xfrm>
              <a:off x="9473861" y="2476500"/>
              <a:ext cx="87750" cy="108000"/>
            </a:xfrm>
            <a:prstGeom prst="ellipse">
              <a:avLst/>
            </a:prstGeom>
            <a:solidFill>
              <a:srgbClr val="67B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7930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82469F6E-ED66-3242-927C-1D61022B9A67}"/>
              </a:ext>
            </a:extLst>
          </p:cNvPr>
          <p:cNvSpPr txBox="1"/>
          <p:nvPr/>
        </p:nvSpPr>
        <p:spPr>
          <a:xfrm>
            <a:off x="423863" y="208815"/>
            <a:ext cx="4594657" cy="3995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2400" b="1" spc="-150" dirty="0" err="1" smtClean="0">
                <a:solidFill>
                  <a:srgbClr val="0E2852"/>
                </a:solidFill>
                <a:latin typeface="+mj-ea"/>
                <a:ea typeface="+mj-ea"/>
              </a:rPr>
              <a:t>Ansible</a:t>
            </a:r>
            <a:r>
              <a:rPr kumimoji="1" lang="en-US" altLang="ko-KR" sz="2400" b="1" spc="-150" dirty="0" smtClean="0">
                <a:solidFill>
                  <a:srgbClr val="0E2852"/>
                </a:solidFill>
                <a:latin typeface="+mj-ea"/>
                <a:ea typeface="+mj-ea"/>
              </a:rPr>
              <a:t> </a:t>
            </a:r>
            <a:r>
              <a:rPr kumimoji="1" lang="ko-KR" altLang="en-US" sz="2400" b="1" spc="-150" dirty="0" smtClean="0">
                <a:solidFill>
                  <a:srgbClr val="0E2852"/>
                </a:solidFill>
                <a:latin typeface="+mj-ea"/>
                <a:ea typeface="+mj-ea"/>
              </a:rPr>
              <a:t>설치</a:t>
            </a:r>
            <a:endParaRPr kumimoji="1" lang="ko-KR" altLang="en-US" sz="2400" b="1" spc="-150" dirty="0">
              <a:solidFill>
                <a:srgbClr val="0E2852"/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5EB3E5-51D6-6947-BF54-06DE12122C8A}"/>
              </a:ext>
            </a:extLst>
          </p:cNvPr>
          <p:cNvSpPr txBox="1"/>
          <p:nvPr/>
        </p:nvSpPr>
        <p:spPr>
          <a:xfrm>
            <a:off x="423863" y="959674"/>
            <a:ext cx="11768136" cy="40626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-Ubuntu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기준으로 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ansible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 설치하기 위해서는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apt(apt-get)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명령어를 이용하여 설치를 진행합니다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(※python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설치되어 있지 않다면 설치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*apt update</a:t>
            </a:r>
          </a:p>
          <a:p>
            <a:pPr>
              <a:lnSpc>
                <a:spcPct val="150000"/>
              </a:lnSpc>
            </a:pP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*apt install 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ansible</a:t>
            </a: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*apt install 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sshpass</a:t>
            </a: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설치가 완료되면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cd 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etc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ansible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디렉터리로 이동하여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hosts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및 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ansible.cfg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파일이 존재하는 지 확인합니다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그런 다음 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ansible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 후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tab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 눌러 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ansible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ansible-config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ansible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-doc, 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ansible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-playbook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 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ansible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관련 프로그램들이 정상적으로 설치되었는지 확인합니다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3" y="2825371"/>
            <a:ext cx="7090629" cy="13843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3" y="5022325"/>
            <a:ext cx="11053029" cy="112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4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82469F6E-ED66-3242-927C-1D61022B9A67}"/>
              </a:ext>
            </a:extLst>
          </p:cNvPr>
          <p:cNvSpPr txBox="1"/>
          <p:nvPr/>
        </p:nvSpPr>
        <p:spPr>
          <a:xfrm>
            <a:off x="423863" y="208815"/>
            <a:ext cx="4594657" cy="3995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2400" b="1" spc="-150" dirty="0" smtClean="0">
                <a:solidFill>
                  <a:srgbClr val="0E2852"/>
                </a:solidFill>
                <a:latin typeface="+mj-ea"/>
                <a:ea typeface="+mj-ea"/>
              </a:rPr>
              <a:t>hosts</a:t>
            </a:r>
            <a:endParaRPr kumimoji="1" lang="ko-KR" altLang="en-US" sz="2400" b="1" spc="-150" dirty="0">
              <a:solidFill>
                <a:srgbClr val="0E2852"/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5EB3E5-51D6-6947-BF54-06DE12122C8A}"/>
              </a:ext>
            </a:extLst>
          </p:cNvPr>
          <p:cNvSpPr txBox="1"/>
          <p:nvPr/>
        </p:nvSpPr>
        <p:spPr>
          <a:xfrm>
            <a:off x="6037384" y="1752494"/>
            <a:ext cx="6013939" cy="40626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Ansible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 사용하기 위해서는 가장 먼저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hosts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파일에서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target node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정의합니다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osts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파일을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inventory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라고도 불리며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default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값은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etc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ansible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/hosts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파일입니다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변경하고 싶다면 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ansible.cfg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에서 해당 설정을 변경하거나 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ansible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또는 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ansible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-playbook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 시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옵션으로 따로 설정하는 것이 가능합니다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ex)</a:t>
            </a:r>
            <a:r>
              <a:rPr lang="en-US" altLang="ko-KR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ansible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-playbook 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</a:t>
            </a:r>
            <a:r>
              <a:rPr lang="en-US" altLang="ko-KR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/home/admin/test </a:t>
            </a:r>
            <a:r>
              <a:rPr lang="en-US" altLang="ko-KR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copy_test.yaml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-k</a:t>
            </a:r>
          </a:p>
          <a:p>
            <a:pPr>
              <a:lnSpc>
                <a:spcPct val="150000"/>
              </a:lnSpc>
            </a:pP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왼쪽 사진은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hosts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파일의 간단한 예시이며 대괄호로 그룹을 만들어 명령어 실행 시 그룹별로 명령이 가능하고 각 그룹에 대한 변수도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</a:t>
            </a:r>
            <a:r>
              <a:rPr lang="en-US" altLang="ko-KR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vars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  예시처럼 활용이 가능합니다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1388494"/>
            <a:ext cx="5144599" cy="445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6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3264</TotalTime>
  <Words>1265</Words>
  <Application>Microsoft Office PowerPoint</Application>
  <PresentationFormat>와이드스크린</PresentationFormat>
  <Paragraphs>122</Paragraphs>
  <Slides>20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NanumSquare_ac Bold</vt:lpstr>
      <vt:lpstr>맑은 고딕</vt:lpstr>
      <vt:lpstr>Arial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경민</dc:creator>
  <cp:lastModifiedBy>찬울</cp:lastModifiedBy>
  <cp:revision>328</cp:revision>
  <dcterms:created xsi:type="dcterms:W3CDTF">2021-08-18T23:56:22Z</dcterms:created>
  <dcterms:modified xsi:type="dcterms:W3CDTF">2021-11-11T08:02:58Z</dcterms:modified>
</cp:coreProperties>
</file>