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5" r:id="rId8"/>
    <p:sldId id="260" r:id="rId9"/>
    <p:sldId id="266" r:id="rId10"/>
    <p:sldId id="264"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F6D21-24C1-45A0-A583-0E7E71556982}" type="doc">
      <dgm:prSet loTypeId="urn:microsoft.com/office/officeart/2005/8/layout/process1" loCatId="process" qsTypeId="urn:microsoft.com/office/officeart/2005/8/quickstyle/simple1" qsCatId="simple" csTypeId="urn:microsoft.com/office/officeart/2005/8/colors/accent1_2" csCatId="accent1" phldr="1"/>
      <dgm:spPr/>
    </dgm:pt>
    <dgm:pt modelId="{D7C6F5BB-3F85-4CE8-B40B-A6DD08768324}">
      <dgm:prSet phldrT="[Text]"/>
      <dgm:spPr/>
      <dgm:t>
        <a:bodyPr/>
        <a:lstStyle/>
        <a:p>
          <a:r>
            <a:rPr lang="en-US" dirty="0"/>
            <a:t>User executes and action</a:t>
          </a:r>
        </a:p>
      </dgm:t>
    </dgm:pt>
    <dgm:pt modelId="{E9CE4495-3A8D-47E6-AAFD-F50F22B16A17}" type="parTrans" cxnId="{B7D10F89-8255-4602-9349-D0BE35A00D4B}">
      <dgm:prSet/>
      <dgm:spPr/>
      <dgm:t>
        <a:bodyPr/>
        <a:lstStyle/>
        <a:p>
          <a:endParaRPr lang="en-US"/>
        </a:p>
      </dgm:t>
    </dgm:pt>
    <dgm:pt modelId="{37966BD3-0A57-42D1-963A-FE58AF325C11}" type="sibTrans" cxnId="{B7D10F89-8255-4602-9349-D0BE35A00D4B}">
      <dgm:prSet/>
      <dgm:spPr/>
      <dgm:t>
        <a:bodyPr/>
        <a:lstStyle/>
        <a:p>
          <a:endParaRPr lang="en-US"/>
        </a:p>
      </dgm:t>
    </dgm:pt>
    <dgm:pt modelId="{EF421BF2-20B2-42C3-B943-CECFD2F0EBC1}">
      <dgm:prSet phldrT="[Text]"/>
      <dgm:spPr/>
      <dgm:t>
        <a:bodyPr/>
        <a:lstStyle/>
        <a:p>
          <a:r>
            <a:rPr lang="en-US" dirty="0"/>
            <a:t>The request is logged</a:t>
          </a:r>
        </a:p>
      </dgm:t>
    </dgm:pt>
    <dgm:pt modelId="{762A3A99-2C10-4288-94D3-362179935993}" type="parTrans" cxnId="{890DD2E8-7277-4D78-A152-0B0BEBD9C2EA}">
      <dgm:prSet/>
      <dgm:spPr/>
      <dgm:t>
        <a:bodyPr/>
        <a:lstStyle/>
        <a:p>
          <a:endParaRPr lang="en-US"/>
        </a:p>
      </dgm:t>
    </dgm:pt>
    <dgm:pt modelId="{7057B7DB-FC49-4071-8D28-184ECDC1A916}" type="sibTrans" cxnId="{890DD2E8-7277-4D78-A152-0B0BEBD9C2EA}">
      <dgm:prSet/>
      <dgm:spPr/>
      <dgm:t>
        <a:bodyPr/>
        <a:lstStyle/>
        <a:p>
          <a:endParaRPr lang="en-US" dirty="0"/>
        </a:p>
      </dgm:t>
    </dgm:pt>
    <dgm:pt modelId="{A403E2A4-6D42-4617-97AF-EB41CC8F7BCA}">
      <dgm:prSet phldrT="[Text]"/>
      <dgm:spPr/>
      <dgm:t>
        <a:bodyPr/>
        <a:lstStyle/>
        <a:p>
          <a:r>
            <a:rPr lang="en-US" dirty="0"/>
            <a:t>The request  is processed and a response is returned</a:t>
          </a:r>
        </a:p>
      </dgm:t>
    </dgm:pt>
    <dgm:pt modelId="{D1170601-1E14-4663-95F1-82CE0B4803CD}" type="parTrans" cxnId="{50081282-910A-4592-977E-A0E3D7B17DD9}">
      <dgm:prSet/>
      <dgm:spPr/>
      <dgm:t>
        <a:bodyPr/>
        <a:lstStyle/>
        <a:p>
          <a:endParaRPr lang="en-US"/>
        </a:p>
      </dgm:t>
    </dgm:pt>
    <dgm:pt modelId="{C6299D3A-B2AB-414C-AF84-D2BA49A51871}" type="sibTrans" cxnId="{50081282-910A-4592-977E-A0E3D7B17DD9}">
      <dgm:prSet/>
      <dgm:spPr/>
      <dgm:t>
        <a:bodyPr/>
        <a:lstStyle/>
        <a:p>
          <a:endParaRPr lang="en-US"/>
        </a:p>
      </dgm:t>
    </dgm:pt>
    <dgm:pt modelId="{A001C363-48AA-4726-9EFD-DB22520153E7}" type="pres">
      <dgm:prSet presAssocID="{49BF6D21-24C1-45A0-A583-0E7E71556982}" presName="Name0" presStyleCnt="0">
        <dgm:presLayoutVars>
          <dgm:dir/>
          <dgm:resizeHandles val="exact"/>
        </dgm:presLayoutVars>
      </dgm:prSet>
      <dgm:spPr/>
    </dgm:pt>
    <dgm:pt modelId="{1490214B-222C-406B-BB1E-6B08E8D7B6E8}" type="pres">
      <dgm:prSet presAssocID="{D7C6F5BB-3F85-4CE8-B40B-A6DD08768324}" presName="node" presStyleLbl="node1" presStyleIdx="0" presStyleCnt="3">
        <dgm:presLayoutVars>
          <dgm:bulletEnabled val="1"/>
        </dgm:presLayoutVars>
      </dgm:prSet>
      <dgm:spPr/>
    </dgm:pt>
    <dgm:pt modelId="{9A788759-84B1-4296-942C-E9210CFC7D77}" type="pres">
      <dgm:prSet presAssocID="{37966BD3-0A57-42D1-963A-FE58AF325C11}" presName="sibTrans" presStyleLbl="sibTrans2D1" presStyleIdx="0" presStyleCnt="2"/>
      <dgm:spPr/>
    </dgm:pt>
    <dgm:pt modelId="{7718F221-12E3-46C5-8158-8FFD3A8EFC09}" type="pres">
      <dgm:prSet presAssocID="{37966BD3-0A57-42D1-963A-FE58AF325C11}" presName="connectorText" presStyleLbl="sibTrans2D1" presStyleIdx="0" presStyleCnt="2"/>
      <dgm:spPr/>
    </dgm:pt>
    <dgm:pt modelId="{BC6E28B1-C965-4DE5-9A1F-6A038BBBF7F0}" type="pres">
      <dgm:prSet presAssocID="{EF421BF2-20B2-42C3-B943-CECFD2F0EBC1}" presName="node" presStyleLbl="node1" presStyleIdx="1" presStyleCnt="3">
        <dgm:presLayoutVars>
          <dgm:bulletEnabled val="1"/>
        </dgm:presLayoutVars>
      </dgm:prSet>
      <dgm:spPr/>
    </dgm:pt>
    <dgm:pt modelId="{947FED49-90D0-40BA-9778-096B2C994F07}" type="pres">
      <dgm:prSet presAssocID="{7057B7DB-FC49-4071-8D28-184ECDC1A916}" presName="sibTrans" presStyleLbl="sibTrans2D1" presStyleIdx="1" presStyleCnt="2"/>
      <dgm:spPr/>
    </dgm:pt>
    <dgm:pt modelId="{FA5A737D-A781-4356-8580-070E697EAF90}" type="pres">
      <dgm:prSet presAssocID="{7057B7DB-FC49-4071-8D28-184ECDC1A916}" presName="connectorText" presStyleLbl="sibTrans2D1" presStyleIdx="1" presStyleCnt="2"/>
      <dgm:spPr/>
    </dgm:pt>
    <dgm:pt modelId="{8E53A4D5-0D3E-4172-84DE-A52D4D41EB35}" type="pres">
      <dgm:prSet presAssocID="{A403E2A4-6D42-4617-97AF-EB41CC8F7BCA}" presName="node" presStyleLbl="node1" presStyleIdx="2" presStyleCnt="3">
        <dgm:presLayoutVars>
          <dgm:bulletEnabled val="1"/>
        </dgm:presLayoutVars>
      </dgm:prSet>
      <dgm:spPr/>
    </dgm:pt>
  </dgm:ptLst>
  <dgm:cxnLst>
    <dgm:cxn modelId="{E3618612-C670-46E2-A3C2-95396CB52200}" type="presOf" srcId="{7057B7DB-FC49-4071-8D28-184ECDC1A916}" destId="{947FED49-90D0-40BA-9778-096B2C994F07}" srcOrd="0" destOrd="0" presId="urn:microsoft.com/office/officeart/2005/8/layout/process1"/>
    <dgm:cxn modelId="{E63B7D24-BC9F-4162-BA59-5EF585AFADA6}" type="presOf" srcId="{7057B7DB-FC49-4071-8D28-184ECDC1A916}" destId="{FA5A737D-A781-4356-8580-070E697EAF90}" srcOrd="1" destOrd="0" presId="urn:microsoft.com/office/officeart/2005/8/layout/process1"/>
    <dgm:cxn modelId="{BFDD6727-BA29-4B66-BAE4-D36889D2887D}" type="presOf" srcId="{A403E2A4-6D42-4617-97AF-EB41CC8F7BCA}" destId="{8E53A4D5-0D3E-4172-84DE-A52D4D41EB35}" srcOrd="0" destOrd="0" presId="urn:microsoft.com/office/officeart/2005/8/layout/process1"/>
    <dgm:cxn modelId="{50081282-910A-4592-977E-A0E3D7B17DD9}" srcId="{49BF6D21-24C1-45A0-A583-0E7E71556982}" destId="{A403E2A4-6D42-4617-97AF-EB41CC8F7BCA}" srcOrd="2" destOrd="0" parTransId="{D1170601-1E14-4663-95F1-82CE0B4803CD}" sibTransId="{C6299D3A-B2AB-414C-AF84-D2BA49A51871}"/>
    <dgm:cxn modelId="{B7D10F89-8255-4602-9349-D0BE35A00D4B}" srcId="{49BF6D21-24C1-45A0-A583-0E7E71556982}" destId="{D7C6F5BB-3F85-4CE8-B40B-A6DD08768324}" srcOrd="0" destOrd="0" parTransId="{E9CE4495-3A8D-47E6-AAFD-F50F22B16A17}" sibTransId="{37966BD3-0A57-42D1-963A-FE58AF325C11}"/>
    <dgm:cxn modelId="{D110DCA2-3525-4FB4-9821-B44AC7EA9102}" type="presOf" srcId="{49BF6D21-24C1-45A0-A583-0E7E71556982}" destId="{A001C363-48AA-4726-9EFD-DB22520153E7}" srcOrd="0" destOrd="0" presId="urn:microsoft.com/office/officeart/2005/8/layout/process1"/>
    <dgm:cxn modelId="{8DB322B6-73FE-48B7-8092-6897D66507B1}" type="presOf" srcId="{37966BD3-0A57-42D1-963A-FE58AF325C11}" destId="{7718F221-12E3-46C5-8158-8FFD3A8EFC09}" srcOrd="1" destOrd="0" presId="urn:microsoft.com/office/officeart/2005/8/layout/process1"/>
    <dgm:cxn modelId="{7B143FDE-1F73-4B2D-A1C2-FCC14F303BB9}" type="presOf" srcId="{37966BD3-0A57-42D1-963A-FE58AF325C11}" destId="{9A788759-84B1-4296-942C-E9210CFC7D77}" srcOrd="0" destOrd="0" presId="urn:microsoft.com/office/officeart/2005/8/layout/process1"/>
    <dgm:cxn modelId="{890DD2E8-7277-4D78-A152-0B0BEBD9C2EA}" srcId="{49BF6D21-24C1-45A0-A583-0E7E71556982}" destId="{EF421BF2-20B2-42C3-B943-CECFD2F0EBC1}" srcOrd="1" destOrd="0" parTransId="{762A3A99-2C10-4288-94D3-362179935993}" sibTransId="{7057B7DB-FC49-4071-8D28-184ECDC1A916}"/>
    <dgm:cxn modelId="{57780FF7-D993-4959-93A9-3F61DAD47E5C}" type="presOf" srcId="{EF421BF2-20B2-42C3-B943-CECFD2F0EBC1}" destId="{BC6E28B1-C965-4DE5-9A1F-6A038BBBF7F0}" srcOrd="0" destOrd="0" presId="urn:microsoft.com/office/officeart/2005/8/layout/process1"/>
    <dgm:cxn modelId="{97DCBBFC-ADBF-458C-AAE8-95D8A3DB1D85}" type="presOf" srcId="{D7C6F5BB-3F85-4CE8-B40B-A6DD08768324}" destId="{1490214B-222C-406B-BB1E-6B08E8D7B6E8}" srcOrd="0" destOrd="0" presId="urn:microsoft.com/office/officeart/2005/8/layout/process1"/>
    <dgm:cxn modelId="{2C261988-061D-4EE4-A56B-91FA93765E64}" type="presParOf" srcId="{A001C363-48AA-4726-9EFD-DB22520153E7}" destId="{1490214B-222C-406B-BB1E-6B08E8D7B6E8}" srcOrd="0" destOrd="0" presId="urn:microsoft.com/office/officeart/2005/8/layout/process1"/>
    <dgm:cxn modelId="{D2D08AB4-8726-47AA-B3F6-C04118BFABDC}" type="presParOf" srcId="{A001C363-48AA-4726-9EFD-DB22520153E7}" destId="{9A788759-84B1-4296-942C-E9210CFC7D77}" srcOrd="1" destOrd="0" presId="urn:microsoft.com/office/officeart/2005/8/layout/process1"/>
    <dgm:cxn modelId="{CADA2EB5-003B-42B9-AC8D-180B8340EADA}" type="presParOf" srcId="{9A788759-84B1-4296-942C-E9210CFC7D77}" destId="{7718F221-12E3-46C5-8158-8FFD3A8EFC09}" srcOrd="0" destOrd="0" presId="urn:microsoft.com/office/officeart/2005/8/layout/process1"/>
    <dgm:cxn modelId="{55AA304D-1FF3-4C85-90BD-BD3EC78462C1}" type="presParOf" srcId="{A001C363-48AA-4726-9EFD-DB22520153E7}" destId="{BC6E28B1-C965-4DE5-9A1F-6A038BBBF7F0}" srcOrd="2" destOrd="0" presId="urn:microsoft.com/office/officeart/2005/8/layout/process1"/>
    <dgm:cxn modelId="{B66BD381-72AB-488A-BEE0-C1F672156845}" type="presParOf" srcId="{A001C363-48AA-4726-9EFD-DB22520153E7}" destId="{947FED49-90D0-40BA-9778-096B2C994F07}" srcOrd="3" destOrd="0" presId="urn:microsoft.com/office/officeart/2005/8/layout/process1"/>
    <dgm:cxn modelId="{BB707DA9-768A-40D7-9893-4D9760AA12CF}" type="presParOf" srcId="{947FED49-90D0-40BA-9778-096B2C994F07}" destId="{FA5A737D-A781-4356-8580-070E697EAF90}" srcOrd="0" destOrd="0" presId="urn:microsoft.com/office/officeart/2005/8/layout/process1"/>
    <dgm:cxn modelId="{C2F538F9-5814-43B0-A56B-3F23E3A8B281}" type="presParOf" srcId="{A001C363-48AA-4726-9EFD-DB22520153E7}" destId="{8E53A4D5-0D3E-4172-84DE-A52D4D41EB3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0214B-222C-406B-BB1E-6B08E8D7B6E8}">
      <dsp:nvSpPr>
        <dsp:cNvPr id="0" name=""/>
        <dsp:cNvSpPr/>
      </dsp:nvSpPr>
      <dsp:spPr>
        <a:xfrm>
          <a:off x="6429" y="163477"/>
          <a:ext cx="1921668" cy="12610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executes and action</a:t>
          </a:r>
        </a:p>
      </dsp:txBody>
      <dsp:txXfrm>
        <a:off x="43365" y="200413"/>
        <a:ext cx="1847796" cy="1187223"/>
      </dsp:txXfrm>
    </dsp:sp>
    <dsp:sp modelId="{9A788759-84B1-4296-942C-E9210CFC7D77}">
      <dsp:nvSpPr>
        <dsp:cNvPr id="0" name=""/>
        <dsp:cNvSpPr/>
      </dsp:nvSpPr>
      <dsp:spPr>
        <a:xfrm>
          <a:off x="2120264" y="555738"/>
          <a:ext cx="407393" cy="476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264" y="651053"/>
        <a:ext cx="285175" cy="285943"/>
      </dsp:txXfrm>
    </dsp:sp>
    <dsp:sp modelId="{BC6E28B1-C965-4DE5-9A1F-6A038BBBF7F0}">
      <dsp:nvSpPr>
        <dsp:cNvPr id="0" name=""/>
        <dsp:cNvSpPr/>
      </dsp:nvSpPr>
      <dsp:spPr>
        <a:xfrm>
          <a:off x="2696765" y="163477"/>
          <a:ext cx="1921668" cy="12610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request is logged</a:t>
          </a:r>
        </a:p>
      </dsp:txBody>
      <dsp:txXfrm>
        <a:off x="2733701" y="200413"/>
        <a:ext cx="1847796" cy="1187223"/>
      </dsp:txXfrm>
    </dsp:sp>
    <dsp:sp modelId="{947FED49-90D0-40BA-9778-096B2C994F07}">
      <dsp:nvSpPr>
        <dsp:cNvPr id="0" name=""/>
        <dsp:cNvSpPr/>
      </dsp:nvSpPr>
      <dsp:spPr>
        <a:xfrm>
          <a:off x="4810601" y="555738"/>
          <a:ext cx="407393" cy="476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810601" y="651053"/>
        <a:ext cx="285175" cy="285943"/>
      </dsp:txXfrm>
    </dsp:sp>
    <dsp:sp modelId="{8E53A4D5-0D3E-4172-84DE-A52D4D41EB35}">
      <dsp:nvSpPr>
        <dsp:cNvPr id="0" name=""/>
        <dsp:cNvSpPr/>
      </dsp:nvSpPr>
      <dsp:spPr>
        <a:xfrm>
          <a:off x="5387101" y="163477"/>
          <a:ext cx="1921668" cy="12610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request  is processed and a response is returned</a:t>
          </a:r>
        </a:p>
      </dsp:txBody>
      <dsp:txXfrm>
        <a:off x="5424037" y="200413"/>
        <a:ext cx="1847796" cy="11872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B334-5681-4CBA-85BD-5CFC3A03A8D1}"/>
              </a:ext>
            </a:extLst>
          </p:cNvPr>
          <p:cNvSpPr>
            <a:spLocks noGrp="1"/>
          </p:cNvSpPr>
          <p:nvPr>
            <p:ph type="ctrTitle"/>
          </p:nvPr>
        </p:nvSpPr>
        <p:spPr>
          <a:xfrm>
            <a:off x="1069848" y="1119809"/>
            <a:ext cx="7315200" cy="1033670"/>
          </a:xfrm>
        </p:spPr>
        <p:txBody>
          <a:bodyPr/>
          <a:lstStyle/>
          <a:p>
            <a:r>
              <a:rPr lang="en-US" dirty="0"/>
              <a:t>Chain Of Responsibility</a:t>
            </a:r>
          </a:p>
        </p:txBody>
      </p:sp>
      <p:sp>
        <p:nvSpPr>
          <p:cNvPr id="4" name="Subtitle 2">
            <a:extLst>
              <a:ext uri="{FF2B5EF4-FFF2-40B4-BE49-F238E27FC236}">
                <a16:creationId xmlns:a16="http://schemas.microsoft.com/office/drawing/2014/main" id="{5193EE50-8712-4E6F-8C1A-6BC1AD9BD637}"/>
              </a:ext>
            </a:extLst>
          </p:cNvPr>
          <p:cNvSpPr>
            <a:spLocks noGrp="1"/>
          </p:cNvSpPr>
          <p:nvPr/>
        </p:nvSpPr>
        <p:spPr>
          <a:xfrm>
            <a:off x="1069848" y="3429001"/>
            <a:ext cx="7315200" cy="2309190"/>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r"/>
            <a:r>
              <a:rPr lang="en-US" b="1" u="sng" dirty="0"/>
              <a:t>Prepared By</a:t>
            </a:r>
          </a:p>
          <a:p>
            <a:pPr algn="r"/>
            <a:r>
              <a:rPr lang="en-US" dirty="0"/>
              <a:t>Alex </a:t>
            </a:r>
            <a:r>
              <a:rPr lang="en-US" dirty="0" err="1"/>
              <a:t>Arcuti</a:t>
            </a:r>
            <a:endParaRPr lang="en-US" dirty="0"/>
          </a:p>
          <a:p>
            <a:pPr algn="r"/>
            <a:r>
              <a:rPr lang="en-US" dirty="0"/>
              <a:t>Chaitanya </a:t>
            </a:r>
            <a:r>
              <a:rPr lang="en-US" dirty="0" err="1"/>
              <a:t>Chakka</a:t>
            </a:r>
            <a:endParaRPr lang="en-US" dirty="0"/>
          </a:p>
          <a:p>
            <a:pPr algn="r"/>
            <a:r>
              <a:rPr lang="en-US" dirty="0"/>
              <a:t>Chris Andrews</a:t>
            </a:r>
          </a:p>
          <a:p>
            <a:pPr algn="r"/>
            <a:r>
              <a:rPr lang="en-US" dirty="0"/>
              <a:t>Chris Unger</a:t>
            </a:r>
          </a:p>
          <a:p>
            <a:pPr algn="r"/>
            <a:r>
              <a:rPr lang="en-US" dirty="0"/>
              <a:t>James Kelly</a:t>
            </a:r>
          </a:p>
          <a:p>
            <a:pPr algn="r"/>
            <a:r>
              <a:rPr lang="en-US" dirty="0"/>
              <a:t>William </a:t>
            </a:r>
            <a:r>
              <a:rPr lang="en-US" dirty="0" err="1"/>
              <a:t>Hou</a:t>
            </a:r>
            <a:endParaRPr lang="en-US" dirty="0"/>
          </a:p>
        </p:txBody>
      </p:sp>
      <p:sp>
        <p:nvSpPr>
          <p:cNvPr id="8" name="Subtitle 2">
            <a:extLst>
              <a:ext uri="{FF2B5EF4-FFF2-40B4-BE49-F238E27FC236}">
                <a16:creationId xmlns:a16="http://schemas.microsoft.com/office/drawing/2014/main" id="{5193EE50-8712-4E6F-8C1A-6BC1AD9BD637}"/>
              </a:ext>
            </a:extLst>
          </p:cNvPr>
          <p:cNvSpPr>
            <a:spLocks noGrp="1"/>
          </p:cNvSpPr>
          <p:nvPr>
            <p:ph type="subTitle" idx="1"/>
          </p:nvPr>
        </p:nvSpPr>
        <p:spPr>
          <a:xfrm>
            <a:off x="1069848" y="2494591"/>
            <a:ext cx="7315200" cy="569975"/>
          </a:xfrm>
          <a:prstGeom prst="rect">
            <a:avLst/>
          </a:prstGeom>
        </p:spPr>
        <p:txBody>
          <a:bodyPr vert="horz" lIns="91440" tIns="45720" rIns="91440" bIns="45720" rtlCol="0" anchor="t">
            <a:normAutofit/>
          </a:bodyPr>
          <a:lstStyle/>
          <a:p>
            <a:r>
              <a:rPr lang="en-US" dirty="0"/>
              <a:t>OOD Pattern Presentation, Fall 2018</a:t>
            </a:r>
          </a:p>
        </p:txBody>
      </p:sp>
    </p:spTree>
    <p:extLst>
      <p:ext uri="{BB962C8B-B14F-4D97-AF65-F5344CB8AC3E}">
        <p14:creationId xmlns:p14="http://schemas.microsoft.com/office/powerpoint/2010/main" val="419411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3AEF-37A9-4630-9616-457678CE205B}"/>
              </a:ext>
            </a:extLst>
          </p:cNvPr>
          <p:cNvSpPr>
            <a:spLocks noGrp="1"/>
          </p:cNvSpPr>
          <p:nvPr>
            <p:ph type="title"/>
          </p:nvPr>
        </p:nvSpPr>
        <p:spPr/>
        <p:txBody>
          <a:bodyPr/>
          <a:lstStyle/>
          <a:p>
            <a:r>
              <a:rPr lang="en-US" dirty="0"/>
              <a:t>Final Class Structure for Logger Module</a:t>
            </a:r>
          </a:p>
        </p:txBody>
      </p:sp>
      <p:pic>
        <p:nvPicPr>
          <p:cNvPr id="5" name="Content Placeholder 4" descr="A close up of a piece of paper&#10;&#10;Description generated with high confidence">
            <a:extLst>
              <a:ext uri="{FF2B5EF4-FFF2-40B4-BE49-F238E27FC236}">
                <a16:creationId xmlns:a16="http://schemas.microsoft.com/office/drawing/2014/main" id="{9A407CBE-0F0C-4B3C-8CD5-D3F201265D55}"/>
              </a:ext>
            </a:extLst>
          </p:cNvPr>
          <p:cNvPicPr>
            <a:picLocks noGrp="1" noChangeAspect="1"/>
          </p:cNvPicPr>
          <p:nvPr>
            <p:ph idx="1"/>
          </p:nvPr>
        </p:nvPicPr>
        <p:blipFill>
          <a:blip r:embed="rId2"/>
          <a:stretch>
            <a:fillRect/>
          </a:stretch>
        </p:blipFill>
        <p:spPr>
          <a:xfrm>
            <a:off x="4009292" y="1123837"/>
            <a:ext cx="6644447" cy="4203537"/>
          </a:xfrm>
        </p:spPr>
      </p:pic>
    </p:spTree>
    <p:extLst>
      <p:ext uri="{BB962C8B-B14F-4D97-AF65-F5344CB8AC3E}">
        <p14:creationId xmlns:p14="http://schemas.microsoft.com/office/powerpoint/2010/main" val="36607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277C-B181-44A7-A258-DF07CA903E45}"/>
              </a:ext>
            </a:extLst>
          </p:cNvPr>
          <p:cNvSpPr>
            <a:spLocks noGrp="1"/>
          </p:cNvSpPr>
          <p:nvPr>
            <p:ph type="title"/>
          </p:nvPr>
        </p:nvSpPr>
        <p:spPr/>
        <p:txBody>
          <a:bodyPr/>
          <a:lstStyle/>
          <a:p>
            <a:r>
              <a:rPr lang="en-US" dirty="0"/>
              <a:t>Event Bubbling</a:t>
            </a:r>
          </a:p>
        </p:txBody>
      </p:sp>
      <p:sp>
        <p:nvSpPr>
          <p:cNvPr id="5" name="Content Placeholder 4">
            <a:extLst>
              <a:ext uri="{FF2B5EF4-FFF2-40B4-BE49-F238E27FC236}">
                <a16:creationId xmlns:a16="http://schemas.microsoft.com/office/drawing/2014/main" id="{2FC21A53-08CB-4DA9-A1C3-5152160832F2}"/>
              </a:ext>
            </a:extLst>
          </p:cNvPr>
          <p:cNvSpPr>
            <a:spLocks noGrp="1"/>
          </p:cNvSpPr>
          <p:nvPr>
            <p:ph idx="1"/>
          </p:nvPr>
        </p:nvSpPr>
        <p:spPr>
          <a:xfrm>
            <a:off x="3869268" y="864111"/>
            <a:ext cx="7315200" cy="1548112"/>
          </a:xfrm>
        </p:spPr>
        <p:txBody>
          <a:bodyPr>
            <a:noAutofit/>
          </a:bodyPr>
          <a:lstStyle/>
          <a:p>
            <a:pPr marL="0" indent="0">
              <a:buNone/>
            </a:pPr>
            <a:r>
              <a:rPr lang="en-US" sz="1800" dirty="0">
                <a:solidFill>
                  <a:schemeClr val="tx1"/>
                </a:solidFill>
              </a:rPr>
              <a:t>In designing software that uses a set of GUI elements. There is often a need to propagate GUI events from one object to another.</a:t>
            </a:r>
          </a:p>
          <a:p>
            <a:pPr marL="0" indent="0">
              <a:buNone/>
            </a:pPr>
            <a:r>
              <a:rPr lang="en-US" sz="1800" dirty="0">
                <a:solidFill>
                  <a:schemeClr val="tx1"/>
                </a:solidFill>
              </a:rPr>
              <a:t>Event bubbling is the propagation of an event where the event first triggers on the innermost target element, and then successively triggers on the ancestors (parents) of the target element in the same nesting hierarchy till it reaches the outermost element.</a:t>
            </a:r>
          </a:p>
        </p:txBody>
      </p:sp>
      <p:grpSp>
        <p:nvGrpSpPr>
          <p:cNvPr id="15" name="Group 14">
            <a:extLst>
              <a:ext uri="{FF2B5EF4-FFF2-40B4-BE49-F238E27FC236}">
                <a16:creationId xmlns:a16="http://schemas.microsoft.com/office/drawing/2014/main" id="{1C0E2406-82C1-4B04-B9B6-6DC4A045EF56}"/>
              </a:ext>
            </a:extLst>
          </p:cNvPr>
          <p:cNvGrpSpPr/>
          <p:nvPr/>
        </p:nvGrpSpPr>
        <p:grpSpPr>
          <a:xfrm>
            <a:off x="3924564" y="2637593"/>
            <a:ext cx="7513947" cy="2928320"/>
            <a:chOff x="3924564" y="2889381"/>
            <a:chExt cx="7513947" cy="2742794"/>
          </a:xfrm>
        </p:grpSpPr>
        <p:pic>
          <p:nvPicPr>
            <p:cNvPr id="4" name="Picture 3">
              <a:extLst>
                <a:ext uri="{FF2B5EF4-FFF2-40B4-BE49-F238E27FC236}">
                  <a16:creationId xmlns:a16="http://schemas.microsoft.com/office/drawing/2014/main" id="{D28D9A71-7B43-483F-9229-9B3BED4A33D2}"/>
                </a:ext>
              </a:extLst>
            </p:cNvPr>
            <p:cNvPicPr>
              <a:picLocks noChangeAspect="1"/>
            </p:cNvPicPr>
            <p:nvPr/>
          </p:nvPicPr>
          <p:blipFill>
            <a:blip r:embed="rId2"/>
            <a:stretch>
              <a:fillRect/>
            </a:stretch>
          </p:blipFill>
          <p:spPr>
            <a:xfrm>
              <a:off x="3924564" y="2889381"/>
              <a:ext cx="4018599" cy="2742794"/>
            </a:xfrm>
            <a:prstGeom prst="rect">
              <a:avLst/>
            </a:prstGeom>
          </p:spPr>
        </p:pic>
        <p:sp>
          <p:nvSpPr>
            <p:cNvPr id="7" name="Arrow: Down 6">
              <a:extLst>
                <a:ext uri="{FF2B5EF4-FFF2-40B4-BE49-F238E27FC236}">
                  <a16:creationId xmlns:a16="http://schemas.microsoft.com/office/drawing/2014/main" id="{8F0C0622-9E6A-42B6-9D41-1F36BE7085F8}"/>
                </a:ext>
              </a:extLst>
            </p:cNvPr>
            <p:cNvSpPr/>
            <p:nvPr/>
          </p:nvSpPr>
          <p:spPr>
            <a:xfrm rot="5400000">
              <a:off x="7123501" y="2955900"/>
              <a:ext cx="323557" cy="1583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F9C933-2AFA-413C-949A-9C972370C5A5}"/>
                </a:ext>
              </a:extLst>
            </p:cNvPr>
            <p:cNvSpPr txBox="1"/>
            <p:nvPr/>
          </p:nvSpPr>
          <p:spPr>
            <a:xfrm>
              <a:off x="8269356" y="3334710"/>
              <a:ext cx="2796209" cy="646331"/>
            </a:xfrm>
            <a:prstGeom prst="rect">
              <a:avLst/>
            </a:prstGeom>
            <a:noFill/>
          </p:spPr>
          <p:txBody>
            <a:bodyPr wrap="square" rtlCol="0">
              <a:spAutoFit/>
            </a:bodyPr>
            <a:lstStyle/>
            <a:p>
              <a:r>
                <a:rPr lang="en-US" dirty="0"/>
                <a:t>Name should accept alphabets as input</a:t>
              </a:r>
            </a:p>
          </p:txBody>
        </p:sp>
        <p:cxnSp>
          <p:nvCxnSpPr>
            <p:cNvPr id="10" name="Straight Arrow Connector 9">
              <a:extLst>
                <a:ext uri="{FF2B5EF4-FFF2-40B4-BE49-F238E27FC236}">
                  <a16:creationId xmlns:a16="http://schemas.microsoft.com/office/drawing/2014/main" id="{BFAA12B4-0BFD-4829-8E05-6D1782F5AA9C}"/>
                </a:ext>
              </a:extLst>
            </p:cNvPr>
            <p:cNvCxnSpPr>
              <a:cxnSpLocks/>
            </p:cNvCxnSpPr>
            <p:nvPr/>
          </p:nvCxnSpPr>
          <p:spPr>
            <a:xfrm flipH="1">
              <a:off x="6443766" y="5247862"/>
              <a:ext cx="168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30E778C-7363-40D6-BC74-4AD29AA69B99}"/>
                </a:ext>
              </a:extLst>
            </p:cNvPr>
            <p:cNvSpPr txBox="1"/>
            <p:nvPr/>
          </p:nvSpPr>
          <p:spPr>
            <a:xfrm>
              <a:off x="8216347" y="5063196"/>
              <a:ext cx="3222164" cy="369332"/>
            </a:xfrm>
            <a:prstGeom prst="rect">
              <a:avLst/>
            </a:prstGeom>
            <a:noFill/>
          </p:spPr>
          <p:txBody>
            <a:bodyPr wrap="none" rtlCol="0">
              <a:spAutoFit/>
            </a:bodyPr>
            <a:lstStyle/>
            <a:p>
              <a:r>
                <a:rPr lang="en-US" dirty="0"/>
                <a:t>Zip should accept numeric input</a:t>
              </a:r>
            </a:p>
          </p:txBody>
        </p:sp>
      </p:grpSp>
      <p:sp>
        <p:nvSpPr>
          <p:cNvPr id="14" name="TextBox 13">
            <a:extLst>
              <a:ext uri="{FF2B5EF4-FFF2-40B4-BE49-F238E27FC236}">
                <a16:creationId xmlns:a16="http://schemas.microsoft.com/office/drawing/2014/main" id="{BFD4B6F6-A92F-4B74-AD64-EF4BA210E9A0}"/>
              </a:ext>
            </a:extLst>
          </p:cNvPr>
          <p:cNvSpPr txBox="1"/>
          <p:nvPr/>
        </p:nvSpPr>
        <p:spPr>
          <a:xfrm>
            <a:off x="3924564" y="5725020"/>
            <a:ext cx="4824013" cy="369332"/>
          </a:xfrm>
          <a:prstGeom prst="rect">
            <a:avLst/>
          </a:prstGeom>
          <a:noFill/>
        </p:spPr>
        <p:txBody>
          <a:bodyPr wrap="none" rtlCol="0">
            <a:spAutoFit/>
          </a:bodyPr>
          <a:lstStyle/>
          <a:p>
            <a:r>
              <a:rPr lang="en-US" dirty="0"/>
              <a:t>This form should display alphabets in Upper Case</a:t>
            </a:r>
          </a:p>
        </p:txBody>
      </p:sp>
    </p:spTree>
    <p:extLst>
      <p:ext uri="{BB962C8B-B14F-4D97-AF65-F5344CB8AC3E}">
        <p14:creationId xmlns:p14="http://schemas.microsoft.com/office/powerpoint/2010/main" val="98665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912F-7884-4AF9-BB9E-4EC3717EA916}"/>
              </a:ext>
            </a:extLst>
          </p:cNvPr>
          <p:cNvSpPr>
            <a:spLocks noGrp="1"/>
          </p:cNvSpPr>
          <p:nvPr>
            <p:ph type="title"/>
          </p:nvPr>
        </p:nvSpPr>
        <p:spPr/>
        <p:txBody>
          <a:bodyPr/>
          <a:lstStyle/>
          <a:p>
            <a:r>
              <a:rPr lang="en-US" dirty="0"/>
              <a:t>Event Bubbling</a:t>
            </a:r>
            <a:br>
              <a:rPr lang="en-US" dirty="0"/>
            </a:br>
            <a:r>
              <a:rPr lang="en-US" dirty="0"/>
              <a:t>continued….</a:t>
            </a:r>
          </a:p>
        </p:txBody>
      </p:sp>
      <p:sp>
        <p:nvSpPr>
          <p:cNvPr id="3" name="Content Placeholder 2">
            <a:extLst>
              <a:ext uri="{FF2B5EF4-FFF2-40B4-BE49-F238E27FC236}">
                <a16:creationId xmlns:a16="http://schemas.microsoft.com/office/drawing/2014/main" id="{2E689121-5C58-4AFD-9861-BFBC00106D91}"/>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Form1</a:t>
            </a:r>
            <a:r>
              <a:rPr lang="en-US" dirty="0">
                <a:solidFill>
                  <a:srgbClr val="000000"/>
                </a:solidFill>
                <a:latin typeface="Consolas" panose="020B0609020204030204" pitchFamily="49" charset="0"/>
              </a:rPr>
              <a:t> : Form</a:t>
            </a:r>
          </a:p>
          <a:p>
            <a:pPr marL="0" indent="0">
              <a:lnSpc>
                <a:spcPct val="120000"/>
              </a:lnSpc>
              <a:spcBef>
                <a:spcPts val="0"/>
              </a:spcBef>
              <a:buNone/>
            </a:pP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Form1()</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InitializeComponent</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Form1_Keypress(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e.KeyChar.ToString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ToCharArray</a:t>
            </a:r>
            <a:r>
              <a:rPr lang="en-US" dirty="0">
                <a:solidFill>
                  <a:srgbClr val="000000"/>
                </a:solidFill>
                <a:latin typeface="Consolas" panose="020B0609020204030204" pitchFamily="49" charset="0"/>
              </a:rPr>
              <a:t>()[0];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TextBox1_Keypress(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e.Handled</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.IsLetter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TextBox6_KeyPress(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.IsControl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&amp;&amp;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.IsDigit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e.Handled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74059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5C4C22-B939-4DCC-952D-97065CB73DAA}"/>
              </a:ext>
            </a:extLst>
          </p:cNvPr>
          <p:cNvSpPr>
            <a:spLocks noGrp="1"/>
          </p:cNvSpPr>
          <p:nvPr>
            <p:ph type="title"/>
          </p:nvPr>
        </p:nvSpPr>
        <p:spPr/>
        <p:txBody>
          <a:bodyPr/>
          <a:lstStyle/>
          <a:p>
            <a:r>
              <a:rPr lang="en-US" dirty="0"/>
              <a:t>Logging Module </a:t>
            </a:r>
            <a:br>
              <a:rPr lang="en-US" dirty="0"/>
            </a:br>
            <a:br>
              <a:rPr lang="en-US" dirty="0"/>
            </a:br>
            <a:r>
              <a:rPr lang="en-US" dirty="0"/>
              <a:t>at</a:t>
            </a:r>
            <a:br>
              <a:rPr lang="en-US" dirty="0"/>
            </a:br>
            <a:br>
              <a:rPr lang="en-US" dirty="0"/>
            </a:br>
            <a:r>
              <a:rPr lang="en-US" dirty="0"/>
              <a:t>XYZ, Inc</a:t>
            </a:r>
          </a:p>
        </p:txBody>
      </p:sp>
      <p:graphicFrame>
        <p:nvGraphicFramePr>
          <p:cNvPr id="7" name="Content Placeholder 6">
            <a:extLst>
              <a:ext uri="{FF2B5EF4-FFF2-40B4-BE49-F238E27FC236}">
                <a16:creationId xmlns:a16="http://schemas.microsoft.com/office/drawing/2014/main" id="{B2FD98F4-295A-473D-B3B9-E42C9ECD3ED9}"/>
              </a:ext>
            </a:extLst>
          </p:cNvPr>
          <p:cNvGraphicFramePr>
            <a:graphicFrameLocks noGrp="1"/>
          </p:cNvGraphicFramePr>
          <p:nvPr>
            <p:ph idx="1"/>
            <p:extLst>
              <p:ext uri="{D42A27DB-BD31-4B8C-83A1-F6EECF244321}">
                <p14:modId xmlns:p14="http://schemas.microsoft.com/office/powerpoint/2010/main" val="3104149370"/>
              </p:ext>
            </p:extLst>
          </p:nvPr>
        </p:nvGraphicFramePr>
        <p:xfrm>
          <a:off x="3868738" y="863603"/>
          <a:ext cx="7315200" cy="1588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ECBAF972-DD76-4B97-A736-504D86C8B67D}"/>
              </a:ext>
            </a:extLst>
          </p:cNvPr>
          <p:cNvSpPr txBox="1"/>
          <p:nvPr/>
        </p:nvSpPr>
        <p:spPr>
          <a:xfrm>
            <a:off x="3962400" y="2782957"/>
            <a:ext cx="7221538" cy="646331"/>
          </a:xfrm>
          <a:prstGeom prst="rect">
            <a:avLst/>
          </a:prstGeom>
          <a:noFill/>
        </p:spPr>
        <p:txBody>
          <a:bodyPr wrap="square" rtlCol="0">
            <a:spAutoFit/>
          </a:bodyPr>
          <a:lstStyle/>
          <a:p>
            <a:r>
              <a:rPr lang="en-US" dirty="0"/>
              <a:t>James uses a simple Logger Class to accept the user information and message and logs the message into console.</a:t>
            </a:r>
          </a:p>
        </p:txBody>
      </p:sp>
      <p:pic>
        <p:nvPicPr>
          <p:cNvPr id="15" name="Picture 14" descr="A screenshot of a cell phone&#10;&#10;Description generated with very high confidence">
            <a:extLst>
              <a:ext uri="{FF2B5EF4-FFF2-40B4-BE49-F238E27FC236}">
                <a16:creationId xmlns:a16="http://schemas.microsoft.com/office/drawing/2014/main" id="{45DFE9C5-D636-4856-9891-C331B48EFF13}"/>
              </a:ext>
            </a:extLst>
          </p:cNvPr>
          <p:cNvPicPr>
            <a:picLocks noChangeAspect="1"/>
          </p:cNvPicPr>
          <p:nvPr/>
        </p:nvPicPr>
        <p:blipFill>
          <a:blip r:embed="rId7"/>
          <a:stretch>
            <a:fillRect/>
          </a:stretch>
        </p:blipFill>
        <p:spPr>
          <a:xfrm>
            <a:off x="4115006" y="4130951"/>
            <a:ext cx="5135011" cy="1700006"/>
          </a:xfrm>
          <a:prstGeom prst="rect">
            <a:avLst/>
          </a:prstGeom>
        </p:spPr>
      </p:pic>
    </p:spTree>
    <p:extLst>
      <p:ext uri="{BB962C8B-B14F-4D97-AF65-F5344CB8AC3E}">
        <p14:creationId xmlns:p14="http://schemas.microsoft.com/office/powerpoint/2010/main" val="105058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8729-2182-4D74-81A0-C4357EAA8105}"/>
              </a:ext>
            </a:extLst>
          </p:cNvPr>
          <p:cNvSpPr>
            <a:spLocks noGrp="1"/>
          </p:cNvSpPr>
          <p:nvPr>
            <p:ph type="title"/>
          </p:nvPr>
        </p:nvSpPr>
        <p:spPr/>
        <p:txBody>
          <a:bodyPr>
            <a:normAutofit/>
          </a:bodyPr>
          <a:lstStyle/>
          <a:p>
            <a:r>
              <a:rPr lang="en-US" sz="2800" dirty="0"/>
              <a:t>Change request  #1</a:t>
            </a:r>
          </a:p>
        </p:txBody>
      </p:sp>
      <p:sp>
        <p:nvSpPr>
          <p:cNvPr id="3" name="Content Placeholder 2">
            <a:extLst>
              <a:ext uri="{FF2B5EF4-FFF2-40B4-BE49-F238E27FC236}">
                <a16:creationId xmlns:a16="http://schemas.microsoft.com/office/drawing/2014/main" id="{17787A98-1EF4-465F-A45F-22876E8AC70C}"/>
              </a:ext>
            </a:extLst>
          </p:cNvPr>
          <p:cNvSpPr>
            <a:spLocks noGrp="1"/>
          </p:cNvSpPr>
          <p:nvPr>
            <p:ph idx="1"/>
          </p:nvPr>
        </p:nvSpPr>
        <p:spPr>
          <a:xfrm>
            <a:off x="3869268" y="864109"/>
            <a:ext cx="7315200" cy="1468274"/>
          </a:xfrm>
        </p:spPr>
        <p:txBody>
          <a:bodyPr/>
          <a:lstStyle/>
          <a:p>
            <a:pPr marL="0" indent="0">
              <a:buNone/>
            </a:pPr>
            <a:r>
              <a:rPr lang="en-US" dirty="0">
                <a:solidFill>
                  <a:schemeClr val="tx1"/>
                </a:solidFill>
              </a:rPr>
              <a:t>Impressed by the ability to track requests into a text file the company now wants to add the ability to have the ability to allow the user to email a log. </a:t>
            </a:r>
          </a:p>
        </p:txBody>
      </p:sp>
      <p:pic>
        <p:nvPicPr>
          <p:cNvPr id="7" name="Graphic 6" descr="Help">
            <a:extLst>
              <a:ext uri="{FF2B5EF4-FFF2-40B4-BE49-F238E27FC236}">
                <a16:creationId xmlns:a16="http://schemas.microsoft.com/office/drawing/2014/main" id="{E845671E-9660-4474-87CC-D63540286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95889" y="3087343"/>
            <a:ext cx="2170574" cy="1822281"/>
          </a:xfrm>
          <a:prstGeom prst="rect">
            <a:avLst/>
          </a:prstGeom>
        </p:spPr>
      </p:pic>
    </p:spTree>
    <p:extLst>
      <p:ext uri="{BB962C8B-B14F-4D97-AF65-F5344CB8AC3E}">
        <p14:creationId xmlns:p14="http://schemas.microsoft.com/office/powerpoint/2010/main" val="193781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837824-6319-40A8-AF4B-2BE3F646D157}"/>
              </a:ext>
            </a:extLst>
          </p:cNvPr>
          <p:cNvSpPr>
            <a:spLocks noGrp="1"/>
          </p:cNvSpPr>
          <p:nvPr>
            <p:ph type="title"/>
          </p:nvPr>
        </p:nvSpPr>
        <p:spPr>
          <a:xfrm>
            <a:off x="252919" y="1123837"/>
            <a:ext cx="2947482" cy="4601183"/>
          </a:xfrm>
        </p:spPr>
        <p:txBody>
          <a:bodyPr>
            <a:normAutofit/>
          </a:bodyPr>
          <a:lstStyle/>
          <a:p>
            <a:br>
              <a:rPr lang="en-US" dirty="0"/>
            </a:br>
            <a:r>
              <a:rPr lang="en-US" dirty="0"/>
              <a:t>Decorator to the rescue</a:t>
            </a:r>
          </a:p>
        </p:txBody>
      </p:sp>
      <p:sp>
        <p:nvSpPr>
          <p:cNvPr id="20" name="Content Placeholder 19">
            <a:extLst>
              <a:ext uri="{FF2B5EF4-FFF2-40B4-BE49-F238E27FC236}">
                <a16:creationId xmlns:a16="http://schemas.microsoft.com/office/drawing/2014/main" id="{8C993C24-BC83-464F-9BD0-706F212A7501}"/>
              </a:ext>
            </a:extLst>
          </p:cNvPr>
          <p:cNvSpPr>
            <a:spLocks noGrp="1"/>
          </p:cNvSpPr>
          <p:nvPr>
            <p:ph idx="1"/>
          </p:nvPr>
        </p:nvSpPr>
        <p:spPr>
          <a:xfrm>
            <a:off x="3604591" y="777814"/>
            <a:ext cx="7170901" cy="1117247"/>
          </a:xfrm>
        </p:spPr>
        <p:txBody>
          <a:bodyPr>
            <a:normAutofit/>
          </a:bodyPr>
          <a:lstStyle/>
          <a:p>
            <a:pPr marL="0" indent="0">
              <a:buNone/>
            </a:pPr>
            <a:r>
              <a:rPr lang="en-US" dirty="0">
                <a:solidFill>
                  <a:schemeClr val="tx1"/>
                </a:solidFill>
              </a:rPr>
              <a:t>Since the initial class structure was simple it was easy to use the decorator pattern and create an Email Logger extension that would add the additional feature</a:t>
            </a:r>
          </a:p>
        </p:txBody>
      </p:sp>
      <p:pic>
        <p:nvPicPr>
          <p:cNvPr id="19" name="Picture 18" descr="A screenshot of a cell phone&#10;&#10;Description generated with very high confidence">
            <a:extLst>
              <a:ext uri="{FF2B5EF4-FFF2-40B4-BE49-F238E27FC236}">
                <a16:creationId xmlns:a16="http://schemas.microsoft.com/office/drawing/2014/main" id="{9DF27CA5-B610-4705-9ED1-E1DD6E7DC352}"/>
              </a:ext>
            </a:extLst>
          </p:cNvPr>
          <p:cNvPicPr>
            <a:picLocks noChangeAspect="1"/>
          </p:cNvPicPr>
          <p:nvPr/>
        </p:nvPicPr>
        <p:blipFill>
          <a:blip r:embed="rId2"/>
          <a:stretch>
            <a:fillRect/>
          </a:stretch>
        </p:blipFill>
        <p:spPr>
          <a:xfrm>
            <a:off x="4848226" y="2356924"/>
            <a:ext cx="4956956" cy="3256085"/>
          </a:xfrm>
          <a:prstGeom prst="rect">
            <a:avLst/>
          </a:prstGeom>
        </p:spPr>
      </p:pic>
    </p:spTree>
    <p:extLst>
      <p:ext uri="{BB962C8B-B14F-4D97-AF65-F5344CB8AC3E}">
        <p14:creationId xmlns:p14="http://schemas.microsoft.com/office/powerpoint/2010/main" val="127095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8729-2182-4D74-81A0-C4357EAA8105}"/>
              </a:ext>
            </a:extLst>
          </p:cNvPr>
          <p:cNvSpPr>
            <a:spLocks noGrp="1"/>
          </p:cNvSpPr>
          <p:nvPr>
            <p:ph type="title"/>
          </p:nvPr>
        </p:nvSpPr>
        <p:spPr/>
        <p:txBody>
          <a:bodyPr>
            <a:normAutofit/>
          </a:bodyPr>
          <a:lstStyle/>
          <a:p>
            <a:r>
              <a:rPr lang="en-US" sz="2800" dirty="0"/>
              <a:t>Change request  #2</a:t>
            </a:r>
          </a:p>
        </p:txBody>
      </p:sp>
      <p:sp>
        <p:nvSpPr>
          <p:cNvPr id="3" name="Content Placeholder 2">
            <a:extLst>
              <a:ext uri="{FF2B5EF4-FFF2-40B4-BE49-F238E27FC236}">
                <a16:creationId xmlns:a16="http://schemas.microsoft.com/office/drawing/2014/main" id="{17787A98-1EF4-465F-A45F-22876E8AC70C}"/>
              </a:ext>
            </a:extLst>
          </p:cNvPr>
          <p:cNvSpPr>
            <a:spLocks noGrp="1"/>
          </p:cNvSpPr>
          <p:nvPr>
            <p:ph idx="1"/>
          </p:nvPr>
        </p:nvSpPr>
        <p:spPr>
          <a:xfrm>
            <a:off x="3869268" y="864107"/>
            <a:ext cx="7315200" cy="2892886"/>
          </a:xfrm>
        </p:spPr>
        <p:txBody>
          <a:bodyPr>
            <a:normAutofit/>
          </a:bodyPr>
          <a:lstStyle/>
          <a:p>
            <a:pPr marL="0" indent="0">
              <a:buNone/>
            </a:pPr>
            <a:r>
              <a:rPr lang="en-US" dirty="0">
                <a:solidFill>
                  <a:schemeClr val="tx1"/>
                </a:solidFill>
              </a:rPr>
              <a:t>Impressed by the ability to track requests into the console the company now wants to add the ability to create different types of logging messages (information, warning, error). </a:t>
            </a:r>
          </a:p>
          <a:p>
            <a:pPr marL="0" indent="0">
              <a:buNone/>
            </a:pPr>
            <a:r>
              <a:rPr lang="en-US" dirty="0">
                <a:solidFill>
                  <a:schemeClr val="tx1"/>
                </a:solidFill>
              </a:rPr>
              <a:t>There is one additional requirement they want to continue logging everything to the console but now they want to customize the behavior of some logging types. </a:t>
            </a:r>
          </a:p>
          <a:p>
            <a:pPr marL="0" indent="0">
              <a:buNone/>
            </a:pPr>
            <a:r>
              <a:rPr lang="en-US" dirty="0">
                <a:solidFill>
                  <a:schemeClr val="tx1"/>
                </a:solidFill>
              </a:rPr>
              <a:t>Warning message should be logged to a file.</a:t>
            </a:r>
          </a:p>
          <a:p>
            <a:pPr marL="0" indent="0">
              <a:buNone/>
            </a:pPr>
            <a:r>
              <a:rPr lang="en-US" dirty="0">
                <a:solidFill>
                  <a:schemeClr val="tx1"/>
                </a:solidFill>
              </a:rPr>
              <a:t>Error message should be emailed to the administrator.</a:t>
            </a:r>
          </a:p>
        </p:txBody>
      </p:sp>
      <p:pic>
        <p:nvPicPr>
          <p:cNvPr id="7" name="Graphic 6" descr="Help">
            <a:extLst>
              <a:ext uri="{FF2B5EF4-FFF2-40B4-BE49-F238E27FC236}">
                <a16:creationId xmlns:a16="http://schemas.microsoft.com/office/drawing/2014/main" id="{E845671E-9660-4474-87CC-D63540286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5159" y="3756993"/>
            <a:ext cx="2170574" cy="1822281"/>
          </a:xfrm>
          <a:prstGeom prst="rect">
            <a:avLst/>
          </a:prstGeom>
        </p:spPr>
      </p:pic>
    </p:spTree>
    <p:extLst>
      <p:ext uri="{BB962C8B-B14F-4D97-AF65-F5344CB8AC3E}">
        <p14:creationId xmlns:p14="http://schemas.microsoft.com/office/powerpoint/2010/main" val="422444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837824-6319-40A8-AF4B-2BE3F646D157}"/>
              </a:ext>
            </a:extLst>
          </p:cNvPr>
          <p:cNvSpPr>
            <a:spLocks noGrp="1"/>
          </p:cNvSpPr>
          <p:nvPr>
            <p:ph type="title"/>
          </p:nvPr>
        </p:nvSpPr>
        <p:spPr>
          <a:xfrm>
            <a:off x="252919" y="1123837"/>
            <a:ext cx="2947482" cy="4601183"/>
          </a:xfrm>
        </p:spPr>
        <p:txBody>
          <a:bodyPr>
            <a:normAutofit/>
          </a:bodyPr>
          <a:lstStyle/>
          <a:p>
            <a:br>
              <a:rPr lang="en-US" sz="3300"/>
            </a:br>
            <a:r>
              <a:rPr lang="en-US" sz="3300"/>
              <a:t>Chain of Responsibilities</a:t>
            </a:r>
          </a:p>
        </p:txBody>
      </p:sp>
      <p:sp>
        <p:nvSpPr>
          <p:cNvPr id="11" name="Content Placeholder 10">
            <a:extLst>
              <a:ext uri="{FF2B5EF4-FFF2-40B4-BE49-F238E27FC236}">
                <a16:creationId xmlns:a16="http://schemas.microsoft.com/office/drawing/2014/main" id="{EAD971A2-03E1-46F6-92B0-E7F01D739837}"/>
              </a:ext>
            </a:extLst>
          </p:cNvPr>
          <p:cNvSpPr>
            <a:spLocks noGrp="1"/>
          </p:cNvSpPr>
          <p:nvPr>
            <p:ph idx="1"/>
          </p:nvPr>
        </p:nvSpPr>
        <p:spPr>
          <a:xfrm>
            <a:off x="3855199" y="1328342"/>
            <a:ext cx="7646872" cy="1035029"/>
          </a:xfrm>
        </p:spPr>
        <p:txBody>
          <a:bodyPr>
            <a:normAutofit/>
          </a:bodyPr>
          <a:lstStyle/>
          <a:p>
            <a:pPr marL="0" indent="0">
              <a:buNone/>
            </a:pPr>
            <a:r>
              <a:rPr lang="en-US" dirty="0">
                <a:solidFill>
                  <a:schemeClr val="tx1"/>
                </a:solidFill>
              </a:rPr>
              <a:t>Avoid coupling the sender of a request to its receiver by giving more than one object a chance to handle the request. Chain the receiving objects and pass the request along the chain until an object handles it.</a:t>
            </a:r>
          </a:p>
        </p:txBody>
      </p:sp>
      <p:sp>
        <p:nvSpPr>
          <p:cNvPr id="12" name="TextBox 11">
            <a:extLst>
              <a:ext uri="{FF2B5EF4-FFF2-40B4-BE49-F238E27FC236}">
                <a16:creationId xmlns:a16="http://schemas.microsoft.com/office/drawing/2014/main" id="{572701C4-DE09-4B3F-BFF4-31A2C9EAFA9C}"/>
              </a:ext>
            </a:extLst>
          </p:cNvPr>
          <p:cNvSpPr txBox="1"/>
          <p:nvPr/>
        </p:nvSpPr>
        <p:spPr>
          <a:xfrm>
            <a:off x="3855199" y="864109"/>
            <a:ext cx="1138453" cy="523220"/>
          </a:xfrm>
          <a:prstGeom prst="rect">
            <a:avLst/>
          </a:prstGeom>
          <a:noFill/>
        </p:spPr>
        <p:txBody>
          <a:bodyPr wrap="none" rtlCol="0">
            <a:spAutoFit/>
          </a:bodyPr>
          <a:lstStyle/>
          <a:p>
            <a:r>
              <a:rPr lang="en-US" sz="2800" b="1" dirty="0"/>
              <a:t>Intent</a:t>
            </a:r>
          </a:p>
        </p:txBody>
      </p:sp>
      <p:pic>
        <p:nvPicPr>
          <p:cNvPr id="3" name="Picture 2" descr="A close up of a piece of paper&#10;&#10;Description generated with high confidence">
            <a:extLst>
              <a:ext uri="{FF2B5EF4-FFF2-40B4-BE49-F238E27FC236}">
                <a16:creationId xmlns:a16="http://schemas.microsoft.com/office/drawing/2014/main" id="{2BA351B2-0760-42AC-BD95-CEB17F651A3A}"/>
              </a:ext>
            </a:extLst>
          </p:cNvPr>
          <p:cNvPicPr>
            <a:picLocks noChangeAspect="1"/>
          </p:cNvPicPr>
          <p:nvPr/>
        </p:nvPicPr>
        <p:blipFill>
          <a:blip r:embed="rId2"/>
          <a:stretch>
            <a:fillRect/>
          </a:stretch>
        </p:blipFill>
        <p:spPr>
          <a:xfrm>
            <a:off x="4252764" y="2405271"/>
            <a:ext cx="6653775" cy="3630506"/>
          </a:xfrm>
          <a:prstGeom prst="rect">
            <a:avLst/>
          </a:prstGeom>
        </p:spPr>
      </p:pic>
    </p:spTree>
    <p:extLst>
      <p:ext uri="{BB962C8B-B14F-4D97-AF65-F5344CB8AC3E}">
        <p14:creationId xmlns:p14="http://schemas.microsoft.com/office/powerpoint/2010/main" val="260876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5B6A-1DC4-400E-AFBD-B3EA41294044}"/>
              </a:ext>
            </a:extLst>
          </p:cNvPr>
          <p:cNvSpPr>
            <a:spLocks noGrp="1"/>
          </p:cNvSpPr>
          <p:nvPr>
            <p:ph type="title"/>
          </p:nvPr>
        </p:nvSpPr>
        <p:spPr/>
        <p:txBody>
          <a:bodyPr/>
          <a:lstStyle/>
          <a:p>
            <a:r>
              <a:rPr lang="en-US" dirty="0"/>
              <a:t>Sequence Diagram</a:t>
            </a:r>
          </a:p>
        </p:txBody>
      </p:sp>
      <p:pic>
        <p:nvPicPr>
          <p:cNvPr id="5" name="Content Placeholder 4" descr="A screenshot of a cell phone&#10;&#10;Description generated with high confidence">
            <a:extLst>
              <a:ext uri="{FF2B5EF4-FFF2-40B4-BE49-F238E27FC236}">
                <a16:creationId xmlns:a16="http://schemas.microsoft.com/office/drawing/2014/main" id="{479E821E-B559-48F0-984F-29DC5B4F0DCB}"/>
              </a:ext>
            </a:extLst>
          </p:cNvPr>
          <p:cNvPicPr>
            <a:picLocks noGrp="1" noChangeAspect="1"/>
          </p:cNvPicPr>
          <p:nvPr>
            <p:ph idx="1"/>
          </p:nvPr>
        </p:nvPicPr>
        <p:blipFill>
          <a:blip r:embed="rId2"/>
          <a:stretch>
            <a:fillRect/>
          </a:stretch>
        </p:blipFill>
        <p:spPr>
          <a:xfrm>
            <a:off x="4262511" y="1990725"/>
            <a:ext cx="6091311" cy="3439404"/>
          </a:xfrm>
        </p:spPr>
      </p:pic>
    </p:spTree>
    <p:extLst>
      <p:ext uri="{BB962C8B-B14F-4D97-AF65-F5344CB8AC3E}">
        <p14:creationId xmlns:p14="http://schemas.microsoft.com/office/powerpoint/2010/main" val="113451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54DCA-F87E-48D7-9BA7-D6BD9D3DA655}"/>
              </a:ext>
            </a:extLst>
          </p:cNvPr>
          <p:cNvSpPr>
            <a:spLocks noGrp="1"/>
          </p:cNvSpPr>
          <p:nvPr>
            <p:ph type="title"/>
          </p:nvPr>
        </p:nvSpPr>
        <p:spPr/>
        <p:txBody>
          <a:bodyPr/>
          <a:lstStyle/>
          <a:p>
            <a:r>
              <a:rPr lang="en-US" dirty="0"/>
              <a:t>Logger  Class</a:t>
            </a:r>
          </a:p>
        </p:txBody>
      </p:sp>
      <p:sp>
        <p:nvSpPr>
          <p:cNvPr id="4" name="Content Placeholder 3">
            <a:extLst>
              <a:ext uri="{FF2B5EF4-FFF2-40B4-BE49-F238E27FC236}">
                <a16:creationId xmlns:a16="http://schemas.microsoft.com/office/drawing/2014/main" id="{ED7F7813-2C91-421F-815F-0E487EBBA399}"/>
              </a:ext>
            </a:extLst>
          </p:cNvPr>
          <p:cNvSpPr>
            <a:spLocks noGrp="1"/>
          </p:cNvSpPr>
          <p:nvPr>
            <p:ph idx="1"/>
          </p:nvPr>
        </p:nvSpPr>
        <p:spPr>
          <a:xfrm>
            <a:off x="3869268" y="755374"/>
            <a:ext cx="7315200" cy="5229374"/>
          </a:xfrm>
        </p:spPr>
        <p:txBody>
          <a:bodyPr>
            <a:noAutofit/>
          </a:bodyPr>
          <a:lstStyle/>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a:t>
            </a:r>
            <a:r>
              <a:rPr lang="en-US" sz="1400" dirty="0">
                <a:solidFill>
                  <a:srgbClr val="0000FF"/>
                </a:solidFill>
              </a:rPr>
              <a:t>abstract</a:t>
            </a:r>
            <a:r>
              <a:rPr lang="en-US" sz="1400" dirty="0">
                <a:solidFill>
                  <a:srgbClr val="000000"/>
                </a:solidFill>
              </a:rPr>
              <a:t> </a:t>
            </a:r>
            <a:r>
              <a:rPr lang="en-US" sz="1400" dirty="0">
                <a:solidFill>
                  <a:srgbClr val="0000FF"/>
                </a:solidFill>
              </a:rPr>
              <a:t>class</a:t>
            </a:r>
            <a:r>
              <a:rPr lang="en-US" sz="1400" dirty="0">
                <a:solidFill>
                  <a:srgbClr val="000000"/>
                </a:solidFill>
              </a:rPr>
              <a:t> </a:t>
            </a:r>
            <a:r>
              <a:rPr lang="en-US" sz="1400" dirty="0">
                <a:solidFill>
                  <a:srgbClr val="2B91AF"/>
                </a:solidFill>
              </a:rPr>
              <a:t>Logger</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a:t>
            </a:r>
            <a:r>
              <a:rPr lang="en-US" sz="1400" dirty="0">
                <a:solidFill>
                  <a:srgbClr val="0000FF"/>
                </a:solidFill>
              </a:rPr>
              <a:t>protected</a:t>
            </a:r>
            <a:r>
              <a:rPr lang="en-US" sz="1400" dirty="0">
                <a:solidFill>
                  <a:srgbClr val="000000"/>
                </a:solidFill>
              </a:rPr>
              <a:t> </a:t>
            </a:r>
            <a:r>
              <a:rPr lang="en-US" sz="1400" dirty="0" err="1">
                <a:solidFill>
                  <a:srgbClr val="000000"/>
                </a:solidFill>
              </a:rPr>
              <a:t>LogLevel</a:t>
            </a:r>
            <a:r>
              <a:rPr lang="en-US" sz="1400" dirty="0">
                <a:solidFill>
                  <a:srgbClr val="000000"/>
                </a:solidFill>
              </a:rPr>
              <a:t> level;</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8000"/>
                </a:solidFill>
              </a:rPr>
              <a:t>// The next Handler in the chain</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protected</a:t>
            </a:r>
            <a:r>
              <a:rPr lang="en-US" sz="1400" dirty="0">
                <a:solidFill>
                  <a:srgbClr val="000000"/>
                </a:solidFill>
              </a:rPr>
              <a:t> Logger next;</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Logger(</a:t>
            </a:r>
            <a:r>
              <a:rPr lang="en-US" sz="1400" dirty="0" err="1">
                <a:solidFill>
                  <a:srgbClr val="000000"/>
                </a:solidFill>
              </a:rPr>
              <a:t>LogLevel</a:t>
            </a:r>
            <a:r>
              <a:rPr lang="en-US" sz="1400" dirty="0">
                <a:solidFill>
                  <a:srgbClr val="000000"/>
                </a:solidFill>
              </a:rPr>
              <a:t> mask)</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a:t>
            </a:r>
            <a:r>
              <a:rPr lang="en-US" sz="1400" dirty="0" err="1">
                <a:solidFill>
                  <a:srgbClr val="0000FF"/>
                </a:solidFill>
              </a:rPr>
              <a:t>this</a:t>
            </a:r>
            <a:r>
              <a:rPr lang="en-US" sz="1400" dirty="0" err="1">
                <a:solidFill>
                  <a:srgbClr val="000000"/>
                </a:solidFill>
              </a:rPr>
              <a:t>.level</a:t>
            </a:r>
            <a:r>
              <a:rPr lang="en-US" sz="1400" dirty="0">
                <a:solidFill>
                  <a:srgbClr val="000000"/>
                </a:solidFill>
              </a:rPr>
              <a:t> = mask;</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a:t>
            </a:r>
            <a:r>
              <a:rPr lang="en-US" sz="1400" dirty="0">
                <a:solidFill>
                  <a:srgbClr val="808080"/>
                </a:solidFill>
              </a:rPr>
              <a:t>&lt;summary&gt;</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Sets the Next logger to make a list/chain of Handlers.</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a:t>
            </a:r>
            <a:r>
              <a:rPr lang="en-US" sz="1400" dirty="0">
                <a:solidFill>
                  <a:srgbClr val="808080"/>
                </a:solidFill>
              </a:rPr>
              <a:t>&lt;/summary&gt;</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Logger </a:t>
            </a:r>
            <a:r>
              <a:rPr lang="en-US" sz="1400" dirty="0" err="1">
                <a:solidFill>
                  <a:srgbClr val="000000"/>
                </a:solidFill>
              </a:rPr>
              <a:t>SetNext</a:t>
            </a:r>
            <a:r>
              <a:rPr lang="en-US" sz="1400" dirty="0">
                <a:solidFill>
                  <a:srgbClr val="000000"/>
                </a:solidFill>
              </a:rPr>
              <a:t>(Logger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next =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r>
              <a:rPr lang="en-US" sz="1400" dirty="0">
                <a:solidFill>
                  <a:srgbClr val="0000FF"/>
                </a:solidFill>
              </a:rPr>
              <a:t>return</a:t>
            </a:r>
            <a:r>
              <a:rPr lang="en-US" sz="1400" dirty="0">
                <a:solidFill>
                  <a:srgbClr val="000000"/>
                </a:solidFill>
              </a:rPr>
              <a:t>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endParaRPr lang="en-US" sz="800" dirty="0">
              <a:solidFill>
                <a:srgbClr val="000000"/>
              </a:solidFill>
            </a:endParaRPr>
          </a:p>
        </p:txBody>
      </p:sp>
    </p:spTree>
    <p:extLst>
      <p:ext uri="{BB962C8B-B14F-4D97-AF65-F5344CB8AC3E}">
        <p14:creationId xmlns:p14="http://schemas.microsoft.com/office/powerpoint/2010/main" val="425431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1309-CD59-416D-BA13-5EFAEB36A738}"/>
              </a:ext>
            </a:extLst>
          </p:cNvPr>
          <p:cNvSpPr>
            <a:spLocks noGrp="1"/>
          </p:cNvSpPr>
          <p:nvPr>
            <p:ph type="title"/>
          </p:nvPr>
        </p:nvSpPr>
        <p:spPr/>
        <p:txBody>
          <a:bodyPr/>
          <a:lstStyle/>
          <a:p>
            <a:r>
              <a:rPr lang="en-US" dirty="0"/>
              <a:t>Logger Class continued…</a:t>
            </a:r>
          </a:p>
        </p:txBody>
      </p:sp>
      <p:sp>
        <p:nvSpPr>
          <p:cNvPr id="3" name="Content Placeholder 2">
            <a:extLst>
              <a:ext uri="{FF2B5EF4-FFF2-40B4-BE49-F238E27FC236}">
                <a16:creationId xmlns:a16="http://schemas.microsoft.com/office/drawing/2014/main" id="{C09CA115-E9A3-4634-A957-9D5034C5D582}"/>
              </a:ext>
            </a:extLst>
          </p:cNvPr>
          <p:cNvSpPr>
            <a:spLocks noGrp="1"/>
          </p:cNvSpPr>
          <p:nvPr>
            <p:ph idx="1"/>
          </p:nvPr>
        </p:nvSpPr>
        <p:spPr/>
        <p:txBody>
          <a:bodyPr>
            <a:normAutofit lnSpcReduction="10000"/>
          </a:bodyPr>
          <a:lstStyle/>
          <a:p>
            <a:pPr marL="0" indent="0">
              <a:lnSpc>
                <a:spcPct val="120000"/>
              </a:lnSpc>
              <a:spcBef>
                <a:spcPts val="0"/>
              </a:spcBef>
              <a:buNone/>
            </a:pPr>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Message(</a:t>
            </a:r>
            <a:r>
              <a:rPr lang="en-US" dirty="0">
                <a:solidFill>
                  <a:srgbClr val="0000FF"/>
                </a:solidFill>
              </a:rPr>
              <a:t>string</a:t>
            </a:r>
            <a:r>
              <a:rPr lang="en-US" dirty="0">
                <a:solidFill>
                  <a:srgbClr val="000000"/>
                </a:solidFill>
              </a:rPr>
              <a:t> </a:t>
            </a:r>
            <a:r>
              <a:rPr lang="en-US" dirty="0" err="1">
                <a:solidFill>
                  <a:srgbClr val="000000"/>
                </a:solidFill>
              </a:rPr>
              <a:t>msg</a:t>
            </a:r>
            <a:r>
              <a:rPr lang="en-US" dirty="0">
                <a:solidFill>
                  <a:srgbClr val="000000"/>
                </a:solidFill>
              </a:rPr>
              <a:t>, </a:t>
            </a:r>
            <a:r>
              <a:rPr lang="en-US" dirty="0" err="1">
                <a:solidFill>
                  <a:srgbClr val="000000"/>
                </a:solidFill>
              </a:rPr>
              <a:t>LogLevel</a:t>
            </a:r>
            <a:r>
              <a:rPr lang="en-US" dirty="0">
                <a:solidFill>
                  <a:srgbClr val="000000"/>
                </a:solidFill>
              </a:rPr>
              <a:t> severity)</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a:solidFill>
                  <a:srgbClr val="0000FF"/>
                </a:solidFill>
              </a:rPr>
              <a:t>if</a:t>
            </a:r>
            <a:r>
              <a:rPr lang="en-US" dirty="0">
                <a:solidFill>
                  <a:srgbClr val="000000"/>
                </a:solidFill>
              </a:rPr>
              <a:t> ((severity &amp; level) != 0)</a:t>
            </a:r>
            <a:r>
              <a:rPr lang="en-US" dirty="0">
                <a:solidFill>
                  <a:srgbClr val="008000"/>
                </a:solidFill>
              </a:rPr>
              <a:t>//True only if all </a:t>
            </a:r>
            <a:r>
              <a:rPr lang="en-US" dirty="0" err="1">
                <a:solidFill>
                  <a:srgbClr val="008000"/>
                </a:solidFill>
              </a:rPr>
              <a:t>logMask</a:t>
            </a:r>
            <a:r>
              <a:rPr lang="en-US" dirty="0">
                <a:solidFill>
                  <a:srgbClr val="008000"/>
                </a:solidFill>
              </a:rPr>
              <a:t> bits are set in severity</a:t>
            </a:r>
            <a:endParaRPr lang="en-US" dirty="0">
              <a:solidFill>
                <a:srgbClr val="000000"/>
              </a:solidFill>
            </a:endParaRP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err="1">
                <a:solidFill>
                  <a:srgbClr val="000000"/>
                </a:solidFill>
              </a:rPr>
              <a:t>WriteMessage</a:t>
            </a:r>
            <a:r>
              <a:rPr lang="en-US" dirty="0">
                <a:solidFill>
                  <a:srgbClr val="000000"/>
                </a:solidFill>
              </a:rPr>
              <a:t>(</a:t>
            </a:r>
            <a:r>
              <a:rPr lang="en-US" dirty="0" err="1">
                <a:solidFill>
                  <a:srgbClr val="000000"/>
                </a:solidFill>
              </a:rPr>
              <a:t>msg</a:t>
            </a:r>
            <a:r>
              <a:rPr lang="en-US" dirty="0">
                <a:solidFill>
                  <a:srgbClr val="000000"/>
                </a:solidFill>
              </a:rPr>
              <a:t>);</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a:solidFill>
                  <a:srgbClr val="0000FF"/>
                </a:solidFill>
              </a:rPr>
              <a:t>if</a:t>
            </a:r>
            <a:r>
              <a:rPr lang="en-US" dirty="0">
                <a:solidFill>
                  <a:srgbClr val="000000"/>
                </a:solidFill>
              </a:rPr>
              <a:t> (next != </a:t>
            </a:r>
            <a:r>
              <a:rPr lang="en-US" dirty="0">
                <a:solidFill>
                  <a:srgbClr val="0000FF"/>
                </a:solidFill>
              </a:rPr>
              <a:t>null</a:t>
            </a:r>
            <a:r>
              <a:rPr lang="en-US" dirty="0">
                <a:solidFill>
                  <a:srgbClr val="000000"/>
                </a:solidFill>
              </a:rPr>
              <a:t>)</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err="1">
                <a:solidFill>
                  <a:srgbClr val="000000"/>
                </a:solidFill>
              </a:rPr>
              <a:t>next.Message</a:t>
            </a:r>
            <a:r>
              <a:rPr lang="en-US" dirty="0">
                <a:solidFill>
                  <a:srgbClr val="000000"/>
                </a:solidFill>
              </a:rPr>
              <a:t>(</a:t>
            </a:r>
            <a:r>
              <a:rPr lang="en-US" dirty="0" err="1">
                <a:solidFill>
                  <a:srgbClr val="000000"/>
                </a:solidFill>
              </a:rPr>
              <a:t>msg</a:t>
            </a:r>
            <a:r>
              <a:rPr lang="en-US" dirty="0">
                <a:solidFill>
                  <a:srgbClr val="000000"/>
                </a:solidFill>
              </a:rPr>
              <a:t>, severity);</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endParaRPr lang="en-US" dirty="0">
              <a:solidFill>
                <a:srgbClr val="000000"/>
              </a:solidFill>
            </a:endParaRPr>
          </a:p>
          <a:p>
            <a:pPr marL="0" indent="0">
              <a:lnSpc>
                <a:spcPct val="120000"/>
              </a:lnSpc>
              <a:spcBef>
                <a:spcPts val="0"/>
              </a:spcBef>
              <a:buNone/>
            </a:pPr>
            <a:r>
              <a:rPr lang="en-US" dirty="0">
                <a:solidFill>
                  <a:srgbClr val="000000"/>
                </a:solidFill>
              </a:rPr>
              <a:t>        </a:t>
            </a:r>
            <a:r>
              <a:rPr lang="en-US" dirty="0">
                <a:solidFill>
                  <a:srgbClr val="0000FF"/>
                </a:solidFill>
              </a:rPr>
              <a:t>abstract</a:t>
            </a:r>
            <a:r>
              <a:rPr lang="en-US" dirty="0">
                <a:solidFill>
                  <a:srgbClr val="000000"/>
                </a:solidFill>
              </a:rPr>
              <a:t> </a:t>
            </a:r>
            <a:r>
              <a:rPr lang="en-US" dirty="0">
                <a:solidFill>
                  <a:srgbClr val="0000FF"/>
                </a:solidFill>
              </a:rPr>
              <a:t>protected</a:t>
            </a:r>
            <a:r>
              <a:rPr lang="en-US" dirty="0">
                <a:solidFill>
                  <a:srgbClr val="000000"/>
                </a:solidFill>
              </a:rPr>
              <a:t> </a:t>
            </a:r>
            <a:r>
              <a:rPr lang="en-US" dirty="0">
                <a:solidFill>
                  <a:srgbClr val="0000FF"/>
                </a:solidFill>
              </a:rPr>
              <a:t>void</a:t>
            </a:r>
            <a:r>
              <a:rPr lang="en-US" dirty="0">
                <a:solidFill>
                  <a:srgbClr val="000000"/>
                </a:solidFill>
              </a:rPr>
              <a:t> </a:t>
            </a:r>
            <a:r>
              <a:rPr lang="en-US" dirty="0" err="1">
                <a:solidFill>
                  <a:srgbClr val="000000"/>
                </a:solidFill>
              </a:rPr>
              <a:t>WriteMessage</a:t>
            </a:r>
            <a:r>
              <a:rPr lang="en-US" dirty="0">
                <a:solidFill>
                  <a:srgbClr val="000000"/>
                </a:solidFill>
              </a:rPr>
              <a:t>(</a:t>
            </a:r>
            <a:r>
              <a:rPr lang="en-US" dirty="0">
                <a:solidFill>
                  <a:srgbClr val="0000FF"/>
                </a:solidFill>
              </a:rPr>
              <a:t>string</a:t>
            </a:r>
            <a:r>
              <a:rPr lang="en-US" dirty="0">
                <a:solidFill>
                  <a:srgbClr val="000000"/>
                </a:solidFill>
              </a:rPr>
              <a:t> </a:t>
            </a:r>
            <a:r>
              <a:rPr lang="en-US" dirty="0" err="1">
                <a:solidFill>
                  <a:srgbClr val="000000"/>
                </a:solidFill>
              </a:rPr>
              <a:t>msg</a:t>
            </a:r>
            <a:r>
              <a:rPr lang="en-US" dirty="0">
                <a:solidFill>
                  <a:srgbClr val="000000"/>
                </a:solidFill>
              </a:rPr>
              <a:t>);</a:t>
            </a:r>
          </a:p>
          <a:p>
            <a:pPr marL="0" indent="0">
              <a:lnSpc>
                <a:spcPct val="120000"/>
              </a:lnSpc>
              <a:spcBef>
                <a:spcPts val="0"/>
              </a:spcBef>
              <a:buNone/>
            </a:pPr>
            <a:r>
              <a:rPr lang="en-US" dirty="0">
                <a:solidFill>
                  <a:srgbClr val="000000"/>
                </a:solidFill>
              </a:rPr>
              <a:t>    }</a:t>
            </a:r>
            <a:endParaRPr lang="en-US" dirty="0"/>
          </a:p>
        </p:txBody>
      </p:sp>
    </p:spTree>
    <p:extLst>
      <p:ext uri="{BB962C8B-B14F-4D97-AF65-F5344CB8AC3E}">
        <p14:creationId xmlns:p14="http://schemas.microsoft.com/office/powerpoint/2010/main" val="34561968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610</TotalTime>
  <Words>654</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Consolas</vt:lpstr>
      <vt:lpstr>Corbel</vt:lpstr>
      <vt:lpstr>Wingdings 2</vt:lpstr>
      <vt:lpstr>Frame</vt:lpstr>
      <vt:lpstr>Chain Of Responsibility</vt:lpstr>
      <vt:lpstr>Logging Module   at  XYZ, Inc</vt:lpstr>
      <vt:lpstr>Change request  #1</vt:lpstr>
      <vt:lpstr> Decorator to the rescue</vt:lpstr>
      <vt:lpstr>Change request  #2</vt:lpstr>
      <vt:lpstr> Chain of Responsibilities</vt:lpstr>
      <vt:lpstr>Sequence Diagram</vt:lpstr>
      <vt:lpstr>Logger  Class</vt:lpstr>
      <vt:lpstr>Logger Class continued…</vt:lpstr>
      <vt:lpstr>Final Class Structure for Logger Module</vt:lpstr>
      <vt:lpstr>Event Bubbling</vt:lpstr>
      <vt:lpstr>Event Bubbling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Kumar</dc:creator>
  <cp:lastModifiedBy>Chaitanya Kumar</cp:lastModifiedBy>
  <cp:revision>31</cp:revision>
  <dcterms:created xsi:type="dcterms:W3CDTF">2018-11-27T00:08:59Z</dcterms:created>
  <dcterms:modified xsi:type="dcterms:W3CDTF">2018-11-29T12:51:15Z</dcterms:modified>
</cp:coreProperties>
</file>