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F1C67-E1B1-445D-9F44-E54D1272156D}" v="182" dt="2024-07-14T07:37:03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DA88-2F1B-4FE6-B732-EDAACB3EC5A6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8426-6A2D-45F0-B2D8-F402D6ADF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E8426-6A2D-45F0-B2D8-F402D6ADF7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D7967-9D23-0A34-0478-B503371F9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E5FEE5-BBD9-20D1-6811-099706B39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405FA-D677-26CD-E569-D582A124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95C-E4F5-4918-A11F-54F1A7CB952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4D517-33B9-F0E6-98C1-ED31E6B0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9C80C-C818-FE31-B97C-6B19BFF1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FA33-6F33-43B7-9891-D18077FB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3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16748-4C9A-0AC5-8A1E-66CB8D1B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18CAE2-B13C-2355-C053-3FAFC1AB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1916A-C6C3-F420-AEAB-FB8AF108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95C-E4F5-4918-A11F-54F1A7CB952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06C66-2B0C-D633-2143-9D9A6B6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D9176-75B7-F129-0BE9-1425E4AE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FA33-6F33-43B7-9891-D18077FB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4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C0E3C8-0E35-7613-2970-23AEA5F06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8A319F-2492-AF05-345E-74E3276A4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86C7B-53CD-977D-41AF-A949E1F1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95C-E4F5-4918-A11F-54F1A7CB952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B4A54B-A2E8-21FF-0459-358246A2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5440E-E2A2-CDA6-CEC1-0DD424DB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FA33-6F33-43B7-9891-D18077FB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49DEA-7847-39D0-6257-548BDE6E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94E7E-B6A7-2465-1072-9FFA8503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23EE2-6F1A-7B8C-3899-F2A31F7C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95C-E4F5-4918-A11F-54F1A7CB952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E20C6-3CA8-6023-34A9-7A235CCA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5241F-BC83-408B-3AB0-CD3946E9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FA33-6F33-43B7-9891-D18077FB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4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53DF1-1D2C-8912-2A7D-9A3E83D6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DE1F0-C0CF-C322-1DAD-0B388832F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CCA77-5580-FB9C-0E79-282C03B4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95C-E4F5-4918-A11F-54F1A7CB952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BCFD4-5365-A9A0-2EF8-C52424B2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C0B5E-DA87-68E2-B6AB-7DE72C72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FA33-6F33-43B7-9891-D18077FB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B8657-75CF-FE23-9C29-24A4BF9C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EEEF94-2F97-304C-DB0C-70AFE685C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6008C0-BCFD-CDA6-FCEC-D7D7FA7C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027BB2-40DE-31B4-7C5A-C7873DF1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95C-E4F5-4918-A11F-54F1A7CB952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8C86B5-395E-861F-89A8-7862D8A5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D606A-6976-4FD0-9B91-6D0C8D03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FA33-6F33-43B7-9891-D18077FB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F0D80-9138-501D-84C7-46A8DC16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7A3C7-05B5-3BDC-D65B-C76E1FE3D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116C28-3600-8D3D-543F-1C2F82AD8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73F14-0C43-BCD4-6A93-F82388A46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C8D6E4-60A5-9264-23B3-02CEE41BC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00A845-0035-47A1-63B3-FA4CF1CF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95C-E4F5-4918-A11F-54F1A7CB952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E4CDA4-8211-0782-9341-AD437914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B2FE86-51C3-71CD-1D0C-C272023F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FA33-6F33-43B7-9891-D18077FB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1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80CF1-F822-D620-D668-A9FB7CDC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AE33DB-3EA8-2ED6-8AB7-52EC58A5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95C-E4F5-4918-A11F-54F1A7CB952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7CEBE9-58E8-3573-DE2D-071D703C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375DDB-ECBD-7EED-6092-4A476776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FA33-6F33-43B7-9891-D18077FB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4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0F335F-5B94-D5CA-150A-69819E80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95C-E4F5-4918-A11F-54F1A7CB952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34B2EF-32D5-698A-9E0F-79E746AA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C93AF-126E-CE9E-F489-BA952225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FA33-6F33-43B7-9891-D18077FB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35EA-5A7D-15F6-1E85-7C3347F7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61AD5-1A79-61B1-C2EB-6C69C2D08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EE47CD-B09D-6C39-7A81-654C22CC2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D0BED-39E6-E2D1-8277-F2DC8EC4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95C-E4F5-4918-A11F-54F1A7CB952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CBC45-E771-C4AE-726D-222B9704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EC645-765F-4CEB-583C-6EC091AA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FA33-6F33-43B7-9891-D18077FB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4C189-EC90-83B2-0167-CC22D7AC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137AF4-61E9-359A-C2C2-80F9A6810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CEF3C4-E960-91A8-F682-EA0DF8A24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A143D-F3E8-803F-6C27-A1F55C08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95C-E4F5-4918-A11F-54F1A7CB952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85E43-A43F-3538-4CE8-930F0DB6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A3386-0594-889F-22BB-EC128A72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FA33-6F33-43B7-9891-D18077FB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1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01D8E8-2C13-1F75-A8CF-89AD2396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A8E77-D994-6A17-FF3D-BA7B92A92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D11B6-9645-04B6-014C-12BBFC454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995C-E4F5-4918-A11F-54F1A7CB952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CE30F-3DBF-78F1-3A55-67991D2E5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D11F0-A39D-9FA3-2BE5-0C7BA077F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EFA33-6F33-43B7-9891-D18077FB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9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FDACA0-F06A-B140-254D-5408C3CB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480" y="0"/>
            <a:ext cx="4624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C6CB79-69BE-BD40-E669-5656B2CCD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29" y="0"/>
            <a:ext cx="4873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00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4065C19-0C05-CDED-D6F0-F52D0CCDF5E1}"/>
              </a:ext>
            </a:extLst>
          </p:cNvPr>
          <p:cNvSpPr/>
          <p:nvPr/>
        </p:nvSpPr>
        <p:spPr>
          <a:xfrm>
            <a:off x="3025500" y="2217791"/>
            <a:ext cx="625965" cy="5830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1946238F-D94E-61EC-08D4-5F6B7F1D5ADD}"/>
              </a:ext>
            </a:extLst>
          </p:cNvPr>
          <p:cNvSpPr/>
          <p:nvPr/>
        </p:nvSpPr>
        <p:spPr>
          <a:xfrm>
            <a:off x="3043911" y="2402060"/>
            <a:ext cx="621635" cy="307900"/>
          </a:xfrm>
          <a:custGeom>
            <a:avLst/>
            <a:gdLst>
              <a:gd name="connsiteX0" fmla="*/ 0 w 621635"/>
              <a:gd name="connsiteY0" fmla="*/ 91892 h 307900"/>
              <a:gd name="connsiteX1" fmla="*/ 276161 w 621635"/>
              <a:gd name="connsiteY1" fmla="*/ 306684 h 307900"/>
              <a:gd name="connsiteX2" fmla="*/ 454132 w 621635"/>
              <a:gd name="connsiteY2" fmla="*/ 5976 h 307900"/>
              <a:gd name="connsiteX3" fmla="*/ 613691 w 621635"/>
              <a:gd name="connsiteY3" fmla="*/ 104166 h 307900"/>
              <a:gd name="connsiteX4" fmla="*/ 583007 w 621635"/>
              <a:gd name="connsiteY4" fmla="*/ 79619 h 30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635" h="307900">
                <a:moveTo>
                  <a:pt x="0" y="91892"/>
                </a:moveTo>
                <a:cubicBezTo>
                  <a:pt x="100236" y="206447"/>
                  <a:pt x="200472" y="321003"/>
                  <a:pt x="276161" y="306684"/>
                </a:cubicBezTo>
                <a:cubicBezTo>
                  <a:pt x="351850" y="292365"/>
                  <a:pt x="397877" y="39729"/>
                  <a:pt x="454132" y="5976"/>
                </a:cubicBezTo>
                <a:cubicBezTo>
                  <a:pt x="510387" y="-27777"/>
                  <a:pt x="592212" y="91892"/>
                  <a:pt x="613691" y="104166"/>
                </a:cubicBezTo>
                <a:cubicBezTo>
                  <a:pt x="635170" y="116440"/>
                  <a:pt x="609088" y="98029"/>
                  <a:pt x="583007" y="7961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923067-0DE5-45C8-8258-759DA599BFB1}"/>
              </a:ext>
            </a:extLst>
          </p:cNvPr>
          <p:cNvSpPr/>
          <p:nvPr/>
        </p:nvSpPr>
        <p:spPr>
          <a:xfrm>
            <a:off x="4700878" y="2009824"/>
            <a:ext cx="282298" cy="109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7F4BB0-5612-FFD4-6A69-E62FFD22A6D0}"/>
              </a:ext>
            </a:extLst>
          </p:cNvPr>
          <p:cNvSpPr txBox="1"/>
          <p:nvPr/>
        </p:nvSpPr>
        <p:spPr>
          <a:xfrm>
            <a:off x="4326526" y="2359643"/>
            <a:ext cx="4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R1</a:t>
            </a:r>
            <a:endParaRPr lang="en-US" sz="160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DD8D365-A26B-3DC9-79BE-538EC949F827}"/>
              </a:ext>
            </a:extLst>
          </p:cNvPr>
          <p:cNvCxnSpPr>
            <a:stCxn id="2" idx="0"/>
            <a:endCxn id="11" idx="0"/>
          </p:cNvCxnSpPr>
          <p:nvPr/>
        </p:nvCxnSpPr>
        <p:spPr>
          <a:xfrm rot="5400000" flipH="1" flipV="1">
            <a:off x="3986272" y="1362036"/>
            <a:ext cx="207967" cy="1503544"/>
          </a:xfrm>
          <a:prstGeom prst="bentConnector3">
            <a:avLst>
              <a:gd name="adj1" fmla="val 20992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9BC9BCB-2A91-7C91-DAFA-60BAB245B652}"/>
              </a:ext>
            </a:extLst>
          </p:cNvPr>
          <p:cNvCxnSpPr>
            <a:stCxn id="2" idx="4"/>
            <a:endCxn id="11" idx="2"/>
          </p:cNvCxnSpPr>
          <p:nvPr/>
        </p:nvCxnSpPr>
        <p:spPr>
          <a:xfrm rot="16200000" flipH="1">
            <a:off x="3939557" y="2199724"/>
            <a:ext cx="301397" cy="1503544"/>
          </a:xfrm>
          <a:prstGeom prst="bentConnector3">
            <a:avLst>
              <a:gd name="adj1" fmla="val 18399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83D8DDC-0A8B-0E61-205D-A073E6C3925D}"/>
              </a:ext>
            </a:extLst>
          </p:cNvPr>
          <p:cNvSpPr/>
          <p:nvPr/>
        </p:nvSpPr>
        <p:spPr>
          <a:xfrm>
            <a:off x="5506077" y="2033189"/>
            <a:ext cx="282298" cy="109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EE1F964-C825-077C-23C1-61F21B9048A9}"/>
              </a:ext>
            </a:extLst>
          </p:cNvPr>
          <p:cNvCxnSpPr>
            <a:stCxn id="17" idx="0"/>
            <a:endCxn id="11" idx="0"/>
          </p:cNvCxnSpPr>
          <p:nvPr/>
        </p:nvCxnSpPr>
        <p:spPr>
          <a:xfrm rot="16200000" flipV="1">
            <a:off x="5232945" y="1618907"/>
            <a:ext cx="23365" cy="805199"/>
          </a:xfrm>
          <a:prstGeom prst="bentConnector3">
            <a:avLst>
              <a:gd name="adj1" fmla="val 107838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5F742C9-EC70-D689-E10F-9F0C19DFA9B5}"/>
              </a:ext>
            </a:extLst>
          </p:cNvPr>
          <p:cNvCxnSpPr>
            <a:stCxn id="17" idx="2"/>
            <a:endCxn id="11" idx="2"/>
          </p:cNvCxnSpPr>
          <p:nvPr/>
        </p:nvCxnSpPr>
        <p:spPr>
          <a:xfrm rot="5400000" flipH="1">
            <a:off x="5232944" y="2711279"/>
            <a:ext cx="23365" cy="805199"/>
          </a:xfrm>
          <a:prstGeom prst="bentConnector3">
            <a:avLst>
              <a:gd name="adj1" fmla="val -97838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55AB6D3-A11E-BB2F-B8BF-2DB188366471}"/>
              </a:ext>
            </a:extLst>
          </p:cNvPr>
          <p:cNvSpPr txBox="1"/>
          <p:nvPr/>
        </p:nvSpPr>
        <p:spPr>
          <a:xfrm>
            <a:off x="5158079" y="2386731"/>
            <a:ext cx="4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R2</a:t>
            </a:r>
            <a:endParaRPr 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5A84015-A54B-7C0F-5AC6-FC705FABC98E}"/>
              </a:ext>
            </a:extLst>
          </p:cNvPr>
          <p:cNvSpPr/>
          <p:nvPr/>
        </p:nvSpPr>
        <p:spPr>
          <a:xfrm>
            <a:off x="6253516" y="2009822"/>
            <a:ext cx="282298" cy="10923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BFF77EF-26EA-5E5C-6D33-6DF5AA9A4C2A}"/>
              </a:ext>
            </a:extLst>
          </p:cNvPr>
          <p:cNvCxnSpPr>
            <a:stCxn id="23" idx="0"/>
            <a:endCxn id="17" idx="0"/>
          </p:cNvCxnSpPr>
          <p:nvPr/>
        </p:nvCxnSpPr>
        <p:spPr>
          <a:xfrm rot="16200000" flipH="1" flipV="1">
            <a:off x="6009262" y="1647785"/>
            <a:ext cx="23367" cy="747439"/>
          </a:xfrm>
          <a:prstGeom prst="bentConnector3">
            <a:avLst>
              <a:gd name="adj1" fmla="val -97830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A9E0ABD8-B277-C7CD-5FBD-D08F100EDDBD}"/>
              </a:ext>
            </a:extLst>
          </p:cNvPr>
          <p:cNvCxnSpPr>
            <a:stCxn id="17" idx="2"/>
            <a:endCxn id="23" idx="2"/>
          </p:cNvCxnSpPr>
          <p:nvPr/>
        </p:nvCxnSpPr>
        <p:spPr>
          <a:xfrm rot="5400000" flipH="1" flipV="1">
            <a:off x="6009248" y="2740144"/>
            <a:ext cx="23393" cy="747439"/>
          </a:xfrm>
          <a:prstGeom prst="bentConnector3">
            <a:avLst>
              <a:gd name="adj1" fmla="val -97721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C560C32-DF9B-4EB2-842A-70DE3E831CE7}"/>
              </a:ext>
            </a:extLst>
          </p:cNvPr>
          <p:cNvSpPr txBox="1"/>
          <p:nvPr/>
        </p:nvSpPr>
        <p:spPr>
          <a:xfrm>
            <a:off x="5898600" y="2396071"/>
            <a:ext cx="4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rbe</a:t>
            </a:r>
            <a:endParaRPr lang="en-US" sz="1600" dirty="0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0C0ACD9E-4F42-618C-D805-A0DB96B1ED5D}"/>
              </a:ext>
            </a:extLst>
          </p:cNvPr>
          <p:cNvSpPr/>
          <p:nvPr/>
        </p:nvSpPr>
        <p:spPr>
          <a:xfrm rot="5400000">
            <a:off x="7220805" y="2496844"/>
            <a:ext cx="338552" cy="17899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E669E35-4D17-3292-4BB2-8CD62F02E2A0}"/>
              </a:ext>
            </a:extLst>
          </p:cNvPr>
          <p:cNvSpPr/>
          <p:nvPr/>
        </p:nvSpPr>
        <p:spPr>
          <a:xfrm>
            <a:off x="8223706" y="2036257"/>
            <a:ext cx="282298" cy="109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D6AF2F-471B-A0A1-B70B-429B301761EF}"/>
              </a:ext>
            </a:extLst>
          </p:cNvPr>
          <p:cNvSpPr txBox="1"/>
          <p:nvPr/>
        </p:nvSpPr>
        <p:spPr>
          <a:xfrm>
            <a:off x="7829681" y="2359643"/>
            <a:ext cx="472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R3</a:t>
            </a:r>
            <a:endParaRPr lang="en-US" sz="1600" dirty="0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4BDE1803-2E9A-0800-AC5D-3E0BCB990C56}"/>
              </a:ext>
            </a:extLst>
          </p:cNvPr>
          <p:cNvSpPr/>
          <p:nvPr/>
        </p:nvSpPr>
        <p:spPr>
          <a:xfrm rot="16200000">
            <a:off x="7036697" y="2504707"/>
            <a:ext cx="338552" cy="178994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A3F3ED99-0E37-B55F-F93F-3BD0B5201E8A}"/>
              </a:ext>
            </a:extLst>
          </p:cNvPr>
          <p:cNvCxnSpPr>
            <a:stCxn id="39" idx="4"/>
            <a:endCxn id="36" idx="0"/>
          </p:cNvCxnSpPr>
          <p:nvPr/>
        </p:nvCxnSpPr>
        <p:spPr>
          <a:xfrm flipV="1">
            <a:off x="7295470" y="2036257"/>
            <a:ext cx="1069385" cy="388671"/>
          </a:xfrm>
          <a:prstGeom prst="bentConnector4">
            <a:avLst>
              <a:gd name="adj1" fmla="val -501"/>
              <a:gd name="adj2" fmla="val 1588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8D5AD25B-CB03-2EEB-6CEB-B8E625E9BA22}"/>
              </a:ext>
            </a:extLst>
          </p:cNvPr>
          <p:cNvCxnSpPr>
            <a:stCxn id="30" idx="4"/>
            <a:endCxn id="36" idx="2"/>
          </p:cNvCxnSpPr>
          <p:nvPr/>
        </p:nvCxnSpPr>
        <p:spPr>
          <a:xfrm rot="10800000" flipH="1" flipV="1">
            <a:off x="7300583" y="2755616"/>
            <a:ext cx="1064271" cy="373011"/>
          </a:xfrm>
          <a:prstGeom prst="bentConnector4">
            <a:avLst>
              <a:gd name="adj1" fmla="val -721"/>
              <a:gd name="adj2" fmla="val 16128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15CC447-7E8C-DA15-9D1C-6C58BDBF5B72}"/>
              </a:ext>
            </a:extLst>
          </p:cNvPr>
          <p:cNvCxnSpPr/>
          <p:nvPr/>
        </p:nvCxnSpPr>
        <p:spPr>
          <a:xfrm>
            <a:off x="6394664" y="3349098"/>
            <a:ext cx="95161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DCBA331-251B-E4F8-43F4-9B4D49AF185D}"/>
              </a:ext>
            </a:extLst>
          </p:cNvPr>
          <p:cNvSpPr txBox="1"/>
          <p:nvPr/>
        </p:nvSpPr>
        <p:spPr>
          <a:xfrm>
            <a:off x="730292" y="668924"/>
            <a:ext cx="142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小信号模型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238446C-76C1-B66D-9188-430885261FA7}"/>
                  </a:ext>
                </a:extLst>
              </p:cNvPr>
              <p:cNvSpPr txBox="1"/>
              <p:nvPr/>
            </p:nvSpPr>
            <p:spPr>
              <a:xfrm>
                <a:off x="4625190" y="3871372"/>
                <a:ext cx="30193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输入电阻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zh-CN" altLang="en-US" dirty="0"/>
                  <a:t>输出电阻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238446C-76C1-B66D-9188-430885261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90" y="3871372"/>
                <a:ext cx="3019361" cy="646331"/>
              </a:xfrm>
              <a:prstGeom prst="rect">
                <a:avLst/>
              </a:prstGeom>
              <a:blipFill>
                <a:blip r:embed="rId2"/>
                <a:stretch>
                  <a:fillRect l="-181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43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7210C2F-AFD5-67DE-53A5-29C0701FCD47}"/>
              </a:ext>
            </a:extLst>
          </p:cNvPr>
          <p:cNvSpPr txBox="1"/>
          <p:nvPr/>
        </p:nvSpPr>
        <p:spPr>
          <a:xfrm>
            <a:off x="730291" y="668924"/>
            <a:ext cx="246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输入输出电阻测试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21609B-32B1-FC3D-F10B-5BD81AD3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034" y="24977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5DAD200-6EAD-5D6C-722F-2369B7EAB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993602"/>
              </p:ext>
            </p:extLst>
          </p:nvPr>
        </p:nvGraphicFramePr>
        <p:xfrm>
          <a:off x="889852" y="2150990"/>
          <a:ext cx="6050901" cy="2101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00394" imgH="1394342" progId="Visio.Drawing.15">
                  <p:embed/>
                </p:oleObj>
              </mc:Choice>
              <mc:Fallback>
                <p:oleObj r:id="rId2" imgW="4000394" imgH="1394342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5DAD200-6EAD-5D6C-722F-2369B7EABE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852" y="2150990"/>
                        <a:ext cx="6050901" cy="21018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7115DE0-0AD6-A048-E74E-5700E0CFA131}"/>
              </a:ext>
            </a:extLst>
          </p:cNvPr>
          <p:cNvSpPr txBox="1"/>
          <p:nvPr/>
        </p:nvSpPr>
        <p:spPr>
          <a:xfrm>
            <a:off x="7198600" y="853590"/>
            <a:ext cx="473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输入电阻测量：断开负载电阻，在输入端接入一个与输入电阻相近的电阻，测量分压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D21565C-7E1C-4663-D88D-0C896098401E}"/>
                  </a:ext>
                </a:extLst>
              </p:cNvPr>
              <p:cNvSpPr txBox="1"/>
              <p:nvPr/>
            </p:nvSpPr>
            <p:spPr>
              <a:xfrm>
                <a:off x="8179739" y="1719948"/>
                <a:ext cx="2775418" cy="657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D21565C-7E1C-4663-D88D-0C8960984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739" y="1719948"/>
                <a:ext cx="2775418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836011-0A2B-B3B3-8155-2F1F36112032}"/>
                  </a:ext>
                </a:extLst>
              </p:cNvPr>
              <p:cNvSpPr txBox="1"/>
              <p:nvPr/>
            </p:nvSpPr>
            <p:spPr>
              <a:xfrm>
                <a:off x="7198600" y="2878770"/>
                <a:ext cx="4737696" cy="658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输出电阻测量：先测试空载输出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U</m:t>
                        </m:r>
                      </m:e>
                      <m:sub>
                        <m:r>
                          <m:rPr>
                            <m:nor/>
                          </m:rPr>
                          <a:rPr lang="en-US"/>
                          <m:t>o</m:t>
                        </m:r>
                        <m:r>
                          <m:rPr>
                            <m:nor/>
                          </m:rPr>
                          <a:rPr lang="en-US"/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，再接入负载电阻，测试输出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U</m:t>
                        </m:r>
                      </m:e>
                      <m:sub>
                        <m:r>
                          <m:rPr>
                            <m:nor/>
                          </m:rPr>
                          <a:rPr lang="en-US"/>
                          <m:t>o</m:t>
                        </m:r>
                        <m:r>
                          <m:rPr>
                            <m:nor/>
                          </m:rPr>
                          <a:rPr lang="en-US"/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836011-0A2B-B3B3-8155-2F1F3611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00" y="2878770"/>
                <a:ext cx="4737696" cy="658770"/>
              </a:xfrm>
              <a:prstGeom prst="rect">
                <a:avLst/>
              </a:prstGeom>
              <a:blipFill>
                <a:blip r:embed="rId5"/>
                <a:stretch>
                  <a:fillRect l="-1158" t="-3704" r="-386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271380C-FFC7-8542-E1B2-BEA0C7D8EBB1}"/>
                  </a:ext>
                </a:extLst>
              </p:cNvPr>
              <p:cNvSpPr txBox="1"/>
              <p:nvPr/>
            </p:nvSpPr>
            <p:spPr>
              <a:xfrm>
                <a:off x="7943723" y="3861049"/>
                <a:ext cx="3358425" cy="680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（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）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271380C-FFC7-8542-E1B2-BEA0C7D8E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723" y="3861049"/>
                <a:ext cx="3358425" cy="680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91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B186DD-23C6-233F-019D-F27555F21D4D}"/>
              </a:ext>
            </a:extLst>
          </p:cNvPr>
          <p:cNvSpPr txBox="1"/>
          <p:nvPr/>
        </p:nvSpPr>
        <p:spPr>
          <a:xfrm>
            <a:off x="730291" y="668924"/>
            <a:ext cx="246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增益测试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004FD-CB5B-0A86-32FB-F15B2B956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287" y="20067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FBEB185-5444-15D0-9829-02B4BBFC2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147672"/>
              </p:ext>
            </p:extLst>
          </p:nvPr>
        </p:nvGraphicFramePr>
        <p:xfrm>
          <a:off x="730292" y="1227381"/>
          <a:ext cx="7750922" cy="26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000394" imgH="1394342" progId="Visio.Drawing.15">
                  <p:embed/>
                </p:oleObj>
              </mc:Choice>
              <mc:Fallback>
                <p:oleObj r:id="rId3" imgW="4000394" imgH="1394342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FBEB185-5444-15D0-9829-02B4BBFC2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92" y="1227381"/>
                        <a:ext cx="7750922" cy="2692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EA542E-9F93-A207-EFDA-A42526FC50D3}"/>
                  </a:ext>
                </a:extLst>
              </p:cNvPr>
              <p:cNvSpPr txBox="1"/>
              <p:nvPr/>
            </p:nvSpPr>
            <p:spPr>
              <a:xfrm>
                <a:off x="3128292" y="5151100"/>
                <a:ext cx="3284782" cy="6574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=20×</m:t>
                      </m:r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（</m:t>
                          </m:r>
                          <m:f>
                            <m:f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）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2EA542E-9F93-A207-EFDA-A42526FC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92" y="5151100"/>
                <a:ext cx="3284782" cy="657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7CBEDDA-4513-6E8A-5B55-7C6D0A6012A8}"/>
                  </a:ext>
                </a:extLst>
              </p:cNvPr>
              <p:cNvSpPr txBox="1"/>
              <p:nvPr/>
            </p:nvSpPr>
            <p:spPr>
              <a:xfrm>
                <a:off x="1258067" y="4240607"/>
                <a:ext cx="6449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将上图中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短路</m:t>
                    </m:r>
                  </m:oMath>
                </a14:m>
                <a:r>
                  <a:rPr lang="zh-CN" altLang="en-US" dirty="0"/>
                  <a:t>，负载开路，测试输出信号</a:t>
                </a:r>
                <a:endParaRPr 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7CBEDDA-4513-6E8A-5B55-7C6D0A601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67" y="4240607"/>
                <a:ext cx="6449895" cy="369332"/>
              </a:xfrm>
              <a:prstGeom prst="rect">
                <a:avLst/>
              </a:prstGeom>
              <a:blipFill>
                <a:blip r:embed="rId6"/>
                <a:stretch>
                  <a:fillRect l="-7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46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38AC5B-EFAD-8A83-3C2C-26E15D24D741}"/>
              </a:ext>
            </a:extLst>
          </p:cNvPr>
          <p:cNvSpPr txBox="1"/>
          <p:nvPr/>
        </p:nvSpPr>
        <p:spPr>
          <a:xfrm>
            <a:off x="730291" y="668924"/>
            <a:ext cx="246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故障检测测试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B85A0ED4-40BB-2627-FC77-E8F2F61E45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973383"/>
                  </p:ext>
                </p:extLst>
              </p:nvPr>
            </p:nvGraphicFramePr>
            <p:xfrm>
              <a:off x="1321412" y="1225710"/>
              <a:ext cx="5302434" cy="456895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0756">
                      <a:extLst>
                        <a:ext uri="{9D8B030D-6E8A-4147-A177-3AD203B41FA5}">
                          <a16:colId xmlns:a16="http://schemas.microsoft.com/office/drawing/2014/main" val="841907143"/>
                        </a:ext>
                      </a:extLst>
                    </a:gridCol>
                    <a:gridCol w="2737835">
                      <a:extLst>
                        <a:ext uri="{9D8B030D-6E8A-4147-A177-3AD203B41FA5}">
                          <a16:colId xmlns:a16="http://schemas.microsoft.com/office/drawing/2014/main" val="3274859988"/>
                        </a:ext>
                      </a:extLst>
                    </a:gridCol>
                    <a:gridCol w="1903843">
                      <a:extLst>
                        <a:ext uri="{9D8B030D-6E8A-4147-A177-3AD203B41FA5}">
                          <a16:colId xmlns:a16="http://schemas.microsoft.com/office/drawing/2014/main" val="273367632"/>
                        </a:ext>
                      </a:extLst>
                    </a:gridCol>
                  </a:tblGrid>
                  <a:tr h="17067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故障类型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故障原因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现象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2554442321"/>
                      </a:ext>
                    </a:extLst>
                  </a:tr>
                  <a:tr h="1732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R1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基极静态电压为零，三极管截止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输出为电源轨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2260512371"/>
                      </a:ext>
                    </a:extLst>
                  </a:tr>
                  <a:tr h="3679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R2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基极电流极小，故此时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sz="10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000" kern="100">
                              <a:effectLst/>
                            </a:rPr>
                            <a:t>上的压降比较小，静态工作点向上偏移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射极电流较大使输出直流偏置大幅减小，出现底部失真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977252999"/>
                      </a:ext>
                    </a:extLst>
                  </a:tr>
                  <a:tr h="1732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R3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电路的集电极与射级之间没有直流通路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输出的交直流分量均为零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791767808"/>
                      </a:ext>
                    </a:extLst>
                  </a:tr>
                  <a:tr h="1732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R4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射级没有直流通路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输出为电源轨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955059174"/>
                      </a:ext>
                    </a:extLst>
                  </a:tr>
                  <a:tr h="3679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R1</a:t>
                          </a:r>
                          <a:r>
                            <a:rPr lang="zh-CN" sz="1000" kern="100">
                              <a:effectLst/>
                            </a:rPr>
                            <a:t>短路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静态偏置达到了电源轨，射级电流极大，输出波形的直流偏置较小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放大倍数缩小，交流输入电阻变为零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3625228703"/>
                      </a:ext>
                    </a:extLst>
                  </a:tr>
                  <a:tr h="1732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R2</a:t>
                          </a:r>
                          <a:r>
                            <a:rPr lang="zh-CN" sz="1000" kern="100">
                              <a:effectLst/>
                            </a:rPr>
                            <a:t>短路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基极电压变为零，三极管截止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输出为电源轨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858161678"/>
                      </a:ext>
                    </a:extLst>
                  </a:tr>
                  <a:tr h="3679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R3</a:t>
                          </a:r>
                          <a:r>
                            <a:rPr lang="zh-CN" sz="1000" kern="100">
                              <a:effectLst/>
                            </a:rPr>
                            <a:t>短路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输出直接连接到电源轨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输出为一个</a:t>
                          </a:r>
                          <a:r>
                            <a:rPr lang="en-US" sz="1000" kern="100">
                              <a:effectLst/>
                            </a:rPr>
                            <a:t>+12V</a:t>
                          </a:r>
                          <a:r>
                            <a:rPr lang="zh-CN" sz="1000" kern="100">
                              <a:effectLst/>
                            </a:rPr>
                            <a:t>的直流电平，没有交流成分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643911084"/>
                      </a:ext>
                    </a:extLst>
                  </a:tr>
                  <a:tr h="3679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R4</a:t>
                          </a:r>
                          <a:r>
                            <a:rPr lang="zh-CN" sz="1000" kern="100">
                              <a:effectLst/>
                            </a:rPr>
                            <a:t>短路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基极电流变大，三极管达到饱和的导通电流，集电极与射级之间的压降极小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输出的交流成分底部失真，直流成分接近零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664554521"/>
                      </a:ext>
                    </a:extLst>
                  </a:tr>
                  <a:tr h="3679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C1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输入信号无法进入放大电路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输出只有静态直流成分，无交流成分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1561372"/>
                      </a:ext>
                    </a:extLst>
                  </a:tr>
                  <a:tr h="3679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C2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电路增益大幅度减小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使输出交流分量减小，直流分量不变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828074408"/>
                      </a:ext>
                    </a:extLst>
                  </a:tr>
                  <a:tr h="1732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C3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上限截止频率变大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通频带变宽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441536324"/>
                      </a:ext>
                    </a:extLst>
                  </a:tr>
                  <a:tr h="3679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C1</a:t>
                          </a:r>
                          <a:r>
                            <a:rPr lang="zh-CN" sz="1000" kern="100">
                              <a:effectLst/>
                            </a:rPr>
                            <a:t>翻倍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由它决定的零点频率会降低到一半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输入原零点频率点的信号，输出响应会变大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3724573639"/>
                      </a:ext>
                    </a:extLst>
                  </a:tr>
                  <a:tr h="3679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C2</a:t>
                          </a:r>
                          <a:r>
                            <a:rPr lang="zh-CN" sz="1000" kern="100">
                              <a:effectLst/>
                            </a:rPr>
                            <a:t>翻倍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由它决定的零点频率提高到两倍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通过比较</a:t>
                          </a:r>
                          <a:r>
                            <a:rPr lang="en-US" sz="1000" kern="100">
                              <a:effectLst/>
                            </a:rPr>
                            <a:t>200KHz</a:t>
                          </a:r>
                          <a:r>
                            <a:rPr lang="zh-CN" sz="1000" kern="100">
                              <a:effectLst/>
                            </a:rPr>
                            <a:t>频点的增益变化即可判断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057590080"/>
                      </a:ext>
                    </a:extLst>
                  </a:tr>
                  <a:tr h="36795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C3</a:t>
                          </a:r>
                          <a:r>
                            <a:rPr lang="zh-CN" sz="1000" kern="100">
                              <a:effectLst/>
                            </a:rPr>
                            <a:t>翻倍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使上限截止频率变低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 dirty="0">
                              <a:effectLst/>
                            </a:rPr>
                            <a:t>通过比较</a:t>
                          </a:r>
                          <a:r>
                            <a:rPr lang="en-US" sz="1000" kern="100" dirty="0">
                              <a:effectLst/>
                            </a:rPr>
                            <a:t>200KHz</a:t>
                          </a:r>
                          <a:r>
                            <a:rPr lang="zh-CN" sz="1000" kern="100" dirty="0">
                              <a:effectLst/>
                            </a:rPr>
                            <a:t>频点的增益变化即可判断</a:t>
                          </a:r>
                          <a:endParaRPr lang="en-US" sz="10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403584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B85A0ED4-40BB-2627-FC77-E8F2F61E45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973383"/>
                  </p:ext>
                </p:extLst>
              </p:nvPr>
            </p:nvGraphicFramePr>
            <p:xfrm>
              <a:off x="1321412" y="1225710"/>
              <a:ext cx="5302434" cy="456895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0756">
                      <a:extLst>
                        <a:ext uri="{9D8B030D-6E8A-4147-A177-3AD203B41FA5}">
                          <a16:colId xmlns:a16="http://schemas.microsoft.com/office/drawing/2014/main" val="841907143"/>
                        </a:ext>
                      </a:extLst>
                    </a:gridCol>
                    <a:gridCol w="2737835">
                      <a:extLst>
                        <a:ext uri="{9D8B030D-6E8A-4147-A177-3AD203B41FA5}">
                          <a16:colId xmlns:a16="http://schemas.microsoft.com/office/drawing/2014/main" val="3274859988"/>
                        </a:ext>
                      </a:extLst>
                    </a:gridCol>
                    <a:gridCol w="1903843">
                      <a:extLst>
                        <a:ext uri="{9D8B030D-6E8A-4147-A177-3AD203B41FA5}">
                          <a16:colId xmlns:a16="http://schemas.microsoft.com/office/drawing/2014/main" val="273367632"/>
                        </a:ext>
                      </a:extLst>
                    </a:gridCol>
                  </a:tblGrid>
                  <a:tr h="1838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故障类型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故障原因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现象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2554442321"/>
                      </a:ext>
                    </a:extLst>
                  </a:tr>
                  <a:tr h="1838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R1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基极静态电压为零，三极管截止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输出为电源轨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2260512371"/>
                      </a:ext>
                    </a:extLst>
                  </a:tr>
                  <a:tr h="3850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R2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208" marR="63208" marT="0" marB="0">
                        <a:blipFill>
                          <a:blip r:embed="rId2"/>
                          <a:stretch>
                            <a:fillRect l="-24499" t="-95313" r="-70601" b="-99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射极电流较大使输出直流偏置大幅减小，出现底部失真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977252999"/>
                      </a:ext>
                    </a:extLst>
                  </a:tr>
                  <a:tr h="1838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R3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电路的集电极与射级之间没有直流通路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输出的交直流分量均为零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791767808"/>
                      </a:ext>
                    </a:extLst>
                  </a:tr>
                  <a:tr h="1838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R4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射级没有直流通路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输出为电源轨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955059174"/>
                      </a:ext>
                    </a:extLst>
                  </a:tr>
                  <a:tr h="3850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R1</a:t>
                          </a:r>
                          <a:r>
                            <a:rPr lang="zh-CN" sz="1000" kern="100">
                              <a:effectLst/>
                            </a:rPr>
                            <a:t>短路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静态偏置达到了电源轨，射级电流极大，输出波形的直流偏置较小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放大倍数缩小，交流输入电阻变为零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3625228703"/>
                      </a:ext>
                    </a:extLst>
                  </a:tr>
                  <a:tr h="1838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R2</a:t>
                          </a:r>
                          <a:r>
                            <a:rPr lang="zh-CN" sz="1000" kern="100">
                              <a:effectLst/>
                            </a:rPr>
                            <a:t>短路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基极电压变为零，三极管截止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输出为电源轨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858161678"/>
                      </a:ext>
                    </a:extLst>
                  </a:tr>
                  <a:tr h="3850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R3</a:t>
                          </a:r>
                          <a:r>
                            <a:rPr lang="zh-CN" sz="1000" kern="100">
                              <a:effectLst/>
                            </a:rPr>
                            <a:t>短路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输出直接连接到电源轨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输出为一个</a:t>
                          </a:r>
                          <a:r>
                            <a:rPr lang="en-US" sz="1000" kern="100">
                              <a:effectLst/>
                            </a:rPr>
                            <a:t>+12V</a:t>
                          </a:r>
                          <a:r>
                            <a:rPr lang="zh-CN" sz="1000" kern="100">
                              <a:effectLst/>
                            </a:rPr>
                            <a:t>的直流电平，没有交流成分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643911084"/>
                      </a:ext>
                    </a:extLst>
                  </a:tr>
                  <a:tr h="3850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R4</a:t>
                          </a:r>
                          <a:r>
                            <a:rPr lang="zh-CN" sz="1000" kern="100">
                              <a:effectLst/>
                            </a:rPr>
                            <a:t>短路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基极电流变大，三极管达到饱和的导通电流，集电极与射级之间的压降极小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输出的交流成分底部失真，直流成分接近零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664554521"/>
                      </a:ext>
                    </a:extLst>
                  </a:tr>
                  <a:tr h="3850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C1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输入信号无法进入放大电路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输出只有静态直流成分，无交流成分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1561372"/>
                      </a:ext>
                    </a:extLst>
                  </a:tr>
                  <a:tr h="3850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C2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电路增益大幅度减小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使输出交流分量减小，直流分量不变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828074408"/>
                      </a:ext>
                    </a:extLst>
                  </a:tr>
                  <a:tr h="1838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C3</a:t>
                          </a:r>
                          <a:r>
                            <a:rPr lang="zh-CN" sz="1000" kern="100">
                              <a:effectLst/>
                            </a:rPr>
                            <a:t>开路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上限截止频率变大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通频带变宽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441536324"/>
                      </a:ext>
                    </a:extLst>
                  </a:tr>
                  <a:tr h="3850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C1</a:t>
                          </a:r>
                          <a:r>
                            <a:rPr lang="zh-CN" sz="1000" kern="100">
                              <a:effectLst/>
                            </a:rPr>
                            <a:t>翻倍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由它决定的零点频率会降低到一半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输入原零点频率点的信号，输出响应会变大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3724573639"/>
                      </a:ext>
                    </a:extLst>
                  </a:tr>
                  <a:tr h="3850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C2</a:t>
                          </a:r>
                          <a:r>
                            <a:rPr lang="zh-CN" sz="1000" kern="100">
                              <a:effectLst/>
                            </a:rPr>
                            <a:t>翻倍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由它决定的零点频率提高到两倍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通过比较</a:t>
                          </a:r>
                          <a:r>
                            <a:rPr lang="en-US" sz="1000" kern="100">
                              <a:effectLst/>
                            </a:rPr>
                            <a:t>200KHz</a:t>
                          </a:r>
                          <a:r>
                            <a:rPr lang="zh-CN" sz="1000" kern="100">
                              <a:effectLst/>
                            </a:rPr>
                            <a:t>频点的增益变化即可判断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057590080"/>
                      </a:ext>
                    </a:extLst>
                  </a:tr>
                  <a:tr h="38506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000" kern="100">
                              <a:effectLst/>
                            </a:rPr>
                            <a:t>C3</a:t>
                          </a:r>
                          <a:r>
                            <a:rPr lang="zh-CN" sz="1000" kern="100">
                              <a:effectLst/>
                            </a:rPr>
                            <a:t>翻倍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>
                              <a:effectLst/>
                            </a:rPr>
                            <a:t>使上限截止频率变低</a:t>
                          </a:r>
                          <a:endParaRPr lang="en-US" sz="1000" b="1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32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zh-CN" sz="1000" kern="100" dirty="0">
                              <a:effectLst/>
                            </a:rPr>
                            <a:t>通过比较</a:t>
                          </a:r>
                          <a:r>
                            <a:rPr lang="en-US" sz="1000" kern="100" dirty="0">
                              <a:effectLst/>
                            </a:rPr>
                            <a:t>200KHz</a:t>
                          </a:r>
                          <a:r>
                            <a:rPr lang="zh-CN" sz="1000" kern="100" dirty="0">
                              <a:effectLst/>
                            </a:rPr>
                            <a:t>频点的增益变化即可判断</a:t>
                          </a:r>
                          <a:endParaRPr lang="en-US" sz="1000" b="1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黑体" panose="02010609060101010101" pitchFamily="49" charset="-122"/>
                          </a:endParaRPr>
                        </a:p>
                      </a:txBody>
                      <a:tcPr marL="63208" marR="63208" marT="0" marB="0"/>
                    </a:tc>
                    <a:extLst>
                      <a:ext uri="{0D108BD9-81ED-4DB2-BD59-A6C34878D82A}">
                        <a16:rowId xmlns:a16="http://schemas.microsoft.com/office/drawing/2014/main" val="14035847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7E23596-EF0F-BD21-C790-D9679212613B}"/>
              </a:ext>
            </a:extLst>
          </p:cNvPr>
          <p:cNvSpPr txBox="1"/>
          <p:nvPr/>
        </p:nvSpPr>
        <p:spPr>
          <a:xfrm>
            <a:off x="7922756" y="3325520"/>
            <a:ext cx="219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具体细节自行思考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74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F3FE51-ED46-BA43-C201-C8BE8E33E05D}"/>
              </a:ext>
            </a:extLst>
          </p:cNvPr>
          <p:cNvSpPr txBox="1"/>
          <p:nvPr/>
        </p:nvSpPr>
        <p:spPr>
          <a:xfrm>
            <a:off x="730291" y="668924"/>
            <a:ext cx="246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注意事项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F1962C-B69C-7CB0-DBE9-82191B292514}"/>
              </a:ext>
            </a:extLst>
          </p:cNvPr>
          <p:cNvSpPr txBox="1"/>
          <p:nvPr/>
        </p:nvSpPr>
        <p:spPr>
          <a:xfrm>
            <a:off x="810072" y="1202835"/>
            <a:ext cx="8100725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输入信号幅值不宜过大，由</a:t>
            </a:r>
            <a:r>
              <a:rPr lang="en-US" altLang="zh-CN" dirty="0"/>
              <a:t>DDS</a:t>
            </a:r>
            <a:r>
              <a:rPr lang="zh-CN" altLang="en-US" dirty="0"/>
              <a:t>生成的激励源需要添加衰减电路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为了使得输入信号测量更准确，需要进行放大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测量行为不能对电路本身造成影响，需要利用单位放大电路隔离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关于</a:t>
            </a:r>
            <a:r>
              <a:rPr lang="en-US" altLang="zh-CN" dirty="0"/>
              <a:t>C1</a:t>
            </a:r>
            <a:r>
              <a:rPr lang="zh-CN" altLang="en-US" dirty="0"/>
              <a:t>的测量也可以尝试利用大幅度的单位阶跃信号观察阶跃响应实现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2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438</Words>
  <Application>Microsoft Office PowerPoint</Application>
  <PresentationFormat>宽屏</PresentationFormat>
  <Paragraphs>68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 zhang</dc:creator>
  <cp:lastModifiedBy>kun zhang</cp:lastModifiedBy>
  <cp:revision>2</cp:revision>
  <dcterms:created xsi:type="dcterms:W3CDTF">2024-07-14T02:11:06Z</dcterms:created>
  <dcterms:modified xsi:type="dcterms:W3CDTF">2024-07-14T11:14:05Z</dcterms:modified>
</cp:coreProperties>
</file>