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7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6A928-F12C-479E-B7AC-572C33460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56336D-3D53-4587-9FDC-B0CA2B0AF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18A5D6-F197-499B-B95B-D52340F57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13310-455F-4DB9-B01C-95BF417BAB00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721658-2944-4BB5-91F5-ABA099C6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D2854D-D853-419E-A06E-5E8A6A2B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E36F-180A-4C79-A979-D4E700CFA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05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DF79D-5B9D-4DF3-BD42-7257FCF3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5BE4A2-CAB1-4009-83A8-86183B3A8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DEF225-7BF4-40CB-875E-AA2B48E38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13310-455F-4DB9-B01C-95BF417BAB00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0B5377-257A-4B09-AE67-7EBF37917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624A3E-5DE7-48CF-8623-18F9E1653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E36F-180A-4C79-A979-D4E700CFA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54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8B0DFE-0F95-4264-94EF-00B5BBAFD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2BE138-65D3-4CE7-A1A7-EA7D848EB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B2592F-5BAE-4C55-9AAE-D6796D8F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13310-455F-4DB9-B01C-95BF417BAB00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F85C58-E431-49BC-8CB1-5EC93C6A2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99F82C-0C0F-4930-B81C-0C536A6B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E36F-180A-4C79-A979-D4E700CFA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9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F143A-C592-4F8C-A712-E2C794B20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45A10-5EBF-48AC-90E4-4D3C849B5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894ACE-28BE-49F2-BF6F-FDB3EB358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13310-455F-4DB9-B01C-95BF417BAB00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12CBCC-F07B-40D0-BE8A-A20980C6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E66BD6-8D3B-449C-A329-7D685DD98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E36F-180A-4C79-A979-D4E700CFA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61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FF9A2-5ED5-4C3E-A099-90050F1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C01CE8-59A2-4F23-A1AC-540F5B4ED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DA1426-B306-4325-A931-6FCDDD966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13310-455F-4DB9-B01C-95BF417BAB00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38A3EC-9A56-48BD-AA6E-6DFEE2165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2C998C-D6C1-4F54-95F5-3EB9CED2F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E36F-180A-4C79-A979-D4E700CFA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72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EEF20-A18B-43C9-A965-11A527FA3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20574B-8398-4ACE-82DD-60A7E7EFE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A0B96B-C81F-4630-80FF-DE75BDE7B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5AEA31-F545-452F-8DB9-AEF8F222C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13310-455F-4DB9-B01C-95BF417BAB00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5A0101-1C8A-4967-A401-90403B8F2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525CF4-5217-4AE3-BC7C-E2DE01318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E36F-180A-4C79-A979-D4E700CFA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894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7A876-860E-4A3D-8F0B-4DA3A5B57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6DD6A7-E950-40EF-939A-D2AA0C529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A8A088-A3DF-4446-9D33-204AAD90F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446283-4CB5-4D18-832A-18858396E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243B93-DD55-4DFE-81D2-E1E37781E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474218-2184-4B4B-9CC0-65563931E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13310-455F-4DB9-B01C-95BF417BAB00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72374D-0706-41DA-964F-DA37EB8FE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816FB2-0E77-480F-A9AF-04C48AD6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E36F-180A-4C79-A979-D4E700CFA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21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32D29-83CB-4A73-8E01-EF1EE6881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DB736B-9397-4D81-B917-9E667C580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13310-455F-4DB9-B01C-95BF417BAB00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6F788C-5051-4DB1-AB9B-F616D213D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B2620E-19B1-40B0-94E5-2C3F704E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E36F-180A-4C79-A979-D4E700CFA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87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2E5043-1C27-402B-A719-3F495758C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13310-455F-4DB9-B01C-95BF417BAB00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9B4268-78D1-4F50-B3C0-608776E99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E37078-3FBD-43FE-A147-7D3AA3A86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E36F-180A-4C79-A979-D4E700CFA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75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24DDF-0B46-4B34-9B34-42E87C9A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00AA4F-ED74-4ADC-B813-95C55267E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6B826D-E3BB-4500-914B-825754E1F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A241BB-7FB8-43A3-80C9-8DCF8501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13310-455F-4DB9-B01C-95BF417BAB00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CCC089-A4E6-480C-8D7F-C4EBFC68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52B1EA-4756-430E-B36E-115B7B7F9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E36F-180A-4C79-A979-D4E700CFA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41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080CD-D904-4966-98CD-46B924317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54319B-E069-4863-83AB-9E471C879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3AA5DB-DF25-42B5-88D8-CF4A523FF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BF4026-0C14-459E-9F01-40CA7176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13310-455F-4DB9-B01C-95BF417BAB00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413C80-B2C4-4EB9-8858-79B04E98C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C2D3F2-E7B2-4DCF-ABBC-C26CA428D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E36F-180A-4C79-A979-D4E700CFA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0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BFA6F4-1DF9-4809-8F13-B7CD18244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CE97B0-1DBD-4423-8ACE-35EAB1CC0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CEDBB9-53DE-4462-AC69-F68F4841E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13310-455F-4DB9-B01C-95BF417BAB00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D65886-2E27-499B-ADA1-D6EF63BFD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866A5C-CB0F-4D14-B727-41C23486B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4E36F-180A-4C79-A979-D4E700CFA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27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459C61-3774-4EF8-AC7C-526B8197D4B2}"/>
              </a:ext>
            </a:extLst>
          </p:cNvPr>
          <p:cNvSpPr txBox="1"/>
          <p:nvPr/>
        </p:nvSpPr>
        <p:spPr>
          <a:xfrm>
            <a:off x="4839131" y="142591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2021</a:t>
            </a:r>
            <a:r>
              <a:rPr lang="zh-CN" altLang="en-US"/>
              <a:t>电赛</a:t>
            </a:r>
            <a:r>
              <a:rPr lang="en-US" altLang="zh-CN"/>
              <a:t>A</a:t>
            </a:r>
            <a:r>
              <a:rPr lang="zh-CN" altLang="en-US"/>
              <a:t>题讲解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63A04E-95C6-4866-AA60-FC59315650E7}"/>
              </a:ext>
            </a:extLst>
          </p:cNvPr>
          <p:cNvSpPr txBox="1"/>
          <p:nvPr/>
        </p:nvSpPr>
        <p:spPr>
          <a:xfrm>
            <a:off x="96542" y="374253"/>
            <a:ext cx="9937336" cy="6109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名称：信号失真度分析仪</a:t>
            </a:r>
            <a:endParaRPr lang="en-US" altLang="zh-CN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功能：对来自函数发生器的周期信号进行采集分析，</a:t>
            </a:r>
            <a:endParaRPr lang="en-US" altLang="zh-CN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测得输入信号的总谐波失真 </a:t>
            </a:r>
            <a:r>
              <a:rPr lang="en-US" altLang="zh-CN"/>
              <a:t>THD</a:t>
            </a:r>
            <a:r>
              <a:rPr lang="zh-CN" altLang="en-US"/>
              <a:t>，并可在手机上显示测量信息</a:t>
            </a:r>
            <a:endParaRPr lang="en-US" altLang="zh-CN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要求：</a:t>
            </a:r>
            <a:r>
              <a:rPr lang="zh-CN" altLang="en-US">
                <a:solidFill>
                  <a:srgbClr val="FF0000"/>
                </a:solidFill>
              </a:rPr>
              <a:t>必须使用</a:t>
            </a:r>
            <a:r>
              <a:rPr lang="en-US" altLang="zh-CN">
                <a:solidFill>
                  <a:srgbClr val="FF0000"/>
                </a:solidFill>
              </a:rPr>
              <a:t>TI</a:t>
            </a:r>
            <a:r>
              <a:rPr lang="zh-CN" altLang="en-US">
                <a:solidFill>
                  <a:srgbClr val="FF0000"/>
                </a:solidFill>
              </a:rPr>
              <a:t>公司的</a:t>
            </a:r>
            <a:r>
              <a:rPr lang="en-US" altLang="zh-CN">
                <a:solidFill>
                  <a:srgbClr val="FF0000"/>
                </a:solidFill>
              </a:rPr>
              <a:t>MCU</a:t>
            </a:r>
            <a:r>
              <a:rPr lang="zh-CN" altLang="en-US">
                <a:solidFill>
                  <a:srgbClr val="FF0000"/>
                </a:solidFill>
              </a:rPr>
              <a:t>，以及片内</a:t>
            </a:r>
            <a:r>
              <a:rPr lang="en-US" altLang="zh-CN">
                <a:solidFill>
                  <a:srgbClr val="FF0000"/>
                </a:solidFill>
              </a:rPr>
              <a:t>ADC</a:t>
            </a:r>
            <a:r>
              <a:rPr lang="zh-CN" altLang="en-US">
                <a:solidFill>
                  <a:srgbClr val="FF0000"/>
                </a:solidFill>
              </a:rPr>
              <a:t>，测试时间不超过</a:t>
            </a:r>
            <a:r>
              <a:rPr lang="en-US" altLang="zh-CN">
                <a:solidFill>
                  <a:srgbClr val="FF0000"/>
                </a:solidFill>
              </a:rPr>
              <a:t>10</a:t>
            </a:r>
            <a:r>
              <a:rPr lang="zh-CN" altLang="en-US">
                <a:solidFill>
                  <a:srgbClr val="FF0000"/>
                </a:solidFill>
              </a:rPr>
              <a:t>秒</a:t>
            </a: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endParaRPr lang="en-US" altLang="zh-CN">
              <a:solidFill>
                <a:srgbClr val="FF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信号失真度：基波与</a:t>
            </a:r>
            <a:r>
              <a:rPr lang="en-US" altLang="zh-CN"/>
              <a:t>2</a:t>
            </a:r>
            <a:r>
              <a:rPr lang="zh-CN" altLang="en-US"/>
              <a:t>次到</a:t>
            </a:r>
            <a:r>
              <a:rPr lang="en-US" altLang="zh-CN"/>
              <a:t>5</a:t>
            </a:r>
            <a:r>
              <a:rPr lang="zh-CN" altLang="en-US"/>
              <a:t>次谐波能量的比值</a:t>
            </a:r>
            <a:endParaRPr lang="en-US" altLang="zh-CN">
              <a:solidFill>
                <a:srgbClr val="FF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我们用的开发板是</a:t>
            </a:r>
            <a:r>
              <a:rPr lang="en-US" altLang="zh-CN">
                <a:solidFill>
                  <a:srgbClr val="FF0000"/>
                </a:solidFill>
              </a:rPr>
              <a:t>MSP432</a:t>
            </a:r>
            <a:r>
              <a:rPr lang="zh-CN" altLang="en-US"/>
              <a:t>，</a:t>
            </a:r>
            <a:r>
              <a:rPr lang="en-US" altLang="zh-CN"/>
              <a:t>ADC</a:t>
            </a:r>
            <a:r>
              <a:rPr lang="zh-CN" altLang="en-US"/>
              <a:t>采样率最高</a:t>
            </a:r>
            <a:r>
              <a:rPr lang="en-US" altLang="zh-CN"/>
              <a:t>1M</a:t>
            </a:r>
            <a:r>
              <a:rPr lang="zh-CN" altLang="en-US"/>
              <a:t>，超频可以到</a:t>
            </a:r>
            <a:r>
              <a:rPr lang="en-US" altLang="zh-CN"/>
              <a:t>2M</a:t>
            </a:r>
            <a:r>
              <a:rPr lang="zh-CN" altLang="en-US"/>
              <a:t>，</a:t>
            </a:r>
            <a:r>
              <a:rPr lang="en-US" altLang="zh-CN"/>
              <a:t>ADC</a:t>
            </a:r>
            <a:r>
              <a:rPr lang="zh-CN" altLang="en-US"/>
              <a:t>位数</a:t>
            </a:r>
            <a:r>
              <a:rPr lang="en-US" altLang="zh-CN"/>
              <a:t>8~14</a:t>
            </a:r>
            <a:r>
              <a:rPr lang="zh-CN" altLang="en-US"/>
              <a:t>位。</a:t>
            </a:r>
            <a:endParaRPr lang="en-US" altLang="zh-CN"/>
          </a:p>
          <a:p>
            <a:pPr>
              <a:lnSpc>
                <a:spcPct val="200000"/>
              </a:lnSpc>
            </a:pPr>
            <a:r>
              <a:rPr lang="en-US" altLang="zh-CN"/>
              <a:t>     </a:t>
            </a:r>
            <a:r>
              <a:rPr lang="zh-CN" altLang="en-US"/>
              <a:t>单片机的</a:t>
            </a:r>
            <a:r>
              <a:rPr lang="en-US" altLang="zh-CN"/>
              <a:t>DMA+ADC</a:t>
            </a:r>
            <a:r>
              <a:rPr lang="zh-CN" altLang="en-US"/>
              <a:t>工作方式的缓存最高</a:t>
            </a:r>
            <a:r>
              <a:rPr lang="en-US" altLang="zh-CN"/>
              <a:t>1024</a:t>
            </a:r>
            <a:r>
              <a:rPr lang="zh-CN" altLang="en-US"/>
              <a:t>个点，这也就限制了</a:t>
            </a:r>
            <a:r>
              <a:rPr lang="en-US" altLang="zh-CN"/>
              <a:t>FFT</a:t>
            </a:r>
            <a:r>
              <a:rPr lang="zh-CN" altLang="en-US"/>
              <a:t>的频率分辨率。</a:t>
            </a:r>
            <a:endParaRPr lang="en-US" altLang="zh-CN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相关的资料比较难找，当时是通过</a:t>
            </a:r>
            <a:r>
              <a:rPr lang="zh-CN" altLang="en-US">
                <a:solidFill>
                  <a:srgbClr val="FF0000"/>
                </a:solidFill>
              </a:rPr>
              <a:t>必应</a:t>
            </a:r>
            <a:r>
              <a:rPr lang="zh-CN" altLang="en-US"/>
              <a:t>国际搜索器找到了一些可以移植的代码，或者</a:t>
            </a:r>
            <a:r>
              <a:rPr lang="zh-CN" altLang="en-US">
                <a:solidFill>
                  <a:srgbClr val="FF0000"/>
                </a:solidFill>
              </a:rPr>
              <a:t>谷歌</a:t>
            </a:r>
            <a:r>
              <a:rPr lang="zh-CN" altLang="en-US"/>
              <a:t>也许</a:t>
            </a:r>
            <a:endParaRPr lang="en-US" altLang="zh-CN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开发环境可以用</a:t>
            </a:r>
            <a:r>
              <a:rPr lang="en-US" altLang="zh-CN">
                <a:solidFill>
                  <a:srgbClr val="FF0000"/>
                </a:solidFill>
              </a:rPr>
              <a:t>keil5</a:t>
            </a:r>
            <a:r>
              <a:rPr lang="zh-CN" altLang="en-US"/>
              <a:t>，也可以用</a:t>
            </a:r>
            <a:r>
              <a:rPr lang="en-US" altLang="zh-CN">
                <a:solidFill>
                  <a:srgbClr val="FF0000"/>
                </a:solidFill>
              </a:rPr>
              <a:t>CCS</a:t>
            </a:r>
            <a:r>
              <a:rPr lang="zh-CN" altLang="en-US"/>
              <a:t>。</a:t>
            </a:r>
            <a:r>
              <a:rPr lang="en-US" altLang="zh-CN"/>
              <a:t>keil5</a:t>
            </a:r>
            <a:r>
              <a:rPr lang="zh-CN" altLang="en-US"/>
              <a:t>调试起来比较慢，可以直接将信息输出到串口</a:t>
            </a:r>
            <a:endParaRPr lang="en-US" altLang="zh-CN"/>
          </a:p>
          <a:p>
            <a:pPr>
              <a:lnSpc>
                <a:spcPct val="200000"/>
              </a:lnSpc>
            </a:pPr>
            <a:r>
              <a:rPr lang="zh-CN" altLang="en-US"/>
              <a:t>     然后用</a:t>
            </a:r>
            <a:r>
              <a:rPr lang="en-US" altLang="zh-CN">
                <a:solidFill>
                  <a:srgbClr val="FF0000"/>
                </a:solidFill>
              </a:rPr>
              <a:t>matlab</a:t>
            </a:r>
            <a:r>
              <a:rPr lang="zh-CN" altLang="en-US"/>
              <a:t>等根据画出图像来分析。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2C15F1-BDBF-4658-9518-3555A41107B9}"/>
              </a:ext>
            </a:extLst>
          </p:cNvPr>
          <p:cNvSpPr txBox="1"/>
          <p:nvPr/>
        </p:nvSpPr>
        <p:spPr>
          <a:xfrm>
            <a:off x="682158" y="35480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D923149-F076-4D0C-BB95-DD6F8EEEA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271" y="97487"/>
            <a:ext cx="4540483" cy="156853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F29BAE9-2D13-4590-A606-030A1EC6B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452" y="2521777"/>
            <a:ext cx="5198249" cy="124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51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7279D58-97A2-4BE3-B603-B853BC858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918624"/>
              </p:ext>
            </p:extLst>
          </p:nvPr>
        </p:nvGraphicFramePr>
        <p:xfrm>
          <a:off x="1533698" y="685464"/>
          <a:ext cx="9385070" cy="3599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268">
                  <a:extLst>
                    <a:ext uri="{9D8B030D-6E8A-4147-A177-3AD203B41FA5}">
                      <a16:colId xmlns:a16="http://schemas.microsoft.com/office/drawing/2014/main" val="126282475"/>
                    </a:ext>
                  </a:extLst>
                </a:gridCol>
                <a:gridCol w="2003177">
                  <a:extLst>
                    <a:ext uri="{9D8B030D-6E8A-4147-A177-3AD203B41FA5}">
                      <a16:colId xmlns:a16="http://schemas.microsoft.com/office/drawing/2014/main" val="111809159"/>
                    </a:ext>
                  </a:extLst>
                </a:gridCol>
                <a:gridCol w="2689357">
                  <a:extLst>
                    <a:ext uri="{9D8B030D-6E8A-4147-A177-3AD203B41FA5}">
                      <a16:colId xmlns:a16="http://schemas.microsoft.com/office/drawing/2014/main" val="2818031976"/>
                    </a:ext>
                  </a:extLst>
                </a:gridCol>
                <a:gridCol w="2346268">
                  <a:extLst>
                    <a:ext uri="{9D8B030D-6E8A-4147-A177-3AD203B41FA5}">
                      <a16:colId xmlns:a16="http://schemas.microsoft.com/office/drawing/2014/main" val="3898311500"/>
                    </a:ext>
                  </a:extLst>
                </a:gridCol>
              </a:tblGrid>
              <a:tr h="304407">
                <a:tc gridSpan="2">
                  <a:txBody>
                    <a:bodyPr/>
                    <a:lstStyle/>
                    <a:p>
                      <a:r>
                        <a:rPr lang="zh-CN" altLang="en-US"/>
                        <a:t>基础部分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/>
                        <a:t>提高部分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294242"/>
                  </a:ext>
                </a:extLst>
              </a:tr>
              <a:tr h="490698">
                <a:tc>
                  <a:txBody>
                    <a:bodyPr/>
                    <a:lstStyle/>
                    <a:p>
                      <a:r>
                        <a:rPr lang="zh-CN" altLang="en-US"/>
                        <a:t>信号电压范围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300mV~600mV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信号电压范围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30mV ~ 600mV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351820"/>
                  </a:ext>
                </a:extLst>
              </a:tr>
              <a:tr h="304407">
                <a:tc>
                  <a:txBody>
                    <a:bodyPr/>
                    <a:lstStyle/>
                    <a:p>
                      <a:r>
                        <a:rPr lang="zh-CN" altLang="en-US"/>
                        <a:t>信号基频频率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1kHz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信号基频频率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1kHz ~100kHz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93299"/>
                  </a:ext>
                </a:extLst>
              </a:tr>
              <a:tr h="304407">
                <a:tc>
                  <a:txBody>
                    <a:bodyPr/>
                    <a:lstStyle/>
                    <a:p>
                      <a:r>
                        <a:rPr lang="zh-CN" altLang="en-US"/>
                        <a:t>信号失真度范围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5%~50%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信号失真度范围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5%~50%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853963"/>
                  </a:ext>
                </a:extLst>
              </a:tr>
              <a:tr h="304407">
                <a:tc>
                  <a:txBody>
                    <a:bodyPr/>
                    <a:lstStyle/>
                    <a:p>
                      <a:r>
                        <a:rPr lang="zh-CN" altLang="en-US"/>
                        <a:t>误差范围小于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小于</a:t>
                      </a:r>
                      <a:r>
                        <a:rPr lang="en-US" altLang="zh-CN"/>
                        <a:t>5%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误差范围小于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小于</a:t>
                      </a:r>
                      <a:r>
                        <a:rPr lang="en-US" altLang="zh-CN"/>
                        <a:t>3%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861881"/>
                  </a:ext>
                </a:extLst>
              </a:tr>
              <a:tr h="30440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测量并显示输入信号的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一个周期波形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386002"/>
                  </a:ext>
                </a:extLst>
              </a:tr>
              <a:tr h="30440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显示</a:t>
                      </a:r>
                      <a:r>
                        <a:rPr lang="zh-CN" altLang="en-US"/>
                        <a:t>输入信号基波与谐波的归一化幅值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590912"/>
                  </a:ext>
                </a:extLst>
              </a:tr>
              <a:tr h="7505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在手机上显示</a:t>
                      </a:r>
                      <a:r>
                        <a:rPr lang="zh-CN" altLang="en-US"/>
                        <a:t>测量装置测得并显示的输入信号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THDx 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值、一个周期波形、 基波与谐波的归一化幅值</a:t>
                      </a:r>
                      <a:r>
                        <a:rPr lang="zh-CN" altLang="en-US"/>
                        <a:t>。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576677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1EDB1D52-1662-488B-9CF9-381C4E732DAB}"/>
              </a:ext>
            </a:extLst>
          </p:cNvPr>
          <p:cNvSpPr txBox="1"/>
          <p:nvPr/>
        </p:nvSpPr>
        <p:spPr>
          <a:xfrm>
            <a:off x="4764367" y="-46570"/>
            <a:ext cx="2534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/>
              <a:t>题目要求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823A91-F216-4481-98C4-CACAE6438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968" y="4285122"/>
            <a:ext cx="6209782" cy="252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2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ADB9611-35BE-4B87-A485-3F5653CBCE15}"/>
              </a:ext>
            </a:extLst>
          </p:cNvPr>
          <p:cNvSpPr txBox="1"/>
          <p:nvPr/>
        </p:nvSpPr>
        <p:spPr>
          <a:xfrm>
            <a:off x="890681" y="903477"/>
            <a:ext cx="834555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信号幅值要求：</a:t>
            </a:r>
            <a:r>
              <a:rPr lang="en-US" altLang="zh-CN"/>
              <a:t>30mV~600mV</a:t>
            </a:r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信号幅值范围跨度较大，要进行分档测量，而且这是测评老师非常看重的指标</a:t>
            </a:r>
            <a:endParaRPr lang="en-US" altLang="zh-CN"/>
          </a:p>
          <a:p>
            <a:r>
              <a:rPr lang="zh-CN" altLang="en-US"/>
              <a:t>     基本上测得幅值越小，评分越高。当信号幅值较低时，噪声比较多，如果噪声</a:t>
            </a:r>
            <a:endParaRPr lang="en-US" altLang="zh-CN"/>
          </a:p>
          <a:p>
            <a:r>
              <a:rPr lang="en-US" altLang="zh-CN"/>
              <a:t>     </a:t>
            </a:r>
            <a:r>
              <a:rPr lang="zh-CN" altLang="en-US"/>
              <a:t>和被测频率混到一起，会造成误差。</a:t>
            </a:r>
            <a:endParaRPr lang="en-US" altLang="zh-CN"/>
          </a:p>
          <a:p>
            <a:r>
              <a:rPr lang="en-US" altLang="zh-CN"/>
              <a:t>     </a:t>
            </a:r>
            <a:r>
              <a:rPr lang="zh-CN" altLang="en-US">
                <a:solidFill>
                  <a:srgbClr val="FF0000"/>
                </a:solidFill>
              </a:rPr>
              <a:t>减小电路噪声，放大器性能好，控制好采样的频率分辨率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用运放搭出几档放大的电路，每路放大器单独接入单片机</a:t>
            </a:r>
            <a:endParaRPr lang="en-US" altLang="zh-CN"/>
          </a:p>
          <a:p>
            <a:r>
              <a:rPr lang="zh-CN" altLang="en-US"/>
              <a:t>     在单片机内部切换通道测量。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我们当时分了三档</a:t>
            </a:r>
            <a:endParaRPr lang="en-US" altLang="zh-CN"/>
          </a:p>
          <a:p>
            <a:r>
              <a:rPr lang="en-US" altLang="zh-CN"/>
              <a:t>X5	30mV</a:t>
            </a:r>
            <a:r>
              <a:rPr lang="zh-CN" altLang="en-US"/>
              <a:t>以下</a:t>
            </a:r>
            <a:endParaRPr lang="en-US" altLang="zh-CN"/>
          </a:p>
          <a:p>
            <a:r>
              <a:rPr lang="en-US" altLang="zh-CN"/>
              <a:t>X20	30mV</a:t>
            </a:r>
            <a:r>
              <a:rPr lang="zh-CN" altLang="en-US"/>
              <a:t>到</a:t>
            </a:r>
            <a:r>
              <a:rPr lang="en-US" altLang="zh-CN"/>
              <a:t>80mV</a:t>
            </a:r>
          </a:p>
          <a:p>
            <a:r>
              <a:rPr lang="en-US" altLang="zh-CN"/>
              <a:t>X80	80mV</a:t>
            </a:r>
            <a:r>
              <a:rPr lang="zh-CN" altLang="en-US"/>
              <a:t>到</a:t>
            </a:r>
            <a:r>
              <a:rPr lang="en-US" altLang="zh-CN"/>
              <a:t>600mV</a:t>
            </a:r>
          </a:p>
          <a:p>
            <a:r>
              <a:rPr lang="zh-CN" altLang="en-US"/>
              <a:t>我们最后结果是</a:t>
            </a:r>
            <a:r>
              <a:rPr lang="en-US" altLang="zh-CN"/>
              <a:t>2mV</a:t>
            </a:r>
            <a:r>
              <a:rPr lang="zh-CN" altLang="en-US"/>
              <a:t>左右的信号也能差不多能测准</a:t>
            </a:r>
            <a:endParaRPr lang="en-US" altLang="zh-CN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3462E1-7EDF-4C4A-897A-46E0C71AEEB1}"/>
              </a:ext>
            </a:extLst>
          </p:cNvPr>
          <p:cNvSpPr txBox="1"/>
          <p:nvPr/>
        </p:nvSpPr>
        <p:spPr>
          <a:xfrm>
            <a:off x="3813417" y="66006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/>
              <a:t>信号幅值要求</a:t>
            </a:r>
          </a:p>
        </p:txBody>
      </p:sp>
    </p:spTree>
    <p:extLst>
      <p:ext uri="{BB962C8B-B14F-4D97-AF65-F5344CB8AC3E}">
        <p14:creationId xmlns:p14="http://schemas.microsoft.com/office/powerpoint/2010/main" val="2793196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F11EADC-F850-4468-AC45-9ACE7EA8DA42}"/>
              </a:ext>
            </a:extLst>
          </p:cNvPr>
          <p:cNvSpPr txBox="1"/>
          <p:nvPr/>
        </p:nvSpPr>
        <p:spPr>
          <a:xfrm>
            <a:off x="1295742" y="1193230"/>
            <a:ext cx="876554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信号频率范围</a:t>
            </a:r>
            <a:r>
              <a:rPr lang="en-US" altLang="zh-CN"/>
              <a:t>1kHz</a:t>
            </a:r>
            <a:r>
              <a:rPr lang="zh-CN" altLang="en-US"/>
              <a:t>到</a:t>
            </a:r>
            <a:r>
              <a:rPr lang="en-US" altLang="zh-CN"/>
              <a:t>100kHz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这个范围只是题目给出的要求，事实上当然是能测的越高越好</a:t>
            </a:r>
            <a:endParaRPr lang="en-US" altLang="zh-CN"/>
          </a:p>
          <a:p>
            <a:r>
              <a:rPr lang="zh-CN" altLang="en-US"/>
              <a:t>     我们当时是可以测到</a:t>
            </a:r>
            <a:r>
              <a:rPr lang="en-US" altLang="zh-CN"/>
              <a:t>170kHz</a:t>
            </a:r>
            <a:r>
              <a:rPr lang="zh-CN" altLang="en-US"/>
              <a:t>，但理论上可以测到</a:t>
            </a:r>
            <a:r>
              <a:rPr lang="en-US" altLang="zh-CN"/>
              <a:t>200kHz</a:t>
            </a:r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因为要测到</a:t>
            </a:r>
            <a:r>
              <a:rPr lang="en-US" altLang="zh-CN"/>
              <a:t>5</a:t>
            </a:r>
            <a:r>
              <a:rPr lang="zh-CN" altLang="en-US"/>
              <a:t>次谐波，也就是</a:t>
            </a:r>
            <a:r>
              <a:rPr lang="en-US" altLang="zh-CN"/>
              <a:t>100kHz</a:t>
            </a:r>
            <a:r>
              <a:rPr lang="zh-CN" altLang="en-US"/>
              <a:t>的基频，我们的采样率要大于</a:t>
            </a:r>
            <a:r>
              <a:rPr lang="en-US" altLang="zh-CN"/>
              <a:t>5</a:t>
            </a:r>
            <a:r>
              <a:rPr lang="zh-CN" altLang="en-US"/>
              <a:t>次谐波的两倍</a:t>
            </a:r>
            <a:endParaRPr lang="en-US" altLang="zh-CN"/>
          </a:p>
          <a:p>
            <a:r>
              <a:rPr lang="zh-CN" altLang="en-US"/>
              <a:t>     正好是</a:t>
            </a:r>
            <a:r>
              <a:rPr lang="en-US" altLang="zh-CN"/>
              <a:t>1MHz</a:t>
            </a:r>
            <a:r>
              <a:rPr lang="zh-CN" altLang="en-US"/>
              <a:t>，而</a:t>
            </a:r>
            <a:r>
              <a:rPr lang="en-US" altLang="zh-CN"/>
              <a:t>MSP432</a:t>
            </a:r>
            <a:r>
              <a:rPr lang="zh-CN" altLang="en-US"/>
              <a:t>不超频的话采样率正好是</a:t>
            </a:r>
            <a:r>
              <a:rPr lang="en-US" altLang="zh-CN"/>
              <a:t>1MHz</a:t>
            </a:r>
            <a:r>
              <a:rPr lang="zh-CN" altLang="en-US"/>
              <a:t>，所以测比较接近</a:t>
            </a:r>
            <a:r>
              <a:rPr lang="en-US" altLang="zh-CN"/>
              <a:t>100kHz</a:t>
            </a:r>
          </a:p>
          <a:p>
            <a:r>
              <a:rPr lang="zh-CN" altLang="en-US"/>
              <a:t>     信号时误差会比较大。我们当时超频到</a:t>
            </a:r>
            <a:r>
              <a:rPr lang="en-US" altLang="zh-CN"/>
              <a:t>2M</a:t>
            </a:r>
            <a:r>
              <a:rPr lang="zh-CN" altLang="en-US"/>
              <a:t>，所以没有这个问题。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关于抗混叠滤波：这道题目因为信号频率变化范围很大，所以比较难做抗混叠滤波</a:t>
            </a:r>
            <a:endParaRPr lang="en-US" altLang="zh-CN"/>
          </a:p>
          <a:p>
            <a:r>
              <a:rPr lang="zh-CN" altLang="en-US"/>
              <a:t>所幸这道题没有测试含有</a:t>
            </a:r>
            <a:r>
              <a:rPr lang="en-US" altLang="zh-CN"/>
              <a:t>5</a:t>
            </a:r>
            <a:r>
              <a:rPr lang="zh-CN" altLang="en-US"/>
              <a:t>次谐波以外的信号，测试信号直接由信号发生器的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任意周期信号合成</a:t>
            </a:r>
            <a:r>
              <a:rPr lang="zh-CN" altLang="en-US"/>
              <a:t>的功能产生，所以</a:t>
            </a:r>
            <a:r>
              <a:rPr lang="zh-CN" altLang="en-US">
                <a:solidFill>
                  <a:srgbClr val="FF0000"/>
                </a:solidFill>
              </a:rPr>
              <a:t>不需要做抗混叠滤波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E81E3BC-473F-4FDE-8A90-F62A9E35244A}"/>
              </a:ext>
            </a:extLst>
          </p:cNvPr>
          <p:cNvSpPr txBox="1"/>
          <p:nvPr/>
        </p:nvSpPr>
        <p:spPr>
          <a:xfrm>
            <a:off x="3678102" y="180420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/>
              <a:t>信号频率要求</a:t>
            </a:r>
          </a:p>
        </p:txBody>
      </p:sp>
    </p:spTree>
    <p:extLst>
      <p:ext uri="{BB962C8B-B14F-4D97-AF65-F5344CB8AC3E}">
        <p14:creationId xmlns:p14="http://schemas.microsoft.com/office/powerpoint/2010/main" val="3324677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1F0BAC4-4277-43E8-9C3F-930E24B768D1}"/>
                  </a:ext>
                </a:extLst>
              </p:cNvPr>
              <p:cNvSpPr txBox="1"/>
              <p:nvPr/>
            </p:nvSpPr>
            <p:spPr>
              <a:xfrm>
                <a:off x="793419" y="959505"/>
                <a:ext cx="9475671" cy="4372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/>
                  <a:t>误差范围小于</a:t>
                </a:r>
                <a:r>
                  <a:rPr lang="en-US" altLang="zh-CN"/>
                  <a:t>3%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/>
                  <a:t>达到这个指标的关键应该是在选择合适的</a:t>
                </a:r>
                <a:r>
                  <a:rPr lang="zh-CN" altLang="en-US">
                    <a:solidFill>
                      <a:srgbClr val="FF0000"/>
                    </a:solidFill>
                  </a:rPr>
                  <a:t>采样分辨率</a:t>
                </a:r>
                <a:r>
                  <a:rPr lang="zh-CN" altLang="en-US"/>
                  <a:t>和处理</a:t>
                </a:r>
                <a:r>
                  <a:rPr lang="zh-CN" altLang="en-US">
                    <a:solidFill>
                      <a:srgbClr val="FF0000"/>
                    </a:solidFill>
                  </a:rPr>
                  <a:t>频谱泄露</a:t>
                </a:r>
                <a:r>
                  <a:rPr lang="zh-CN" altLang="en-US"/>
                  <a:t>上。</a:t>
                </a:r>
                <a:endParaRPr lang="en-US" altLang="zh-CN"/>
              </a:p>
              <a:p>
                <a:endParaRPr lang="en-US" altLang="zh-C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/>
                  <a:t>由于</a:t>
                </a:r>
                <a:r>
                  <a:rPr lang="en-US" altLang="zh-CN"/>
                  <a:t>DMA+ADC</a:t>
                </a:r>
                <a:r>
                  <a:rPr lang="zh-CN" altLang="en-US"/>
                  <a:t>的工作方式缓存最大是</a:t>
                </a:r>
                <a:r>
                  <a:rPr lang="en-US" altLang="zh-CN"/>
                  <a:t>1024</a:t>
                </a:r>
                <a:r>
                  <a:rPr lang="zh-CN" altLang="en-US"/>
                  <a:t>个点，也就是用过</a:t>
                </a:r>
                <a:r>
                  <a:rPr lang="en-US" altLang="zh-CN"/>
                  <a:t>FFT</a:t>
                </a:r>
                <a:r>
                  <a:rPr lang="zh-CN" altLang="en-US"/>
                  <a:t>后，</a:t>
                </a:r>
                <a:endParaRPr lang="en-US" altLang="zh-CN"/>
              </a:p>
              <a:p>
                <a:r>
                  <a:rPr lang="en-US" altLang="zh-CN"/>
                  <a:t>    </a:t>
                </a:r>
                <a:r>
                  <a:rPr lang="zh-CN" altLang="en-US"/>
                  <a:t>每两点之间的分辨率应该是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512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/>
                  <a:t>所以测量时这个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越小</m:t>
                    </m:r>
                  </m:oMath>
                </a14:m>
                <a:r>
                  <a:rPr lang="zh-CN" altLang="en-US"/>
                  <a:t>分辨率越小，</a:t>
                </a:r>
                <a:endParaRPr lang="en-US" altLang="zh-CN"/>
              </a:p>
              <a:p>
                <a:r>
                  <a:rPr lang="zh-CN" altLang="en-US"/>
                  <a:t>    且要大于</a:t>
                </a:r>
                <a:r>
                  <a:rPr lang="en-US" altLang="zh-CN"/>
                  <a:t>10</a:t>
                </a:r>
                <a:r>
                  <a:rPr lang="zh-CN" altLang="en-US"/>
                  <a:t>倍基频。</a:t>
                </a:r>
                <a:endParaRPr lang="en-US" altLang="zh-CN"/>
              </a:p>
              <a:p>
                <a:endParaRPr lang="en-US" altLang="zh-C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/>
                  <a:t>所以我们当时的方案是，先用几个固定的采样率采样信号后，找到信号的基频频率，</a:t>
                </a:r>
                <a:endParaRPr lang="en-US" altLang="zh-CN"/>
              </a:p>
              <a:p>
                <a:r>
                  <a:rPr lang="zh-CN" altLang="en-US"/>
                  <a:t>    再根据这个频率把采样率设置在基频的</a:t>
                </a:r>
                <a:r>
                  <a:rPr lang="en-US" altLang="zh-CN"/>
                  <a:t>10</a:t>
                </a:r>
                <a:r>
                  <a:rPr lang="zh-CN" altLang="en-US"/>
                  <a:t>倍多一点进行最后的分析。</a:t>
                </a:r>
                <a:endParaRPr lang="en-US" altLang="zh-CN"/>
              </a:p>
              <a:p>
                <a:endParaRPr lang="en-US" altLang="zh-C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/>
                  <a:t>至于频谱泄露，这个是很难完美解决的。最简单的办法就是对采集到的信号加窗函数，</a:t>
                </a:r>
                <a:endParaRPr lang="en-US" altLang="zh-CN"/>
              </a:p>
              <a:p>
                <a:r>
                  <a:rPr lang="zh-CN" altLang="en-US"/>
                  <a:t>    并且在最后频谱上两侧各取合适个数的点。</a:t>
                </a:r>
                <a:endParaRPr lang="en-US" altLang="zh-CN"/>
              </a:p>
              <a:p>
                <a:endParaRPr lang="en-US" altLang="zh-C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/>
                  <a:t>此外测量并显示一个周期的波形，这个可以用傅里叶逆变换。我们当时就是直接改采样率</a:t>
                </a:r>
                <a:endParaRPr lang="en-US" altLang="zh-CN"/>
              </a:p>
              <a:p>
                <a:r>
                  <a:rPr lang="zh-CN" altLang="en-US"/>
                  <a:t>    直接测量一个周期的信号，采样率大概设置成</a:t>
                </a:r>
                <a:r>
                  <a:rPr lang="en-US" altLang="zh-CN"/>
                  <a:t>1024</a:t>
                </a:r>
                <a:r>
                  <a:rPr lang="zh-CN" altLang="en-US"/>
                  <a:t>个点可以包含一个周期。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1F0BAC4-4277-43E8-9C3F-930E24B76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19" y="959505"/>
                <a:ext cx="9475671" cy="4372223"/>
              </a:xfrm>
              <a:prstGeom prst="rect">
                <a:avLst/>
              </a:prstGeom>
              <a:blipFill>
                <a:blip r:embed="rId2"/>
                <a:stretch>
                  <a:fillRect l="-386" t="-696" b="-1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29FAC20C-050D-421D-B929-8BED02216B04}"/>
              </a:ext>
            </a:extLst>
          </p:cNvPr>
          <p:cNvSpPr txBox="1"/>
          <p:nvPr/>
        </p:nvSpPr>
        <p:spPr>
          <a:xfrm>
            <a:off x="3989737" y="6700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/>
              <a:t>误差要求</a:t>
            </a:r>
          </a:p>
        </p:txBody>
      </p:sp>
    </p:spTree>
    <p:extLst>
      <p:ext uri="{BB962C8B-B14F-4D97-AF65-F5344CB8AC3E}">
        <p14:creationId xmlns:p14="http://schemas.microsoft.com/office/powerpoint/2010/main" val="2343538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B42E2B-FE78-44D7-9C39-40150DF7230A}"/>
              </a:ext>
            </a:extLst>
          </p:cNvPr>
          <p:cNvSpPr txBox="1"/>
          <p:nvPr/>
        </p:nvSpPr>
        <p:spPr>
          <a:xfrm>
            <a:off x="0" y="28704"/>
            <a:ext cx="1001739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/>
              <a:t>具体实现</a:t>
            </a:r>
            <a:endParaRPr lang="en-US" altLang="zh-CN" sz="4400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FFT</a:t>
            </a:r>
            <a:r>
              <a:rPr lang="zh-CN" altLang="en-US"/>
              <a:t>算法</a:t>
            </a:r>
            <a:endParaRPr lang="en-US" altLang="zh-CN"/>
          </a:p>
          <a:p>
            <a:r>
              <a:rPr lang="zh-CN" altLang="en-US"/>
              <a:t>    我们用的是</a:t>
            </a:r>
            <a:r>
              <a:rPr lang="en-US" altLang="zh-CN"/>
              <a:t>ARM</a:t>
            </a:r>
            <a:r>
              <a:rPr lang="zh-CN" altLang="en-US"/>
              <a:t>为</a:t>
            </a:r>
            <a:r>
              <a:rPr lang="en-US" altLang="zh-CN"/>
              <a:t>Cortex</a:t>
            </a:r>
            <a:r>
              <a:rPr lang="zh-CN" altLang="en-US"/>
              <a:t>准备的一个算法库，但这个在其他平台是不能移植。</a:t>
            </a:r>
            <a:endParaRPr lang="en-US" altLang="zh-CN"/>
          </a:p>
          <a:p>
            <a:r>
              <a:rPr lang="zh-CN" altLang="en-US"/>
              <a:t>    王老师也写过一个比较好用的</a:t>
            </a:r>
            <a:r>
              <a:rPr lang="en-US" altLang="zh-CN"/>
              <a:t>FFT</a:t>
            </a:r>
            <a:r>
              <a:rPr lang="zh-CN" altLang="en-US"/>
              <a:t>代码，这个只要能写</a:t>
            </a:r>
            <a:r>
              <a:rPr lang="en-US" altLang="zh-CN"/>
              <a:t>c</a:t>
            </a:r>
            <a:r>
              <a:rPr lang="zh-CN" altLang="en-US"/>
              <a:t>语言的地方就可以用。</a:t>
            </a:r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传输模块</a:t>
            </a:r>
            <a:endParaRPr lang="en-US" altLang="zh-CN"/>
          </a:p>
          <a:p>
            <a:r>
              <a:rPr lang="zh-CN" altLang="en-US"/>
              <a:t>     可以用蓝牙也可以用</a:t>
            </a:r>
            <a:r>
              <a:rPr lang="en-US" altLang="zh-CN"/>
              <a:t>WIFI</a:t>
            </a:r>
            <a:r>
              <a:rPr lang="zh-CN" altLang="en-US"/>
              <a:t>，蓝牙会相对简单很多。</a:t>
            </a:r>
            <a:endParaRPr lang="en-US" altLang="zh-CN"/>
          </a:p>
          <a:p>
            <a:r>
              <a:rPr lang="en-US" altLang="zh-CN"/>
              <a:t>     </a:t>
            </a:r>
            <a:r>
              <a:rPr lang="zh-CN" altLang="en-US"/>
              <a:t>但是这道题统一用</a:t>
            </a:r>
            <a:r>
              <a:rPr lang="en-US" altLang="zh-CN"/>
              <a:t>esp8266 WIFI</a:t>
            </a:r>
            <a:r>
              <a:rPr lang="zh-CN" altLang="en-US"/>
              <a:t>模块。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585DA34-0A2B-4600-AE74-DCBC9B3B9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167" y="28704"/>
            <a:ext cx="3978429" cy="41947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FD78F83-E13E-4C84-8D41-915CBF282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45" y="3568134"/>
            <a:ext cx="4829416" cy="285391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4701321-D71A-441C-BE17-BF0B4744E7B8}"/>
              </a:ext>
            </a:extLst>
          </p:cNvPr>
          <p:cNvSpPr txBox="1"/>
          <p:nvPr/>
        </p:nvSpPr>
        <p:spPr>
          <a:xfrm>
            <a:off x="4144187" y="4080690"/>
            <a:ext cx="2098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solidFill>
                  <a:srgbClr val="FF0000"/>
                </a:solidFill>
              </a:rPr>
              <a:t>TCP  UDP</a:t>
            </a:r>
            <a:endParaRPr lang="zh-CN" altLang="en-US" sz="3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10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5F84511-8824-4F53-B640-0EBF0388EA90}"/>
              </a:ext>
            </a:extLst>
          </p:cNvPr>
          <p:cNvSpPr txBox="1"/>
          <p:nvPr/>
        </p:nvSpPr>
        <p:spPr>
          <a:xfrm>
            <a:off x="1861604" y="451049"/>
            <a:ext cx="75715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Esp8266</a:t>
            </a:r>
            <a:r>
              <a:rPr lang="zh-CN" altLang="en-US"/>
              <a:t>通过串口指令来进行网络通讯模块</a:t>
            </a:r>
            <a:endParaRPr lang="en-US" altLang="zh-CN"/>
          </a:p>
          <a:p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1.</a:t>
            </a:r>
            <a:r>
              <a:rPr lang="zh-CN" altLang="en-US"/>
              <a:t>传输速率主要是被串口速率所限制（比较缓慢）。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2.esp8266</a:t>
            </a:r>
            <a:r>
              <a:rPr lang="zh-CN" altLang="en-US"/>
              <a:t>的指令结尾一定要接</a:t>
            </a:r>
            <a:r>
              <a:rPr lang="en-US" altLang="zh-CN"/>
              <a:t>/r/n</a:t>
            </a:r>
          </a:p>
          <a:p>
            <a:pPr>
              <a:lnSpc>
                <a:spcPct val="150000"/>
              </a:lnSpc>
            </a:pPr>
            <a:r>
              <a:rPr lang="en-US" altLang="zh-CN"/>
              <a:t>3.</a:t>
            </a:r>
            <a:r>
              <a:rPr lang="zh-CN" altLang="en-US"/>
              <a:t>因为是串口，所以不能从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0</a:t>
            </a:r>
            <a:r>
              <a:rPr lang="zh-CN" altLang="en-US"/>
              <a:t>是字符串结束的标志。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4.</a:t>
            </a:r>
            <a:r>
              <a:rPr lang="zh-CN" altLang="en-US"/>
              <a:t>一般用</a:t>
            </a:r>
            <a:r>
              <a:rPr lang="en-US" altLang="zh-CN"/>
              <a:t>esp8266</a:t>
            </a:r>
            <a:r>
              <a:rPr lang="zh-CN" altLang="en-US"/>
              <a:t>作为热点，因为</a:t>
            </a:r>
            <a:r>
              <a:rPr lang="en-US" altLang="zh-CN"/>
              <a:t>esp8266</a:t>
            </a:r>
            <a:r>
              <a:rPr lang="zh-CN" altLang="en-US"/>
              <a:t>作为热点他的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   Ip</a:t>
            </a:r>
            <a:r>
              <a:rPr lang="zh-CN" altLang="en-US"/>
              <a:t>地址是固定的，通讯起来会比较简单。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5.</a:t>
            </a:r>
            <a:r>
              <a:rPr lang="zh-CN" altLang="en-US"/>
              <a:t>采用</a:t>
            </a:r>
            <a:r>
              <a:rPr lang="en-US" altLang="zh-CN"/>
              <a:t>UDP</a:t>
            </a:r>
            <a:r>
              <a:rPr lang="zh-CN" altLang="en-US"/>
              <a:t>协议会非常简单，如果题目不是很在意稳定性的话。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948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945</Words>
  <Application>Microsoft Office PowerPoint</Application>
  <PresentationFormat>宽屏</PresentationFormat>
  <Paragraphs>99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唐心如</dc:creator>
  <cp:lastModifiedBy>唐心如</cp:lastModifiedBy>
  <cp:revision>80</cp:revision>
  <dcterms:created xsi:type="dcterms:W3CDTF">2022-03-16T00:25:23Z</dcterms:created>
  <dcterms:modified xsi:type="dcterms:W3CDTF">2022-03-19T03:30:41Z</dcterms:modified>
</cp:coreProperties>
</file>