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  <p:sldId id="291" r:id="rId4"/>
    <p:sldId id="294" r:id="rId5"/>
    <p:sldId id="288" r:id="rId6"/>
    <p:sldId id="300" r:id="rId7"/>
    <p:sldId id="296" r:id="rId8"/>
    <p:sldId id="297" r:id="rId9"/>
    <p:sldId id="298" r:id="rId10"/>
    <p:sldId id="301" r:id="rId11"/>
    <p:sldId id="299" r:id="rId12"/>
    <p:sldId id="290" r:id="rId13"/>
    <p:sldId id="278" r:id="rId14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hyperlink" Target="https://github.com/SHR-sky/2023-H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80" y="1976120"/>
            <a:ext cx="9799320" cy="1052195"/>
          </a:xfrm>
        </p:spPr>
        <p:txBody>
          <a:bodyPr>
            <a:normAutofit/>
          </a:bodyPr>
          <a:lstStyle/>
          <a:p>
            <a:r>
              <a:rPr lang="en-US" altLang="zh-CN"/>
              <a:t>2023H</a:t>
            </a:r>
            <a:r>
              <a:rPr lang="zh-CN" altLang="en-US"/>
              <a:t>题讲解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4089355"/>
            <a:ext cx="9799200" cy="1472400"/>
          </a:xfrm>
        </p:spPr>
        <p:txBody>
          <a:bodyPr>
            <a:normAutofit/>
          </a:bodyPr>
          <a:lstStyle/>
          <a:p>
            <a:endParaRPr lang="zh-CN" altLang="en-US"/>
          </a:p>
          <a:p>
            <a:r>
              <a:rPr lang="zh-CN" altLang="en-US"/>
              <a:t>启明学院电工电子科技创新中心</a:t>
            </a:r>
          </a:p>
          <a:p>
            <a:r>
              <a:rPr lang="zh-CN" altLang="en-US"/>
              <a:t>二〇二四年七月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0" y="247650"/>
            <a:ext cx="28479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69997" y="180975"/>
            <a:ext cx="729351" cy="72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47650"/>
            <a:ext cx="28479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69997" y="180975"/>
            <a:ext cx="729351" cy="72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3400" y="317500"/>
            <a:ext cx="351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重建方案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C4BC12-757B-5224-C66D-79028AD8ADE2}"/>
              </a:ext>
            </a:extLst>
          </p:cNvPr>
          <p:cNvSpPr txBox="1"/>
          <p:nvPr/>
        </p:nvSpPr>
        <p:spPr>
          <a:xfrm>
            <a:off x="658185" y="1234261"/>
            <a:ext cx="1132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由定时器的特性，例如：</a:t>
            </a:r>
            <a:endParaRPr lang="en-US" altLang="zh-CN" dirty="0"/>
          </a:p>
          <a:p>
            <a:r>
              <a:rPr lang="zh-CN" altLang="en-US" dirty="0"/>
              <a:t>假如</a:t>
            </a:r>
            <a:r>
              <a:rPr lang="en-US" altLang="zh-CN" dirty="0" err="1"/>
              <a:t>cnt</a:t>
            </a:r>
            <a:r>
              <a:rPr lang="zh-CN" altLang="en-US" dirty="0"/>
              <a:t>设置为计数到</a:t>
            </a:r>
            <a:r>
              <a:rPr lang="en-US" altLang="zh-CN" dirty="0"/>
              <a:t>12</a:t>
            </a:r>
            <a:r>
              <a:rPr lang="zh-CN" altLang="en-US" dirty="0"/>
              <a:t>时产生中断信号，如果直接给</a:t>
            </a:r>
            <a:r>
              <a:rPr lang="en-US" altLang="zh-CN" dirty="0" err="1"/>
              <a:t>cnt</a:t>
            </a:r>
            <a:r>
              <a:rPr lang="zh-CN" altLang="en-US" dirty="0"/>
              <a:t>赋值</a:t>
            </a:r>
            <a:r>
              <a:rPr lang="en-US" altLang="zh-CN" dirty="0"/>
              <a:t>13</a:t>
            </a:r>
            <a:r>
              <a:rPr lang="zh-CN" altLang="en-US" dirty="0"/>
              <a:t>，此时不会发生中断，而是会计数到</a:t>
            </a:r>
            <a:r>
              <a:rPr lang="en-US" altLang="zh-CN" dirty="0"/>
              <a:t>65536</a:t>
            </a:r>
            <a:r>
              <a:rPr lang="zh-CN" altLang="en-US" dirty="0"/>
              <a:t>然后溢出，归零，然后再计数到</a:t>
            </a:r>
            <a:r>
              <a:rPr lang="en-US" altLang="zh-CN" dirty="0"/>
              <a:t>12</a:t>
            </a:r>
            <a:r>
              <a:rPr lang="zh-CN" altLang="en-US" dirty="0"/>
              <a:t>才会产生中断。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A9798E-A379-0840-31CC-AA3156A14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89" y="2234816"/>
            <a:ext cx="8154422" cy="44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440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47650"/>
            <a:ext cx="28479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69997" y="180975"/>
            <a:ext cx="729351" cy="72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3400" y="317500"/>
            <a:ext cx="351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重建方案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82C29-F852-5594-73E6-73FDA512A7B7}"/>
              </a:ext>
            </a:extLst>
          </p:cNvPr>
          <p:cNvSpPr txBox="1"/>
          <p:nvPr/>
        </p:nvSpPr>
        <p:spPr>
          <a:xfrm>
            <a:off x="705745" y="2782669"/>
            <a:ext cx="9862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SHR-sky/2023-H: 2023</a:t>
            </a:r>
            <a:r>
              <a:rPr lang="zh-CN" altLang="en-US" dirty="0">
                <a:hlinkClick r:id="rId5"/>
              </a:rPr>
              <a:t>年电赛</a:t>
            </a:r>
            <a:r>
              <a:rPr lang="en-US" altLang="zh-CN" dirty="0">
                <a:hlinkClick r:id="rId5"/>
              </a:rPr>
              <a:t>H</a:t>
            </a:r>
            <a:r>
              <a:rPr lang="zh-CN" altLang="en-US" dirty="0">
                <a:hlinkClick r:id="rId5"/>
              </a:rPr>
              <a:t>题工程，完成所有问题。主控采用</a:t>
            </a:r>
            <a:r>
              <a:rPr lang="en-US" altLang="zh-CN" dirty="0">
                <a:hlinkClick r:id="rId5"/>
              </a:rPr>
              <a:t>STM32</a:t>
            </a:r>
            <a:r>
              <a:rPr lang="zh-CN" altLang="en-US" dirty="0">
                <a:hlinkClick r:id="rId5"/>
              </a:rPr>
              <a:t>，软件上采用</a:t>
            </a:r>
            <a:r>
              <a:rPr lang="en-US" altLang="zh-CN" dirty="0">
                <a:hlinkClick r:id="rId5"/>
              </a:rPr>
              <a:t>DFT</a:t>
            </a:r>
            <a:r>
              <a:rPr lang="zh-CN" altLang="en-US" dirty="0">
                <a:hlinkClick r:id="rId5"/>
              </a:rPr>
              <a:t>与</a:t>
            </a:r>
            <a:r>
              <a:rPr lang="en-US" altLang="zh-CN" dirty="0">
                <a:hlinkClick r:id="rId5"/>
              </a:rPr>
              <a:t>FFT</a:t>
            </a:r>
            <a:r>
              <a:rPr lang="zh-CN" altLang="en-US" dirty="0">
                <a:hlinkClick r:id="rId5"/>
              </a:rPr>
              <a:t>算法，通过控制定时器实现精准延时，从而实现相位校准，抑制漂移 </a:t>
            </a:r>
            <a:r>
              <a:rPr lang="en-US" altLang="zh-CN" dirty="0">
                <a:hlinkClick r:id="rId5"/>
              </a:rPr>
              <a:t>(github.com)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B41E51-918B-0DFE-7E40-79B48D1A3EC3}"/>
              </a:ext>
            </a:extLst>
          </p:cNvPr>
          <p:cNvSpPr txBox="1"/>
          <p:nvPr/>
        </p:nvSpPr>
        <p:spPr>
          <a:xfrm>
            <a:off x="705745" y="3792054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https://github.com/SHR-sky/2023-H.git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E68211-B867-8577-F388-D526514C2A4A}"/>
              </a:ext>
            </a:extLst>
          </p:cNvPr>
          <p:cNvSpPr txBox="1"/>
          <p:nvPr/>
        </p:nvSpPr>
        <p:spPr>
          <a:xfrm>
            <a:off x="705745" y="1706800"/>
            <a:ext cx="450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</a:t>
            </a:r>
            <a:r>
              <a:rPr lang="zh-CN" altLang="en-US" sz="2800" dirty="0"/>
              <a:t>题工程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308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47650"/>
            <a:ext cx="28479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69997" y="180975"/>
            <a:ext cx="729351" cy="72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3400" y="317500"/>
            <a:ext cx="351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注意事项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35375" y="2030095"/>
            <a:ext cx="50888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000"/>
              <a:t>A</a:t>
            </a:r>
            <a:r>
              <a:rPr lang="zh-CN" altLang="en-US" sz="2000"/>
              <a:t>、</a:t>
            </a:r>
            <a:r>
              <a:rPr lang="en-US" altLang="zh-CN" sz="2000"/>
              <a:t>B</a:t>
            </a:r>
            <a:r>
              <a:rPr lang="zh-CN" altLang="en-US" sz="2000"/>
              <a:t>信号生成</a:t>
            </a:r>
          </a:p>
          <a:p>
            <a:pPr marL="342900" indent="-342900">
              <a:buAutoNum type="arabicPeriod"/>
            </a:pPr>
            <a:endParaRPr lang="zh-CN" altLang="en-US" sz="2000"/>
          </a:p>
          <a:p>
            <a:pPr marL="342900" indent="-342900">
              <a:buAutoNum type="arabicPeriod"/>
            </a:pPr>
            <a:r>
              <a:rPr lang="en-US" altLang="zh-CN" sz="2000"/>
              <a:t>A’</a:t>
            </a:r>
            <a:r>
              <a:rPr lang="zh-CN" altLang="en-US" sz="2000"/>
              <a:t>、</a:t>
            </a:r>
            <a:r>
              <a:rPr lang="en-US" altLang="zh-CN" sz="2000"/>
              <a:t>B’</a:t>
            </a:r>
            <a:r>
              <a:rPr lang="zh-CN" altLang="en-US" sz="2000"/>
              <a:t>相差计算</a:t>
            </a:r>
          </a:p>
          <a:p>
            <a:pPr marL="342900" indent="-342900">
              <a:buAutoNum type="arabicPeriod"/>
            </a:pPr>
            <a:endParaRPr lang="zh-CN" altLang="en-US" sz="2000"/>
          </a:p>
          <a:p>
            <a:pPr marL="342900" indent="-342900">
              <a:buAutoNum type="arabicPeriod"/>
            </a:pPr>
            <a:r>
              <a:rPr lang="zh-CN" altLang="en-US" sz="2000"/>
              <a:t>参数设置完毕后，仅允许按一次启动键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2215" y="1685925"/>
            <a:ext cx="9799320" cy="1743075"/>
          </a:xfrm>
        </p:spPr>
        <p:txBody>
          <a:bodyPr>
            <a:normAutofit/>
          </a:bodyPr>
          <a:lstStyle/>
          <a:p>
            <a:r>
              <a:rPr lang="en-US" altLang="zh-CN"/>
              <a:t>Thanks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4089355"/>
            <a:ext cx="9799200" cy="1472400"/>
          </a:xfrm>
        </p:spPr>
        <p:txBody>
          <a:bodyPr>
            <a:normAutofit/>
          </a:bodyPr>
          <a:lstStyle/>
          <a:p>
            <a:endParaRPr lang="zh-CN" altLang="en-US"/>
          </a:p>
          <a:p>
            <a:r>
              <a:rPr lang="zh-CN" altLang="en-US"/>
              <a:t>启明学院电工电子科技创新中心</a:t>
            </a:r>
          </a:p>
          <a:p>
            <a:r>
              <a:rPr lang="zh-CN" altLang="en-US"/>
              <a:t>二〇二四年七月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50" y="247650"/>
            <a:ext cx="28479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69997" y="180975"/>
            <a:ext cx="729351" cy="720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47650"/>
            <a:ext cx="28479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69997" y="180975"/>
            <a:ext cx="729351" cy="72000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5"/>
          <a:stretch>
            <a:fillRect/>
          </a:stretch>
        </p:blipFill>
        <p:spPr>
          <a:xfrm>
            <a:off x="991870" y="1675765"/>
            <a:ext cx="6605270" cy="388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343400" y="317500"/>
            <a:ext cx="351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题目简述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97140" y="2496185"/>
            <a:ext cx="406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基础要求</a:t>
            </a:r>
          </a:p>
          <a:p>
            <a:pPr marL="342900" indent="-342900">
              <a:buAutoNum type="arabicPeriod"/>
            </a:pPr>
            <a:r>
              <a:rPr lang="zh-CN" altLang="en-US" sz="2000"/>
              <a:t>增益为1的加法器</a:t>
            </a:r>
          </a:p>
          <a:p>
            <a:pPr marL="342900" indent="-342900">
              <a:buAutoNum type="arabicPeriod"/>
            </a:pPr>
            <a:r>
              <a:rPr lang="zh-CN" altLang="en-US" sz="2000"/>
              <a:t>装置能正确分离出信号A'和B'</a:t>
            </a:r>
          </a:p>
          <a:p>
            <a:pPr indent="0"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提高要求</a:t>
            </a:r>
          </a:p>
          <a:p>
            <a:pPr marL="342900" indent="-342900">
              <a:buAutoNum type="arabicPeriod"/>
            </a:pPr>
            <a:r>
              <a:rPr lang="zh-CN" altLang="en-US" sz="2000"/>
              <a:t>多种波形和频率</a:t>
            </a:r>
          </a:p>
          <a:p>
            <a:pPr marL="342900" indent="-342900">
              <a:buAutoNum type="arabicPeriod"/>
            </a:pPr>
            <a:r>
              <a:rPr lang="zh-CN" altLang="en-US" sz="2000"/>
              <a:t>相位控制</a:t>
            </a:r>
          </a:p>
          <a:p>
            <a:pPr marL="342900" indent="-342900">
              <a:buAutoNum type="arabicPeriod"/>
            </a:pPr>
            <a:r>
              <a:rPr lang="zh-CN" altLang="en-US" sz="2000"/>
              <a:t>其他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47650"/>
            <a:ext cx="28479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69997" y="180975"/>
            <a:ext cx="729351" cy="72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3400" y="317500"/>
            <a:ext cx="351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ym typeface="+mn-ea"/>
              </a:rPr>
              <a:t>滤波方案</a:t>
            </a:r>
            <a:endParaRPr lang="zh-CN" altLang="en-US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1923415" y="1844675"/>
            <a:ext cx="834453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/>
          </a:p>
          <a:p>
            <a:r>
              <a:rPr lang="en-US" altLang="zh-CN" sz="2000"/>
              <a:t>         </a:t>
            </a:r>
            <a:r>
              <a:rPr lang="zh-CN" altLang="en-US" sz="2000"/>
              <a:t>本题目的核心任务是实现信号分离，即从混合信号C中分离出原始的信号A和B。很容易可以想到，通过数字滤波器将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进行滤波输出。即首先根据题目要求在相应频带设计多个带通滤波器，在信号分离时，先通过</a:t>
            </a:r>
            <a:r>
              <a:rPr lang="en-US" altLang="zh-CN" sz="2000"/>
              <a:t>FFT</a:t>
            </a:r>
            <a:r>
              <a:rPr lang="zh-CN" altLang="en-US" sz="2000"/>
              <a:t>得知其</a:t>
            </a:r>
            <a:r>
              <a:rPr lang="en-US" altLang="zh-CN" sz="2000"/>
              <a:t>A,B</a:t>
            </a:r>
            <a:r>
              <a:rPr lang="zh-CN" altLang="en-US" sz="2000"/>
              <a:t>信号相应频点，选择相应的两组滤波器参数进行数字滤波，将滤波结果即为</a:t>
            </a:r>
            <a:r>
              <a:rPr lang="en-US" altLang="zh-CN" sz="2000"/>
              <a:t>A’,B’</a:t>
            </a:r>
            <a:r>
              <a:rPr lang="zh-CN" altLang="en-US" sz="2000"/>
              <a:t>。</a:t>
            </a:r>
          </a:p>
          <a:p>
            <a:endParaRPr lang="zh-CN" altLang="en-US" sz="2000"/>
          </a:p>
          <a:p>
            <a:pPr indent="457200"/>
            <a:r>
              <a:rPr lang="zh-CN" altLang="en-US" sz="2000"/>
              <a:t>这种方案原理较为简单，但由于极端情况下95KHz和100KHz之间只相差5%，需要高阶数字滤波器，而且需要实时滤波输出，对单片机性能和软件设计技巧提出了较高要求。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47650"/>
            <a:ext cx="28479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69997" y="180975"/>
            <a:ext cx="729351" cy="72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3400" y="317500"/>
            <a:ext cx="351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重建方案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75130" y="1536700"/>
            <a:ext cx="88411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/>
              <a:t>另一种实现思路是“重建”A'和B'两个信号，即让图1中的分离电路重新生成C信号中含有的A、B两个信号。</a:t>
            </a:r>
          </a:p>
          <a:p>
            <a:pPr indent="457200"/>
            <a:r>
              <a:rPr lang="zh-CN" altLang="en-US" sz="2000"/>
              <a:t>“重建”信号方案的难度在于：由于信号发生器产生的A、B和重新产生的A'、B'信号频率都不可能是绝对准确的，其精度都在0.01%左右，也就是万分之一。对于100KHz的信号，最糟糕的情况下，两者之间每秒将相差±10个左右的波形。如果用示波器同时显示两个信号会出现如下现象：用A信号作为触发源，则A'信号每秒在屏幕上将向左或向右“滚动”最多20个波形。</a:t>
            </a:r>
          </a:p>
          <a:p>
            <a:endParaRPr lang="zh-CN" altLang="en-US" sz="2000"/>
          </a:p>
          <a:p>
            <a:r>
              <a:rPr lang="zh-CN" altLang="en-US" sz="2000"/>
              <a:t>解决问题的办法是：不断地实时测量A与A'、B与B'之间的相位差，并根据这个相位差不断调整重建的A'和B'的相位。由此可以产生多种不同的技术路径及相关的解决方案：</a:t>
            </a:r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4089355"/>
            <a:ext cx="9799200" cy="1472400"/>
          </a:xfrm>
        </p:spPr>
        <p:txBody>
          <a:bodyPr>
            <a:norm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0" y="247650"/>
            <a:ext cx="28479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69997" y="180975"/>
            <a:ext cx="729351" cy="72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3400" y="317500"/>
            <a:ext cx="351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重建方案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290" y="1427480"/>
            <a:ext cx="9582785" cy="43745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47650"/>
            <a:ext cx="28479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69997" y="180975"/>
            <a:ext cx="729351" cy="72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3400" y="317500"/>
            <a:ext cx="351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重建方案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3D7530-1A48-2FF4-5856-52F32B777446}"/>
              </a:ext>
            </a:extLst>
          </p:cNvPr>
          <p:cNvSpPr txBox="1"/>
          <p:nvPr/>
        </p:nvSpPr>
        <p:spPr>
          <a:xfrm>
            <a:off x="567838" y="2645012"/>
            <a:ext cx="1032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首先，利用</a:t>
            </a:r>
            <a:r>
              <a:rPr lang="en-US" altLang="zh-CN" dirty="0" err="1"/>
              <a:t>matlab</a:t>
            </a:r>
            <a:r>
              <a:rPr lang="zh-CN" altLang="en-US" dirty="0"/>
              <a:t>制作一张正</a:t>
            </a:r>
            <a:r>
              <a:rPr lang="en-US" altLang="zh-CN" dirty="0"/>
              <a:t>/</a:t>
            </a:r>
            <a:r>
              <a:rPr lang="zh-CN" altLang="en-US" dirty="0"/>
              <a:t>余弦值表，用于运算和</a:t>
            </a:r>
            <a:r>
              <a:rPr lang="en-US" altLang="zh-CN" dirty="0"/>
              <a:t>DA</a:t>
            </a:r>
            <a:r>
              <a:rPr lang="zh-CN" altLang="en-US" dirty="0"/>
              <a:t>重建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21AA52-B650-43FB-DE54-557D1432B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38" y="3280318"/>
            <a:ext cx="5434062" cy="27577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55A5F0B-47CD-7DF9-A7A3-44755EC62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610" y="3280318"/>
            <a:ext cx="5434062" cy="27422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2EBC0E-7733-EF25-B907-F2BADC4A5B70}"/>
              </a:ext>
            </a:extLst>
          </p:cNvPr>
          <p:cNvSpPr txBox="1"/>
          <p:nvPr/>
        </p:nvSpPr>
        <p:spPr>
          <a:xfrm>
            <a:off x="519144" y="1412551"/>
            <a:ext cx="545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数字正交分解算法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6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47650"/>
            <a:ext cx="28479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69997" y="180975"/>
            <a:ext cx="729351" cy="72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3400" y="317500"/>
            <a:ext cx="351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重建方案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084251-BC26-A706-EFCE-58000EDEB70F}"/>
                  </a:ext>
                </a:extLst>
              </p:cNvPr>
              <p:cNvSpPr txBox="1"/>
              <p:nvPr/>
            </p:nvSpPr>
            <p:spPr>
              <a:xfrm>
                <a:off x="644376" y="1877901"/>
                <a:ext cx="10991210" cy="1252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采集到的信号记为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C=A+B</a:t>
                </a:r>
                <a:r>
                  <a:rPr lang="zh-CN" altLang="en-US" dirty="0"/>
                  <a:t>），重建的信号计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并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将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打表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结果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记为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A’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B’</a:t>
                </a:r>
                <a:r>
                  <a:rPr lang="zh-CN" altLang="en-US" dirty="0"/>
                  <a:t>由该结果重建得出</a:t>
                </a:r>
                <a:endParaRPr lang="en-US" altLang="zh-CN" dirty="0"/>
              </a:p>
              <a:p>
                <a:r>
                  <a:rPr lang="zh-CN" altLang="en-US" dirty="0"/>
                  <a:t>以重建信号为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相位，去求解采集到信号与重建信号的相位差</a:t>
                </a:r>
                <a:endParaRPr lang="en-US" altLang="zh-CN" dirty="0"/>
              </a:p>
              <a:p>
                <a:r>
                  <a:rPr lang="zh-CN" altLang="en-US" dirty="0"/>
                  <a:t>由于信号的频率确定，所以信号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可以表述为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084251-BC26-A706-EFCE-58000EDEB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76" y="1877901"/>
                <a:ext cx="10991210" cy="1252907"/>
              </a:xfrm>
              <a:prstGeom prst="rect">
                <a:avLst/>
              </a:prstGeom>
              <a:blipFill>
                <a:blip r:embed="rId5"/>
                <a:stretch>
                  <a:fillRect l="-499" t="-1942" b="-52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021B3FA2-1DDE-4DA3-E162-F62B4DDBB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312" y="3196470"/>
            <a:ext cx="6935376" cy="10614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0531AD-8414-46F3-E66F-E4FDEA81CB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376" y="4109098"/>
            <a:ext cx="9252326" cy="242544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D03EBD3-B46D-DDBF-B50E-4D26BF05C94C}"/>
              </a:ext>
            </a:extLst>
          </p:cNvPr>
          <p:cNvSpPr txBox="1"/>
          <p:nvPr/>
        </p:nvSpPr>
        <p:spPr>
          <a:xfrm>
            <a:off x="754840" y="1172150"/>
            <a:ext cx="517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Q1</a:t>
            </a:r>
            <a:r>
              <a:rPr lang="zh-CN" altLang="en-US" dirty="0"/>
              <a:t>：如何得到延时相位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32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47650"/>
            <a:ext cx="28479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69997" y="180975"/>
            <a:ext cx="729351" cy="72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3400" y="317500"/>
            <a:ext cx="351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重建方案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6D637-E60B-1CC0-F90D-0AE0F3367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90" y="1568911"/>
            <a:ext cx="10137794" cy="233315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A2ED0B1-4B5E-4066-3C6E-6C6E2DACF657}"/>
              </a:ext>
            </a:extLst>
          </p:cNvPr>
          <p:cNvSpPr txBox="1"/>
          <p:nvPr/>
        </p:nvSpPr>
        <p:spPr>
          <a:xfrm>
            <a:off x="760977" y="4124005"/>
            <a:ext cx="1034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同时，我也也顺便求出了信号频率。由于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0197B6-C09E-3A02-F6B1-7B47BBDF2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997" y="4036617"/>
            <a:ext cx="2998097" cy="6531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1913F6-6F2B-A75E-12D0-A3C20E037A40}"/>
              </a:ext>
            </a:extLst>
          </p:cNvPr>
          <p:cNvSpPr txBox="1"/>
          <p:nvPr/>
        </p:nvSpPr>
        <p:spPr>
          <a:xfrm>
            <a:off x="760977" y="4857394"/>
            <a:ext cx="7836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所以，直接求各个频率的功率谱，最大的即为该信号的频率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23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247650"/>
            <a:ext cx="2847975" cy="666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69997" y="180975"/>
            <a:ext cx="729351" cy="72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3400" y="317500"/>
            <a:ext cx="351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重建方案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963197-EC6A-8411-ED2A-42BE76998DA8}"/>
              </a:ext>
            </a:extLst>
          </p:cNvPr>
          <p:cNvSpPr txBox="1"/>
          <p:nvPr/>
        </p:nvSpPr>
        <p:spPr>
          <a:xfrm>
            <a:off x="754840" y="1172150"/>
            <a:ext cx="517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Q2</a:t>
            </a:r>
            <a:r>
              <a:rPr lang="zh-CN" altLang="en-US" dirty="0"/>
              <a:t>：如何实现延迟相位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00513A-C7B0-FE33-B8EB-4CAF567E9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0" y="2339427"/>
            <a:ext cx="73533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30FDD4-F830-2E23-1E28-46F00AA57782}"/>
              </a:ext>
            </a:extLst>
          </p:cNvPr>
          <p:cNvSpPr txBox="1"/>
          <p:nvPr/>
        </p:nvSpPr>
        <p:spPr>
          <a:xfrm>
            <a:off x="754840" y="1799232"/>
            <a:ext cx="863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将相位差通过该公式折算为时间差，然后控制定时器精准延时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02D608-2B5E-34BD-7F0C-1F891731F4F2}"/>
              </a:ext>
            </a:extLst>
          </p:cNvPr>
          <p:cNvSpPr txBox="1"/>
          <p:nvPr/>
        </p:nvSpPr>
        <p:spPr>
          <a:xfrm>
            <a:off x="794730" y="3480747"/>
            <a:ext cx="996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（利用</a:t>
            </a:r>
            <a:r>
              <a:rPr lang="en-US" altLang="zh-CN" dirty="0">
                <a:solidFill>
                  <a:srgbClr val="FF0000"/>
                </a:solidFill>
              </a:rPr>
              <a:t>delay</a:t>
            </a:r>
            <a:r>
              <a:rPr lang="zh-CN" altLang="en-US" dirty="0">
                <a:solidFill>
                  <a:srgbClr val="FF0000"/>
                </a:solidFill>
              </a:rPr>
              <a:t>的普通延时，精度不够，所以需要利用</a:t>
            </a:r>
            <a:r>
              <a:rPr lang="en-US" altLang="zh-CN" dirty="0">
                <a:solidFill>
                  <a:srgbClr val="FF0000"/>
                </a:solidFill>
              </a:rPr>
              <a:t>TIMER</a:t>
            </a:r>
            <a:r>
              <a:rPr lang="zh-CN" altLang="en-US" dirty="0">
                <a:solidFill>
                  <a:srgbClr val="FF0000"/>
                </a:solidFill>
              </a:rPr>
              <a:t>定时器）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6922B6-E9F3-0404-09F0-95FFE862B4B1}"/>
              </a:ext>
            </a:extLst>
          </p:cNvPr>
          <p:cNvSpPr txBox="1"/>
          <p:nvPr/>
        </p:nvSpPr>
        <p:spPr>
          <a:xfrm>
            <a:off x="794730" y="4369482"/>
            <a:ext cx="100798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首先，由于将重建信号看作了</a:t>
            </a:r>
            <a:r>
              <a:rPr lang="en-US" altLang="zh-CN" dirty="0"/>
              <a:t>0</a:t>
            </a:r>
            <a:r>
              <a:rPr lang="zh-CN" altLang="en-US" dirty="0"/>
              <a:t>相位，所以，延迟操作需要从</a:t>
            </a:r>
            <a:r>
              <a:rPr lang="en-US" altLang="zh-CN" dirty="0"/>
              <a:t>D/A</a:t>
            </a:r>
            <a:r>
              <a:rPr lang="zh-CN" altLang="en-US" dirty="0"/>
              <a:t>重建的</a:t>
            </a:r>
            <a:r>
              <a:rPr lang="en-US" altLang="zh-CN" dirty="0"/>
              <a:t>A’</a:t>
            </a:r>
            <a:r>
              <a:rPr lang="zh-CN" altLang="en-US" dirty="0"/>
              <a:t>信号刚好播放到</a:t>
            </a:r>
            <a:r>
              <a:rPr lang="en-US" altLang="zh-CN" dirty="0"/>
              <a:t>0</a:t>
            </a:r>
            <a:r>
              <a:rPr lang="zh-CN" altLang="en-US" dirty="0"/>
              <a:t>相位时开始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当确定了开始时间后，我们就要让重建信号延迟一段时间后再输出：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ED2C8F2-FFD0-9305-0543-825609ED7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222" y="5723786"/>
            <a:ext cx="61186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TIM6-&gt;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=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TIM6-&gt;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65535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delay_times;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830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Q4MmIzZWVmN2ZiNDI0YjlhYWIzNTE4NmRkYjE3Mz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781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WPS</vt:lpstr>
      <vt:lpstr>2023H题讲解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许展赫</dc:creator>
  <cp:lastModifiedBy>zy r</cp:lastModifiedBy>
  <cp:revision>11</cp:revision>
  <dcterms:created xsi:type="dcterms:W3CDTF">2023-08-09T12:44:00Z</dcterms:created>
  <dcterms:modified xsi:type="dcterms:W3CDTF">2024-07-21T10:09:05Z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