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68" r:id="rId4"/>
    <p:sldId id="271" r:id="rId5"/>
    <p:sldId id="257" r:id="rId6"/>
    <p:sldId id="258" r:id="rId7"/>
    <p:sldId id="259" r:id="rId8"/>
    <p:sldId id="260" r:id="rId9"/>
    <p:sldId id="273" r:id="rId10"/>
    <p:sldId id="274" r:id="rId11"/>
    <p:sldId id="261" r:id="rId12"/>
    <p:sldId id="262" r:id="rId13"/>
    <p:sldId id="263" r:id="rId14"/>
    <p:sldId id="264" r:id="rId15"/>
    <p:sldId id="275" r:id="rId16"/>
    <p:sldId id="265" r:id="rId17"/>
    <p:sldId id="277" r:id="rId18"/>
    <p:sldId id="270" r:id="rId19"/>
    <p:sldId id="278" r:id="rId20"/>
    <p:sldId id="272" r:id="rId21"/>
    <p:sldId id="279" r:id="rId22"/>
    <p:sldId id="280" r:id="rId23"/>
    <p:sldId id="281" r:id="rId24"/>
    <p:sldId id="282" r:id="rId25"/>
    <p:sldId id="283" r:id="rId26"/>
    <p:sldId id="266" r:id="rId27"/>
    <p:sldId id="267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3" y="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7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10.pn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9.png"/><Relationship Id="rId2" Type="http://schemas.openxmlformats.org/officeDocument/2006/relationships/tags" Target="../tags/tag106.xml"/><Relationship Id="rId16" Type="http://schemas.openxmlformats.org/officeDocument/2006/relationships/image" Target="../media/image13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15" Type="http://schemas.openxmlformats.org/officeDocument/2006/relationships/image" Target="../media/image12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16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15.png"/><Relationship Id="rId5" Type="http://schemas.openxmlformats.org/officeDocument/2006/relationships/tags" Target="../tags/tag119.xml"/><Relationship Id="rId10" Type="http://schemas.openxmlformats.org/officeDocument/2006/relationships/image" Target="../media/image14.png"/><Relationship Id="rId4" Type="http://schemas.openxmlformats.org/officeDocument/2006/relationships/tags" Target="../tags/tag118.xml"/><Relationship Id="rId9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18.png"/><Relationship Id="rId5" Type="http://schemas.openxmlformats.org/officeDocument/2006/relationships/tags" Target="../tags/tag127.xml"/><Relationship Id="rId10" Type="http://schemas.openxmlformats.org/officeDocument/2006/relationships/image" Target="../media/image17.png"/><Relationship Id="rId4" Type="http://schemas.openxmlformats.org/officeDocument/2006/relationships/tags" Target="../tags/tag126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7" Type="http://schemas.openxmlformats.org/officeDocument/2006/relationships/image" Target="../media/image22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6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4455" y="1527810"/>
            <a:ext cx="8874125" cy="4279900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50000"/>
              </a:lnSpc>
            </a:pPr>
            <a:r>
              <a:rPr lang="en-US" altLang="zh-CN" sz="4400"/>
              <a:t>CRLT-DD:</a:t>
            </a:r>
            <a:br>
              <a:rPr lang="en-US" altLang="zh-CN" sz="3600"/>
            </a:br>
            <a:r>
              <a:rPr lang="en-US" altLang="zh-CN" sz="3600"/>
              <a:t>Condense and Rebalance Long-Tailed Dataset with Dataset Distillation</a:t>
            </a:r>
            <a:br>
              <a:rPr lang="en-US" altLang="zh-CN" sz="3600"/>
            </a:br>
            <a:br>
              <a:rPr lang="en-US" altLang="zh-CN" sz="3600"/>
            </a:br>
            <a:r>
              <a:rPr lang="en-US" altLang="zh-CN" sz="2700" b="0"/>
              <a:t>Group: A</a:t>
            </a:r>
            <a:br>
              <a:rPr lang="en-US" altLang="zh-CN" sz="2700" b="0"/>
            </a:br>
            <a:r>
              <a:rPr lang="en-US" altLang="zh-CN" sz="2700" b="0"/>
              <a:t>Teammates: Keya Hu &amp; Yijin Guo</a:t>
            </a:r>
            <a:br>
              <a:rPr lang="en-US" altLang="zh-CN" sz="3600"/>
            </a:br>
            <a:endParaRPr lang="en-US" altLang="zh-CN" sz="36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/>
              <a:t>Related 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Dataset Distillation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089025" y="1995805"/>
            <a:ext cx="549275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spcAft>
                <a:spcPts val="1200"/>
              </a:spcAft>
            </a:pPr>
            <a:r>
              <a:rPr lang="en-US" sz="2000">
                <a:sym typeface="+mn-ea"/>
              </a:rPr>
              <a:t>Distrubution Matching</a:t>
            </a:r>
            <a:endParaRPr lang="en-US" sz="20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Obtain synthetic data whose distribution can approximate that of real data</a:t>
            </a: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089025" y="63360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https://arxiv.org/pdf/2305.01975.pdf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22160" y="2609215"/>
            <a:ext cx="3514725" cy="19418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Method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Method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An overview of CRLT-DD</a:t>
            </a:r>
          </a:p>
        </p:txBody>
      </p:sp>
      <p:pic>
        <p:nvPicPr>
          <p:cNvPr id="6" name="图片 5" descr="metho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15" y="1995805"/>
            <a:ext cx="7473950" cy="40208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Method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Dataset Distillation with Distribution Matching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89025" y="2770505"/>
            <a:ext cx="6085840" cy="1127125"/>
            <a:chOff x="1917" y="5770"/>
            <a:chExt cx="10341" cy="1915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917" y="5770"/>
              <a:ext cx="10280" cy="18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976" y="6985"/>
              <a:ext cx="1283" cy="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89025" y="1995805"/>
            <a:ext cx="5492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spcAft>
                <a:spcPts val="1200"/>
              </a:spcAft>
            </a:pPr>
            <a:r>
              <a:rPr lang="en-US" sz="2000">
                <a:sym typeface="+mn-ea"/>
              </a:rPr>
              <a:t>Loss Function</a:t>
            </a:r>
            <a:endParaRPr lang="en-US" sz="20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89025" y="3927475"/>
            <a:ext cx="5581650" cy="825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83425" y="2152015"/>
            <a:ext cx="5035550" cy="260096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089025" y="63360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https://arxiv.org/pdf/2301.07014.pdf?ref=blog.roboflow.com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20775" y="4982210"/>
            <a:ext cx="5101590" cy="297180"/>
            <a:chOff x="1765" y="7846"/>
            <a:chExt cx="8384" cy="488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765" y="7846"/>
              <a:ext cx="8064" cy="48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9577" y="7854"/>
              <a:ext cx="572" cy="45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Method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Rebalance Long-Tailed Dataset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89025" y="1995805"/>
            <a:ext cx="582549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spcAft>
                <a:spcPts val="1200"/>
              </a:spcAft>
            </a:pPr>
            <a:r>
              <a:rPr lang="en-US" sz="2000">
                <a:sym typeface="+mn-ea"/>
              </a:rPr>
              <a:t>Distill All Classes Into Same Size</a:t>
            </a:r>
          </a:p>
          <a:p>
            <a:pPr marL="342900" indent="-34290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Compressing all data to the size of the smallest class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347470" y="3919855"/>
            <a:ext cx="3409950" cy="565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01840" y="2136775"/>
            <a:ext cx="1791970" cy="1844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697720" y="2199640"/>
            <a:ext cx="1678940" cy="178117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>
            <p:custDataLst>
              <p:tags r:id="rId8"/>
            </p:custDataLst>
          </p:nvPr>
        </p:nvCxnSpPr>
        <p:spPr>
          <a:xfrm>
            <a:off x="8893810" y="2887980"/>
            <a:ext cx="6445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Method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Rebalance Long-Tailed Dataset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89025" y="1995805"/>
            <a:ext cx="51301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spcAft>
                <a:spcPts val="1200"/>
              </a:spcAft>
            </a:pPr>
            <a:r>
              <a:rPr lang="en-US" sz="2000">
                <a:sym typeface="+mn-ea"/>
              </a:rPr>
              <a:t>Distill Head Classes Into Same Size</a:t>
            </a:r>
          </a:p>
          <a:p>
            <a:pPr marL="342900" indent="-34290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Compressing the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 larger half</a:t>
            </a:r>
            <a:r>
              <a:rPr lang="en-US" sz="2000">
                <a:sym typeface="+mn-ea"/>
              </a:rPr>
              <a:t> of classes to the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median size</a:t>
            </a:r>
            <a:r>
              <a:rPr lang="en-US" sz="2000">
                <a:sym typeface="+mn-ea"/>
              </a:rPr>
              <a:t> among all classes.</a:t>
            </a:r>
          </a:p>
          <a:p>
            <a:pPr marL="342900" indent="-34290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Remaining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half</a:t>
            </a:r>
            <a:r>
              <a:rPr lang="en-US" sz="2000">
                <a:sym typeface="+mn-ea"/>
              </a:rPr>
              <a:t> of the data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unchanged</a:t>
            </a:r>
            <a:endParaRPr lang="en-US" sz="20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Concatenate</a:t>
            </a:r>
            <a:r>
              <a:rPr lang="en-US" sz="2000">
                <a:sym typeface="+mn-ea"/>
              </a:rPr>
              <a:t> the distilled head data and unchanged tail data for training.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01840" y="2136775"/>
            <a:ext cx="1791970" cy="18440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893810" y="2887980"/>
            <a:ext cx="6445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697720" y="2165985"/>
            <a:ext cx="1743075" cy="1814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81215" y="4427855"/>
            <a:ext cx="4197350" cy="933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Method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8223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Self-supervised Learning for Better Classification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89025" y="2340610"/>
            <a:ext cx="630618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We attempt </a:t>
            </a:r>
            <a:r>
              <a:rPr lang="zh-CN" altLang="en-US" sz="2000">
                <a:sym typeface="+mn-ea"/>
              </a:rPr>
              <a:t>the self-supervised method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utilizing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contrastive learning, specifically the SimCLR</a:t>
            </a:r>
            <a:r>
              <a:rPr lang="en-US" altLang="zh-CN" sz="2000">
                <a:sym typeface="+mn-ea"/>
              </a:rPr>
              <a:t>.</a:t>
            </a:r>
          </a:p>
          <a:p>
            <a:pPr marL="342900" indent="-34290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The encoder will be fine-tuned during the training process of classification tasks.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602220" y="2424430"/>
            <a:ext cx="4124960" cy="3061335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089025" y="63360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https://arxiv.org/pdf/2002.05709.pdf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27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up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7E1753-BBCE-280A-ED40-D58472DC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062" y="2828367"/>
            <a:ext cx="2330706" cy="7494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8DD3AC-C7D0-0801-8F44-789278067A59}"/>
              </a:ext>
            </a:extLst>
          </p:cNvPr>
          <p:cNvSpPr txBox="1"/>
          <p:nvPr/>
        </p:nvSpPr>
        <p:spPr>
          <a:xfrm>
            <a:off x="1089024" y="2216250"/>
            <a:ext cx="629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Datasets. </a:t>
            </a:r>
            <a:r>
              <a:rPr lang="en-US" altLang="zh-CN" sz="2000" dirty="0"/>
              <a:t>CIFAR10_LT,  CIFAR100_LT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4C0D06-6669-469B-E2A7-78F403849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559" y="3883547"/>
            <a:ext cx="4632507" cy="5279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799F05-444F-F87A-BF98-A9982F0BB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905" y="1524532"/>
            <a:ext cx="4951471" cy="3657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757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up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B1107-014E-3B55-0A27-C4B0EA1CEE64}"/>
              </a:ext>
            </a:extLst>
          </p:cNvPr>
          <p:cNvSpPr txBox="1"/>
          <p:nvPr/>
        </p:nvSpPr>
        <p:spPr>
          <a:xfrm>
            <a:off x="1089025" y="2190119"/>
            <a:ext cx="93743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Evaluation protocol. </a:t>
            </a:r>
          </a:p>
          <a:p>
            <a:endParaRPr lang="en-US" altLang="zh-CN" sz="2000" b="1" dirty="0"/>
          </a:p>
          <a:p>
            <a:r>
              <a:rPr lang="en-US" altLang="zh-CN" sz="2400" b="0" i="0" dirty="0">
                <a:effectLst/>
                <a:latin typeface="Arial" panose="020B0604020202020204" pitchFamily="34" charset="0"/>
              </a:rPr>
              <a:t>In all the experiments, we repeat the procedures including distilling, training and testing for 3 times and average the results. </a:t>
            </a:r>
          </a:p>
          <a:p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sz="2400" b="0" i="0" dirty="0">
                <a:effectLst/>
                <a:latin typeface="Arial" panose="020B0604020202020204" pitchFamily="34" charset="0"/>
              </a:rPr>
              <a:t>We also repeat the testing experiment five times in each procedure and take the average results to avoid large errors.</a:t>
            </a:r>
            <a:r>
              <a:rPr lang="en-US" altLang="zh-CN" sz="2400" b="1" dirty="0"/>
              <a:t>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91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Different Dataset Distillation Methods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B3DB4-AC08-7EC3-9B70-C72DB7C37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1" y="2403632"/>
            <a:ext cx="9967048" cy="2368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599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Results on each class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A7D04-2B4C-B31F-5DCC-2E00713D8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913" y="1855470"/>
            <a:ext cx="5846327" cy="4261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71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Results on each class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D5C98A-4115-CA40-96BD-F4EB97BB3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26" y="2162811"/>
            <a:ext cx="9119598" cy="2839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68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More results and self-supervised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3644DC-2979-23B3-F3A8-01838B757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393" y="2126921"/>
            <a:ext cx="8181863" cy="3390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51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More results and self-supervised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2FC7B0-6916-055E-AC55-F72EBA668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723" y="2034450"/>
            <a:ext cx="9852553" cy="3822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956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Experiment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726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More results and self-supervised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8B1CDE-99EC-351A-8F70-F2CDE9C86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085" y="2144248"/>
            <a:ext cx="7722907" cy="3318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531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Future work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Future Work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89025" y="1395095"/>
            <a:ext cx="9658985" cy="3771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A</a:t>
            </a:r>
            <a:r>
              <a:rPr lang="zh-CN" altLang="en-US" sz="2400" b="1"/>
              <a:t>ttempt a more refined approach to</a:t>
            </a:r>
            <a:r>
              <a:rPr lang="en-US" altLang="zh-CN" sz="2400" b="1"/>
              <a:t> </a:t>
            </a:r>
            <a:r>
              <a:rPr lang="zh-CN" altLang="en-US" sz="2400" b="1"/>
              <a:t>rebalancing the data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en-US" sz="2000"/>
              <a:t>Experiment with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altering the number of classes</a:t>
            </a:r>
            <a:r>
              <a:rPr lang="en-US" sz="2000"/>
              <a:t> distilled in the head and the data size they are distilled into to achieve better classification results.</a:t>
            </a:r>
            <a:endParaRPr lang="en-US" sz="2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400" b="1">
                <a:sym typeface="+mn-ea"/>
              </a:rPr>
              <a:t>A</a:t>
            </a:r>
            <a:r>
              <a:rPr sz="2400" b="1">
                <a:sym typeface="+mn-ea"/>
              </a:rPr>
              <a:t>ttempt to validate our experiments on a</a:t>
            </a:r>
            <a:r>
              <a:rPr lang="en-US" sz="2400" b="1">
                <a:sym typeface="+mn-ea"/>
              </a:rPr>
              <a:t> </a:t>
            </a:r>
            <a:r>
              <a:rPr sz="2400" b="1">
                <a:sym typeface="+mn-ea"/>
              </a:rPr>
              <a:t>larger dataset</a:t>
            </a:r>
            <a:endParaRPr sz="2400" b="1"/>
          </a:p>
          <a:p>
            <a:pPr indent="0" fontAlgn="auto">
              <a:lnSpc>
                <a:spcPct val="150000"/>
              </a:lnSpc>
            </a:pPr>
            <a:r>
              <a:rPr lang="en-US" sz="2000">
                <a:sym typeface="+mn-ea"/>
              </a:rPr>
              <a:t>When the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dataset scales significantly</a:t>
            </a:r>
            <a:r>
              <a:rPr lang="en-US" sz="2000">
                <a:sym typeface="+mn-ea"/>
              </a:rPr>
              <a:t>, the superiority of condensing and rebalancing</a:t>
            </a:r>
          </a:p>
          <a:p>
            <a:pPr indent="0" fontAlgn="auto">
              <a:lnSpc>
                <a:spcPct val="150000"/>
              </a:lnSpc>
            </a:pPr>
            <a:r>
              <a:rPr lang="en-US" sz="2000">
                <a:sym typeface="+mn-ea"/>
              </a:rPr>
              <a:t>data can be more comprehensively demonstrated.</a:t>
            </a:r>
          </a:p>
          <a:p>
            <a:pPr indent="0" fontAlgn="auto">
              <a:lnSpc>
                <a:spcPct val="150000"/>
              </a:lnSpc>
            </a:pPr>
            <a:r>
              <a:rPr lang="en-US" sz="2400" b="1">
                <a:sym typeface="+mn-ea"/>
              </a:rPr>
              <a:t>Try </a:t>
            </a:r>
            <a:r>
              <a:rPr sz="2400" b="1">
                <a:sym typeface="+mn-ea"/>
              </a:rPr>
              <a:t>other</a:t>
            </a:r>
            <a:r>
              <a:rPr lang="en-US" sz="2400" b="1">
                <a:sym typeface="+mn-ea"/>
              </a:rPr>
              <a:t> </a:t>
            </a:r>
            <a:r>
              <a:rPr sz="2400" b="1">
                <a:sym typeface="+mn-ea"/>
              </a:rPr>
              <a:t>self-supervised </a:t>
            </a:r>
            <a:r>
              <a:rPr lang="en-US" sz="2400" b="1">
                <a:sym typeface="+mn-ea"/>
              </a:rPr>
              <a:t>and data augmentation </a:t>
            </a:r>
            <a:r>
              <a:rPr sz="2400" b="1">
                <a:sym typeface="+mn-ea"/>
              </a:rPr>
              <a:t>methods</a:t>
            </a:r>
            <a:r>
              <a:rPr lang="en-US" sz="2400" b="1">
                <a:sym typeface="+mn-ea"/>
              </a:rPr>
              <a:t> </a:t>
            </a:r>
            <a:endParaRPr lang="en-US" sz="2400" b="1"/>
          </a:p>
          <a:p>
            <a:pPr indent="0" fontAlgn="auto">
              <a:lnSpc>
                <a:spcPct val="150000"/>
              </a:lnSpc>
            </a:pPr>
            <a:r>
              <a:rPr lang="en-US" sz="2000"/>
              <a:t>There are many other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self-supervised methods</a:t>
            </a:r>
            <a:r>
              <a:rPr lang="en-US" sz="2000"/>
              <a:t> worth exploring.</a:t>
            </a:r>
          </a:p>
          <a:p>
            <a:pPr indent="0" fontAlgn="auto">
              <a:lnSpc>
                <a:spcPct val="150000"/>
              </a:lnSpc>
            </a:pPr>
            <a:r>
              <a:rPr lang="en-US" sz="2000"/>
              <a:t>Data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augmentation </a:t>
            </a:r>
            <a:r>
              <a:rPr lang="en-US" sz="2000"/>
              <a:t>methods are also good ways to balance long-tailed data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Introduction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Contributions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089025" y="2084886"/>
            <a:ext cx="9678761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 dirty="0"/>
              <a:t>- For the first time to our knowledge, we utilize the method of dataset distillation to rebalance long-tailed datasets and prove that dataset distillation is an effective way to alleviate the long-tailed problem.</a:t>
            </a:r>
          </a:p>
          <a:p>
            <a:pPr indent="0" fontAlgn="auto">
              <a:lnSpc>
                <a:spcPct val="150000"/>
              </a:lnSpc>
            </a:pPr>
            <a:r>
              <a:rPr lang="en-US" sz="2000" dirty="0"/>
              <a:t>- Our method shows great potential in that it can maintain good training results on long-tailed datasets while effectively reducing the size of the datasets.</a:t>
            </a:r>
          </a:p>
          <a:p>
            <a:pPr indent="0" fontAlgn="auto">
              <a:lnSpc>
                <a:spcPct val="150000"/>
              </a:lnSpc>
            </a:pPr>
            <a:r>
              <a:rPr lang="en-US" sz="2000" dirty="0"/>
              <a:t>- We propose the combination of self-supervised learning with dataset distillation, which may become a new pattern for pre-training with further study.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65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Related Work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/>
              <a:t>Related 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Deep Long-Tailed Classification</a:t>
            </a:r>
          </a:p>
        </p:txBody>
      </p:sp>
      <p:pic>
        <p:nvPicPr>
          <p:cNvPr id="4" name="图片 3" descr="CIFAR-10_longtail_distribu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2228850"/>
            <a:ext cx="5043170" cy="3782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2183765" y="5659755"/>
            <a:ext cx="230505" cy="768350"/>
          </a:xfrm>
          <a:prstGeom prst="leftBrace">
            <a:avLst>
              <a:gd name="adj1" fmla="val 5620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>
            <p:custDataLst>
              <p:tags r:id="rId3"/>
            </p:custDataLst>
          </p:nvPr>
        </p:nvSpPr>
        <p:spPr>
          <a:xfrm rot="16200000">
            <a:off x="3973830" y="4949190"/>
            <a:ext cx="231775" cy="2190750"/>
          </a:xfrm>
          <a:prstGeom prst="leftBrace">
            <a:avLst>
              <a:gd name="adj1" fmla="val 5620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2460" y="615950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head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698875" y="615950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tail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96000" y="2705735"/>
            <a:ext cx="447675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/>
              <a:t>This imbalanced data distribution</a:t>
            </a:r>
            <a:r>
              <a:rPr lang="en-US" sz="2000"/>
              <a:t> </a:t>
            </a:r>
            <a:r>
              <a:rPr sz="2000"/>
              <a:t>tends to </a:t>
            </a:r>
            <a:r>
              <a:rPr sz="2000">
                <a:solidFill>
                  <a:schemeClr val="accent2">
                    <a:lumMod val="75000"/>
                  </a:schemeClr>
                </a:solidFill>
              </a:rPr>
              <a:t>bias classification</a:t>
            </a:r>
            <a:r>
              <a:rPr sz="2000"/>
              <a:t> tasks</a:t>
            </a:r>
            <a:r>
              <a:rPr lang="en-US" sz="2000"/>
              <a:t> </a:t>
            </a:r>
            <a:r>
              <a:rPr sz="2000"/>
              <a:t>towards </a:t>
            </a:r>
            <a:r>
              <a:rPr sz="2000">
                <a:solidFill>
                  <a:schemeClr val="accent2">
                    <a:lumMod val="75000"/>
                  </a:schemeClr>
                </a:solidFill>
              </a:rPr>
              <a:t>predicting the head data</a:t>
            </a:r>
            <a:r>
              <a:rPr sz="2000"/>
              <a:t>,</a:t>
            </a:r>
            <a:r>
              <a:rPr lang="en-US" sz="2000"/>
              <a:t> </a:t>
            </a:r>
            <a:r>
              <a:rPr sz="2000"/>
              <a:t>affecting the</a:t>
            </a:r>
            <a:r>
              <a:rPr lang="en-US" sz="2000"/>
              <a:t> </a:t>
            </a:r>
            <a:r>
              <a:rPr sz="2000"/>
              <a:t>accuracy of the larger</a:t>
            </a:r>
            <a:r>
              <a:rPr lang="en-US" sz="2000"/>
              <a:t> </a:t>
            </a:r>
            <a:r>
              <a:rPr sz="2000"/>
              <a:t>proportion of tail data.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/>
              <a:t>Related 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Dataset Distillation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37285" y="2051685"/>
            <a:ext cx="4476750" cy="2238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200000"/>
              </a:lnSpc>
            </a:pPr>
            <a:r>
              <a:rPr lang="en-US" sz="2000"/>
              <a:t>Original Data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Large datasets</a:t>
            </a:r>
          </a:p>
          <a:p>
            <a:pPr indent="0" fontAlgn="auto">
              <a:lnSpc>
                <a:spcPct val="200000"/>
              </a:lnSpc>
            </a:pPr>
            <a:r>
              <a:rPr lang="en-US" sz="2000"/>
              <a:t>Synthesize Data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Smaller datasets with high information density.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Reserving model performance</a:t>
            </a: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91530" y="2140585"/>
            <a:ext cx="5641340" cy="307213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9025" y="63360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https://arxiv.org/pdf/2301.07014.pdf?ref=blog.roboflow.com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/>
              <a:t>Related 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Dataset Distillation</a:t>
            </a:r>
          </a:p>
        </p:txBody>
      </p:sp>
      <p:pic>
        <p:nvPicPr>
          <p:cNvPr id="9" name="图片 8" descr="visual"/>
          <p:cNvPicPr>
            <a:picLocks noChangeAspect="1"/>
          </p:cNvPicPr>
          <p:nvPr/>
        </p:nvPicPr>
        <p:blipFill>
          <a:blip r:embed="rId6"/>
          <a:srcRect r="49647"/>
          <a:stretch>
            <a:fillRect/>
          </a:stretch>
        </p:blipFill>
        <p:spPr>
          <a:xfrm>
            <a:off x="1144905" y="2783840"/>
            <a:ext cx="3796030" cy="3163570"/>
          </a:xfrm>
          <a:prstGeom prst="rect">
            <a:avLst/>
          </a:prstGeom>
        </p:spPr>
      </p:pic>
      <p:pic>
        <p:nvPicPr>
          <p:cNvPr id="4" name="图片 3" descr="vis_DC_CIFAR10-LT_ConvNet_10ipc_exp0_iter300"/>
          <p:cNvPicPr>
            <a:picLocks noChangeAspect="1"/>
          </p:cNvPicPr>
          <p:nvPr/>
        </p:nvPicPr>
        <p:blipFill>
          <a:blip r:embed="rId7"/>
          <a:srcRect r="40061" b="49959"/>
          <a:stretch>
            <a:fillRect/>
          </a:stretch>
        </p:blipFill>
        <p:spPr>
          <a:xfrm>
            <a:off x="5842635" y="2783840"/>
            <a:ext cx="3789045" cy="31635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16330" y="1995805"/>
            <a:ext cx="29559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/>
              <a:t>Initialize by real images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765800" y="1995805"/>
            <a:ext cx="29559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/>
              <a:t>Initialize by noise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/>
              <a:t>Related 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Dataset Distillation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089025" y="1995805"/>
            <a:ext cx="54927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spcAft>
                <a:spcPts val="1200"/>
              </a:spcAft>
            </a:pPr>
            <a:r>
              <a:rPr lang="en-US" sz="2000"/>
              <a:t>Performance Matching</a:t>
            </a:r>
          </a:p>
          <a:p>
            <a:pPr marL="342900" indent="-34290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Optimize a synthetic dataset such that neural networks trained on it could have the lowest loss on the original dataset</a:t>
            </a:r>
          </a:p>
          <a:p>
            <a:pPr marL="342900" indent="-34290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Thus the performance of models trained by synthetic and real dataset is matched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66230" y="2183130"/>
            <a:ext cx="5005070" cy="294894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1089025" y="63360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https://arxiv.org/pdf/2301.07014.pdf?ref=blog.roboflow.com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9025" y="445770"/>
            <a:ext cx="4432300" cy="8089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/>
              <a:t>Related 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9025" y="1395095"/>
            <a:ext cx="506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Dataset Distillation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089025" y="1995805"/>
            <a:ext cx="54927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spcAft>
                <a:spcPts val="1200"/>
              </a:spcAft>
            </a:pPr>
            <a:r>
              <a:rPr lang="en-US" sz="2000">
                <a:sym typeface="+mn-ea"/>
              </a:rPr>
              <a:t>Gradient Matching</a:t>
            </a:r>
            <a:endParaRPr lang="en-US" sz="20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Train the same network using synthetic datasets and original datasets for some steps, respectively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Encourage the consistency of their trained neural parameters</a:t>
            </a:r>
            <a:endParaRPr lang="en-US" sz="2000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089025" y="63360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https://arxiv.org/pdf/2305.01975.pdf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60515" y="2707005"/>
            <a:ext cx="4768850" cy="1746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NhNmE4Y2RiZTMzZDJiNTUyODUwMGNhNzJjNjRmZ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692</Words>
  <Application>Microsoft Office PowerPoint</Application>
  <PresentationFormat>宽屏</PresentationFormat>
  <Paragraphs>97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Wingdings</vt:lpstr>
      <vt:lpstr>WPS</vt:lpstr>
      <vt:lpstr>CRLT-DD: Condense and Rebalance Long-Tailed Dataset with Dataset Distillation  Group: A Teammates: Keya Hu &amp; Yijin Guo 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Experiment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guoyijin-繁花似锦</dc:creator>
  <cp:lastModifiedBy>一锦 郭</cp:lastModifiedBy>
  <cp:revision>174</cp:revision>
  <dcterms:created xsi:type="dcterms:W3CDTF">2019-06-19T02:08:00Z</dcterms:created>
  <dcterms:modified xsi:type="dcterms:W3CDTF">2023-12-24T14:03:02Z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355006D9F4DA4BD6A9226C1C46343FF7_11</vt:lpwstr>
  </property>
</Properties>
</file>