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6119" r:id="rId2"/>
  </p:sldMasterIdLst>
  <p:notesMasterIdLst>
    <p:notesMasterId r:id="rId11"/>
  </p:notesMasterIdLst>
  <p:handoutMasterIdLst>
    <p:handoutMasterId r:id="rId12"/>
  </p:handoutMasterIdLst>
  <p:sldIdLst>
    <p:sldId id="595" r:id="rId3"/>
    <p:sldId id="1172" r:id="rId4"/>
    <p:sldId id="1176" r:id="rId5"/>
    <p:sldId id="1175" r:id="rId6"/>
    <p:sldId id="1177" r:id="rId7"/>
    <p:sldId id="1178" r:id="rId8"/>
    <p:sldId id="1179" r:id="rId9"/>
    <p:sldId id="1171" r:id="rId10"/>
  </p:sldIdLst>
  <p:sldSz cx="17340263" cy="9753600"/>
  <p:notesSz cx="6858000" cy="9144000"/>
  <p:defaultTextStyle>
    <a:defPPr>
      <a:defRPr lang="zh-CN"/>
    </a:defPPr>
    <a:lvl1pPr algn="l" defTabSz="1300163"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1pPr>
    <a:lvl2pPr marL="649288" indent="-192088" algn="l" defTabSz="1300163"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2pPr>
    <a:lvl3pPr marL="1300163" indent="-385763" algn="l" defTabSz="1300163"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3pPr>
    <a:lvl4pPr marL="1949450" indent="-577850" algn="l" defTabSz="1300163"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4pPr>
    <a:lvl5pPr marL="2600325" indent="-771525" algn="l" defTabSz="1300163"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482">
          <p15:clr>
            <a:srgbClr val="A4A3A4"/>
          </p15:clr>
        </p15:guide>
        <p15:guide id="2" pos="54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FF"/>
    <a:srgbClr val="A6A6A6"/>
    <a:srgbClr val="8EB4E3"/>
    <a:srgbClr val="F1F1F1"/>
    <a:srgbClr val="E4E4E4"/>
    <a:srgbClr val="CCCCCC"/>
    <a:srgbClr val="3DAE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78527" autoAdjust="0"/>
  </p:normalViewPr>
  <p:slideViewPr>
    <p:cSldViewPr>
      <p:cViewPr varScale="1">
        <p:scale>
          <a:sx n="48" d="100"/>
          <a:sy n="48" d="100"/>
        </p:scale>
        <p:origin x="1413" y="53"/>
      </p:cViewPr>
      <p:guideLst>
        <p:guide orient="horz" pos="2482"/>
        <p:guide pos="5462"/>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F12ACC5-BD78-4DBA-993D-76114C8FB5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Calibri"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A024A0E9-6226-42BC-A68A-4A22AB001A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Calibri" charset="0"/>
                <a:ea typeface="宋体" charset="-122"/>
              </a:defRPr>
            </a:lvl1pPr>
          </a:lstStyle>
          <a:p>
            <a:pPr>
              <a:defRPr/>
            </a:pPr>
            <a:fld id="{1CA94830-2D78-4A37-AE9F-8430C3092D3B}" type="datetimeFigureOut">
              <a:rPr lang="zh-CN" altLang="en-US"/>
              <a:pPr>
                <a:defRPr/>
              </a:pPr>
              <a:t>2020/10/20</a:t>
            </a:fld>
            <a:endParaRPr lang="zh-CN" altLang="en-US"/>
          </a:p>
        </p:txBody>
      </p:sp>
      <p:sp>
        <p:nvSpPr>
          <p:cNvPr id="4" name="页脚占位符 3">
            <a:extLst>
              <a:ext uri="{FF2B5EF4-FFF2-40B4-BE49-F238E27FC236}">
                <a16:creationId xmlns:a16="http://schemas.microsoft.com/office/drawing/2014/main" id="{C67F13AA-E86D-4BAF-905B-1AE4C95C4F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a:latin typeface="Calibri" charset="0"/>
                <a:ea typeface="宋体" charset="-122"/>
              </a:defRPr>
            </a:lvl1pPr>
          </a:lstStyle>
          <a:p>
            <a:pPr>
              <a:defRPr/>
            </a:pPr>
            <a:endParaRPr lang="zh-CN" altLang="en-US"/>
          </a:p>
        </p:txBody>
      </p:sp>
      <p:sp>
        <p:nvSpPr>
          <p:cNvPr id="5" name="幻灯片编号占位符 4">
            <a:extLst>
              <a:ext uri="{FF2B5EF4-FFF2-40B4-BE49-F238E27FC236}">
                <a16:creationId xmlns:a16="http://schemas.microsoft.com/office/drawing/2014/main" id="{0F77CA40-C4CF-4565-A5EA-F489F1ED361D}"/>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pPr>
              <a:defRPr/>
            </a:pPr>
            <a:fld id="{E44B9D8D-490D-4300-A92C-396E9511F7E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A610C3-BC21-4259-B797-31A38846EA6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0460"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72A54A18-230B-4CB9-8920-3AAF72E9815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0460" eaLnBrk="1" fontAlgn="auto" hangingPunct="1">
              <a:spcBef>
                <a:spcPts val="0"/>
              </a:spcBef>
              <a:spcAft>
                <a:spcPts val="0"/>
              </a:spcAft>
              <a:defRPr sz="1200">
                <a:latin typeface="+mn-lt"/>
                <a:ea typeface="+mn-ea"/>
              </a:defRPr>
            </a:lvl1pPr>
          </a:lstStyle>
          <a:p>
            <a:pPr>
              <a:defRPr/>
            </a:pPr>
            <a:fld id="{0E4446D1-79E3-4DCF-B2EB-5AB3F4110E17}" type="datetimeFigureOut">
              <a:rPr lang="zh-CN" altLang="en-US"/>
              <a:pPr>
                <a:defRPr/>
              </a:pPr>
              <a:t>2020/10/20</a:t>
            </a:fld>
            <a:endParaRPr lang="zh-CN" altLang="en-US"/>
          </a:p>
        </p:txBody>
      </p:sp>
      <p:sp>
        <p:nvSpPr>
          <p:cNvPr id="4" name="幻灯片图像占位符 3">
            <a:extLst>
              <a:ext uri="{FF2B5EF4-FFF2-40B4-BE49-F238E27FC236}">
                <a16:creationId xmlns:a16="http://schemas.microsoft.com/office/drawing/2014/main" id="{6F99CC02-610F-4910-9CE3-F06B854115A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4E13060-B921-4EB0-AB75-2A449420CCD5}"/>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66255AFB-71C4-4163-A2C4-499AA7AE0C5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0460"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A094B785-9327-4C33-902E-6DB2BB20544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DA6C5A-2501-4310-BC19-106D6545AEB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1300163" rtl="0" eaLnBrk="0" fontAlgn="base" hangingPunct="0">
      <a:spcBef>
        <a:spcPct val="30000"/>
      </a:spcBef>
      <a:spcAft>
        <a:spcPct val="0"/>
      </a:spcAft>
      <a:defRPr sz="1700" kern="1200">
        <a:solidFill>
          <a:schemeClr val="tx1"/>
        </a:solidFill>
        <a:latin typeface="+mn-lt"/>
        <a:ea typeface="+mn-ea"/>
        <a:cs typeface="+mn-cs"/>
      </a:defRPr>
    </a:lvl1pPr>
    <a:lvl2pPr marL="649288" algn="l" defTabSz="1300163" rtl="0" eaLnBrk="0" fontAlgn="base" hangingPunct="0">
      <a:spcBef>
        <a:spcPct val="30000"/>
      </a:spcBef>
      <a:spcAft>
        <a:spcPct val="0"/>
      </a:spcAft>
      <a:defRPr sz="1700" kern="1200">
        <a:solidFill>
          <a:schemeClr val="tx1"/>
        </a:solidFill>
        <a:latin typeface="+mn-lt"/>
        <a:ea typeface="+mn-ea"/>
        <a:cs typeface="+mn-cs"/>
      </a:defRPr>
    </a:lvl2pPr>
    <a:lvl3pPr marL="1300163" algn="l" defTabSz="1300163" rtl="0" eaLnBrk="0" fontAlgn="base" hangingPunct="0">
      <a:spcBef>
        <a:spcPct val="30000"/>
      </a:spcBef>
      <a:spcAft>
        <a:spcPct val="0"/>
      </a:spcAft>
      <a:defRPr sz="1700" kern="1200">
        <a:solidFill>
          <a:schemeClr val="tx1"/>
        </a:solidFill>
        <a:latin typeface="+mn-lt"/>
        <a:ea typeface="+mn-ea"/>
        <a:cs typeface="+mn-cs"/>
      </a:defRPr>
    </a:lvl3pPr>
    <a:lvl4pPr marL="1949450" algn="l" defTabSz="1300163" rtl="0" eaLnBrk="0" fontAlgn="base" hangingPunct="0">
      <a:spcBef>
        <a:spcPct val="30000"/>
      </a:spcBef>
      <a:spcAft>
        <a:spcPct val="0"/>
      </a:spcAft>
      <a:defRPr sz="1700" kern="1200">
        <a:solidFill>
          <a:schemeClr val="tx1"/>
        </a:solidFill>
        <a:latin typeface="+mn-lt"/>
        <a:ea typeface="+mn-ea"/>
        <a:cs typeface="+mn-cs"/>
      </a:defRPr>
    </a:lvl4pPr>
    <a:lvl5pPr marL="2600325" algn="l" defTabSz="1300163" rtl="0" eaLnBrk="0" fontAlgn="base" hangingPunct="0">
      <a:spcBef>
        <a:spcPct val="30000"/>
      </a:spcBef>
      <a:spcAft>
        <a:spcPct val="0"/>
      </a:spcAft>
      <a:defRPr sz="1700" kern="1200">
        <a:solidFill>
          <a:schemeClr val="tx1"/>
        </a:solidFill>
        <a:latin typeface="+mn-lt"/>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24D7EAEA-4913-4581-9C07-C8E39A1880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EE5CE2F1-A578-442D-BDA7-923EE1B92D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9220" name="幻灯片编号占位符 3">
            <a:extLst>
              <a:ext uri="{FF2B5EF4-FFF2-40B4-BE49-F238E27FC236}">
                <a16:creationId xmlns:a16="http://schemas.microsoft.com/office/drawing/2014/main" id="{869A5A1E-F4C2-442A-855A-F541D60324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A446F4E4-B01C-40DF-8B1A-E27EC5CB37B5}" type="slidenum">
              <a:rPr lang="zh-CN" altLang="en-US" sz="1200" smtClean="0"/>
              <a:pPr/>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6427893C-0769-4589-86C2-4FF564D6F0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BCEF5351-3C4F-418F-B73E-A6B5B09E1F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This is an outline of today’s presentation. </a:t>
            </a:r>
            <a:endParaRPr lang="zh-CN" altLang="en-US"/>
          </a:p>
        </p:txBody>
      </p:sp>
      <p:sp>
        <p:nvSpPr>
          <p:cNvPr id="11268" name="幻灯片编号占位符 3">
            <a:extLst>
              <a:ext uri="{FF2B5EF4-FFF2-40B4-BE49-F238E27FC236}">
                <a16:creationId xmlns:a16="http://schemas.microsoft.com/office/drawing/2014/main" id="{D86BB3C4-5946-4DF7-87CC-33B1168705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741E6EBB-C1FD-4763-B729-AF1B268AD56B}" type="slidenum">
              <a:rPr lang="zh-CN" altLang="en-US" sz="1200" smtClean="0"/>
              <a:pPr/>
              <a:t>2</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4248D634-B21D-45D4-BB19-FCDA08703F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CD0C32CE-2427-4B03-93A3-D34370EAB6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Firstly I want to compare the current machine learning and human learning. As we all know, current machine learning models are all relied on large-scale data training. While human can learn new tasks rapidly with very few samples. A typical example for this can be seen as the right figure. One kid can recognize one person from crowds with a single image. Even the person has different hair color. While  it’s a very hard task for machine learning. Inspired by human learning, few-shot learning is proposed.</a:t>
            </a:r>
            <a:r>
              <a:rPr lang="zh-CN" altLang="en-US"/>
              <a:t> </a:t>
            </a:r>
            <a:r>
              <a:rPr lang="en-US" altLang="zh-CN"/>
              <a:t>It</a:t>
            </a:r>
            <a:r>
              <a:rPr lang="zh-CN" altLang="en-US"/>
              <a:t> </a:t>
            </a:r>
            <a:r>
              <a:rPr lang="en-US" altLang="zh-CN"/>
              <a:t>aims</a:t>
            </a:r>
            <a:r>
              <a:rPr lang="zh-CN" altLang="en-US"/>
              <a:t> </a:t>
            </a:r>
            <a:r>
              <a:rPr lang="en-US" altLang="zh-CN"/>
              <a:t>to </a:t>
            </a: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generalize to </a:t>
            </a:r>
            <a:r>
              <a:rPr kumimoji="1" lang="en-US" altLang="zh-CN" sz="18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new tasks by</a:t>
            </a:r>
            <a:r>
              <a:rPr lang="zh-CN" altLang="en-US"/>
              <a:t> </a:t>
            </a:r>
            <a:r>
              <a:rPr lang="en-US" altLang="zh-CN"/>
              <a:t>using </a:t>
            </a:r>
            <a:r>
              <a:rPr kumimoji="1" lang="en-US" altLang="zh-CN" sz="1800">
                <a:solidFill>
                  <a:srgbClr val="FF0000"/>
                </a:solidFill>
                <a:latin typeface="微软雅黑" panose="020B0503020204020204" pitchFamily="34" charset="-122"/>
                <a:ea typeface="微软雅黑" panose="020B0503020204020204" pitchFamily="34" charset="-122"/>
              </a:rPr>
              <a:t>only a few samples</a:t>
            </a:r>
            <a:r>
              <a:rPr kumimoji="1" lang="en-US" altLang="zh-CN" sz="1800">
                <a:latin typeface="微软雅黑" panose="020B0503020204020204" pitchFamily="34" charset="-122"/>
                <a:ea typeface="微软雅黑" panose="020B0503020204020204" pitchFamily="34" charset="-122"/>
              </a:rPr>
              <a:t> with supervised information.</a:t>
            </a:r>
            <a:endParaRPr lang="zh-CN" altLang="en-US"/>
          </a:p>
        </p:txBody>
      </p:sp>
      <p:sp>
        <p:nvSpPr>
          <p:cNvPr id="13316" name="幻灯片编号占位符 3">
            <a:extLst>
              <a:ext uri="{FF2B5EF4-FFF2-40B4-BE49-F238E27FC236}">
                <a16:creationId xmlns:a16="http://schemas.microsoft.com/office/drawing/2014/main" id="{8400F030-8C87-4B41-B211-F76CE032CC1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8C72FA4F-6FEC-47C8-B0EC-6341031286C1}" type="slidenum">
              <a:rPr lang="zh-CN" altLang="en-US" sz="1200" smtClean="0"/>
              <a:pPr/>
              <a:t>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0B3331C2-FC6A-4D7A-A708-5D243A940B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9A961B56-AD98-40B3-A051-06D67A714A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Few-shot learning was first used in classification tasks. Nowadays, few-shot learning starts to be used in more complex object detection task. Meta RCNN and RepMet try to use positive information obtained from the support set of novel classes for few-shot object detection. However, they all ignored the negative information and the performance has reached a ceiling. </a:t>
            </a:r>
          </a:p>
        </p:txBody>
      </p:sp>
      <p:sp>
        <p:nvSpPr>
          <p:cNvPr id="15364" name="幻灯片编号占位符 3">
            <a:extLst>
              <a:ext uri="{FF2B5EF4-FFF2-40B4-BE49-F238E27FC236}">
                <a16:creationId xmlns:a16="http://schemas.microsoft.com/office/drawing/2014/main" id="{DB37BF8B-9E27-47DB-AC11-B56C66A2B7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6D7E792D-B82F-4E98-82B4-08C0119A12D4}" type="slidenum">
              <a:rPr lang="zh-CN" altLang="en-US" sz="1200" smtClean="0"/>
              <a:pPr/>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44E64C10-2ABB-4E5A-A1D7-EF8B771FDA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3B3D371-C335-4ADC-9BFE-204EB27F5F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Based on this, we try to </a:t>
            </a: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restore negative information in few-shot object detection. As shown in the bottom figure, the bounding box containing the whole or most of the car is considered as positive information and the bounding box containing part of the car is used as the negative information. We distinguish positive and negative information according to the IoU and we try to utilize </a:t>
            </a:r>
            <a:r>
              <a:rPr kumimoji="1" lang="en-US" altLang="zh-CN" sz="18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both positive and negative information </a:t>
            </a: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for better few-shot detection performance.</a:t>
            </a:r>
          </a:p>
          <a:p>
            <a:pPr eaLnBrk="1" hangingPunct="1">
              <a:spcBef>
                <a:spcPct val="0"/>
              </a:spcBef>
            </a:pPr>
            <a:endParaRPr lang="zh-CN" altLang="en-US"/>
          </a:p>
        </p:txBody>
      </p:sp>
      <p:sp>
        <p:nvSpPr>
          <p:cNvPr id="17412" name="幻灯片编号占位符 3">
            <a:extLst>
              <a:ext uri="{FF2B5EF4-FFF2-40B4-BE49-F238E27FC236}">
                <a16:creationId xmlns:a16="http://schemas.microsoft.com/office/drawing/2014/main" id="{AC8F4DB3-199F-47BB-81D1-BB9AEBF1F6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95BF9D75-862D-4ADA-BAF7-D650658B7C75}" type="slidenum">
              <a:rPr lang="zh-CN" altLang="en-US" sz="1200" smtClean="0"/>
              <a:pPr/>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1AB14A52-3E7D-486A-93A2-94620EAD52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0E7D6430-7BF4-4B07-B6D4-AA204AC1A9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To realize this idea, by a</a:t>
            </a:r>
            <a:r>
              <a:rPr kumimoji="1" lang="en-US" altLang="zh-CN" sz="1600">
                <a:latin typeface="微软雅黑" panose="020B0503020204020204" pitchFamily="34" charset="-122"/>
                <a:ea typeface="微软雅黑" panose="020B0503020204020204" pitchFamily="34" charset="-122"/>
                <a:cs typeface="Times New Roman" panose="02020603050405020304" pitchFamily="18" charset="0"/>
              </a:rPr>
              <a:t>dding embedding module,</a:t>
            </a:r>
            <a:r>
              <a:rPr kumimoji="1" lang="zh-CN" altLang="en-US" sz="1600">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600">
                <a:latin typeface="微软雅黑" panose="020B0503020204020204" pitchFamily="34" charset="-122"/>
                <a:ea typeface="微软雅黑" panose="020B0503020204020204" pitchFamily="34" charset="-122"/>
                <a:cs typeface="Times New Roman" panose="02020603050405020304" pitchFamily="18" charset="0"/>
              </a:rPr>
              <a:t>positive and negative representatives module to faster rcnn, </a:t>
            </a:r>
            <a:r>
              <a:rPr lang="en-US" altLang="zh-CN"/>
              <a:t>we establish a NP-RepMet framework. In addition,  we propose two different schemes for NP-RepMet training and test. The embedding loss is used to train the positive and negative representatives in the training process. And in the NP-RepMet test process, they are replaced by the features generated after the embedding module on the sample from the novel class support set.</a:t>
            </a:r>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en-US" altLang="zh-CN"/>
          </a:p>
        </p:txBody>
      </p:sp>
      <p:sp>
        <p:nvSpPr>
          <p:cNvPr id="19460" name="幻灯片编号占位符 3">
            <a:extLst>
              <a:ext uri="{FF2B5EF4-FFF2-40B4-BE49-F238E27FC236}">
                <a16:creationId xmlns:a16="http://schemas.microsoft.com/office/drawing/2014/main" id="{C7CCA8E4-D7DB-4474-97A0-F6E90DED7B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4589CFC6-27D9-4207-8D32-D796CCEB350B}" type="slidenum">
              <a:rPr lang="zh-CN" altLang="en-US" sz="1200" smtClean="0"/>
              <a:pPr/>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3B6CC5CD-B600-4356-A796-DAA0491E54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B45527B7-2318-4E80-8434-6D90A4A601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Experiment results have shown the effectiveness of our approach. The results on ImageNet-LOC and Pascal VOC show that by restoring negative information, the mAP can be improved greatly in few-shot object detection.</a:t>
            </a:r>
            <a:r>
              <a:rPr lang="zh-CN" altLang="en-US"/>
              <a:t> </a:t>
            </a:r>
            <a:r>
              <a:rPr lang="en-US" altLang="zh-CN"/>
              <a:t>We</a:t>
            </a:r>
            <a:r>
              <a:rPr lang="zh-CN" altLang="en-US"/>
              <a:t> </a:t>
            </a:r>
            <a:r>
              <a:rPr lang="en-US" altLang="zh-CN"/>
              <a:t>also give the tsne visualization of the </a:t>
            </a:r>
            <a:r>
              <a:rPr kumimoji="1" lang="en-US" altLang="zh-CN" sz="1600">
                <a:latin typeface="微软雅黑" panose="020B0503020204020204" pitchFamily="34" charset="-122"/>
                <a:ea typeface="微软雅黑" panose="020B0503020204020204" pitchFamily="34" charset="-122"/>
                <a:cs typeface="Times New Roman" panose="02020603050405020304" pitchFamily="18" charset="0"/>
              </a:rPr>
              <a:t>Positive and Negative representatives. </a:t>
            </a:r>
          </a:p>
          <a:p>
            <a:pPr eaLnBrk="1" hangingPunct="1">
              <a:spcBef>
                <a:spcPct val="0"/>
              </a:spcBef>
            </a:pPr>
            <a:endParaRPr lang="zh-CN" altLang="en-US"/>
          </a:p>
        </p:txBody>
      </p:sp>
      <p:sp>
        <p:nvSpPr>
          <p:cNvPr id="21508" name="幻灯片编号占位符 3">
            <a:extLst>
              <a:ext uri="{FF2B5EF4-FFF2-40B4-BE49-F238E27FC236}">
                <a16:creationId xmlns:a16="http://schemas.microsoft.com/office/drawing/2014/main" id="{90C22245-1F60-4772-97E1-628C13C64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38174A6B-5D0D-4946-9165-35AD56EEE4F7}" type="slidenum">
              <a:rPr lang="zh-CN" altLang="en-US" sz="1200" smtClean="0"/>
              <a:pPr/>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13EB5591-3770-42CB-8EE9-E873435FBA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78DE23D5-9C1F-4F5C-8B7A-396019AC8CE7}"/>
              </a:ext>
            </a:extLst>
          </p:cNvPr>
          <p:cNvSpPr>
            <a:spLocks noGrp="1"/>
          </p:cNvSpPr>
          <p:nvPr>
            <p:ph type="body" idx="1"/>
          </p:nvPr>
        </p:nvSpPr>
        <p:spPr/>
        <p:txBody>
          <a:bodyPr/>
          <a:lstStyle/>
          <a:p>
            <a:pPr eaLnBrk="1" hangingPunct="1">
              <a:spcBef>
                <a:spcPct val="0"/>
              </a:spcBef>
            </a:pPr>
            <a:r>
              <a:rPr lang="en-US" altLang="zh-CN" sz="1800">
                <a:effectLst>
                  <a:outerShdw blurRad="38100" dist="38100" dir="2700000" algn="tl">
                    <a:srgbClr val="C0C0C0"/>
                  </a:outerShdw>
                </a:effectLst>
                <a:latin typeface="Arial" panose="020B0604020202020204" pitchFamily="34" charset="0"/>
                <a:ea typeface="黑体" panose="02010609060101010101" pitchFamily="49" charset="-122"/>
              </a:rPr>
              <a:t>That’s all. Thanks for your listening</a:t>
            </a:r>
            <a:r>
              <a:rPr lang="zh-CN" altLang="en-US" sz="1800">
                <a:effectLst>
                  <a:outerShdw blurRad="38100" dist="38100" dir="2700000" algn="tl">
                    <a:srgbClr val="C0C0C0"/>
                  </a:outerShdw>
                </a:effectLst>
                <a:latin typeface="Arial" panose="020B0604020202020204" pitchFamily="34" charset="0"/>
                <a:ea typeface="黑体" panose="02010609060101010101" pitchFamily="49" charset="-122"/>
              </a:rPr>
              <a:t>！</a:t>
            </a:r>
            <a:r>
              <a:rPr lang="en-US" altLang="zh-CN" sz="1800">
                <a:effectLst>
                  <a:outerShdw blurRad="38100" dist="38100" dir="2700000" algn="tl">
                    <a:srgbClr val="C0C0C0"/>
                  </a:outerShdw>
                </a:effectLst>
                <a:latin typeface="Arial" panose="020B0604020202020204" pitchFamily="34" charset="0"/>
                <a:ea typeface="黑体" panose="02010609060101010101" pitchFamily="49" charset="-122"/>
              </a:rPr>
              <a:t>For more information</a:t>
            </a:r>
            <a:r>
              <a:rPr lang="zh-CN" altLang="en-US" sz="1800">
                <a:effectLst>
                  <a:outerShdw blurRad="38100" dist="38100" dir="2700000" algn="tl">
                    <a:srgbClr val="C0C0C0"/>
                  </a:outerShdw>
                </a:effectLst>
                <a:latin typeface="Arial" panose="020B0604020202020204" pitchFamily="34" charset="0"/>
                <a:ea typeface="黑体" panose="02010609060101010101" pitchFamily="49" charset="-122"/>
              </a:rPr>
              <a:t>， </a:t>
            </a:r>
            <a:r>
              <a:rPr lang="en-US" altLang="zh-CN" sz="1800">
                <a:effectLst>
                  <a:outerShdw blurRad="38100" dist="38100" dir="2700000" algn="tl">
                    <a:srgbClr val="C0C0C0"/>
                  </a:outerShdw>
                </a:effectLst>
                <a:latin typeface="Arial" panose="020B0604020202020204" pitchFamily="34" charset="0"/>
                <a:ea typeface="黑体" panose="02010609060101010101" pitchFamily="49" charset="-122"/>
              </a:rPr>
              <a:t>please refer to our paper.</a:t>
            </a:r>
          </a:p>
          <a:p>
            <a:pPr eaLnBrk="1" hangingPunct="1">
              <a:spcBef>
                <a:spcPct val="0"/>
              </a:spcBef>
            </a:pPr>
            <a:endParaRPr lang="zh-CN" altLang="en-US" sz="1800">
              <a:effectLst>
                <a:outerShdw blurRad="38100" dist="38100" dir="2700000" algn="tl">
                  <a:srgbClr val="C0C0C0"/>
                </a:outerShdw>
              </a:effectLst>
              <a:latin typeface="Arial" panose="020B0604020202020204" pitchFamily="34" charset="0"/>
              <a:ea typeface="黑体" panose="02010609060101010101" pitchFamily="49" charset="-122"/>
            </a:endParaRPr>
          </a:p>
        </p:txBody>
      </p:sp>
      <p:sp>
        <p:nvSpPr>
          <p:cNvPr id="23556" name="灯片编号占位符 3">
            <a:extLst>
              <a:ext uri="{FF2B5EF4-FFF2-40B4-BE49-F238E27FC236}">
                <a16:creationId xmlns:a16="http://schemas.microsoft.com/office/drawing/2014/main" id="{BF2DE422-7E7C-46C8-ABDB-9F008A6583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fld id="{7CC22F3E-F2BA-45C1-8CF4-1E7BB3B8A812}" type="slidenum">
              <a:rPr lang="zh-CN" altLang="en-US" sz="1200" smtClean="0"/>
              <a:pPr/>
              <a:t>8</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00520" y="3029939"/>
            <a:ext cx="14739224" cy="2090702"/>
          </a:xfrm>
        </p:spPr>
        <p:txBody>
          <a:bodyPr/>
          <a:lstStyle/>
          <a:p>
            <a:r>
              <a:rPr lang="zh-CN" altLang="en-US"/>
              <a:t>单击此处编辑母版标题样式</a:t>
            </a:r>
          </a:p>
        </p:txBody>
      </p:sp>
      <p:sp>
        <p:nvSpPr>
          <p:cNvPr id="3" name="副标题 2"/>
          <p:cNvSpPr>
            <a:spLocks noGrp="1"/>
          </p:cNvSpPr>
          <p:nvPr>
            <p:ph type="subTitle" idx="1"/>
          </p:nvPr>
        </p:nvSpPr>
        <p:spPr>
          <a:xfrm>
            <a:off x="2601040" y="5527041"/>
            <a:ext cx="12138184" cy="2492587"/>
          </a:xfrm>
        </p:spPr>
        <p:txBody>
          <a:bodyPr/>
          <a:lstStyle>
            <a:lvl1pPr marL="0" indent="0" algn="ctr">
              <a:buNone/>
              <a:defRPr>
                <a:solidFill>
                  <a:schemeClr val="tx1">
                    <a:tint val="75000"/>
                  </a:schemeClr>
                </a:solidFill>
              </a:defRPr>
            </a:lvl1pPr>
            <a:lvl2pPr marL="867017" indent="0" algn="ctr">
              <a:buNone/>
              <a:defRPr>
                <a:solidFill>
                  <a:schemeClr val="tx1">
                    <a:tint val="75000"/>
                  </a:schemeClr>
                </a:solidFill>
              </a:defRPr>
            </a:lvl2pPr>
            <a:lvl3pPr marL="1734033" indent="0" algn="ctr">
              <a:buNone/>
              <a:defRPr>
                <a:solidFill>
                  <a:schemeClr val="tx1">
                    <a:tint val="75000"/>
                  </a:schemeClr>
                </a:solidFill>
              </a:defRPr>
            </a:lvl3pPr>
            <a:lvl4pPr marL="2601050" indent="0" algn="ctr">
              <a:buNone/>
              <a:defRPr>
                <a:solidFill>
                  <a:schemeClr val="tx1">
                    <a:tint val="75000"/>
                  </a:schemeClr>
                </a:solidFill>
              </a:defRPr>
            </a:lvl4pPr>
            <a:lvl5pPr marL="3468065" indent="0" algn="ctr">
              <a:buNone/>
              <a:defRPr>
                <a:solidFill>
                  <a:schemeClr val="tx1">
                    <a:tint val="75000"/>
                  </a:schemeClr>
                </a:solidFill>
              </a:defRPr>
            </a:lvl5pPr>
            <a:lvl6pPr marL="4335082" indent="0" algn="ctr">
              <a:buNone/>
              <a:defRPr>
                <a:solidFill>
                  <a:schemeClr val="tx1">
                    <a:tint val="75000"/>
                  </a:schemeClr>
                </a:solidFill>
              </a:defRPr>
            </a:lvl6pPr>
            <a:lvl7pPr marL="5202099" indent="0" algn="ctr">
              <a:buNone/>
              <a:defRPr>
                <a:solidFill>
                  <a:schemeClr val="tx1">
                    <a:tint val="75000"/>
                  </a:schemeClr>
                </a:solidFill>
              </a:defRPr>
            </a:lvl7pPr>
            <a:lvl8pPr marL="6069115" indent="0" algn="ctr">
              <a:buNone/>
              <a:defRPr>
                <a:solidFill>
                  <a:schemeClr val="tx1">
                    <a:tint val="75000"/>
                  </a:schemeClr>
                </a:solidFill>
              </a:defRPr>
            </a:lvl8pPr>
            <a:lvl9pPr marL="6936132"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BBD6BAC2-523B-4F5E-BDA9-552433BDCCB2}"/>
              </a:ext>
            </a:extLst>
          </p:cNvPr>
          <p:cNvSpPr>
            <a:spLocks noGrp="1"/>
          </p:cNvSpPr>
          <p:nvPr>
            <p:ph type="dt" sz="half" idx="10"/>
          </p:nvPr>
        </p:nvSpPr>
        <p:spPr/>
        <p:txBody>
          <a:bodyPr/>
          <a:lstStyle>
            <a:lvl1pPr>
              <a:defRPr/>
            </a:lvl1pPr>
          </a:lstStyle>
          <a:p>
            <a:pPr>
              <a:defRPr/>
            </a:pPr>
            <a:fld id="{DB66A536-9D25-45A0-A385-8A065992F374}" type="datetime1">
              <a:rPr lang="zh-CN" altLang="en-US"/>
              <a:pPr>
                <a:defRPr/>
              </a:pPr>
              <a:t>2020/10/20</a:t>
            </a:fld>
            <a:endParaRPr lang="zh-CN" altLang="en-US"/>
          </a:p>
        </p:txBody>
      </p:sp>
      <p:sp>
        <p:nvSpPr>
          <p:cNvPr id="5" name="页脚占位符 4">
            <a:extLst>
              <a:ext uri="{FF2B5EF4-FFF2-40B4-BE49-F238E27FC236}">
                <a16:creationId xmlns:a16="http://schemas.microsoft.com/office/drawing/2014/main" id="{7182DF3A-8EC6-47CC-88B3-B4FD2C9B8B3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9CA2B40-04FB-4EF8-98E4-610AB459DA05}"/>
              </a:ext>
            </a:extLst>
          </p:cNvPr>
          <p:cNvSpPr>
            <a:spLocks noGrp="1"/>
          </p:cNvSpPr>
          <p:nvPr>
            <p:ph type="sldNum" sz="quarter" idx="12"/>
          </p:nvPr>
        </p:nvSpPr>
        <p:spPr/>
        <p:txBody>
          <a:bodyPr/>
          <a:lstStyle>
            <a:lvl1pPr>
              <a:defRPr/>
            </a:lvl1pPr>
          </a:lstStyle>
          <a:p>
            <a:pPr>
              <a:defRPr/>
            </a:pPr>
            <a:fld id="{317067C9-7934-4D1D-B4F7-B9C8F8087AEF}" type="slidenum">
              <a:rPr lang="zh-CN" altLang="en-US"/>
              <a:pPr>
                <a:defRPr/>
              </a:pPr>
              <a:t>‹#›</a:t>
            </a:fld>
            <a:endParaRPr lang="zh-CN" altLang="en-US"/>
          </a:p>
        </p:txBody>
      </p:sp>
    </p:spTree>
    <p:extLst>
      <p:ext uri="{BB962C8B-B14F-4D97-AF65-F5344CB8AC3E}">
        <p14:creationId xmlns:p14="http://schemas.microsoft.com/office/powerpoint/2010/main" val="303502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D6F3467A-8673-4FD4-83D1-7F1534AAA677}"/>
              </a:ext>
            </a:extLst>
          </p:cNvPr>
          <p:cNvSpPr>
            <a:spLocks noGrp="1"/>
          </p:cNvSpPr>
          <p:nvPr>
            <p:ph type="dt" sz="half" idx="10"/>
          </p:nvPr>
        </p:nvSpPr>
        <p:spPr/>
        <p:txBody>
          <a:bodyPr/>
          <a:lstStyle>
            <a:lvl1pPr>
              <a:defRPr/>
            </a:lvl1pPr>
          </a:lstStyle>
          <a:p>
            <a:pPr>
              <a:defRPr/>
            </a:pPr>
            <a:fld id="{C998994D-2A9A-4E32-897F-8F9BCA2FFE56}" type="datetime1">
              <a:rPr lang="zh-CN" altLang="en-US"/>
              <a:pPr>
                <a:defRPr/>
              </a:pPr>
              <a:t>2020/10/20</a:t>
            </a:fld>
            <a:endParaRPr lang="zh-CN" altLang="en-US"/>
          </a:p>
        </p:txBody>
      </p:sp>
      <p:sp>
        <p:nvSpPr>
          <p:cNvPr id="5" name="页脚占位符 4">
            <a:extLst>
              <a:ext uri="{FF2B5EF4-FFF2-40B4-BE49-F238E27FC236}">
                <a16:creationId xmlns:a16="http://schemas.microsoft.com/office/drawing/2014/main" id="{90E18729-AEA5-4F9E-8822-C02D3B86B79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E509673-453B-4A1F-81C4-0DDCA3802EF9}"/>
              </a:ext>
            </a:extLst>
          </p:cNvPr>
          <p:cNvSpPr>
            <a:spLocks noGrp="1"/>
          </p:cNvSpPr>
          <p:nvPr>
            <p:ph type="sldNum" sz="quarter" idx="12"/>
          </p:nvPr>
        </p:nvSpPr>
        <p:spPr>
          <a:xfrm>
            <a:off x="13265150" y="9040813"/>
            <a:ext cx="4044950" cy="519112"/>
          </a:xfrm>
        </p:spPr>
        <p:txBody>
          <a:bodyPr/>
          <a:lstStyle>
            <a:lvl1pPr>
              <a:defRPr/>
            </a:lvl1pPr>
          </a:lstStyle>
          <a:p>
            <a:pPr>
              <a:defRPr/>
            </a:pPr>
            <a:fld id="{C0A6E3B7-ECC5-4F28-8686-B7865000218F}" type="slidenum">
              <a:rPr lang="zh-CN" altLang="en-US"/>
              <a:pPr>
                <a:defRPr/>
              </a:pPr>
              <a:t>‹#›</a:t>
            </a:fld>
            <a:endParaRPr lang="zh-CN" altLang="en-US"/>
          </a:p>
        </p:txBody>
      </p:sp>
    </p:spTree>
    <p:extLst>
      <p:ext uri="{BB962C8B-B14F-4D97-AF65-F5344CB8AC3E}">
        <p14:creationId xmlns:p14="http://schemas.microsoft.com/office/powerpoint/2010/main" val="244706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00520" y="3029939"/>
            <a:ext cx="14739224" cy="2090702"/>
          </a:xfrm>
        </p:spPr>
        <p:txBody>
          <a:bodyPr/>
          <a:lstStyle/>
          <a:p>
            <a:r>
              <a:rPr lang="zh-CN" altLang="en-US"/>
              <a:t>单击此处编辑母版标题样式</a:t>
            </a:r>
          </a:p>
        </p:txBody>
      </p:sp>
      <p:sp>
        <p:nvSpPr>
          <p:cNvPr id="3" name="副标题 2"/>
          <p:cNvSpPr>
            <a:spLocks noGrp="1"/>
          </p:cNvSpPr>
          <p:nvPr>
            <p:ph type="subTitle" idx="1"/>
          </p:nvPr>
        </p:nvSpPr>
        <p:spPr>
          <a:xfrm>
            <a:off x="2601040" y="5527041"/>
            <a:ext cx="12138184" cy="2492587"/>
          </a:xfrm>
        </p:spPr>
        <p:txBody>
          <a:bodyPr/>
          <a:lstStyle>
            <a:lvl1pPr marL="0" indent="0" algn="ctr">
              <a:buNone/>
              <a:defRPr>
                <a:solidFill>
                  <a:schemeClr val="tx1">
                    <a:tint val="75000"/>
                  </a:schemeClr>
                </a:solidFill>
              </a:defRPr>
            </a:lvl1pPr>
            <a:lvl2pPr marL="867017" indent="0" algn="ctr">
              <a:buNone/>
              <a:defRPr>
                <a:solidFill>
                  <a:schemeClr val="tx1">
                    <a:tint val="75000"/>
                  </a:schemeClr>
                </a:solidFill>
              </a:defRPr>
            </a:lvl2pPr>
            <a:lvl3pPr marL="1734033" indent="0" algn="ctr">
              <a:buNone/>
              <a:defRPr>
                <a:solidFill>
                  <a:schemeClr val="tx1">
                    <a:tint val="75000"/>
                  </a:schemeClr>
                </a:solidFill>
              </a:defRPr>
            </a:lvl3pPr>
            <a:lvl4pPr marL="2601050" indent="0" algn="ctr">
              <a:buNone/>
              <a:defRPr>
                <a:solidFill>
                  <a:schemeClr val="tx1">
                    <a:tint val="75000"/>
                  </a:schemeClr>
                </a:solidFill>
              </a:defRPr>
            </a:lvl4pPr>
            <a:lvl5pPr marL="3468065" indent="0" algn="ctr">
              <a:buNone/>
              <a:defRPr>
                <a:solidFill>
                  <a:schemeClr val="tx1">
                    <a:tint val="75000"/>
                  </a:schemeClr>
                </a:solidFill>
              </a:defRPr>
            </a:lvl5pPr>
            <a:lvl6pPr marL="4335082" indent="0" algn="ctr">
              <a:buNone/>
              <a:defRPr>
                <a:solidFill>
                  <a:schemeClr val="tx1">
                    <a:tint val="75000"/>
                  </a:schemeClr>
                </a:solidFill>
              </a:defRPr>
            </a:lvl6pPr>
            <a:lvl7pPr marL="5202099" indent="0" algn="ctr">
              <a:buNone/>
              <a:defRPr>
                <a:solidFill>
                  <a:schemeClr val="tx1">
                    <a:tint val="75000"/>
                  </a:schemeClr>
                </a:solidFill>
              </a:defRPr>
            </a:lvl7pPr>
            <a:lvl8pPr marL="6069115" indent="0" algn="ctr">
              <a:buNone/>
              <a:defRPr>
                <a:solidFill>
                  <a:schemeClr val="tx1">
                    <a:tint val="75000"/>
                  </a:schemeClr>
                </a:solidFill>
              </a:defRPr>
            </a:lvl8pPr>
            <a:lvl9pPr marL="6936132"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75D0939F-F9DD-4202-A6BC-C20AA892AEC4}"/>
              </a:ext>
            </a:extLst>
          </p:cNvPr>
          <p:cNvSpPr>
            <a:spLocks noGrp="1"/>
          </p:cNvSpPr>
          <p:nvPr>
            <p:ph type="dt" sz="half" idx="10"/>
          </p:nvPr>
        </p:nvSpPr>
        <p:spPr/>
        <p:txBody>
          <a:bodyPr/>
          <a:lstStyle>
            <a:lvl1pPr>
              <a:defRPr/>
            </a:lvl1pPr>
          </a:lstStyle>
          <a:p>
            <a:pPr>
              <a:defRPr/>
            </a:pPr>
            <a:fld id="{C5E253F1-FF90-4DE1-80D8-29998BB09050}" type="datetime1">
              <a:rPr lang="zh-CN" altLang="en-US"/>
              <a:pPr>
                <a:defRPr/>
              </a:pPr>
              <a:t>2020/10/20</a:t>
            </a:fld>
            <a:endParaRPr lang="zh-CN" altLang="en-US"/>
          </a:p>
        </p:txBody>
      </p:sp>
      <p:sp>
        <p:nvSpPr>
          <p:cNvPr id="5" name="页脚占位符 4">
            <a:extLst>
              <a:ext uri="{FF2B5EF4-FFF2-40B4-BE49-F238E27FC236}">
                <a16:creationId xmlns:a16="http://schemas.microsoft.com/office/drawing/2014/main" id="{7E2CD7EB-3062-4DAF-80B0-5F39CB581A7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204EFBF-9DE7-48F9-B8C2-79ECE79542C2}"/>
              </a:ext>
            </a:extLst>
          </p:cNvPr>
          <p:cNvSpPr>
            <a:spLocks noGrp="1"/>
          </p:cNvSpPr>
          <p:nvPr>
            <p:ph type="sldNum" sz="quarter" idx="12"/>
          </p:nvPr>
        </p:nvSpPr>
        <p:spPr/>
        <p:txBody>
          <a:bodyPr/>
          <a:lstStyle>
            <a:lvl1pPr>
              <a:defRPr/>
            </a:lvl1pPr>
          </a:lstStyle>
          <a:p>
            <a:pPr>
              <a:defRPr/>
            </a:pPr>
            <a:fld id="{77F0022A-3F11-4386-B6F8-466FD928EBD5}" type="slidenum">
              <a:rPr lang="zh-CN" altLang="en-US"/>
              <a:pPr>
                <a:defRPr/>
              </a:pPr>
              <a:t>‹#›</a:t>
            </a:fld>
            <a:endParaRPr lang="zh-CN" altLang="en-US"/>
          </a:p>
        </p:txBody>
      </p:sp>
    </p:spTree>
    <p:extLst>
      <p:ext uri="{BB962C8B-B14F-4D97-AF65-F5344CB8AC3E}">
        <p14:creationId xmlns:p14="http://schemas.microsoft.com/office/powerpoint/2010/main" val="166411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E3CE0594-744A-4A18-9168-ABD41ED78D48}"/>
              </a:ext>
            </a:extLst>
          </p:cNvPr>
          <p:cNvSpPr>
            <a:spLocks noGrp="1"/>
          </p:cNvSpPr>
          <p:nvPr>
            <p:ph type="dt" sz="half" idx="10"/>
          </p:nvPr>
        </p:nvSpPr>
        <p:spPr/>
        <p:txBody>
          <a:bodyPr/>
          <a:lstStyle>
            <a:lvl1pPr>
              <a:defRPr/>
            </a:lvl1pPr>
          </a:lstStyle>
          <a:p>
            <a:pPr>
              <a:defRPr/>
            </a:pPr>
            <a:fld id="{E6E1009B-604A-4591-B22C-1FE5B1D1449F}" type="datetime1">
              <a:rPr lang="zh-CN" altLang="en-US"/>
              <a:pPr>
                <a:defRPr/>
              </a:pPr>
              <a:t>2020/10/20</a:t>
            </a:fld>
            <a:endParaRPr lang="zh-CN" altLang="en-US"/>
          </a:p>
        </p:txBody>
      </p:sp>
      <p:sp>
        <p:nvSpPr>
          <p:cNvPr id="5" name="页脚占位符 4">
            <a:extLst>
              <a:ext uri="{FF2B5EF4-FFF2-40B4-BE49-F238E27FC236}">
                <a16:creationId xmlns:a16="http://schemas.microsoft.com/office/drawing/2014/main" id="{78E52233-AA7F-45A2-B478-477FE023358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C0818C2-C8E3-46CD-B961-E88B5545D3CA}"/>
              </a:ext>
            </a:extLst>
          </p:cNvPr>
          <p:cNvSpPr>
            <a:spLocks noGrp="1"/>
          </p:cNvSpPr>
          <p:nvPr>
            <p:ph type="sldNum" sz="quarter" idx="12"/>
          </p:nvPr>
        </p:nvSpPr>
        <p:spPr>
          <a:xfrm>
            <a:off x="13265150" y="9040813"/>
            <a:ext cx="4044950" cy="519112"/>
          </a:xfrm>
        </p:spPr>
        <p:txBody>
          <a:bodyPr/>
          <a:lstStyle>
            <a:lvl1pPr>
              <a:defRPr/>
            </a:lvl1pPr>
          </a:lstStyle>
          <a:p>
            <a:pPr>
              <a:defRPr/>
            </a:pPr>
            <a:fld id="{754184B2-FC9B-4DBE-B084-BEAB795B4BA2}" type="slidenum">
              <a:rPr lang="zh-CN" altLang="en-US"/>
              <a:pPr>
                <a:defRPr/>
              </a:pPr>
              <a:t>‹#›</a:t>
            </a:fld>
            <a:endParaRPr lang="zh-CN" altLang="en-US"/>
          </a:p>
        </p:txBody>
      </p:sp>
    </p:spTree>
    <p:extLst>
      <p:ext uri="{BB962C8B-B14F-4D97-AF65-F5344CB8AC3E}">
        <p14:creationId xmlns:p14="http://schemas.microsoft.com/office/powerpoint/2010/main" val="321011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C4E50-7A3E-4C59-8344-BEFCD7E475E2}"/>
              </a:ext>
            </a:extLst>
          </p:cNvPr>
          <p:cNvSpPr>
            <a:spLocks noGrp="1"/>
          </p:cNvSpPr>
          <p:nvPr>
            <p:ph type="dt" sz="half" idx="10"/>
          </p:nvPr>
        </p:nvSpPr>
        <p:spPr/>
        <p:txBody>
          <a:bodyPr/>
          <a:lstStyle>
            <a:lvl1pPr defTabSz="866973">
              <a:defRPr>
                <a:solidFill>
                  <a:prstClr val="black">
                    <a:tint val="75000"/>
                  </a:prstClr>
                </a:solidFill>
              </a:defRPr>
            </a:lvl1pPr>
          </a:lstStyle>
          <a:p>
            <a:pPr>
              <a:defRPr/>
            </a:pPr>
            <a:fld id="{78B765BD-A5D9-4ACB-B98F-5E4D9E27D84F}" type="datetime1">
              <a:rPr lang="zh-CN" altLang="en-US"/>
              <a:pPr>
                <a:defRPr/>
              </a:pPr>
              <a:t>2020/10/20</a:t>
            </a:fld>
            <a:endParaRPr lang="zh-CN" altLang="en-US"/>
          </a:p>
        </p:txBody>
      </p:sp>
      <p:sp>
        <p:nvSpPr>
          <p:cNvPr id="3" name="Footer Placeholder 2">
            <a:extLst>
              <a:ext uri="{FF2B5EF4-FFF2-40B4-BE49-F238E27FC236}">
                <a16:creationId xmlns:a16="http://schemas.microsoft.com/office/drawing/2014/main" id="{2D8C2330-4191-4FE7-A700-1179F7603E8E}"/>
              </a:ext>
            </a:extLst>
          </p:cNvPr>
          <p:cNvSpPr>
            <a:spLocks noGrp="1"/>
          </p:cNvSpPr>
          <p:nvPr>
            <p:ph type="ftr" sz="quarter" idx="11"/>
          </p:nvPr>
        </p:nvSpPr>
        <p:spPr/>
        <p:txBody>
          <a:bodyPr/>
          <a:lstStyle>
            <a:lvl1pPr defTabSz="866973">
              <a:defRPr>
                <a:solidFill>
                  <a:prstClr val="black">
                    <a:tint val="75000"/>
                  </a:prstClr>
                </a:solidFill>
              </a:defRPr>
            </a:lvl1pPr>
          </a:lstStyle>
          <a:p>
            <a:pPr>
              <a:defRPr/>
            </a:pPr>
            <a:endParaRPr lang="zh-CN" altLang="en-US"/>
          </a:p>
        </p:txBody>
      </p:sp>
      <p:sp>
        <p:nvSpPr>
          <p:cNvPr id="4" name="Slide Number Placeholder 3">
            <a:extLst>
              <a:ext uri="{FF2B5EF4-FFF2-40B4-BE49-F238E27FC236}">
                <a16:creationId xmlns:a16="http://schemas.microsoft.com/office/drawing/2014/main" id="{24EDCC2A-5C4F-4334-94E1-6F8AB9EC6737}"/>
              </a:ext>
            </a:extLst>
          </p:cNvPr>
          <p:cNvSpPr>
            <a:spLocks noGrp="1"/>
          </p:cNvSpPr>
          <p:nvPr>
            <p:ph type="sldNum" sz="quarter" idx="12"/>
          </p:nvPr>
        </p:nvSpPr>
        <p:spPr/>
        <p:txBody>
          <a:bodyPr/>
          <a:lstStyle>
            <a:lvl1pPr defTabSz="865761">
              <a:defRPr/>
            </a:lvl1pPr>
          </a:lstStyle>
          <a:p>
            <a:pPr>
              <a:defRPr/>
            </a:pPr>
            <a:fld id="{856CAFD9-EE1F-4FEB-ABEA-1612644D67CD}" type="slidenum">
              <a:rPr lang="zh-CN" altLang="en-US"/>
              <a:pPr>
                <a:defRPr/>
              </a:pPr>
              <a:t>‹#›</a:t>
            </a:fld>
            <a:endParaRPr lang="zh-CN" altLang="en-US"/>
          </a:p>
        </p:txBody>
      </p:sp>
    </p:spTree>
    <p:extLst>
      <p:ext uri="{BB962C8B-B14F-4D97-AF65-F5344CB8AC3E}">
        <p14:creationId xmlns:p14="http://schemas.microsoft.com/office/powerpoint/2010/main" val="6529415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FE3C3D9-0A28-4A80-B0C1-19A8242BE3C1}"/>
              </a:ext>
            </a:extLst>
          </p:cNvPr>
          <p:cNvSpPr>
            <a:spLocks noGrp="1"/>
          </p:cNvSpPr>
          <p:nvPr>
            <p:ph type="title"/>
          </p:nvPr>
        </p:nvSpPr>
        <p:spPr bwMode="auto">
          <a:xfrm>
            <a:off x="868363" y="390525"/>
            <a:ext cx="15603537"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0C744B73-3087-420C-A5E5-6E7D2DB25A50}"/>
              </a:ext>
            </a:extLst>
          </p:cNvPr>
          <p:cNvSpPr>
            <a:spLocks noGrp="1" noChangeArrowheads="1"/>
          </p:cNvSpPr>
          <p:nvPr>
            <p:ph type="body" idx="1"/>
          </p:nvPr>
        </p:nvSpPr>
        <p:spPr bwMode="auto">
          <a:xfrm>
            <a:off x="868363" y="2276475"/>
            <a:ext cx="15603537" cy="643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4E1E5B-55F4-4BDF-B395-AE21B3DBECBF}"/>
              </a:ext>
            </a:extLst>
          </p:cNvPr>
          <p:cNvSpPr>
            <a:spLocks noGrp="1"/>
          </p:cNvSpPr>
          <p:nvPr>
            <p:ph type="dt" sz="half" idx="2"/>
          </p:nvPr>
        </p:nvSpPr>
        <p:spPr>
          <a:xfrm>
            <a:off x="868363" y="9040813"/>
            <a:ext cx="4044950" cy="519112"/>
          </a:xfrm>
          <a:prstGeom prst="rect">
            <a:avLst/>
          </a:prstGeom>
        </p:spPr>
        <p:txBody>
          <a:bodyPr vert="horz" lIns="130046" tIns="65023" rIns="130046" bIns="65023" rtlCol="0" anchor="ctr"/>
          <a:lstStyle>
            <a:lvl1pPr algn="l" defTabSz="1734033" eaLnBrk="1" fontAlgn="auto" hangingPunct="1">
              <a:spcBef>
                <a:spcPts val="0"/>
              </a:spcBef>
              <a:spcAft>
                <a:spcPts val="0"/>
              </a:spcAft>
              <a:defRPr sz="2267">
                <a:solidFill>
                  <a:schemeClr val="tx1">
                    <a:tint val="75000"/>
                  </a:schemeClr>
                </a:solidFill>
                <a:latin typeface="+mn-lt"/>
                <a:ea typeface="+mn-ea"/>
              </a:defRPr>
            </a:lvl1pPr>
          </a:lstStyle>
          <a:p>
            <a:pPr>
              <a:defRPr/>
            </a:pPr>
            <a:fld id="{B4B67207-A15A-40C1-B74E-AE1C4E17384D}" type="datetime1">
              <a:rPr lang="zh-CN" altLang="en-US"/>
              <a:pPr>
                <a:defRPr/>
              </a:pPr>
              <a:t>2020/10/20</a:t>
            </a:fld>
            <a:endParaRPr lang="zh-CN" altLang="en-US"/>
          </a:p>
        </p:txBody>
      </p:sp>
      <p:sp>
        <p:nvSpPr>
          <p:cNvPr id="5" name="页脚占位符 4">
            <a:extLst>
              <a:ext uri="{FF2B5EF4-FFF2-40B4-BE49-F238E27FC236}">
                <a16:creationId xmlns:a16="http://schemas.microsoft.com/office/drawing/2014/main" id="{FBD37D47-3B3F-4C49-96C8-B5B23920DB6C}"/>
              </a:ext>
            </a:extLst>
          </p:cNvPr>
          <p:cNvSpPr>
            <a:spLocks noGrp="1"/>
          </p:cNvSpPr>
          <p:nvPr>
            <p:ph type="ftr" sz="quarter" idx="3"/>
          </p:nvPr>
        </p:nvSpPr>
        <p:spPr>
          <a:xfrm>
            <a:off x="5924550" y="9040813"/>
            <a:ext cx="5491163" cy="519112"/>
          </a:xfrm>
          <a:prstGeom prst="rect">
            <a:avLst/>
          </a:prstGeom>
        </p:spPr>
        <p:txBody>
          <a:bodyPr vert="horz" lIns="130046" tIns="65023" rIns="130046" bIns="65023" rtlCol="0" anchor="ctr"/>
          <a:lstStyle>
            <a:lvl1pPr algn="ctr" defTabSz="1734033" eaLnBrk="1" fontAlgn="auto" hangingPunct="1">
              <a:spcBef>
                <a:spcPts val="0"/>
              </a:spcBef>
              <a:spcAft>
                <a:spcPts val="0"/>
              </a:spcAft>
              <a:defRPr sz="2267">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BF71EE6A-67D6-48A9-8CD7-9D1681D87AD9}"/>
              </a:ext>
            </a:extLst>
          </p:cNvPr>
          <p:cNvSpPr>
            <a:spLocks noGrp="1"/>
          </p:cNvSpPr>
          <p:nvPr>
            <p:ph type="sldNum" sz="quarter" idx="4"/>
          </p:nvPr>
        </p:nvSpPr>
        <p:spPr>
          <a:xfrm>
            <a:off x="12426950" y="9040813"/>
            <a:ext cx="4044950" cy="519112"/>
          </a:xfrm>
          <a:prstGeom prst="rect">
            <a:avLst/>
          </a:prstGeom>
        </p:spPr>
        <p:txBody>
          <a:bodyPr vert="horz" wrap="square" lIns="130046" tIns="65023" rIns="130046" bIns="65023" numCol="1" anchor="ctr" anchorCtr="0" compatLnSpc="1">
            <a:prstTxWarp prst="textNoShape">
              <a:avLst/>
            </a:prstTxWarp>
          </a:bodyPr>
          <a:lstStyle>
            <a:lvl1pPr algn="r" eaLnBrk="1" hangingPunct="1">
              <a:defRPr sz="2267">
                <a:solidFill>
                  <a:srgbClr val="898989"/>
                </a:solidFill>
              </a:defRPr>
            </a:lvl1pPr>
          </a:lstStyle>
          <a:p>
            <a:pPr>
              <a:defRPr/>
            </a:pPr>
            <a:fld id="{C28A73BC-76AF-47D6-8203-8C58B45E10F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436" r:id="rId1"/>
    <p:sldLayoutId id="2147486438" r:id="rId2"/>
  </p:sldLayoutIdLst>
  <p:hf hdr="0" ftr="0" dt="0"/>
  <p:txStyles>
    <p:titleStyle>
      <a:lvl1pPr algn="ctr" defTabSz="1733550" rtl="0" eaLnBrk="0" fontAlgn="base" hangingPunct="0">
        <a:spcBef>
          <a:spcPct val="0"/>
        </a:spcBef>
        <a:spcAft>
          <a:spcPct val="0"/>
        </a:spcAft>
        <a:defRPr sz="8400" kern="1200">
          <a:solidFill>
            <a:schemeClr val="tx1"/>
          </a:solidFill>
          <a:latin typeface="+mj-lt"/>
          <a:ea typeface="+mj-ea"/>
          <a:cs typeface="+mj-cs"/>
        </a:defRPr>
      </a:lvl1pPr>
      <a:lvl2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2pPr>
      <a:lvl3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3pPr>
      <a:lvl4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4pPr>
      <a:lvl5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5pPr>
      <a:lvl6pPr marL="609630"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6pPr>
      <a:lvl7pPr marL="1219261"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7pPr>
      <a:lvl8pPr marL="1828891"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8pPr>
      <a:lvl9pPr marL="2438522"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9pPr>
    </p:titleStyle>
    <p:bodyStyle>
      <a:lvl1pPr marL="649288" indent="-649288" algn="l" defTabSz="1733550" rtl="0" eaLnBrk="0" fontAlgn="base" hangingPunct="0">
        <a:spcBef>
          <a:spcPct val="20000"/>
        </a:spcBef>
        <a:spcAft>
          <a:spcPct val="0"/>
        </a:spcAft>
        <a:buFont typeface="Arial" panose="020B0604020202020204" pitchFamily="34" charset="0"/>
        <a:buChar char="•"/>
        <a:defRPr sz="6100" kern="1200">
          <a:solidFill>
            <a:schemeClr val="tx1"/>
          </a:solidFill>
          <a:latin typeface="+mn-lt"/>
          <a:ea typeface="+mn-ea"/>
          <a:cs typeface="+mn-cs"/>
        </a:defRPr>
      </a:lvl1pPr>
      <a:lvl2pPr marL="1406525" indent="-539750" algn="l" defTabSz="1733550" rtl="0" eaLnBrk="0" fontAlgn="base" hangingPunct="0">
        <a:spcBef>
          <a:spcPct val="20000"/>
        </a:spcBef>
        <a:spcAft>
          <a:spcPct val="0"/>
        </a:spcAft>
        <a:buFont typeface="Arial" panose="020B0604020202020204" pitchFamily="34" charset="0"/>
        <a:buChar char="–"/>
        <a:defRPr sz="5300" kern="1200">
          <a:solidFill>
            <a:schemeClr val="tx1"/>
          </a:solidFill>
          <a:latin typeface="+mn-lt"/>
          <a:ea typeface="+mn-ea"/>
          <a:cs typeface="+mn-cs"/>
        </a:defRPr>
      </a:lvl2pPr>
      <a:lvl3pPr marL="2165350" indent="-431800" algn="l" defTabSz="17335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3pPr>
      <a:lvl4pPr marL="3032125" indent="-431800" algn="l" defTabSz="173355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4pPr>
      <a:lvl5pPr marL="3900488" indent="-431800" algn="l" defTabSz="173355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5pPr>
      <a:lvl6pPr marL="4768590"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6pPr>
      <a:lvl7pPr marL="5635607"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7pPr>
      <a:lvl8pPr marL="6502624"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8pPr>
      <a:lvl9pPr marL="7369640"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9pPr>
    </p:bodyStyle>
    <p:otherStyle>
      <a:defPPr>
        <a:defRPr lang="zh-CN"/>
      </a:defPPr>
      <a:lvl1pPr marL="0" algn="l" defTabSz="1734033" rtl="0" eaLnBrk="1" latinLnBrk="0" hangingPunct="1">
        <a:defRPr sz="3467" kern="1200">
          <a:solidFill>
            <a:schemeClr val="tx1"/>
          </a:solidFill>
          <a:latin typeface="+mn-lt"/>
          <a:ea typeface="+mn-ea"/>
          <a:cs typeface="+mn-cs"/>
        </a:defRPr>
      </a:lvl1pPr>
      <a:lvl2pPr marL="867017" algn="l" defTabSz="1734033" rtl="0" eaLnBrk="1" latinLnBrk="0" hangingPunct="1">
        <a:defRPr sz="3467" kern="1200">
          <a:solidFill>
            <a:schemeClr val="tx1"/>
          </a:solidFill>
          <a:latin typeface="+mn-lt"/>
          <a:ea typeface="+mn-ea"/>
          <a:cs typeface="+mn-cs"/>
        </a:defRPr>
      </a:lvl2pPr>
      <a:lvl3pPr marL="1734033" algn="l" defTabSz="1734033" rtl="0" eaLnBrk="1" latinLnBrk="0" hangingPunct="1">
        <a:defRPr sz="3467" kern="1200">
          <a:solidFill>
            <a:schemeClr val="tx1"/>
          </a:solidFill>
          <a:latin typeface="+mn-lt"/>
          <a:ea typeface="+mn-ea"/>
          <a:cs typeface="+mn-cs"/>
        </a:defRPr>
      </a:lvl3pPr>
      <a:lvl4pPr marL="2601050" algn="l" defTabSz="1734033" rtl="0" eaLnBrk="1" latinLnBrk="0" hangingPunct="1">
        <a:defRPr sz="3467" kern="1200">
          <a:solidFill>
            <a:schemeClr val="tx1"/>
          </a:solidFill>
          <a:latin typeface="+mn-lt"/>
          <a:ea typeface="+mn-ea"/>
          <a:cs typeface="+mn-cs"/>
        </a:defRPr>
      </a:lvl4pPr>
      <a:lvl5pPr marL="3468065" algn="l" defTabSz="1734033" rtl="0" eaLnBrk="1" latinLnBrk="0" hangingPunct="1">
        <a:defRPr sz="3467" kern="1200">
          <a:solidFill>
            <a:schemeClr val="tx1"/>
          </a:solidFill>
          <a:latin typeface="+mn-lt"/>
          <a:ea typeface="+mn-ea"/>
          <a:cs typeface="+mn-cs"/>
        </a:defRPr>
      </a:lvl5pPr>
      <a:lvl6pPr marL="4335082" algn="l" defTabSz="1734033" rtl="0" eaLnBrk="1" latinLnBrk="0" hangingPunct="1">
        <a:defRPr sz="3467" kern="1200">
          <a:solidFill>
            <a:schemeClr val="tx1"/>
          </a:solidFill>
          <a:latin typeface="+mn-lt"/>
          <a:ea typeface="+mn-ea"/>
          <a:cs typeface="+mn-cs"/>
        </a:defRPr>
      </a:lvl6pPr>
      <a:lvl7pPr marL="5202099" algn="l" defTabSz="1734033" rtl="0" eaLnBrk="1" latinLnBrk="0" hangingPunct="1">
        <a:defRPr sz="3467" kern="1200">
          <a:solidFill>
            <a:schemeClr val="tx1"/>
          </a:solidFill>
          <a:latin typeface="+mn-lt"/>
          <a:ea typeface="+mn-ea"/>
          <a:cs typeface="+mn-cs"/>
        </a:defRPr>
      </a:lvl7pPr>
      <a:lvl8pPr marL="6069115" algn="l" defTabSz="1734033" rtl="0" eaLnBrk="1" latinLnBrk="0" hangingPunct="1">
        <a:defRPr sz="3467" kern="1200">
          <a:solidFill>
            <a:schemeClr val="tx1"/>
          </a:solidFill>
          <a:latin typeface="+mn-lt"/>
          <a:ea typeface="+mn-ea"/>
          <a:cs typeface="+mn-cs"/>
        </a:defRPr>
      </a:lvl8pPr>
      <a:lvl9pPr marL="6936132" algn="l" defTabSz="1734033" rtl="0" eaLnBrk="1" latinLnBrk="0" hangingPunct="1">
        <a:defRPr sz="34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E0AC0221-5D96-4EE7-A539-91F03DC75FA8}"/>
              </a:ext>
            </a:extLst>
          </p:cNvPr>
          <p:cNvSpPr>
            <a:spLocks noGrp="1"/>
          </p:cNvSpPr>
          <p:nvPr>
            <p:ph type="title"/>
          </p:nvPr>
        </p:nvSpPr>
        <p:spPr bwMode="auto">
          <a:xfrm>
            <a:off x="868363" y="390525"/>
            <a:ext cx="15603537"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55D6D443-616E-420E-9143-2A20B3AAF69C}"/>
              </a:ext>
            </a:extLst>
          </p:cNvPr>
          <p:cNvSpPr>
            <a:spLocks noGrp="1" noChangeArrowheads="1"/>
          </p:cNvSpPr>
          <p:nvPr>
            <p:ph type="body" idx="1"/>
          </p:nvPr>
        </p:nvSpPr>
        <p:spPr bwMode="auto">
          <a:xfrm>
            <a:off x="868363" y="2276475"/>
            <a:ext cx="15603537" cy="643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4801D4-1B18-4295-8A9E-B983920E5305}"/>
              </a:ext>
            </a:extLst>
          </p:cNvPr>
          <p:cNvSpPr>
            <a:spLocks noGrp="1"/>
          </p:cNvSpPr>
          <p:nvPr>
            <p:ph type="dt" sz="half" idx="2"/>
          </p:nvPr>
        </p:nvSpPr>
        <p:spPr>
          <a:xfrm>
            <a:off x="868363" y="9040813"/>
            <a:ext cx="4044950" cy="519112"/>
          </a:xfrm>
          <a:prstGeom prst="rect">
            <a:avLst/>
          </a:prstGeom>
        </p:spPr>
        <p:txBody>
          <a:bodyPr vert="horz" lIns="130046" tIns="65023" rIns="130046" bIns="65023" rtlCol="0" anchor="ctr"/>
          <a:lstStyle>
            <a:lvl1pPr algn="l" defTabSz="1734033" eaLnBrk="1" fontAlgn="auto" hangingPunct="1">
              <a:spcBef>
                <a:spcPts val="0"/>
              </a:spcBef>
              <a:spcAft>
                <a:spcPts val="0"/>
              </a:spcAft>
              <a:defRPr sz="2267">
                <a:solidFill>
                  <a:prstClr val="black">
                    <a:tint val="75000"/>
                  </a:prstClr>
                </a:solidFill>
                <a:latin typeface="+mn-lt"/>
                <a:ea typeface="+mn-ea"/>
              </a:defRPr>
            </a:lvl1pPr>
          </a:lstStyle>
          <a:p>
            <a:pPr>
              <a:defRPr/>
            </a:pPr>
            <a:fld id="{00958A5E-B741-47D3-AB0B-62172996AC4A}" type="datetime1">
              <a:rPr lang="zh-CN" altLang="en-US"/>
              <a:pPr>
                <a:defRPr/>
              </a:pPr>
              <a:t>2020/10/20</a:t>
            </a:fld>
            <a:endParaRPr lang="zh-CN" altLang="en-US"/>
          </a:p>
        </p:txBody>
      </p:sp>
      <p:sp>
        <p:nvSpPr>
          <p:cNvPr id="5" name="页脚占位符 4">
            <a:extLst>
              <a:ext uri="{FF2B5EF4-FFF2-40B4-BE49-F238E27FC236}">
                <a16:creationId xmlns:a16="http://schemas.microsoft.com/office/drawing/2014/main" id="{2D2D89A8-C63E-45AE-BF4A-081463CAC122}"/>
              </a:ext>
            </a:extLst>
          </p:cNvPr>
          <p:cNvSpPr>
            <a:spLocks noGrp="1"/>
          </p:cNvSpPr>
          <p:nvPr>
            <p:ph type="ftr" sz="quarter" idx="3"/>
          </p:nvPr>
        </p:nvSpPr>
        <p:spPr>
          <a:xfrm>
            <a:off x="5924550" y="9040813"/>
            <a:ext cx="5491163" cy="519112"/>
          </a:xfrm>
          <a:prstGeom prst="rect">
            <a:avLst/>
          </a:prstGeom>
        </p:spPr>
        <p:txBody>
          <a:bodyPr vert="horz" lIns="130046" tIns="65023" rIns="130046" bIns="65023" rtlCol="0" anchor="ctr"/>
          <a:lstStyle>
            <a:lvl1pPr algn="ctr" defTabSz="1734033" eaLnBrk="1" fontAlgn="auto" hangingPunct="1">
              <a:spcBef>
                <a:spcPts val="0"/>
              </a:spcBef>
              <a:spcAft>
                <a:spcPts val="0"/>
              </a:spcAft>
              <a:defRPr sz="2267">
                <a:solidFill>
                  <a:prstClr val="black">
                    <a:tint val="75000"/>
                  </a:prst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64628700-D186-418B-A6AA-0B606DC9D85A}"/>
              </a:ext>
            </a:extLst>
          </p:cNvPr>
          <p:cNvSpPr>
            <a:spLocks noGrp="1"/>
          </p:cNvSpPr>
          <p:nvPr>
            <p:ph type="sldNum" sz="quarter" idx="4"/>
          </p:nvPr>
        </p:nvSpPr>
        <p:spPr>
          <a:xfrm>
            <a:off x="12426950" y="9040813"/>
            <a:ext cx="4044950" cy="519112"/>
          </a:xfrm>
          <a:prstGeom prst="rect">
            <a:avLst/>
          </a:prstGeom>
        </p:spPr>
        <p:txBody>
          <a:bodyPr vert="horz" wrap="square" lIns="130046" tIns="65023" rIns="130046" bIns="65023" numCol="1" anchor="ctr" anchorCtr="0" compatLnSpc="1">
            <a:prstTxWarp prst="textNoShape">
              <a:avLst/>
            </a:prstTxWarp>
          </a:bodyPr>
          <a:lstStyle>
            <a:lvl1pPr algn="r" eaLnBrk="1" hangingPunct="1">
              <a:defRPr sz="2267">
                <a:solidFill>
                  <a:srgbClr val="898989"/>
                </a:solidFill>
              </a:defRPr>
            </a:lvl1pPr>
          </a:lstStyle>
          <a:p>
            <a:pPr>
              <a:defRPr/>
            </a:pPr>
            <a:fld id="{67015516-4AC3-4853-B53F-132C17B1F11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437" r:id="rId1"/>
    <p:sldLayoutId id="2147486439" r:id="rId2"/>
    <p:sldLayoutId id="2147486440" r:id="rId3"/>
  </p:sldLayoutIdLst>
  <p:hf hdr="0" ftr="0" dt="0"/>
  <p:txStyles>
    <p:titleStyle>
      <a:lvl1pPr algn="ctr" defTabSz="1733550" rtl="0" eaLnBrk="0" fontAlgn="base" hangingPunct="0">
        <a:spcBef>
          <a:spcPct val="0"/>
        </a:spcBef>
        <a:spcAft>
          <a:spcPct val="0"/>
        </a:spcAft>
        <a:defRPr sz="8400" kern="1200">
          <a:solidFill>
            <a:schemeClr val="tx1"/>
          </a:solidFill>
          <a:latin typeface="+mj-lt"/>
          <a:ea typeface="+mj-ea"/>
          <a:cs typeface="+mj-cs"/>
        </a:defRPr>
      </a:lvl1pPr>
      <a:lvl2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2pPr>
      <a:lvl3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3pPr>
      <a:lvl4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4pPr>
      <a:lvl5pPr algn="ctr" defTabSz="1733550" rtl="0" eaLnBrk="0" fontAlgn="base" hangingPunct="0">
        <a:spcBef>
          <a:spcPct val="0"/>
        </a:spcBef>
        <a:spcAft>
          <a:spcPct val="0"/>
        </a:spcAft>
        <a:defRPr sz="8400">
          <a:solidFill>
            <a:schemeClr val="tx1"/>
          </a:solidFill>
          <a:latin typeface="Calibri" panose="020F0502020204030204" pitchFamily="34" charset="0"/>
          <a:ea typeface="宋体" panose="02010600030101010101" pitchFamily="2" charset="-122"/>
        </a:defRPr>
      </a:lvl5pPr>
      <a:lvl6pPr marL="609630"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6pPr>
      <a:lvl7pPr marL="1219261"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7pPr>
      <a:lvl8pPr marL="1828891"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8pPr>
      <a:lvl9pPr marL="2438522" algn="ctr" defTabSz="1733637" rtl="0" fontAlgn="base">
        <a:spcBef>
          <a:spcPct val="0"/>
        </a:spcBef>
        <a:spcAft>
          <a:spcPct val="0"/>
        </a:spcAft>
        <a:defRPr sz="8400">
          <a:solidFill>
            <a:schemeClr val="tx1"/>
          </a:solidFill>
          <a:latin typeface="Calibri" panose="020F0502020204030204" pitchFamily="34" charset="0"/>
          <a:ea typeface="宋体" panose="02010600030101010101" pitchFamily="2" charset="-122"/>
        </a:defRPr>
      </a:lvl9pPr>
    </p:titleStyle>
    <p:bodyStyle>
      <a:lvl1pPr marL="649288" indent="-649288" algn="l" defTabSz="1733550" rtl="0" eaLnBrk="0" fontAlgn="base" hangingPunct="0">
        <a:spcBef>
          <a:spcPct val="20000"/>
        </a:spcBef>
        <a:spcAft>
          <a:spcPct val="0"/>
        </a:spcAft>
        <a:buFont typeface="Arial" panose="020B0604020202020204" pitchFamily="34" charset="0"/>
        <a:buChar char="•"/>
        <a:defRPr sz="6100" kern="1200">
          <a:solidFill>
            <a:schemeClr val="tx1"/>
          </a:solidFill>
          <a:latin typeface="+mn-lt"/>
          <a:ea typeface="+mn-ea"/>
          <a:cs typeface="+mn-cs"/>
        </a:defRPr>
      </a:lvl1pPr>
      <a:lvl2pPr marL="1406525" indent="-539750" algn="l" defTabSz="1733550" rtl="0" eaLnBrk="0" fontAlgn="base" hangingPunct="0">
        <a:spcBef>
          <a:spcPct val="20000"/>
        </a:spcBef>
        <a:spcAft>
          <a:spcPct val="0"/>
        </a:spcAft>
        <a:buFont typeface="Arial" panose="020B0604020202020204" pitchFamily="34" charset="0"/>
        <a:buChar char="–"/>
        <a:defRPr sz="5300" kern="1200">
          <a:solidFill>
            <a:schemeClr val="tx1"/>
          </a:solidFill>
          <a:latin typeface="+mn-lt"/>
          <a:ea typeface="+mn-ea"/>
          <a:cs typeface="+mn-cs"/>
        </a:defRPr>
      </a:lvl2pPr>
      <a:lvl3pPr marL="2165350" indent="-431800" algn="l" defTabSz="17335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3pPr>
      <a:lvl4pPr marL="3032125" indent="-431800" algn="l" defTabSz="173355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4pPr>
      <a:lvl5pPr marL="3900488" indent="-431800" algn="l" defTabSz="173355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5pPr>
      <a:lvl6pPr marL="4768590"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6pPr>
      <a:lvl7pPr marL="5635607"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7pPr>
      <a:lvl8pPr marL="6502624"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8pPr>
      <a:lvl9pPr marL="7369640" indent="-433508" algn="l" defTabSz="1734033" rtl="0" eaLnBrk="1" latinLnBrk="0" hangingPunct="1">
        <a:spcBef>
          <a:spcPct val="20000"/>
        </a:spcBef>
        <a:buFont typeface="Arial" panose="020B0604020202020204" pitchFamily="34" charset="0"/>
        <a:buChar char="•"/>
        <a:defRPr sz="3734" kern="1200">
          <a:solidFill>
            <a:schemeClr val="tx1"/>
          </a:solidFill>
          <a:latin typeface="+mn-lt"/>
          <a:ea typeface="+mn-ea"/>
          <a:cs typeface="+mn-cs"/>
        </a:defRPr>
      </a:lvl9pPr>
    </p:bodyStyle>
    <p:otherStyle>
      <a:defPPr>
        <a:defRPr lang="zh-CN"/>
      </a:defPPr>
      <a:lvl1pPr marL="0" algn="l" defTabSz="1734033" rtl="0" eaLnBrk="1" latinLnBrk="0" hangingPunct="1">
        <a:defRPr sz="3467" kern="1200">
          <a:solidFill>
            <a:schemeClr val="tx1"/>
          </a:solidFill>
          <a:latin typeface="+mn-lt"/>
          <a:ea typeface="+mn-ea"/>
          <a:cs typeface="+mn-cs"/>
        </a:defRPr>
      </a:lvl1pPr>
      <a:lvl2pPr marL="867017" algn="l" defTabSz="1734033" rtl="0" eaLnBrk="1" latinLnBrk="0" hangingPunct="1">
        <a:defRPr sz="3467" kern="1200">
          <a:solidFill>
            <a:schemeClr val="tx1"/>
          </a:solidFill>
          <a:latin typeface="+mn-lt"/>
          <a:ea typeface="+mn-ea"/>
          <a:cs typeface="+mn-cs"/>
        </a:defRPr>
      </a:lvl2pPr>
      <a:lvl3pPr marL="1734033" algn="l" defTabSz="1734033" rtl="0" eaLnBrk="1" latinLnBrk="0" hangingPunct="1">
        <a:defRPr sz="3467" kern="1200">
          <a:solidFill>
            <a:schemeClr val="tx1"/>
          </a:solidFill>
          <a:latin typeface="+mn-lt"/>
          <a:ea typeface="+mn-ea"/>
          <a:cs typeface="+mn-cs"/>
        </a:defRPr>
      </a:lvl3pPr>
      <a:lvl4pPr marL="2601050" algn="l" defTabSz="1734033" rtl="0" eaLnBrk="1" latinLnBrk="0" hangingPunct="1">
        <a:defRPr sz="3467" kern="1200">
          <a:solidFill>
            <a:schemeClr val="tx1"/>
          </a:solidFill>
          <a:latin typeface="+mn-lt"/>
          <a:ea typeface="+mn-ea"/>
          <a:cs typeface="+mn-cs"/>
        </a:defRPr>
      </a:lvl4pPr>
      <a:lvl5pPr marL="3468065" algn="l" defTabSz="1734033" rtl="0" eaLnBrk="1" latinLnBrk="0" hangingPunct="1">
        <a:defRPr sz="3467" kern="1200">
          <a:solidFill>
            <a:schemeClr val="tx1"/>
          </a:solidFill>
          <a:latin typeface="+mn-lt"/>
          <a:ea typeface="+mn-ea"/>
          <a:cs typeface="+mn-cs"/>
        </a:defRPr>
      </a:lvl5pPr>
      <a:lvl6pPr marL="4335082" algn="l" defTabSz="1734033" rtl="0" eaLnBrk="1" latinLnBrk="0" hangingPunct="1">
        <a:defRPr sz="3467" kern="1200">
          <a:solidFill>
            <a:schemeClr val="tx1"/>
          </a:solidFill>
          <a:latin typeface="+mn-lt"/>
          <a:ea typeface="+mn-ea"/>
          <a:cs typeface="+mn-cs"/>
        </a:defRPr>
      </a:lvl6pPr>
      <a:lvl7pPr marL="5202099" algn="l" defTabSz="1734033" rtl="0" eaLnBrk="1" latinLnBrk="0" hangingPunct="1">
        <a:defRPr sz="3467" kern="1200">
          <a:solidFill>
            <a:schemeClr val="tx1"/>
          </a:solidFill>
          <a:latin typeface="+mn-lt"/>
          <a:ea typeface="+mn-ea"/>
          <a:cs typeface="+mn-cs"/>
        </a:defRPr>
      </a:lvl7pPr>
      <a:lvl8pPr marL="6069115" algn="l" defTabSz="1734033" rtl="0" eaLnBrk="1" latinLnBrk="0" hangingPunct="1">
        <a:defRPr sz="3467" kern="1200">
          <a:solidFill>
            <a:schemeClr val="tx1"/>
          </a:solidFill>
          <a:latin typeface="+mn-lt"/>
          <a:ea typeface="+mn-ea"/>
          <a:cs typeface="+mn-cs"/>
        </a:defRPr>
      </a:lvl8pPr>
      <a:lvl9pPr marL="6936132" algn="l" defTabSz="1734033" rtl="0" eaLnBrk="1" latinLnBrk="0" hangingPunct="1">
        <a:defRPr sz="34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mailto:liguoqi@mail.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iaojing.shi@kcl.ac.uk" TargetMode="External"/><Relationship Id="rId5" Type="http://schemas.openxmlformats.org/officeDocument/2006/relationships/hyperlink" Target="mailto:yyk17@mails.tsinghua.edu.cn"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531B7D3-242A-4CBD-B6CD-9AA872153538}"/>
              </a:ext>
            </a:extLst>
          </p:cNvPr>
          <p:cNvSpPr/>
          <p:nvPr/>
        </p:nvSpPr>
        <p:spPr>
          <a:xfrm>
            <a:off x="-28575" y="1996481"/>
            <a:ext cx="17368838" cy="5472608"/>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734033" eaLnBrk="1" fontAlgn="auto" hangingPunct="1">
              <a:spcBef>
                <a:spcPts val="0"/>
              </a:spcBef>
              <a:spcAft>
                <a:spcPts val="0"/>
              </a:spcAft>
              <a:defRPr/>
            </a:pPr>
            <a:endParaRPr lang="zh-CN" altLang="en-US" sz="3467" dirty="0">
              <a:solidFill>
                <a:prstClr val="white"/>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9D6D856A-AFEF-435E-9BBF-8F62D09CD2A1}"/>
              </a:ext>
            </a:extLst>
          </p:cNvPr>
          <p:cNvSpPr>
            <a:spLocks noChangeArrowheads="1"/>
          </p:cNvSpPr>
          <p:nvPr/>
        </p:nvSpPr>
        <p:spPr bwMode="auto">
          <a:xfrm>
            <a:off x="898525" y="2546350"/>
            <a:ext cx="16024225" cy="2085975"/>
          </a:xfrm>
          <a:prstGeom prst="rect">
            <a:avLst/>
          </a:prstGeom>
          <a:noFill/>
          <a:ln>
            <a:noFill/>
          </a:ln>
          <a:effectLst>
            <a:outerShdw blurRad="50800" dist="38100" dir="2700000" algn="tl" rotWithShape="0">
              <a:srgbClr val="808080">
                <a:alpha val="39998"/>
              </a:srgbClr>
            </a:outerShdw>
          </a:effectLst>
        </p:spPr>
        <p:txBody>
          <a:bodyPr lIns="181618" tIns="90809" rIns="181618" bIns="90809">
            <a:spAutoFit/>
          </a:bodyPr>
          <a:lstStyle/>
          <a:p>
            <a:pPr algn="ctr" eaLnBrk="1" hangingPunct="1">
              <a:lnSpc>
                <a:spcPct val="120000"/>
              </a:lnSpc>
              <a:defRPr/>
            </a:pPr>
            <a:r>
              <a:rPr lang="en-US" altLang="zh-CN" sz="5400" dirty="0">
                <a:solidFill>
                  <a:schemeClr val="bg1"/>
                </a:solidFill>
                <a:latin typeface="Arial" panose="020B0604020202020204" pitchFamily="34" charset="0"/>
                <a:ea typeface="+mj-ea"/>
                <a:cs typeface="+mj-cs"/>
              </a:rPr>
              <a:t>Restoring Negative Information in </a:t>
            </a:r>
          </a:p>
          <a:p>
            <a:pPr algn="ctr" eaLnBrk="1" hangingPunct="1">
              <a:lnSpc>
                <a:spcPct val="120000"/>
              </a:lnSpc>
              <a:defRPr/>
            </a:pPr>
            <a:r>
              <a:rPr lang="en-US" altLang="zh-CN" sz="5400" dirty="0">
                <a:solidFill>
                  <a:schemeClr val="bg1"/>
                </a:solidFill>
                <a:latin typeface="Arial" panose="020B0604020202020204" pitchFamily="34" charset="0"/>
                <a:ea typeface="+mj-ea"/>
                <a:cs typeface="+mj-cs"/>
              </a:rPr>
              <a:t>Few-Shot Object Detection</a:t>
            </a:r>
            <a:endParaRPr lang="zh-CN" altLang="en-US" sz="5400" dirty="0">
              <a:solidFill>
                <a:schemeClr val="bg1"/>
              </a:solidFill>
              <a:latin typeface="Arial" panose="020B0604020202020204" pitchFamily="34" charset="0"/>
              <a:ea typeface="+mj-ea"/>
              <a:cs typeface="+mj-cs"/>
            </a:endParaRPr>
          </a:p>
        </p:txBody>
      </p:sp>
      <p:sp>
        <p:nvSpPr>
          <p:cNvPr id="2" name="矩形 1">
            <a:extLst>
              <a:ext uri="{FF2B5EF4-FFF2-40B4-BE49-F238E27FC236}">
                <a16:creationId xmlns:a16="http://schemas.microsoft.com/office/drawing/2014/main" id="{8CA86872-D3FD-4BF1-B98D-06624214C754}"/>
              </a:ext>
            </a:extLst>
          </p:cNvPr>
          <p:cNvSpPr>
            <a:spLocks noChangeArrowheads="1"/>
          </p:cNvSpPr>
          <p:nvPr/>
        </p:nvSpPr>
        <p:spPr bwMode="auto">
          <a:xfrm>
            <a:off x="777875" y="4851400"/>
            <a:ext cx="16022638" cy="1863725"/>
          </a:xfrm>
          <a:prstGeom prst="rect">
            <a:avLst/>
          </a:prstGeom>
          <a:noFill/>
          <a:ln>
            <a:noFill/>
          </a:ln>
          <a:effectLst>
            <a:outerShdw blurRad="50800" dist="38100" dir="2700000" algn="tl" rotWithShape="0">
              <a:srgbClr val="808080">
                <a:alpha val="39998"/>
              </a:srgbClr>
            </a:outerShdw>
          </a:effectLst>
        </p:spPr>
        <p:txBody>
          <a:bodyPr lIns="181618" tIns="90809" rIns="181618" bIns="90809">
            <a:spAutoFit/>
          </a:bodyPr>
          <a:lstStyle/>
          <a:p>
            <a:pPr algn="ctr" eaLnBrk="1" hangingPunct="1">
              <a:lnSpc>
                <a:spcPct val="120000"/>
              </a:lnSpc>
              <a:defRPr/>
            </a:pPr>
            <a:r>
              <a:rPr lang="en-US" altLang="zh-CN" sz="2800" b="1"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Yukuan</a:t>
            </a: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Yang</a:t>
            </a:r>
            <a:r>
              <a:rPr lang="en-US" altLang="zh-CN" sz="2800" b="1"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Fangyun</a:t>
            </a: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Wei</a:t>
            </a:r>
            <a:r>
              <a:rPr lang="en-US" altLang="zh-CN" sz="28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Miaojing</a:t>
            </a: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Shi</a:t>
            </a:r>
            <a:r>
              <a:rPr lang="en-US" altLang="zh-CN" sz="28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Guoqi</a:t>
            </a:r>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Li</a:t>
            </a:r>
            <a:r>
              <a:rPr lang="en-US" altLang="zh-CN" sz="28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p>
          <a:p>
            <a:pPr algn="ctr" eaLnBrk="1" hangingPunct="1">
              <a:lnSpc>
                <a:spcPct val="120000"/>
              </a:lnSpc>
              <a:defRPr/>
            </a:pPr>
            <a:endParaRPr lang="en-US" altLang="zh-CN" sz="28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lnSpc>
                <a:spcPct val="120000"/>
              </a:lnSpc>
              <a:defRPr/>
            </a:pPr>
            <a:endParaRPr lang="en-US" altLang="zh-CN" sz="28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lnSpc>
                <a:spcPct val="120000"/>
              </a:lnSpc>
              <a:defRPr/>
            </a:pPr>
            <a:endPar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197" name="文本框 10">
            <a:extLst>
              <a:ext uri="{FF2B5EF4-FFF2-40B4-BE49-F238E27FC236}">
                <a16:creationId xmlns:a16="http://schemas.microsoft.com/office/drawing/2014/main" id="{642D45B1-6E7A-4F70-A1E6-477131B9F182}"/>
              </a:ext>
            </a:extLst>
          </p:cNvPr>
          <p:cNvSpPr txBox="1">
            <a:spLocks noChangeArrowheads="1"/>
          </p:cNvSpPr>
          <p:nvPr/>
        </p:nvSpPr>
        <p:spPr bwMode="auto">
          <a:xfrm>
            <a:off x="3325550" y="6147481"/>
            <a:ext cx="1091235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ct val="120000"/>
              </a:lnSpc>
            </a:pPr>
            <a:r>
              <a:rPr lang="en-US" altLang="zh-CN" sz="2400" b="1"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 </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Tsinghua University  </a:t>
            </a:r>
            <a:r>
              <a:rPr lang="en-US" altLang="zh-CN" sz="24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 </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Microsoft Research Asia  </a:t>
            </a:r>
            <a:r>
              <a:rPr lang="en-US" altLang="zh-CN" sz="24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 </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King's College London</a:t>
            </a:r>
            <a:endParaRPr lang="en-US" altLang="zh-CN" sz="24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199" name="文本框 5">
            <a:extLst>
              <a:ext uri="{FF2B5EF4-FFF2-40B4-BE49-F238E27FC236}">
                <a16:creationId xmlns:a16="http://schemas.microsoft.com/office/drawing/2014/main" id="{036A1DC5-775C-49A2-8EFA-5BAF7B2EE412}"/>
              </a:ext>
            </a:extLst>
          </p:cNvPr>
          <p:cNvSpPr txBox="1">
            <a:spLocks noChangeArrowheads="1"/>
          </p:cNvSpPr>
          <p:nvPr/>
        </p:nvSpPr>
        <p:spPr bwMode="auto">
          <a:xfrm>
            <a:off x="1763217" y="8765232"/>
            <a:ext cx="146859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latin typeface="NimbusRomNo9L-Regu"/>
              </a:rPr>
              <a:t>34th Conference on Neural Information Processing Systems (</a:t>
            </a:r>
            <a:r>
              <a:rPr lang="en-US" altLang="zh-CN" sz="2800" dirty="0" err="1">
                <a:latin typeface="NimbusRomNo9L-Regu"/>
              </a:rPr>
              <a:t>NeurIPS</a:t>
            </a:r>
            <a:r>
              <a:rPr lang="en-US" altLang="zh-CN" sz="2800" dirty="0">
                <a:latin typeface="NimbusRomNo9L-Regu"/>
              </a:rPr>
              <a:t> 2020), Vancouver, Canada.</a:t>
            </a:r>
            <a:endParaRPr lang="en-US" altLang="zh-CN" dirty="0"/>
          </a:p>
        </p:txBody>
      </p:sp>
      <p:pic>
        <p:nvPicPr>
          <p:cNvPr id="6" name="Picture 5" descr="Logo&#10;&#10;Description automatically generated">
            <a:extLst>
              <a:ext uri="{FF2B5EF4-FFF2-40B4-BE49-F238E27FC236}">
                <a16:creationId xmlns:a16="http://schemas.microsoft.com/office/drawing/2014/main" id="{B984F487-202F-47DC-A6F9-96004AC7A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3469" y="290670"/>
            <a:ext cx="1947044" cy="1484905"/>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7FB0C39B-87F5-4E2E-85D0-6B201C753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187" y="275985"/>
            <a:ext cx="3845247" cy="1479519"/>
          </a:xfrm>
          <a:prstGeom prst="rect">
            <a:avLst/>
          </a:prstGeom>
        </p:spPr>
      </p:pic>
      <p:sp>
        <p:nvSpPr>
          <p:cNvPr id="4" name="文本框 3">
            <a:extLst>
              <a:ext uri="{FF2B5EF4-FFF2-40B4-BE49-F238E27FC236}">
                <a16:creationId xmlns:a16="http://schemas.microsoft.com/office/drawing/2014/main" id="{55643F7F-76E8-4AC4-ADD4-D0A3054AAEEE}"/>
              </a:ext>
            </a:extLst>
          </p:cNvPr>
          <p:cNvSpPr txBox="1"/>
          <p:nvPr/>
        </p:nvSpPr>
        <p:spPr>
          <a:xfrm>
            <a:off x="555129" y="5553825"/>
            <a:ext cx="17102138" cy="939800"/>
          </a:xfrm>
          <a:prstGeom prst="rect">
            <a:avLst/>
          </a:prstGeom>
          <a:noFill/>
        </p:spPr>
        <p:txBody>
          <a:bodyPr>
            <a:spAutoFit/>
          </a:bodyPr>
          <a:lstStyle/>
          <a:p>
            <a:pPr eaLnBrk="1" hangingPunct="1">
              <a:lnSpc>
                <a:spcPct val="120000"/>
              </a:lnSpc>
              <a:defRPr/>
            </a:pP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hlinkClick r:id="rId5">
                  <a:extLst>
                    <a:ext uri="{A12FA001-AC4F-418D-AE19-62706E023703}">
                      <ahyp:hlinkClr xmlns:ahyp="http://schemas.microsoft.com/office/drawing/2018/hyperlinkcolor" val="tx"/>
                    </a:ext>
                  </a:extLst>
                </a:hlinkClick>
              </a:rPr>
              <a:t>yyk17@mails.tsinghua.edu.cn</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chemeClr val="bg1"/>
                </a:solidFill>
                <a:latin typeface="Helvetica Neue"/>
              </a:rPr>
              <a:t> </a:t>
            </a:r>
            <a:r>
              <a:rPr lang="en-US" altLang="zh-CN" sz="2400" u="sng"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fawe@microsoft.com</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hlinkClick r:id="rId6">
                  <a:extLst>
                    <a:ext uri="{A12FA001-AC4F-418D-AE19-62706E023703}">
                      <ahyp:hlinkClr xmlns:ahyp="http://schemas.microsoft.com/office/drawing/2018/hyperlinkcolor" val="tx"/>
                    </a:ext>
                  </a:extLst>
                </a:hlinkClick>
              </a:rPr>
              <a:t>miaojing.shi@kcl.ac.uk</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hlinkClick r:id="rId7">
                  <a:extLst>
                    <a:ext uri="{A12FA001-AC4F-418D-AE19-62706E023703}">
                      <ahyp:hlinkClr xmlns:ahyp="http://schemas.microsoft.com/office/drawing/2018/hyperlinkcolor" val="tx"/>
                    </a:ext>
                  </a:extLst>
                </a:hlinkClick>
              </a:rPr>
              <a:t>liguoqi@mail.tsinghua.edu.cn</a:t>
            </a:r>
            <a:endPar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defRPr/>
            </a:pP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p>
        </p:txBody>
      </p:sp>
      <p:pic>
        <p:nvPicPr>
          <p:cNvPr id="7" name="图片 6">
            <a:extLst>
              <a:ext uri="{FF2B5EF4-FFF2-40B4-BE49-F238E27FC236}">
                <a16:creationId xmlns:a16="http://schemas.microsoft.com/office/drawing/2014/main" id="{C09DCB85-E3FD-4160-A182-358FDA7884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8798" y="302699"/>
            <a:ext cx="3294092" cy="16323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17558F-45AC-40B8-AEF3-DB405331A050}"/>
              </a:ext>
            </a:extLst>
          </p:cNvPr>
          <p:cNvSpPr/>
          <p:nvPr/>
        </p:nvSpPr>
        <p:spPr>
          <a:xfrm>
            <a:off x="0" y="0"/>
            <a:ext cx="17340263" cy="1204913"/>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0460"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96" name="矩形 13">
            <a:extLst>
              <a:ext uri="{FF2B5EF4-FFF2-40B4-BE49-F238E27FC236}">
                <a16:creationId xmlns:a16="http://schemas.microsoft.com/office/drawing/2014/main" id="{9BDF1B4E-9E17-42ED-AD55-8D4AACB4C3BC}"/>
              </a:ext>
            </a:extLst>
          </p:cNvPr>
          <p:cNvSpPr>
            <a:spLocks noChangeArrowheads="1"/>
          </p:cNvSpPr>
          <p:nvPr/>
        </p:nvSpPr>
        <p:spPr bwMode="auto">
          <a:xfrm>
            <a:off x="122238" y="49213"/>
            <a:ext cx="16792575" cy="858837"/>
          </a:xfrm>
          <a:prstGeom prst="rect">
            <a:avLst/>
          </a:prstGeom>
          <a:noFill/>
          <a:ln>
            <a:noFill/>
          </a:ln>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Outline          </a:t>
            </a:r>
            <a:endParaRPr kumimoji="1" lang="zh-CN" altLang="en-US"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9" name="直接连接符 8">
            <a:extLst>
              <a:ext uri="{FF2B5EF4-FFF2-40B4-BE49-F238E27FC236}">
                <a16:creationId xmlns:a16="http://schemas.microsoft.com/office/drawing/2014/main" id="{67877B02-EBF9-4EAC-AF8F-AE0B0437F86E}"/>
              </a:ext>
            </a:extLst>
          </p:cNvPr>
          <p:cNvCxnSpPr>
            <a:cxnSpLocks/>
          </p:cNvCxnSpPr>
          <p:nvPr/>
        </p:nvCxnSpPr>
        <p:spPr>
          <a:xfrm>
            <a:off x="0" y="1169988"/>
            <a:ext cx="17340263" cy="34925"/>
          </a:xfrm>
          <a:prstGeom prst="line">
            <a:avLst/>
          </a:prstGeom>
          <a:ln w="57150">
            <a:solidFill>
              <a:srgbClr val="333399"/>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245" name="文本框 2">
            <a:extLst>
              <a:ext uri="{FF2B5EF4-FFF2-40B4-BE49-F238E27FC236}">
                <a16:creationId xmlns:a16="http://schemas.microsoft.com/office/drawing/2014/main" id="{2BE99380-4A81-4981-9BD7-EA22B33EA347}"/>
              </a:ext>
            </a:extLst>
          </p:cNvPr>
          <p:cNvSpPr txBox="1">
            <a:spLocks noChangeArrowheads="1"/>
          </p:cNvSpPr>
          <p:nvPr/>
        </p:nvSpPr>
        <p:spPr bwMode="auto">
          <a:xfrm>
            <a:off x="1613347" y="3436640"/>
            <a:ext cx="1490503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600">
                <a:solidFill>
                  <a:schemeClr val="tx1"/>
                </a:solidFill>
                <a:latin typeface="Calibri" panose="020F0502020204030204" pitchFamily="34" charset="0"/>
                <a:ea typeface="宋体" panose="02010600030101010101" pitchFamily="2" charset="-122"/>
              </a:defRPr>
            </a:lvl1pPr>
            <a:lvl2pPr>
              <a:defRPr sz="2600">
                <a:solidFill>
                  <a:schemeClr val="tx1"/>
                </a:solidFill>
                <a:latin typeface="Calibri" panose="020F0502020204030204" pitchFamily="34" charset="0"/>
                <a:ea typeface="宋体" panose="02010600030101010101" pitchFamily="2" charset="-122"/>
              </a:defRPr>
            </a:lvl2pPr>
            <a:lvl3pPr>
              <a:defRPr sz="2600">
                <a:solidFill>
                  <a:schemeClr val="tx1"/>
                </a:solidFill>
                <a:latin typeface="Calibri" panose="020F0502020204030204" pitchFamily="34" charset="0"/>
                <a:ea typeface="宋体" panose="02010600030101010101" pitchFamily="2" charset="-122"/>
              </a:defRPr>
            </a:lvl3pPr>
            <a:lvl4pPr>
              <a:defRPr sz="2600">
                <a:solidFill>
                  <a:schemeClr val="tx1"/>
                </a:solidFill>
                <a:latin typeface="Calibri" panose="020F0502020204030204" pitchFamily="34" charset="0"/>
                <a:ea typeface="宋体" panose="02010600030101010101" pitchFamily="2" charset="-122"/>
              </a:defRPr>
            </a:lvl4pPr>
            <a:lvl5pPr>
              <a:defRPr sz="2600">
                <a:solidFill>
                  <a:schemeClr val="tx1"/>
                </a:solidFill>
                <a:latin typeface="Calibri" panose="020F0502020204030204" pitchFamily="34" charset="0"/>
                <a:ea typeface="宋体" panose="02010600030101010101" pitchFamily="2" charset="-122"/>
              </a:defRPr>
            </a:lvl5pPr>
            <a:lvl6pPr marL="3057525" indent="-771525"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3514725" indent="-771525"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971925" indent="-771525"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4429125" indent="-771525"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a:buFont typeface="Wingdings" panose="05000000000000000000" pitchFamily="2" charset="2"/>
              <a:buChar char="u"/>
            </a:pPr>
            <a:r>
              <a:rPr lang="en-US" altLang="zh-CN" sz="3600" dirty="0"/>
              <a:t>A Brief Introduction of Few-shot Learning</a:t>
            </a:r>
          </a:p>
          <a:p>
            <a:pPr>
              <a:buFont typeface="Wingdings" panose="05000000000000000000" pitchFamily="2" charset="2"/>
              <a:buChar char="u"/>
            </a:pPr>
            <a:endParaRPr lang="en-US" altLang="zh-CN" sz="3600" dirty="0"/>
          </a:p>
          <a:p>
            <a:pPr>
              <a:buFont typeface="Wingdings" panose="05000000000000000000" pitchFamily="2" charset="2"/>
              <a:buChar char="u"/>
            </a:pPr>
            <a:r>
              <a:rPr lang="en-US" altLang="zh-CN" sz="3600" dirty="0"/>
              <a:t>Representative approaches for Few-shot Object Detection</a:t>
            </a:r>
          </a:p>
          <a:p>
            <a:pPr>
              <a:buFont typeface="Wingdings" panose="05000000000000000000" pitchFamily="2" charset="2"/>
              <a:buChar char="u"/>
            </a:pPr>
            <a:endParaRPr lang="en-US" altLang="zh-CN" sz="3600" dirty="0"/>
          </a:p>
          <a:p>
            <a:pPr>
              <a:buFont typeface="Wingdings" panose="05000000000000000000" pitchFamily="2" charset="2"/>
              <a:buChar char="u"/>
            </a:pPr>
            <a:r>
              <a:rPr lang="en-US" altLang="zh-CN" sz="3600" dirty="0"/>
              <a:t>Our approach: Restoring Negative Information in Few-shot Object Detection</a:t>
            </a:r>
          </a:p>
          <a:p>
            <a:pPr>
              <a:buFont typeface="Wingdings" panose="05000000000000000000" pitchFamily="2" charset="2"/>
              <a:buChar char="u"/>
            </a:pPr>
            <a:endParaRPr lang="en-US" altLang="zh-CN" sz="3600" dirty="0"/>
          </a:p>
          <a:p>
            <a:pPr>
              <a:buFont typeface="Wingdings" panose="05000000000000000000" pitchFamily="2" charset="2"/>
              <a:buChar char="u"/>
            </a:pPr>
            <a:endParaRPr lang="zh-CN" alt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49">
            <a:extLst>
              <a:ext uri="{FF2B5EF4-FFF2-40B4-BE49-F238E27FC236}">
                <a16:creationId xmlns:a16="http://schemas.microsoft.com/office/drawing/2014/main" id="{93172C9A-5525-4D09-A436-668FF7EE530C}"/>
              </a:ext>
            </a:extLst>
          </p:cNvPr>
          <p:cNvGrpSpPr>
            <a:grpSpLocks/>
          </p:cNvGrpSpPr>
          <p:nvPr/>
        </p:nvGrpSpPr>
        <p:grpSpPr bwMode="auto">
          <a:xfrm>
            <a:off x="8742363" y="1681163"/>
            <a:ext cx="7327900" cy="3182937"/>
            <a:chOff x="9334150" y="1348582"/>
            <a:chExt cx="7328869" cy="3182952"/>
          </a:xfrm>
        </p:grpSpPr>
        <p:pic>
          <p:nvPicPr>
            <p:cNvPr id="12303" name="图片 23">
              <a:extLst>
                <a:ext uri="{FF2B5EF4-FFF2-40B4-BE49-F238E27FC236}">
                  <a16:creationId xmlns:a16="http://schemas.microsoft.com/office/drawing/2014/main" id="{CF6ED408-2286-4F92-AD36-6D814A6B1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150" y="1433305"/>
              <a:ext cx="2932089" cy="286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图片 27">
              <a:extLst>
                <a:ext uri="{FF2B5EF4-FFF2-40B4-BE49-F238E27FC236}">
                  <a16:creationId xmlns:a16="http://schemas.microsoft.com/office/drawing/2014/main" id="{7E4E375A-FFAD-44C3-B377-EDC470B4AD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4551" y="2828661"/>
              <a:ext cx="3728468" cy="1702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图片 34">
              <a:extLst>
                <a:ext uri="{FF2B5EF4-FFF2-40B4-BE49-F238E27FC236}">
                  <a16:creationId xmlns:a16="http://schemas.microsoft.com/office/drawing/2014/main" id="{D80DB8B7-FE3F-4B57-85EB-56507DACC5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26639" y="1348582"/>
              <a:ext cx="1656184" cy="135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箭头: 左 40">
              <a:extLst>
                <a:ext uri="{FF2B5EF4-FFF2-40B4-BE49-F238E27FC236}">
                  <a16:creationId xmlns:a16="http://schemas.microsoft.com/office/drawing/2014/main" id="{9D02BB53-67A5-4ED9-9F68-6817B2A05325}"/>
                </a:ext>
              </a:extLst>
            </p:cNvPr>
            <p:cNvSpPr/>
            <p:nvPr/>
          </p:nvSpPr>
          <p:spPr>
            <a:xfrm rot="19142432">
              <a:off x="11974511" y="1964535"/>
              <a:ext cx="792268" cy="534990"/>
            </a:xfrm>
            <a:prstGeom prst="leftArrow">
              <a:avLst/>
            </a:prstGeom>
            <a:solidFill>
              <a:schemeClr val="bg1"/>
            </a:solidFill>
            <a:ln w="19050">
              <a:solidFill>
                <a:srgbClr val="000000"/>
              </a:solidFill>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42" name="箭头: 左 41">
              <a:extLst>
                <a:ext uri="{FF2B5EF4-FFF2-40B4-BE49-F238E27FC236}">
                  <a16:creationId xmlns:a16="http://schemas.microsoft.com/office/drawing/2014/main" id="{010DBBB6-4348-44B8-A564-12902B0C8DDF}"/>
                </a:ext>
              </a:extLst>
            </p:cNvPr>
            <p:cNvSpPr/>
            <p:nvPr/>
          </p:nvSpPr>
          <p:spPr>
            <a:xfrm rot="12339438">
              <a:off x="11993564" y="3437742"/>
              <a:ext cx="792268" cy="534990"/>
            </a:xfrm>
            <a:prstGeom prst="leftArrow">
              <a:avLst/>
            </a:prstGeom>
            <a:solidFill>
              <a:schemeClr val="bg1"/>
            </a:solidFill>
            <a:ln w="19050">
              <a:solidFill>
                <a:srgbClr val="000000"/>
              </a:solidFill>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44" name="矩形 43">
              <a:extLst>
                <a:ext uri="{FF2B5EF4-FFF2-40B4-BE49-F238E27FC236}">
                  <a16:creationId xmlns:a16="http://schemas.microsoft.com/office/drawing/2014/main" id="{EBA39E67-E8DF-44DE-8428-A9C2422DA886}"/>
                </a:ext>
              </a:extLst>
            </p:cNvPr>
            <p:cNvSpPr/>
            <p:nvPr/>
          </p:nvSpPr>
          <p:spPr>
            <a:xfrm>
              <a:off x="14578355" y="2932914"/>
              <a:ext cx="804969" cy="1549407"/>
            </a:xfrm>
            <a:prstGeom prst="rect">
              <a:avLst/>
            </a:prstGeom>
            <a:noFill/>
            <a:ln w="28575">
              <a:solidFill>
                <a:srgbClr val="0000FF"/>
              </a:solidFill>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12309" name="文本框 44">
              <a:extLst>
                <a:ext uri="{FF2B5EF4-FFF2-40B4-BE49-F238E27FC236}">
                  <a16:creationId xmlns:a16="http://schemas.microsoft.com/office/drawing/2014/main" id="{775C5B6D-D6C7-41ED-AC0B-696821A2DBF9}"/>
                </a:ext>
              </a:extLst>
            </p:cNvPr>
            <p:cNvSpPr txBox="1">
              <a:spLocks noChangeArrowheads="1"/>
            </p:cNvSpPr>
            <p:nvPr/>
          </p:nvSpPr>
          <p:spPr bwMode="auto">
            <a:xfrm rot="-2464948">
              <a:off x="11745107" y="1409900"/>
              <a:ext cx="108980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See</a:t>
              </a:r>
              <a:endParaRPr lang="zh-CN" altLang="en-US"/>
            </a:p>
          </p:txBody>
        </p:sp>
        <p:sp>
          <p:nvSpPr>
            <p:cNvPr id="12310" name="文本框 45">
              <a:extLst>
                <a:ext uri="{FF2B5EF4-FFF2-40B4-BE49-F238E27FC236}">
                  <a16:creationId xmlns:a16="http://schemas.microsoft.com/office/drawing/2014/main" id="{824D115F-095A-4FD3-AC8A-226C25AABBFF}"/>
                </a:ext>
              </a:extLst>
            </p:cNvPr>
            <p:cNvSpPr txBox="1">
              <a:spLocks noChangeArrowheads="1"/>
            </p:cNvSpPr>
            <p:nvPr/>
          </p:nvSpPr>
          <p:spPr bwMode="auto">
            <a:xfrm rot="1819330">
              <a:off x="11359874" y="4014769"/>
              <a:ext cx="18602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Recognize</a:t>
              </a:r>
              <a:endParaRPr lang="zh-CN" altLang="en-US"/>
            </a:p>
          </p:txBody>
        </p:sp>
      </p:grpSp>
      <p:sp>
        <p:nvSpPr>
          <p:cNvPr id="4" name="矩形 3">
            <a:extLst>
              <a:ext uri="{FF2B5EF4-FFF2-40B4-BE49-F238E27FC236}">
                <a16:creationId xmlns:a16="http://schemas.microsoft.com/office/drawing/2014/main" id="{6CF23FA3-083C-4687-A6A5-AAC22B50D224}"/>
              </a:ext>
            </a:extLst>
          </p:cNvPr>
          <p:cNvSpPr/>
          <p:nvPr/>
        </p:nvSpPr>
        <p:spPr>
          <a:xfrm>
            <a:off x="0" y="0"/>
            <a:ext cx="17340263" cy="1204913"/>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0460"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96" name="矩形 13">
            <a:extLst>
              <a:ext uri="{FF2B5EF4-FFF2-40B4-BE49-F238E27FC236}">
                <a16:creationId xmlns:a16="http://schemas.microsoft.com/office/drawing/2014/main" id="{72DA1ECB-4795-4E33-BA3D-518356FAA935}"/>
              </a:ext>
            </a:extLst>
          </p:cNvPr>
          <p:cNvSpPr>
            <a:spLocks noChangeArrowheads="1"/>
          </p:cNvSpPr>
          <p:nvPr/>
        </p:nvSpPr>
        <p:spPr bwMode="auto">
          <a:xfrm>
            <a:off x="122238" y="49213"/>
            <a:ext cx="16792575" cy="858837"/>
          </a:xfrm>
          <a:prstGeom prst="rect">
            <a:avLst/>
          </a:prstGeom>
          <a:noFill/>
          <a:ln>
            <a:noFill/>
          </a:ln>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Few-shot Learning          </a:t>
            </a:r>
            <a:endParaRPr kumimoji="1" lang="zh-CN" altLang="en-US"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9" name="直接连接符 8">
            <a:extLst>
              <a:ext uri="{FF2B5EF4-FFF2-40B4-BE49-F238E27FC236}">
                <a16:creationId xmlns:a16="http://schemas.microsoft.com/office/drawing/2014/main" id="{E776873A-298D-453F-9ABA-8372889F49E9}"/>
              </a:ext>
            </a:extLst>
          </p:cNvPr>
          <p:cNvCxnSpPr>
            <a:cxnSpLocks/>
          </p:cNvCxnSpPr>
          <p:nvPr/>
        </p:nvCxnSpPr>
        <p:spPr>
          <a:xfrm>
            <a:off x="0" y="1169988"/>
            <a:ext cx="17340263" cy="34925"/>
          </a:xfrm>
          <a:prstGeom prst="line">
            <a:avLst/>
          </a:prstGeom>
          <a:ln w="57150">
            <a:solidFill>
              <a:srgbClr val="333399"/>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294" name="矩形 13">
            <a:extLst>
              <a:ext uri="{FF2B5EF4-FFF2-40B4-BE49-F238E27FC236}">
                <a16:creationId xmlns:a16="http://schemas.microsoft.com/office/drawing/2014/main" id="{1935DF55-03F5-4B99-A48B-3B493A2E5145}"/>
              </a:ext>
            </a:extLst>
          </p:cNvPr>
          <p:cNvSpPr>
            <a:spLocks noChangeArrowheads="1"/>
          </p:cNvSpPr>
          <p:nvPr/>
        </p:nvSpPr>
        <p:spPr bwMode="auto">
          <a:xfrm>
            <a:off x="104775" y="1166813"/>
            <a:ext cx="16792575"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3600" b="1">
                <a:latin typeface="微软雅黑" panose="020B0503020204020204" pitchFamily="34" charset="-122"/>
                <a:ea typeface="微软雅黑" panose="020B0503020204020204" pitchFamily="34" charset="-122"/>
                <a:cs typeface="Times New Roman" panose="02020603050405020304" pitchFamily="18" charset="0"/>
              </a:rPr>
              <a:t>Machine Learning  VS  Human Learning:         </a:t>
            </a:r>
            <a:endParaRPr kumimoji="1" lang="zh-CN" altLang="en-US" sz="36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295" name="矩形 13">
            <a:extLst>
              <a:ext uri="{FF2B5EF4-FFF2-40B4-BE49-F238E27FC236}">
                <a16:creationId xmlns:a16="http://schemas.microsoft.com/office/drawing/2014/main" id="{622F0AA3-3899-49BA-BAB9-848AF2169027}"/>
              </a:ext>
            </a:extLst>
          </p:cNvPr>
          <p:cNvSpPr>
            <a:spLocks noChangeArrowheads="1"/>
          </p:cNvSpPr>
          <p:nvPr/>
        </p:nvSpPr>
        <p:spPr bwMode="auto">
          <a:xfrm>
            <a:off x="104775" y="1903413"/>
            <a:ext cx="8836025" cy="124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1618" tIns="90809" rIns="181618" bIns="90809">
            <a:spAutoFit/>
          </a:bodyPr>
          <a:lstStyle>
            <a:lvl1pPr marL="457200" indent="-457200">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Wingdings" panose="05000000000000000000" pitchFamily="2" charset="2"/>
              <a:buChar char="Ø"/>
            </a:pPr>
            <a:r>
              <a:rPr kumimoji="1" lang="en-US" altLang="zh-CN" sz="2800" dirty="0">
                <a:latin typeface="微软雅黑" panose="020B0503020204020204" pitchFamily="34" charset="-122"/>
                <a:ea typeface="微软雅黑" panose="020B0503020204020204" pitchFamily="34" charset="-122"/>
                <a:cs typeface="Times New Roman" panose="02020603050405020304" pitchFamily="18" charset="0"/>
              </a:rPr>
              <a:t>Machine: learning from </a:t>
            </a:r>
            <a:r>
              <a:rPr kumimoji="1" lang="en-US" altLang="zh-CN"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many samples</a:t>
            </a:r>
            <a:endParaRPr kumimoji="1"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30000"/>
              </a:lnSpc>
              <a:buFont typeface="Wingdings" panose="05000000000000000000" pitchFamily="2" charset="2"/>
              <a:buChar char="Ø"/>
            </a:pPr>
            <a:r>
              <a:rPr kumimoji="1" lang="en-US" altLang="zh-CN" sz="2800" dirty="0">
                <a:latin typeface="微软雅黑" panose="020B0503020204020204" pitchFamily="34" charset="-122"/>
                <a:ea typeface="微软雅黑" panose="020B0503020204020204" pitchFamily="34" charset="-122"/>
                <a:cs typeface="Times New Roman" panose="02020603050405020304" pitchFamily="18" charset="0"/>
              </a:rPr>
              <a:t>Human:  learning from</a:t>
            </a:r>
            <a:r>
              <a:rPr kumimoji="1"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few samples</a:t>
            </a:r>
            <a:endParaRPr kumimoji="1" lang="zh-CN" altLang="en-US"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13">
            <a:extLst>
              <a:ext uri="{FF2B5EF4-FFF2-40B4-BE49-F238E27FC236}">
                <a16:creationId xmlns:a16="http://schemas.microsoft.com/office/drawing/2014/main" id="{5DBD9BF7-FD58-4FB6-B2A3-7ED801CF2B20}"/>
              </a:ext>
            </a:extLst>
          </p:cNvPr>
          <p:cNvSpPr>
            <a:spLocks noChangeArrowheads="1"/>
          </p:cNvSpPr>
          <p:nvPr/>
        </p:nvSpPr>
        <p:spPr bwMode="auto">
          <a:xfrm>
            <a:off x="104775" y="3851046"/>
            <a:ext cx="7556006" cy="4697833"/>
          </a:xfrm>
          <a:prstGeom prst="rect">
            <a:avLst/>
          </a:prstGeom>
          <a:noFill/>
          <a:ln>
            <a:noFill/>
          </a:ln>
        </p:spPr>
        <p:txBody>
          <a:bodyPr wrap="square"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t>Few-shot Learning:</a:t>
            </a:r>
          </a:p>
          <a:p>
            <a:pPr eaLnBrk="1" hangingPunct="1">
              <a:lnSpc>
                <a:spcPct val="130000"/>
              </a:lnSpc>
              <a:defRPr/>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Using </a:t>
            </a:r>
            <a:r>
              <a:rPr kumimoji="1"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prior knowledge</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 Few-shot Learning can rapidly generalize to </a:t>
            </a:r>
            <a:r>
              <a:rPr kumimoji="1"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new tasks </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containing </a:t>
            </a:r>
            <a:r>
              <a:rPr kumimoji="1"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only a few samples</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 with supervised information</a:t>
            </a:r>
          </a:p>
          <a:p>
            <a:pPr eaLnBrk="1" hangingPunct="1">
              <a:lnSpc>
                <a:spcPct val="130000"/>
              </a:lnSpc>
              <a:defRPr/>
            </a:pPr>
            <a:endPar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eaLnBrk="1" hangingPunct="1">
              <a:lnSpc>
                <a:spcPct val="130000"/>
              </a:lnSpc>
              <a:buFont typeface="Wingdings" panose="05000000000000000000" pitchFamily="2" charset="2"/>
              <a:buChar char="l"/>
              <a:defRPr/>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Base classes: </a:t>
            </a:r>
            <a:r>
              <a:rPr kumimoji="1"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sufficient </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samples and labels</a:t>
            </a:r>
          </a:p>
          <a:p>
            <a:pPr marL="342900" indent="-342900" eaLnBrk="1" hangingPunct="1">
              <a:lnSpc>
                <a:spcPct val="130000"/>
              </a:lnSpc>
              <a:buFont typeface="Wingdings" panose="05000000000000000000" pitchFamily="2" charset="2"/>
              <a:buChar char="l"/>
              <a:defRPr/>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Novel classes:</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limited</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 samples and labels</a:t>
            </a:r>
          </a:p>
          <a:p>
            <a:pPr marL="342900" indent="-342900" eaLnBrk="1" hangingPunct="1">
              <a:lnSpc>
                <a:spcPct val="130000"/>
              </a:lnSpc>
              <a:buFont typeface="Wingdings" panose="05000000000000000000" pitchFamily="2" charset="2"/>
              <a:buChar char="l"/>
              <a:defRPr/>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New task: visual recognition (classification, detection, segmentation, etc.) on </a:t>
            </a:r>
            <a:r>
              <a:rPr kumimoji="1"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novel classes</a:t>
            </a:r>
            <a:r>
              <a:rPr kumimoji="1" lang="zh-CN" altLang="en-US"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endParaRPr kumimoji="1" lang="zh-CN" altLang="en-US"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2297" name="组合 5">
            <a:extLst>
              <a:ext uri="{FF2B5EF4-FFF2-40B4-BE49-F238E27FC236}">
                <a16:creationId xmlns:a16="http://schemas.microsoft.com/office/drawing/2014/main" id="{04EC81BF-3F39-4A6E-AE13-04D9E16AF0FE}"/>
              </a:ext>
            </a:extLst>
          </p:cNvPr>
          <p:cNvGrpSpPr>
            <a:grpSpLocks/>
          </p:cNvGrpSpPr>
          <p:nvPr/>
        </p:nvGrpSpPr>
        <p:grpSpPr bwMode="auto">
          <a:xfrm>
            <a:off x="7732713" y="5581650"/>
            <a:ext cx="9290050" cy="2751138"/>
            <a:chOff x="7697502" y="5207656"/>
            <a:chExt cx="9290075" cy="2751039"/>
          </a:xfrm>
        </p:grpSpPr>
        <p:pic>
          <p:nvPicPr>
            <p:cNvPr id="12299" name="图片 2">
              <a:extLst>
                <a:ext uri="{FF2B5EF4-FFF2-40B4-BE49-F238E27FC236}">
                  <a16:creationId xmlns:a16="http://schemas.microsoft.com/office/drawing/2014/main" id="{3A2147DA-CEE1-4CBB-949E-EBF41C8F39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7502" y="5207656"/>
              <a:ext cx="9290075" cy="254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00" name="组合 56">
              <a:extLst>
                <a:ext uri="{FF2B5EF4-FFF2-40B4-BE49-F238E27FC236}">
                  <a16:creationId xmlns:a16="http://schemas.microsoft.com/office/drawing/2014/main" id="{FB915C8E-15B9-4967-BE7D-F5FBCFCF08D2}"/>
                </a:ext>
              </a:extLst>
            </p:cNvPr>
            <p:cNvGrpSpPr>
              <a:grpSpLocks/>
            </p:cNvGrpSpPr>
            <p:nvPr/>
          </p:nvGrpSpPr>
          <p:grpSpPr bwMode="auto">
            <a:xfrm>
              <a:off x="12806156" y="6282444"/>
              <a:ext cx="3168352" cy="1676251"/>
              <a:chOff x="12630571" y="6388968"/>
              <a:chExt cx="3168352" cy="1676251"/>
            </a:xfrm>
          </p:grpSpPr>
          <p:sp>
            <p:nvSpPr>
              <p:cNvPr id="12301" name="文本框 53">
                <a:extLst>
                  <a:ext uri="{FF2B5EF4-FFF2-40B4-BE49-F238E27FC236}">
                    <a16:creationId xmlns:a16="http://schemas.microsoft.com/office/drawing/2014/main" id="{C8893CC2-0599-4F21-B3CF-F8E4777324B0}"/>
                  </a:ext>
                </a:extLst>
              </p:cNvPr>
              <p:cNvSpPr txBox="1">
                <a:spLocks noChangeArrowheads="1"/>
              </p:cNvSpPr>
              <p:nvPr/>
            </p:nvSpPr>
            <p:spPr bwMode="auto">
              <a:xfrm>
                <a:off x="12630571" y="6388968"/>
                <a:ext cx="9361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t>Sample number</a:t>
                </a:r>
                <a:endParaRPr lang="zh-CN" altLang="en-US" sz="1200"/>
              </a:p>
            </p:txBody>
          </p:sp>
          <p:sp>
            <p:nvSpPr>
              <p:cNvPr id="12302" name="文本框 54">
                <a:extLst>
                  <a:ext uri="{FF2B5EF4-FFF2-40B4-BE49-F238E27FC236}">
                    <a16:creationId xmlns:a16="http://schemas.microsoft.com/office/drawing/2014/main" id="{D9DDDDF2-4741-4CFB-B11E-E4410C488C1F}"/>
                  </a:ext>
                </a:extLst>
              </p:cNvPr>
              <p:cNvSpPr txBox="1">
                <a:spLocks noChangeArrowheads="1"/>
              </p:cNvSpPr>
              <p:nvPr/>
            </p:nvSpPr>
            <p:spPr bwMode="auto">
              <a:xfrm>
                <a:off x="14862819" y="7788220"/>
                <a:ext cx="936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t>Category</a:t>
                </a:r>
                <a:endParaRPr lang="zh-CN" altLang="en-US" sz="1200"/>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514E48-9892-42F3-9591-FF1F7AFBBA42}"/>
              </a:ext>
            </a:extLst>
          </p:cNvPr>
          <p:cNvSpPr/>
          <p:nvPr/>
        </p:nvSpPr>
        <p:spPr>
          <a:xfrm>
            <a:off x="0" y="0"/>
            <a:ext cx="17340263" cy="1204913"/>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0460"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96" name="矩形 13">
            <a:extLst>
              <a:ext uri="{FF2B5EF4-FFF2-40B4-BE49-F238E27FC236}">
                <a16:creationId xmlns:a16="http://schemas.microsoft.com/office/drawing/2014/main" id="{0660418A-AE02-4613-9086-10F4BD1FC164}"/>
              </a:ext>
            </a:extLst>
          </p:cNvPr>
          <p:cNvSpPr>
            <a:spLocks noChangeArrowheads="1"/>
          </p:cNvSpPr>
          <p:nvPr/>
        </p:nvSpPr>
        <p:spPr bwMode="auto">
          <a:xfrm>
            <a:off x="122238" y="49213"/>
            <a:ext cx="16792575" cy="858837"/>
          </a:xfrm>
          <a:prstGeom prst="rect">
            <a:avLst/>
          </a:prstGeom>
          <a:noFill/>
          <a:ln>
            <a:noFill/>
          </a:ln>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Few-shot Object Detection </a:t>
            </a:r>
          </a:p>
        </p:txBody>
      </p:sp>
      <p:cxnSp>
        <p:nvCxnSpPr>
          <p:cNvPr id="9" name="直接连接符 8">
            <a:extLst>
              <a:ext uri="{FF2B5EF4-FFF2-40B4-BE49-F238E27FC236}">
                <a16:creationId xmlns:a16="http://schemas.microsoft.com/office/drawing/2014/main" id="{650540B4-D069-4260-8279-0AF0130C5CC4}"/>
              </a:ext>
            </a:extLst>
          </p:cNvPr>
          <p:cNvCxnSpPr>
            <a:cxnSpLocks/>
          </p:cNvCxnSpPr>
          <p:nvPr/>
        </p:nvCxnSpPr>
        <p:spPr>
          <a:xfrm>
            <a:off x="0" y="1169988"/>
            <a:ext cx="17340263" cy="34925"/>
          </a:xfrm>
          <a:prstGeom prst="line">
            <a:avLst/>
          </a:prstGeom>
          <a:ln w="57150">
            <a:solidFill>
              <a:srgbClr val="333399"/>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14341" name="图片 58">
            <a:extLst>
              <a:ext uri="{FF2B5EF4-FFF2-40B4-BE49-F238E27FC236}">
                <a16:creationId xmlns:a16="http://schemas.microsoft.com/office/drawing/2014/main" id="{6AEC9127-FA5B-43ED-944E-101241295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2268538"/>
            <a:ext cx="6969125"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矩形 13">
            <a:extLst>
              <a:ext uri="{FF2B5EF4-FFF2-40B4-BE49-F238E27FC236}">
                <a16:creationId xmlns:a16="http://schemas.microsoft.com/office/drawing/2014/main" id="{FF312424-C1B2-4D28-A6B7-551D8F39CCE2}"/>
              </a:ext>
            </a:extLst>
          </p:cNvPr>
          <p:cNvSpPr>
            <a:spLocks noChangeArrowheads="1"/>
          </p:cNvSpPr>
          <p:nvPr/>
        </p:nvSpPr>
        <p:spPr bwMode="auto">
          <a:xfrm>
            <a:off x="104775" y="1166813"/>
            <a:ext cx="16792575"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t>Representative Approaches:</a:t>
            </a:r>
            <a:endParaRPr kumimoji="1"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43" name="矩形 13">
            <a:extLst>
              <a:ext uri="{FF2B5EF4-FFF2-40B4-BE49-F238E27FC236}">
                <a16:creationId xmlns:a16="http://schemas.microsoft.com/office/drawing/2014/main" id="{E4773069-A54D-4E83-8A9C-E25071FBDC20}"/>
              </a:ext>
            </a:extLst>
          </p:cNvPr>
          <p:cNvSpPr>
            <a:spLocks noChangeArrowheads="1"/>
          </p:cNvSpPr>
          <p:nvPr/>
        </p:nvSpPr>
        <p:spPr bwMode="auto">
          <a:xfrm>
            <a:off x="1784828" y="6086473"/>
            <a:ext cx="4827587" cy="68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Meta R-CNN [CVPR2019]</a:t>
            </a:r>
            <a:endParaRPr kumimoji="1"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4344" name="图片 8192">
            <a:extLst>
              <a:ext uri="{FF2B5EF4-FFF2-40B4-BE49-F238E27FC236}">
                <a16:creationId xmlns:a16="http://schemas.microsoft.com/office/drawing/2014/main" id="{2D562145-645B-4BEE-A102-332747D699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5738" y="2132013"/>
            <a:ext cx="9069387"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矩形 13">
            <a:extLst>
              <a:ext uri="{FF2B5EF4-FFF2-40B4-BE49-F238E27FC236}">
                <a16:creationId xmlns:a16="http://schemas.microsoft.com/office/drawing/2014/main" id="{3C610FE0-2FA0-4118-9E49-E826B0172D2C}"/>
              </a:ext>
            </a:extLst>
          </p:cNvPr>
          <p:cNvSpPr>
            <a:spLocks noChangeArrowheads="1"/>
          </p:cNvSpPr>
          <p:nvPr/>
        </p:nvSpPr>
        <p:spPr bwMode="auto">
          <a:xfrm>
            <a:off x="10614347" y="6086473"/>
            <a:ext cx="4104456" cy="68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rPr>
              <a:t>RepMet</a:t>
            </a: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 [CVPR2019]</a:t>
            </a:r>
            <a:endParaRPr kumimoji="1"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195" name="文本框 8194">
            <a:extLst>
              <a:ext uri="{FF2B5EF4-FFF2-40B4-BE49-F238E27FC236}">
                <a16:creationId xmlns:a16="http://schemas.microsoft.com/office/drawing/2014/main" id="{D0404BA6-830D-4946-8C55-3CC5B5613660}"/>
              </a:ext>
            </a:extLst>
          </p:cNvPr>
          <p:cNvSpPr txBox="1"/>
          <p:nvPr/>
        </p:nvSpPr>
        <p:spPr>
          <a:xfrm>
            <a:off x="10470331" y="1924472"/>
            <a:ext cx="2952328" cy="461665"/>
          </a:xfrm>
          <a:prstGeom prst="rect">
            <a:avLst/>
          </a:prstGeom>
          <a:noFill/>
        </p:spPr>
        <p:txBody>
          <a:bodyPr>
            <a:spAutoFit/>
          </a:bodyPr>
          <a:lstStyle/>
          <a:p>
            <a:pPr>
              <a:defRPr/>
            </a:pPr>
            <a:r>
              <a:rPr lang="en-US" altLang="zh-CN" sz="2400" dirty="0">
                <a:solidFill>
                  <a:srgbClr val="FF0000"/>
                </a:solidFill>
                <a:highlight>
                  <a:srgbClr val="FFFF00"/>
                </a:highlight>
              </a:rPr>
              <a:t>Positive information</a:t>
            </a:r>
            <a:endParaRPr lang="zh-CN" altLang="en-US" sz="2400" dirty="0">
              <a:solidFill>
                <a:srgbClr val="FF0000"/>
              </a:solidFill>
              <a:highlight>
                <a:srgbClr val="FFFF00"/>
              </a:highlight>
            </a:endParaRPr>
          </a:p>
        </p:txBody>
      </p:sp>
      <p:sp>
        <p:nvSpPr>
          <p:cNvPr id="8197" name="文本框 8196">
            <a:extLst>
              <a:ext uri="{FF2B5EF4-FFF2-40B4-BE49-F238E27FC236}">
                <a16:creationId xmlns:a16="http://schemas.microsoft.com/office/drawing/2014/main" id="{8284CFDE-3EA2-4FEF-8BAA-D83A47ADA255}"/>
              </a:ext>
            </a:extLst>
          </p:cNvPr>
          <p:cNvSpPr txBox="1"/>
          <p:nvPr/>
        </p:nvSpPr>
        <p:spPr>
          <a:xfrm>
            <a:off x="3449310" y="5793078"/>
            <a:ext cx="2952328" cy="461665"/>
          </a:xfrm>
          <a:prstGeom prst="rect">
            <a:avLst/>
          </a:prstGeom>
          <a:noFill/>
        </p:spPr>
        <p:txBody>
          <a:bodyPr>
            <a:spAutoFit/>
          </a:bodyPr>
          <a:lstStyle/>
          <a:p>
            <a:pPr>
              <a:defRPr/>
            </a:pPr>
            <a:r>
              <a:rPr lang="en-US" altLang="zh-CN" sz="2400" dirty="0">
                <a:solidFill>
                  <a:srgbClr val="FF0000"/>
                </a:solidFill>
                <a:highlight>
                  <a:srgbClr val="FFFF00"/>
                </a:highlight>
              </a:rPr>
              <a:t>Positive information</a:t>
            </a:r>
            <a:endParaRPr lang="zh-CN" altLang="en-US" sz="2400" dirty="0">
              <a:solidFill>
                <a:srgbClr val="FF0000"/>
              </a:solidFill>
              <a:highlight>
                <a:srgbClr val="FFFF00"/>
              </a:highlight>
            </a:endParaRPr>
          </a:p>
        </p:txBody>
      </p:sp>
      <p:sp>
        <p:nvSpPr>
          <p:cNvPr id="14348" name="文本框 72">
            <a:extLst>
              <a:ext uri="{FF2B5EF4-FFF2-40B4-BE49-F238E27FC236}">
                <a16:creationId xmlns:a16="http://schemas.microsoft.com/office/drawing/2014/main" id="{4854A457-36EF-449D-9D45-60CD15C709D6}"/>
              </a:ext>
            </a:extLst>
          </p:cNvPr>
          <p:cNvSpPr txBox="1">
            <a:spLocks noChangeArrowheads="1"/>
          </p:cNvSpPr>
          <p:nvPr/>
        </p:nvSpPr>
        <p:spPr bwMode="auto">
          <a:xfrm>
            <a:off x="104775" y="7082978"/>
            <a:ext cx="1812766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Wingdings" panose="05000000000000000000" pitchFamily="2" charset="2"/>
              <a:buChar char="Ø"/>
            </a:pPr>
            <a:r>
              <a:rPr lang="en-US" altLang="zh-CN" sz="3200" dirty="0"/>
              <a:t>Positive (foreground) information is extracted and utilized from support images.</a:t>
            </a:r>
          </a:p>
          <a:p>
            <a:pPr marL="457200" indent="-457200">
              <a:buFont typeface="Wingdings" panose="05000000000000000000" pitchFamily="2" charset="2"/>
              <a:buChar char="Ø"/>
            </a:pPr>
            <a:r>
              <a:rPr lang="en-US" altLang="zh-CN" sz="3200" dirty="0">
                <a:solidFill>
                  <a:srgbClr val="0000FF"/>
                </a:solidFill>
              </a:rPr>
              <a:t>Negative information in support images is ignored in few-shot object detection.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AEA37E-9AB9-4489-9A03-7B379472564E}"/>
              </a:ext>
            </a:extLst>
          </p:cNvPr>
          <p:cNvSpPr/>
          <p:nvPr/>
        </p:nvSpPr>
        <p:spPr>
          <a:xfrm>
            <a:off x="0" y="0"/>
            <a:ext cx="17340263" cy="1204913"/>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0460"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96" name="矩形 13">
            <a:extLst>
              <a:ext uri="{FF2B5EF4-FFF2-40B4-BE49-F238E27FC236}">
                <a16:creationId xmlns:a16="http://schemas.microsoft.com/office/drawing/2014/main" id="{B1136622-B251-47B7-830A-A6A6AA462BF7}"/>
              </a:ext>
            </a:extLst>
          </p:cNvPr>
          <p:cNvSpPr>
            <a:spLocks noChangeArrowheads="1"/>
          </p:cNvSpPr>
          <p:nvPr/>
        </p:nvSpPr>
        <p:spPr bwMode="auto">
          <a:xfrm>
            <a:off x="122238" y="49213"/>
            <a:ext cx="16792575" cy="858837"/>
          </a:xfrm>
          <a:prstGeom prst="rect">
            <a:avLst/>
          </a:prstGeom>
          <a:noFill/>
          <a:ln>
            <a:noFill/>
          </a:ln>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Our approach</a:t>
            </a:r>
          </a:p>
        </p:txBody>
      </p:sp>
      <p:cxnSp>
        <p:nvCxnSpPr>
          <p:cNvPr id="9" name="直接连接符 8">
            <a:extLst>
              <a:ext uri="{FF2B5EF4-FFF2-40B4-BE49-F238E27FC236}">
                <a16:creationId xmlns:a16="http://schemas.microsoft.com/office/drawing/2014/main" id="{94EBD572-9A17-4016-9B09-0130443FDDEC}"/>
              </a:ext>
            </a:extLst>
          </p:cNvPr>
          <p:cNvCxnSpPr>
            <a:cxnSpLocks/>
          </p:cNvCxnSpPr>
          <p:nvPr/>
        </p:nvCxnSpPr>
        <p:spPr>
          <a:xfrm>
            <a:off x="0" y="1169988"/>
            <a:ext cx="17340263" cy="34925"/>
          </a:xfrm>
          <a:prstGeom prst="line">
            <a:avLst/>
          </a:prstGeom>
          <a:ln w="57150">
            <a:solidFill>
              <a:srgbClr val="333399"/>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389" name="矩形 13">
            <a:extLst>
              <a:ext uri="{FF2B5EF4-FFF2-40B4-BE49-F238E27FC236}">
                <a16:creationId xmlns:a16="http://schemas.microsoft.com/office/drawing/2014/main" id="{722D6EF6-00CF-4989-BF5D-110B567E40FA}"/>
              </a:ext>
            </a:extLst>
          </p:cNvPr>
          <p:cNvSpPr>
            <a:spLocks noChangeArrowheads="1"/>
          </p:cNvSpPr>
          <p:nvPr/>
        </p:nvSpPr>
        <p:spPr bwMode="auto">
          <a:xfrm>
            <a:off x="104775" y="1166813"/>
            <a:ext cx="16792575"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t>Restoring Negative Information in Few-shot Object Detection</a:t>
            </a:r>
            <a:r>
              <a:rPr kumimoji="1" lang="zh-CN" altLang="en-US" sz="3600" b="1"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6390" name="文本框 16">
            <a:extLst>
              <a:ext uri="{FF2B5EF4-FFF2-40B4-BE49-F238E27FC236}">
                <a16:creationId xmlns:a16="http://schemas.microsoft.com/office/drawing/2014/main" id="{7DEDC784-5621-43E8-857E-F65C12AB03CD}"/>
              </a:ext>
            </a:extLst>
          </p:cNvPr>
          <p:cNvSpPr txBox="1">
            <a:spLocks noChangeArrowheads="1"/>
          </p:cNvSpPr>
          <p:nvPr/>
        </p:nvSpPr>
        <p:spPr bwMode="auto">
          <a:xfrm>
            <a:off x="258763" y="2630488"/>
            <a:ext cx="16417925"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Motivation</a:t>
            </a:r>
            <a:r>
              <a:rPr kumimoji="1" lang="en-US" altLang="zh-CN" sz="2800" dirty="0">
                <a:latin typeface="微软雅黑" panose="020B0503020204020204" pitchFamily="34" charset="-122"/>
                <a:ea typeface="微软雅黑" panose="020B0503020204020204" pitchFamily="34" charset="-122"/>
                <a:cs typeface="Times New Roman" panose="02020603050405020304" pitchFamily="18" charset="0"/>
              </a:rPr>
              <a:t>: Utilize </a:t>
            </a:r>
            <a:r>
              <a:rPr kumimoji="1" lang="en-US" altLang="zh-CN"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both positive and negative information </a:t>
            </a:r>
            <a:r>
              <a:rPr kumimoji="1" lang="en-US" altLang="zh-CN" sz="2800" dirty="0">
                <a:latin typeface="微软雅黑" panose="020B0503020204020204" pitchFamily="34" charset="-122"/>
                <a:ea typeface="微软雅黑" panose="020B0503020204020204" pitchFamily="34" charset="-122"/>
                <a:cs typeface="Times New Roman" panose="02020603050405020304" pitchFamily="18" charset="0"/>
              </a:rPr>
              <a:t>for better few-shot detection performance.</a:t>
            </a:r>
          </a:p>
          <a:p>
            <a:pPr eaLnBrk="1" hangingPunct="1">
              <a:lnSpc>
                <a:spcPct val="130000"/>
              </a:lnSpc>
            </a:pPr>
            <a:endParaRPr kumimoji="1"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6391" name="图片 5">
            <a:extLst>
              <a:ext uri="{FF2B5EF4-FFF2-40B4-BE49-F238E27FC236}">
                <a16:creationId xmlns:a16="http://schemas.microsoft.com/office/drawing/2014/main" id="{DF242448-F32D-4F6E-B6E8-B665EADB9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5405438"/>
            <a:ext cx="13396913"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a:extLst>
              <a:ext uri="{FF2B5EF4-FFF2-40B4-BE49-F238E27FC236}">
                <a16:creationId xmlns:a16="http://schemas.microsoft.com/office/drawing/2014/main" id="{E40B10E5-B0A6-4E45-9F73-6F271A871EF1}"/>
              </a:ext>
            </a:extLst>
          </p:cNvPr>
          <p:cNvSpPr txBox="1"/>
          <p:nvPr/>
        </p:nvSpPr>
        <p:spPr>
          <a:xfrm>
            <a:off x="282575" y="3978275"/>
            <a:ext cx="13739813" cy="1385888"/>
          </a:xfrm>
          <a:prstGeom prst="rect">
            <a:avLst/>
          </a:prstGeom>
          <a:noFill/>
        </p:spPr>
        <p:txBody>
          <a:bodyPr>
            <a:spAutoFit/>
          </a:bodyPr>
          <a:lstStyle/>
          <a:p>
            <a:pPr>
              <a:defRPr/>
            </a:pP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Information classification standard according to </a:t>
            </a:r>
            <a:r>
              <a:rPr kumimoji="1"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rPr>
              <a:t>IoU</a:t>
            </a: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p"/>
              <a:defRPr/>
            </a:pPr>
            <a:r>
              <a:rPr kumimoji="1" lang="en-US" altLang="zh-CN" sz="2800" dirty="0">
                <a:latin typeface="微软雅黑" panose="020B0503020204020204" pitchFamily="34" charset="-122"/>
                <a:ea typeface="微软雅黑" panose="020B0503020204020204" pitchFamily="34" charset="-122"/>
                <a:cs typeface="Times New Roman" panose="02020603050405020304" pitchFamily="18" charset="0"/>
              </a:rPr>
              <a:t>Positive information: Proposals with </a:t>
            </a:r>
            <a:r>
              <a:rPr kumimoji="1" lang="en-US" altLang="zh-CN" sz="28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IoU</a:t>
            </a:r>
            <a:r>
              <a:rPr kumimoji="1" lang="en-US" altLang="zh-CN"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&gt; 0.7</a:t>
            </a:r>
          </a:p>
          <a:p>
            <a:pPr marL="457200" indent="-457200">
              <a:buFont typeface="Wingdings" panose="05000000000000000000" pitchFamily="2" charset="2"/>
              <a:buChar char="p"/>
              <a:defRPr/>
            </a:pPr>
            <a:r>
              <a:rPr kumimoji="1" lang="en-US" altLang="zh-CN" sz="2800" dirty="0">
                <a:latin typeface="微软雅黑" panose="020B0503020204020204" pitchFamily="34" charset="-122"/>
                <a:ea typeface="微软雅黑" panose="020B0503020204020204" pitchFamily="34" charset="-122"/>
                <a:cs typeface="Times New Roman" panose="02020603050405020304" pitchFamily="18" charset="0"/>
              </a:rPr>
              <a:t>Negative information: Proposals with </a:t>
            </a:r>
            <a:r>
              <a:rPr kumimoji="1" lang="en-US" altLang="zh-CN"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0.2&lt; </a:t>
            </a:r>
            <a:r>
              <a:rPr kumimoji="1" lang="en-US" altLang="zh-CN" sz="28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IoU</a:t>
            </a:r>
            <a:r>
              <a:rPr kumimoji="1" lang="en-US" altLang="zh-CN" sz="28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&lt;0.3</a:t>
            </a:r>
          </a:p>
        </p:txBody>
      </p:sp>
      <p:sp>
        <p:nvSpPr>
          <p:cNvPr id="16393" name="文本框 7">
            <a:extLst>
              <a:ext uri="{FF2B5EF4-FFF2-40B4-BE49-F238E27FC236}">
                <a16:creationId xmlns:a16="http://schemas.microsoft.com/office/drawing/2014/main" id="{1D0B52DB-8D56-479E-B0F8-1E7017DF9152}"/>
              </a:ext>
            </a:extLst>
          </p:cNvPr>
          <p:cNvSpPr txBox="1">
            <a:spLocks noChangeArrowheads="1"/>
          </p:cNvSpPr>
          <p:nvPr/>
        </p:nvSpPr>
        <p:spPr bwMode="auto">
          <a:xfrm>
            <a:off x="238125" y="1987550"/>
            <a:ext cx="1641633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The information obtained from the few samples for novel classes is very limited.</a:t>
            </a:r>
            <a:endParaRPr kumimoji="1"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82B60259-A26B-4BB8-BA7F-0D4A2E4783AA}"/>
              </a:ext>
            </a:extLst>
          </p:cNvPr>
          <p:cNvSpPr/>
          <p:nvPr/>
        </p:nvSpPr>
        <p:spPr>
          <a:xfrm>
            <a:off x="4781550" y="6892925"/>
            <a:ext cx="3097213" cy="1079500"/>
          </a:xfrm>
          <a:prstGeom prst="rect">
            <a:avLst/>
          </a:prstGeom>
          <a:noFill/>
          <a:ln w="38100">
            <a:solidFill>
              <a:srgbClr val="FFC000"/>
            </a:solidFill>
            <a:prstDash val="dash"/>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26" name="文本框 25">
            <a:extLst>
              <a:ext uri="{FF2B5EF4-FFF2-40B4-BE49-F238E27FC236}">
                <a16:creationId xmlns:a16="http://schemas.microsoft.com/office/drawing/2014/main" id="{89BCA57B-954D-4968-BEAA-F58C05B87CD6}"/>
              </a:ext>
            </a:extLst>
          </p:cNvPr>
          <p:cNvSpPr txBox="1"/>
          <p:nvPr/>
        </p:nvSpPr>
        <p:spPr>
          <a:xfrm>
            <a:off x="3773587" y="6369509"/>
            <a:ext cx="8693426" cy="492443"/>
          </a:xfrm>
          <a:prstGeom prst="rect">
            <a:avLst/>
          </a:prstGeom>
          <a:noFill/>
        </p:spPr>
        <p:txBody>
          <a:bodyPr>
            <a:spAutoFit/>
          </a:bodyPr>
          <a:lstStyle/>
          <a:p>
            <a:pPr>
              <a:defRPr/>
            </a:pPr>
            <a:r>
              <a:rPr lang="en-US" altLang="zh-CN" dirty="0">
                <a:solidFill>
                  <a:srgbClr val="FFC000"/>
                </a:solidFill>
                <a:highlight>
                  <a:srgbClr val="000080"/>
                </a:highlight>
              </a:rPr>
              <a:t>Traditional methods</a:t>
            </a:r>
            <a:endParaRPr lang="zh-CN" altLang="en-US" dirty="0">
              <a:solidFill>
                <a:srgbClr val="FFC000"/>
              </a:solidFill>
              <a:highlight>
                <a:srgbClr val="000080"/>
              </a:highlight>
            </a:endParaRPr>
          </a:p>
        </p:txBody>
      </p:sp>
      <p:sp>
        <p:nvSpPr>
          <p:cNvPr id="12" name="矩形 11">
            <a:extLst>
              <a:ext uri="{FF2B5EF4-FFF2-40B4-BE49-F238E27FC236}">
                <a16:creationId xmlns:a16="http://schemas.microsoft.com/office/drawing/2014/main" id="{25DDB690-605E-4611-965F-9C3045FC98C4}"/>
              </a:ext>
            </a:extLst>
          </p:cNvPr>
          <p:cNvSpPr/>
          <p:nvPr/>
        </p:nvSpPr>
        <p:spPr>
          <a:xfrm>
            <a:off x="4637088" y="6821488"/>
            <a:ext cx="7129462" cy="1254125"/>
          </a:xfrm>
          <a:prstGeom prst="rect">
            <a:avLst/>
          </a:prstGeom>
          <a:noFill/>
          <a:ln w="38100">
            <a:solidFill>
              <a:srgbClr val="C00000"/>
            </a:solidFill>
            <a:prstDash val="dash"/>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13" name="文本框 12">
            <a:extLst>
              <a:ext uri="{FF2B5EF4-FFF2-40B4-BE49-F238E27FC236}">
                <a16:creationId xmlns:a16="http://schemas.microsoft.com/office/drawing/2014/main" id="{E0DAC45C-4927-49F3-804D-6541BA5A5C76}"/>
              </a:ext>
            </a:extLst>
          </p:cNvPr>
          <p:cNvSpPr txBox="1"/>
          <p:nvPr/>
        </p:nvSpPr>
        <p:spPr>
          <a:xfrm>
            <a:off x="10181345" y="6342306"/>
            <a:ext cx="2089186" cy="492443"/>
          </a:xfrm>
          <a:prstGeom prst="rect">
            <a:avLst/>
          </a:prstGeom>
          <a:noFill/>
        </p:spPr>
        <p:txBody>
          <a:bodyPr>
            <a:spAutoFit/>
          </a:bodyPr>
          <a:lstStyle/>
          <a:p>
            <a:pPr>
              <a:defRPr/>
            </a:pPr>
            <a:r>
              <a:rPr lang="en-US" altLang="zh-CN" dirty="0">
                <a:solidFill>
                  <a:srgbClr val="C00000"/>
                </a:solidFill>
                <a:highlight>
                  <a:srgbClr val="00FF00"/>
                </a:highlight>
              </a:rPr>
              <a:t>Our method</a:t>
            </a:r>
            <a:endParaRPr lang="zh-CN" altLang="en-US" dirty="0">
              <a:solidFill>
                <a:srgbClr val="C00000"/>
              </a:solidFill>
              <a:highlight>
                <a:srgbClr val="00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9FE1B95-AA5D-49C5-8830-120BD1445689}"/>
              </a:ext>
            </a:extLst>
          </p:cNvPr>
          <p:cNvSpPr/>
          <p:nvPr/>
        </p:nvSpPr>
        <p:spPr>
          <a:xfrm>
            <a:off x="0" y="0"/>
            <a:ext cx="17340263" cy="1204913"/>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0460"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96" name="矩形 13">
            <a:extLst>
              <a:ext uri="{FF2B5EF4-FFF2-40B4-BE49-F238E27FC236}">
                <a16:creationId xmlns:a16="http://schemas.microsoft.com/office/drawing/2014/main" id="{B4DDACAD-0E76-454E-9065-717D4A3A14C8}"/>
              </a:ext>
            </a:extLst>
          </p:cNvPr>
          <p:cNvSpPr>
            <a:spLocks noChangeArrowheads="1"/>
          </p:cNvSpPr>
          <p:nvPr/>
        </p:nvSpPr>
        <p:spPr bwMode="auto">
          <a:xfrm>
            <a:off x="122238" y="49213"/>
            <a:ext cx="16792575" cy="858837"/>
          </a:xfrm>
          <a:prstGeom prst="rect">
            <a:avLst/>
          </a:prstGeom>
          <a:noFill/>
          <a:ln>
            <a:noFill/>
          </a:ln>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Framework</a:t>
            </a:r>
          </a:p>
        </p:txBody>
      </p:sp>
      <p:cxnSp>
        <p:nvCxnSpPr>
          <p:cNvPr id="9" name="直接连接符 8">
            <a:extLst>
              <a:ext uri="{FF2B5EF4-FFF2-40B4-BE49-F238E27FC236}">
                <a16:creationId xmlns:a16="http://schemas.microsoft.com/office/drawing/2014/main" id="{16B01319-7B76-41B5-9F96-8287304FA8E0}"/>
              </a:ext>
            </a:extLst>
          </p:cNvPr>
          <p:cNvCxnSpPr>
            <a:cxnSpLocks/>
          </p:cNvCxnSpPr>
          <p:nvPr/>
        </p:nvCxnSpPr>
        <p:spPr>
          <a:xfrm>
            <a:off x="0" y="1169988"/>
            <a:ext cx="17340263" cy="34925"/>
          </a:xfrm>
          <a:prstGeom prst="line">
            <a:avLst/>
          </a:prstGeom>
          <a:ln w="57150">
            <a:solidFill>
              <a:srgbClr val="333399"/>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437" name="矩形 13">
            <a:extLst>
              <a:ext uri="{FF2B5EF4-FFF2-40B4-BE49-F238E27FC236}">
                <a16:creationId xmlns:a16="http://schemas.microsoft.com/office/drawing/2014/main" id="{56D3969B-F9B4-43C7-9E86-565CBCB7ADAA}"/>
              </a:ext>
            </a:extLst>
          </p:cNvPr>
          <p:cNvSpPr>
            <a:spLocks noChangeArrowheads="1"/>
          </p:cNvSpPr>
          <p:nvPr/>
        </p:nvSpPr>
        <p:spPr bwMode="auto">
          <a:xfrm>
            <a:off x="104775" y="1166813"/>
            <a:ext cx="17566356" cy="76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3200" b="1" dirty="0">
                <a:latin typeface="微软雅黑" panose="020B0503020204020204" pitchFamily="34" charset="-122"/>
                <a:ea typeface="微软雅黑" panose="020B0503020204020204" pitchFamily="34" charset="-122"/>
                <a:cs typeface="Times New Roman" panose="02020603050405020304" pitchFamily="18" charset="0"/>
              </a:rPr>
              <a:t>Negative- and Positive-Representative based Metric Learning (NP-</a:t>
            </a:r>
            <a:r>
              <a:rPr kumimoji="1" lang="en-US" altLang="zh-CN" sz="3200" b="1" dirty="0" err="1">
                <a:latin typeface="微软雅黑" panose="020B0503020204020204" pitchFamily="34" charset="-122"/>
                <a:ea typeface="微软雅黑" panose="020B0503020204020204" pitchFamily="34" charset="-122"/>
                <a:cs typeface="Times New Roman" panose="02020603050405020304" pitchFamily="18" charset="0"/>
              </a:rPr>
              <a:t>RepMet</a:t>
            </a:r>
            <a:r>
              <a:rPr kumimoji="1" lang="en-US" altLang="zh-CN" sz="3200" b="1" dirty="0">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sz="32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3B0864DC-E347-47A2-9EDC-D85711868FCE}"/>
              </a:ext>
            </a:extLst>
          </p:cNvPr>
          <p:cNvSpPr txBox="1"/>
          <p:nvPr/>
        </p:nvSpPr>
        <p:spPr>
          <a:xfrm>
            <a:off x="284466" y="1927991"/>
            <a:ext cx="11737975" cy="1005788"/>
          </a:xfrm>
          <a:prstGeom prst="rect">
            <a:avLst/>
          </a:prstGeom>
          <a:noFill/>
        </p:spPr>
        <p:txBody>
          <a:bodyPr>
            <a:spAutoFit/>
          </a:bodyPr>
          <a:lstStyle/>
          <a:p>
            <a:pPr marL="514350" indent="-514350" eaLnBrk="1" hangingPunct="1">
              <a:lnSpc>
                <a:spcPct val="130000"/>
              </a:lnSpc>
              <a:buFont typeface="Wingdings" panose="05000000000000000000" pitchFamily="2" charset="2"/>
              <a:buChar char="p"/>
              <a:defRPr/>
            </a:pPr>
            <a:r>
              <a:rPr kumimoji="1"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Based on Faster R-CNN and </a:t>
            </a:r>
            <a:r>
              <a:rPr kumimoji="1"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RepMet</a:t>
            </a:r>
            <a:r>
              <a:rPr kumimoji="1"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[CVPR2019]</a:t>
            </a:r>
          </a:p>
          <a:p>
            <a:pPr marL="514350" indent="-514350" eaLnBrk="1" hangingPunct="1">
              <a:lnSpc>
                <a:spcPct val="130000"/>
              </a:lnSpc>
              <a:buFont typeface="Wingdings" panose="05000000000000000000" pitchFamily="2" charset="2"/>
              <a:buChar char="p"/>
              <a:defRPr/>
            </a:pPr>
            <a:r>
              <a:rPr kumimoji="1"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Adding new modules (green) for negative representatives </a:t>
            </a:r>
            <a:endPar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8439" name="图片 4">
            <a:extLst>
              <a:ext uri="{FF2B5EF4-FFF2-40B4-BE49-F238E27FC236}">
                <a16:creationId xmlns:a16="http://schemas.microsoft.com/office/drawing/2014/main" id="{0A893523-9033-47F6-9FE6-2CB06B255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3817938"/>
            <a:ext cx="8278813"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文本框 6">
            <a:extLst>
              <a:ext uri="{FF2B5EF4-FFF2-40B4-BE49-F238E27FC236}">
                <a16:creationId xmlns:a16="http://schemas.microsoft.com/office/drawing/2014/main" id="{B4103EC2-4F05-4126-81BF-98628B0D06A0}"/>
              </a:ext>
            </a:extLst>
          </p:cNvPr>
          <p:cNvSpPr txBox="1">
            <a:spLocks noChangeArrowheads="1"/>
          </p:cNvSpPr>
          <p:nvPr/>
        </p:nvSpPr>
        <p:spPr bwMode="auto">
          <a:xfrm>
            <a:off x="3341688" y="8167688"/>
            <a:ext cx="869315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800" b="1">
                <a:latin typeface="微软雅黑" panose="020B0503020204020204" pitchFamily="34" charset="-122"/>
                <a:ea typeface="微软雅黑" panose="020B0503020204020204" pitchFamily="34" charset="-122"/>
                <a:cs typeface="Times New Roman" panose="02020603050405020304" pitchFamily="18" charset="0"/>
              </a:rPr>
              <a:t>NP-RepMet Training</a:t>
            </a:r>
            <a:endParaRPr kumimoji="1" lang="zh-CN" altLang="en-US" sz="2800" b="1">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8441" name="图片 13">
            <a:extLst>
              <a:ext uri="{FF2B5EF4-FFF2-40B4-BE49-F238E27FC236}">
                <a16:creationId xmlns:a16="http://schemas.microsoft.com/office/drawing/2014/main" id="{B2E6FF2B-24B2-49FD-B18D-432999C483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9825" y="3824288"/>
            <a:ext cx="8137525"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文本框 22">
            <a:extLst>
              <a:ext uri="{FF2B5EF4-FFF2-40B4-BE49-F238E27FC236}">
                <a16:creationId xmlns:a16="http://schemas.microsoft.com/office/drawing/2014/main" id="{2733766C-6912-431D-8AED-7C6008F82501}"/>
              </a:ext>
            </a:extLst>
          </p:cNvPr>
          <p:cNvSpPr txBox="1">
            <a:spLocks noChangeArrowheads="1"/>
          </p:cNvSpPr>
          <p:nvPr/>
        </p:nvSpPr>
        <p:spPr bwMode="auto">
          <a:xfrm>
            <a:off x="10902950" y="8135938"/>
            <a:ext cx="8732838"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400" b="1">
                <a:latin typeface="微软雅黑" panose="020B0503020204020204" pitchFamily="34" charset="-122"/>
                <a:ea typeface="微软雅黑" panose="020B0503020204020204" pitchFamily="34" charset="-122"/>
                <a:cs typeface="Times New Roman" panose="02020603050405020304" pitchFamily="18" charset="0"/>
              </a:rPr>
              <a:t>NP-RepMet Test</a:t>
            </a:r>
            <a:endParaRPr kumimoji="1"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BCF222-7A9A-4744-964A-C4C9A0B27876}"/>
              </a:ext>
            </a:extLst>
          </p:cNvPr>
          <p:cNvSpPr/>
          <p:nvPr/>
        </p:nvSpPr>
        <p:spPr>
          <a:xfrm>
            <a:off x="0" y="0"/>
            <a:ext cx="17340263" cy="1204913"/>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0460"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96" name="矩形 13">
            <a:extLst>
              <a:ext uri="{FF2B5EF4-FFF2-40B4-BE49-F238E27FC236}">
                <a16:creationId xmlns:a16="http://schemas.microsoft.com/office/drawing/2014/main" id="{297BBAF5-4A72-4510-97B3-97E9BA361C3B}"/>
              </a:ext>
            </a:extLst>
          </p:cNvPr>
          <p:cNvSpPr>
            <a:spLocks noChangeArrowheads="1"/>
          </p:cNvSpPr>
          <p:nvPr/>
        </p:nvSpPr>
        <p:spPr bwMode="auto">
          <a:xfrm>
            <a:off x="122238" y="49213"/>
            <a:ext cx="16792575" cy="858837"/>
          </a:xfrm>
          <a:prstGeom prst="rect">
            <a:avLst/>
          </a:prstGeom>
          <a:noFill/>
          <a:ln>
            <a:noFill/>
          </a:ln>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r>
              <a:rPr kumimoji="1" lang="en-US" altLang="zh-CN" sz="3734"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Experiments Results</a:t>
            </a:r>
          </a:p>
        </p:txBody>
      </p:sp>
      <p:cxnSp>
        <p:nvCxnSpPr>
          <p:cNvPr id="9" name="直接连接符 8">
            <a:extLst>
              <a:ext uri="{FF2B5EF4-FFF2-40B4-BE49-F238E27FC236}">
                <a16:creationId xmlns:a16="http://schemas.microsoft.com/office/drawing/2014/main" id="{804D0C86-2735-429C-BD0F-48DB925654A6}"/>
              </a:ext>
            </a:extLst>
          </p:cNvPr>
          <p:cNvCxnSpPr>
            <a:cxnSpLocks/>
          </p:cNvCxnSpPr>
          <p:nvPr/>
        </p:nvCxnSpPr>
        <p:spPr>
          <a:xfrm>
            <a:off x="0" y="1169988"/>
            <a:ext cx="17340263" cy="34925"/>
          </a:xfrm>
          <a:prstGeom prst="line">
            <a:avLst/>
          </a:prstGeom>
          <a:ln w="57150">
            <a:solidFill>
              <a:srgbClr val="333399"/>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485" name="矩形 13">
            <a:extLst>
              <a:ext uri="{FF2B5EF4-FFF2-40B4-BE49-F238E27FC236}">
                <a16:creationId xmlns:a16="http://schemas.microsoft.com/office/drawing/2014/main" id="{06189E5A-ECFA-4F77-A271-1D04ED200F5A}"/>
              </a:ext>
            </a:extLst>
          </p:cNvPr>
          <p:cNvSpPr>
            <a:spLocks noChangeArrowheads="1"/>
          </p:cNvSpPr>
          <p:nvPr/>
        </p:nvSpPr>
        <p:spPr bwMode="auto">
          <a:xfrm>
            <a:off x="122238" y="1089025"/>
            <a:ext cx="1679257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1618" tIns="90809" rIns="181618" bIns="90809">
            <a:spAutoFit/>
          </a:bodyPr>
          <a:lstStyle>
            <a:lvl1pPr>
              <a:defRPr sz="2600">
                <a:solidFill>
                  <a:schemeClr val="tx1"/>
                </a:solidFill>
                <a:latin typeface="Calibri" panose="020F0502020204030204" pitchFamily="34" charset="0"/>
                <a:ea typeface="宋体" panose="02010600030101010101" pitchFamily="2" charset="-122"/>
              </a:defRPr>
            </a:lvl1pPr>
            <a:lvl2pPr marL="742950" indent="-285750">
              <a:defRPr sz="2600">
                <a:solidFill>
                  <a:schemeClr val="tx1"/>
                </a:solidFill>
                <a:latin typeface="Calibri" panose="020F0502020204030204" pitchFamily="34" charset="0"/>
                <a:ea typeface="宋体" panose="02010600030101010101" pitchFamily="2" charset="-122"/>
              </a:defRPr>
            </a:lvl2pPr>
            <a:lvl3pPr marL="1143000" indent="-228600">
              <a:defRPr sz="2600">
                <a:solidFill>
                  <a:schemeClr val="tx1"/>
                </a:solidFill>
                <a:latin typeface="Calibri" panose="020F0502020204030204" pitchFamily="34" charset="0"/>
                <a:ea typeface="宋体" panose="02010600030101010101" pitchFamily="2" charset="-122"/>
              </a:defRPr>
            </a:lvl3pPr>
            <a:lvl4pPr marL="1600200" indent="-228600">
              <a:defRPr sz="2600">
                <a:solidFill>
                  <a:schemeClr val="tx1"/>
                </a:solidFill>
                <a:latin typeface="Calibri" panose="020F0502020204030204" pitchFamily="34" charset="0"/>
                <a:ea typeface="宋体" panose="02010600030101010101" pitchFamily="2" charset="-122"/>
              </a:defRPr>
            </a:lvl4pPr>
            <a:lvl5pPr marL="2057400" indent="-228600">
              <a:defRPr sz="2600">
                <a:solidFill>
                  <a:schemeClr val="tx1"/>
                </a:solidFill>
                <a:latin typeface="Calibri" panose="020F0502020204030204" pitchFamily="34" charset="0"/>
                <a:ea typeface="宋体" panose="02010600030101010101" pitchFamily="2" charset="-122"/>
              </a:defRPr>
            </a:lvl5pPr>
            <a:lvl6pPr marL="25146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6pPr>
            <a:lvl7pPr marL="29718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7pPr>
            <a:lvl8pPr marL="34290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8pPr>
            <a:lvl9pPr marL="3886200" indent="-228600" defTabSz="1300163" eaLnBrk="0" fontAlgn="base" hangingPunct="0">
              <a:spcBef>
                <a:spcPct val="0"/>
              </a:spcBef>
              <a:spcAft>
                <a:spcPct val="0"/>
              </a:spcAft>
              <a:defRPr sz="26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t>Restoring Negative Information in Few-shot Object Detection</a:t>
            </a:r>
            <a:r>
              <a:rPr kumimoji="1" lang="zh-CN" altLang="en-US" sz="3600" b="1" dirty="0">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20487" name="图片 2">
            <a:extLst>
              <a:ext uri="{FF2B5EF4-FFF2-40B4-BE49-F238E27FC236}">
                <a16:creationId xmlns:a16="http://schemas.microsoft.com/office/drawing/2014/main" id="{64663070-9677-49CD-B77B-2E22CC25A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3151188"/>
            <a:ext cx="7202488"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文本框 15">
            <a:extLst>
              <a:ext uri="{FF2B5EF4-FFF2-40B4-BE49-F238E27FC236}">
                <a16:creationId xmlns:a16="http://schemas.microsoft.com/office/drawing/2014/main" id="{508436E1-1571-47C7-8333-5D15C439B6BD}"/>
              </a:ext>
            </a:extLst>
          </p:cNvPr>
          <p:cNvSpPr txBox="1">
            <a:spLocks noChangeArrowheads="1"/>
          </p:cNvSpPr>
          <p:nvPr/>
        </p:nvSpPr>
        <p:spPr bwMode="auto">
          <a:xfrm>
            <a:off x="198438" y="2284413"/>
            <a:ext cx="869473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ImageNet-LOC:</a:t>
            </a:r>
          </a:p>
          <a:p>
            <a:pPr eaLnBrk="1" hangingPunct="1">
              <a:lnSpc>
                <a:spcPct val="130000"/>
              </a:lnSpc>
            </a:pPr>
            <a:r>
              <a:rPr kumimoji="1"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11.6% </a:t>
            </a:r>
            <a:r>
              <a:rPr kumimoji="1" lang="en-US" altLang="zh-CN" sz="20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mAP</a:t>
            </a:r>
            <a:r>
              <a:rPr kumimoji="1"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Improvement in 5-way 1-shot detection</a:t>
            </a:r>
          </a:p>
        </p:txBody>
      </p:sp>
      <p:sp>
        <p:nvSpPr>
          <p:cNvPr id="20489" name="文本框 17">
            <a:extLst>
              <a:ext uri="{FF2B5EF4-FFF2-40B4-BE49-F238E27FC236}">
                <a16:creationId xmlns:a16="http://schemas.microsoft.com/office/drawing/2014/main" id="{BF19DB5E-8DA0-4A7B-A8B4-ACBD0B4B887F}"/>
              </a:ext>
            </a:extLst>
          </p:cNvPr>
          <p:cNvSpPr txBox="1">
            <a:spLocks noChangeArrowheads="1"/>
          </p:cNvSpPr>
          <p:nvPr/>
        </p:nvSpPr>
        <p:spPr bwMode="auto">
          <a:xfrm>
            <a:off x="7386489" y="2264887"/>
            <a:ext cx="86931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Pascal VOC:</a:t>
            </a:r>
          </a:p>
          <a:p>
            <a:pPr eaLnBrk="1" hangingPunct="1">
              <a:lnSpc>
                <a:spcPct val="130000"/>
              </a:lnSpc>
            </a:pPr>
            <a:r>
              <a:rPr kumimoji="1"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Up to 19.8% </a:t>
            </a:r>
            <a:r>
              <a:rPr kumimoji="1" lang="en-US" altLang="zh-CN" sz="20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mAP</a:t>
            </a:r>
            <a:r>
              <a:rPr kumimoji="1"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Improvement in 5-way 1-shot detection</a:t>
            </a:r>
          </a:p>
          <a:p>
            <a:pPr eaLnBrk="1" hangingPunct="1">
              <a:lnSpc>
                <a:spcPct val="130000"/>
              </a:lnSpc>
            </a:pPr>
            <a:endParaRPr kumimoji="1"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490" name="图片 12">
            <a:extLst>
              <a:ext uri="{FF2B5EF4-FFF2-40B4-BE49-F238E27FC236}">
                <a16:creationId xmlns:a16="http://schemas.microsoft.com/office/drawing/2014/main" id="{6669D382-5E91-4D21-92A7-8341B669D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2325" y="3163254"/>
            <a:ext cx="10063163"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图片 18">
            <a:extLst>
              <a:ext uri="{FF2B5EF4-FFF2-40B4-BE49-F238E27FC236}">
                <a16:creationId xmlns:a16="http://schemas.microsoft.com/office/drawing/2014/main" id="{6C522B7F-D603-471A-ABF3-9AC44A0656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 y="5807075"/>
            <a:ext cx="46545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2" name="文本框 23">
            <a:extLst>
              <a:ext uri="{FF2B5EF4-FFF2-40B4-BE49-F238E27FC236}">
                <a16:creationId xmlns:a16="http://schemas.microsoft.com/office/drawing/2014/main" id="{08C14EFD-0EAA-471A-BB27-4F917ABBC0EE}"/>
              </a:ext>
            </a:extLst>
          </p:cNvPr>
          <p:cNvSpPr txBox="1">
            <a:spLocks noChangeArrowheads="1"/>
          </p:cNvSpPr>
          <p:nvPr/>
        </p:nvSpPr>
        <p:spPr bwMode="auto">
          <a:xfrm>
            <a:off x="225425" y="5275263"/>
            <a:ext cx="86931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2400" b="1">
                <a:latin typeface="微软雅黑" panose="020B0503020204020204" pitchFamily="34" charset="-122"/>
                <a:ea typeface="微软雅黑" panose="020B0503020204020204" pitchFamily="34" charset="-122"/>
                <a:cs typeface="Times New Roman" panose="02020603050405020304" pitchFamily="18" charset="0"/>
              </a:rPr>
              <a:t>T-SNE visualization:</a:t>
            </a:r>
          </a:p>
        </p:txBody>
      </p:sp>
      <p:sp>
        <p:nvSpPr>
          <p:cNvPr id="20493" name="文本框 21">
            <a:extLst>
              <a:ext uri="{FF2B5EF4-FFF2-40B4-BE49-F238E27FC236}">
                <a16:creationId xmlns:a16="http://schemas.microsoft.com/office/drawing/2014/main" id="{B161D7F5-77F5-424C-93E3-E2855A4B6278}"/>
              </a:ext>
            </a:extLst>
          </p:cNvPr>
          <p:cNvSpPr txBox="1">
            <a:spLocks noChangeArrowheads="1"/>
          </p:cNvSpPr>
          <p:nvPr/>
        </p:nvSpPr>
        <p:spPr bwMode="auto">
          <a:xfrm>
            <a:off x="336550" y="9269413"/>
            <a:ext cx="869315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Positive representatives visualization</a:t>
            </a:r>
          </a:p>
        </p:txBody>
      </p:sp>
      <p:pic>
        <p:nvPicPr>
          <p:cNvPr id="20494" name="图片 27">
            <a:extLst>
              <a:ext uri="{FF2B5EF4-FFF2-40B4-BE49-F238E27FC236}">
                <a16:creationId xmlns:a16="http://schemas.microsoft.com/office/drawing/2014/main" id="{1D7A2255-3E88-4ED4-B194-D5CFB6D0F0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7363" y="6065838"/>
            <a:ext cx="11329987"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文本框 28">
            <a:extLst>
              <a:ext uri="{FF2B5EF4-FFF2-40B4-BE49-F238E27FC236}">
                <a16:creationId xmlns:a16="http://schemas.microsoft.com/office/drawing/2014/main" id="{37082380-1D66-4100-A28D-F78556904AE0}"/>
              </a:ext>
            </a:extLst>
          </p:cNvPr>
          <p:cNvSpPr txBox="1">
            <a:spLocks noChangeArrowheads="1"/>
          </p:cNvSpPr>
          <p:nvPr/>
        </p:nvSpPr>
        <p:spPr bwMode="auto">
          <a:xfrm>
            <a:off x="7564438" y="9218613"/>
            <a:ext cx="869315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kumimoji="1" lang="en-US" altLang="zh-CN" sz="1800">
                <a:latin typeface="微软雅黑" panose="020B0503020204020204" pitchFamily="34" charset="-122"/>
                <a:ea typeface="微软雅黑" panose="020B0503020204020204" pitchFamily="34" charset="-122"/>
                <a:cs typeface="Times New Roman" panose="02020603050405020304" pitchFamily="18" charset="0"/>
              </a:rPr>
              <a:t>Negative representatives visualization and corresponding proposals</a:t>
            </a:r>
          </a:p>
        </p:txBody>
      </p:sp>
      <p:sp>
        <p:nvSpPr>
          <p:cNvPr id="2" name="Rectangle 1">
            <a:extLst>
              <a:ext uri="{FF2B5EF4-FFF2-40B4-BE49-F238E27FC236}">
                <a16:creationId xmlns:a16="http://schemas.microsoft.com/office/drawing/2014/main" id="{0B8F7CC6-87B7-4C0E-A949-C30C0ED2E753}"/>
              </a:ext>
            </a:extLst>
          </p:cNvPr>
          <p:cNvSpPr/>
          <p:nvPr/>
        </p:nvSpPr>
        <p:spPr>
          <a:xfrm>
            <a:off x="336549" y="4084639"/>
            <a:ext cx="6605389" cy="336550"/>
          </a:xfrm>
          <a:prstGeom prst="rect">
            <a:avLst/>
          </a:prstGeom>
          <a:noFill/>
          <a:ln w="38100">
            <a:solidFill>
              <a:srgbClr val="FF0000"/>
            </a:solidFill>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F243F042-94D1-482E-8471-6246E88FA812}"/>
              </a:ext>
            </a:extLst>
          </p:cNvPr>
          <p:cNvSpPr/>
          <p:nvPr/>
        </p:nvSpPr>
        <p:spPr>
          <a:xfrm>
            <a:off x="7386489" y="4886803"/>
            <a:ext cx="9649188" cy="282097"/>
          </a:xfrm>
          <a:prstGeom prst="rect">
            <a:avLst/>
          </a:prstGeom>
          <a:noFill/>
          <a:ln w="38100">
            <a:solidFill>
              <a:srgbClr val="FF0000"/>
            </a:solidFill>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Rectangle 17">
            <a:extLst>
              <a:ext uri="{FF2B5EF4-FFF2-40B4-BE49-F238E27FC236}">
                <a16:creationId xmlns:a16="http://schemas.microsoft.com/office/drawing/2014/main" id="{D4508062-884B-409E-BB91-6C02F975A8B7}"/>
              </a:ext>
            </a:extLst>
          </p:cNvPr>
          <p:cNvSpPr/>
          <p:nvPr/>
        </p:nvSpPr>
        <p:spPr>
          <a:xfrm>
            <a:off x="361983" y="4832350"/>
            <a:ext cx="6605389" cy="336550"/>
          </a:xfrm>
          <a:prstGeom prst="rect">
            <a:avLst/>
          </a:prstGeom>
          <a:noFill/>
          <a:ln w="38100">
            <a:solidFill>
              <a:srgbClr val="FF0000"/>
            </a:solidFill>
            <a:headEnd type="arrow"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
            <a:extLst>
              <a:ext uri="{FF2B5EF4-FFF2-40B4-BE49-F238E27FC236}">
                <a16:creationId xmlns:a16="http://schemas.microsoft.com/office/drawing/2014/main" id="{5E6C5D11-3E81-454F-BBDA-189D5C20E4C1}"/>
              </a:ext>
            </a:extLst>
          </p:cNvPr>
          <p:cNvSpPr>
            <a:spLocks noGrp="1" noChangeArrowheads="1"/>
          </p:cNvSpPr>
          <p:nvPr>
            <p:ph type="sldNum" sz="quarter" idx="12"/>
          </p:nvPr>
        </p:nvSpPr>
        <p:spPr bwMode="auto"/>
        <p:txBody>
          <a:bodyPr/>
          <a:lstStyle/>
          <a:p>
            <a:pPr>
              <a:defRPr/>
            </a:pPr>
            <a:fld id="{6999FF45-0EA3-4F47-BE2B-A99D1280F767}" type="slidenum">
              <a:rPr lang="zh-CN" altLang="en-US" smtClean="0"/>
              <a:pPr>
                <a:defRPr/>
              </a:pPr>
              <a:t>8</a:t>
            </a:fld>
            <a:endParaRPr lang="zh-CN" altLang="en-US"/>
          </a:p>
        </p:txBody>
      </p:sp>
      <p:sp>
        <p:nvSpPr>
          <p:cNvPr id="6" name="矩形 5">
            <a:extLst>
              <a:ext uri="{FF2B5EF4-FFF2-40B4-BE49-F238E27FC236}">
                <a16:creationId xmlns:a16="http://schemas.microsoft.com/office/drawing/2014/main" id="{65CF0E80-E791-4BD7-85F5-0C0F7624A918}"/>
              </a:ext>
            </a:extLst>
          </p:cNvPr>
          <p:cNvSpPr/>
          <p:nvPr/>
        </p:nvSpPr>
        <p:spPr>
          <a:xfrm>
            <a:off x="-30163" y="2284412"/>
            <a:ext cx="17340263" cy="5184775"/>
          </a:xfrm>
          <a:prstGeom prst="rect">
            <a:avLst/>
          </a:prstGeom>
          <a:gradFill flip="none" rotWithShape="1">
            <a:gsLst>
              <a:gs pos="0">
                <a:schemeClr val="tx2">
                  <a:lumMod val="75000"/>
                </a:schemeClr>
              </a:gs>
              <a:gs pos="49000">
                <a:schemeClr val="tx2">
                  <a:lumMod val="60000"/>
                  <a:lumOff val="40000"/>
                </a:schemeClr>
              </a:gs>
              <a:gs pos="100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734033" eaLnBrk="1" fontAlgn="auto" hangingPunct="1">
              <a:spcBef>
                <a:spcPts val="0"/>
              </a:spcBef>
              <a:spcAft>
                <a:spcPts val="0"/>
              </a:spcAft>
              <a:defRPr/>
            </a:pPr>
            <a:endParaRPr lang="zh-CN" altLang="en-US" sz="3467">
              <a:solidFill>
                <a:prstClr val="white"/>
              </a:solidFill>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D69AAF31-FE7E-4211-AC98-D5F10DB9A24C}"/>
              </a:ext>
            </a:extLst>
          </p:cNvPr>
          <p:cNvSpPr txBox="1">
            <a:spLocks noChangeArrowheads="1"/>
          </p:cNvSpPr>
          <p:nvPr/>
        </p:nvSpPr>
        <p:spPr bwMode="auto">
          <a:xfrm>
            <a:off x="280987" y="3364632"/>
            <a:ext cx="16778287" cy="3507378"/>
          </a:xfrm>
          <a:prstGeom prst="rect">
            <a:avLst/>
          </a:prstGeom>
          <a:noFill/>
          <a:ln>
            <a:noFill/>
          </a:ln>
        </p:spPr>
        <p:txBody>
          <a:bodyPr lIns="181618" tIns="90809" rIns="181618" bIns="90809">
            <a:spAutoFit/>
          </a:bodyPr>
          <a:lstStyle/>
          <a:p>
            <a:pPr algn="ctr" eaLnBrk="1" hangingPunct="1">
              <a:defRPr/>
            </a:pPr>
            <a:r>
              <a:rPr lang="en-US" altLang="zh-CN" sz="7200" b="1" i="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Thanks for your listening</a:t>
            </a:r>
            <a:r>
              <a:rPr lang="zh-CN" altLang="en-US" sz="7200" b="1" i="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7200" b="1" i="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defRPr/>
            </a:pPr>
            <a:endParaRPr lang="en-US" altLang="zh-CN"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defRPr/>
            </a:pPr>
            <a:endParaRPr lang="en-US" altLang="zh-CN"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defRPr/>
            </a:pPr>
            <a:r>
              <a:rPr lang="en-US" altLang="zh-CN"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For more information,</a:t>
            </a:r>
            <a:r>
              <a:rPr lang="zh-CN" altLang="en-US"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please refer to our paper.</a:t>
            </a:r>
          </a:p>
          <a:p>
            <a:pPr algn="ctr" eaLnBrk="1" hangingPunct="1">
              <a:defRPr/>
            </a:pPr>
            <a:endParaRPr lang="en-US" altLang="zh-CN"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F392F4C9-6F66-4EC4-9E2F-88AED14924DB}"/>
              </a:ext>
            </a:extLst>
          </p:cNvPr>
          <p:cNvSpPr txBox="1"/>
          <p:nvPr/>
        </p:nvSpPr>
        <p:spPr>
          <a:xfrm>
            <a:off x="4709691" y="4795155"/>
            <a:ext cx="8847220" cy="646331"/>
          </a:xfrm>
          <a:prstGeom prst="rect">
            <a:avLst/>
          </a:prstGeom>
          <a:noFill/>
        </p:spPr>
        <p:txBody>
          <a:bodyPr wrap="square">
            <a:spAutoFit/>
          </a:bodyPr>
          <a:lstStyle/>
          <a:p>
            <a:r>
              <a:rPr lang="en-US" altLang="zh-CN"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Git code available in the paper.</a:t>
            </a:r>
            <a:endParaRPr lang="zh-CN" altLang="en-US"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rgbClr val="000000"/>
          </a:solidFill>
          <a:headEnd type="arrow" w="med" len="med"/>
          <a:tailEnd type="none" w="med" len="med"/>
        </a:ln>
        <a:effectLst/>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57150">
          <a:solidFill>
            <a:schemeClr val="bg1">
              <a:lumMod val="50000"/>
            </a:schemeClr>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rgbClr val="000000"/>
          </a:solidFill>
          <a:headEnd type="arrow" w="med" len="med"/>
          <a:tailEnd type="none" w="med" len="med"/>
        </a:ln>
        <a:effectLst/>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76200">
          <a:solidFill>
            <a:srgbClr val="000099"/>
          </a:solidFill>
          <a:headEnd type="none" w="med" len="med"/>
          <a:tailEnd type="triangle" w="med" len="med"/>
        </a:ln>
        <a:effectLst/>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33735</TotalTime>
  <Words>811</Words>
  <Application>Microsoft Office PowerPoint</Application>
  <PresentationFormat>自定义</PresentationFormat>
  <Paragraphs>82</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8</vt:i4>
      </vt:variant>
    </vt:vector>
  </HeadingPairs>
  <TitlesOfParts>
    <vt:vector size="16" baseType="lpstr">
      <vt:lpstr>Helvetica Neue</vt:lpstr>
      <vt:lpstr>NimbusRomNo9L-Regu</vt:lpstr>
      <vt:lpstr>微软雅黑</vt:lpstr>
      <vt:lpstr>Arial</vt:lpstr>
      <vt:lpstr>Calibri</vt:lpstr>
      <vt:lpstr>Wingdings</vt:lpstr>
      <vt:lpstr>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chenduanduan</dc:creator>
  <cp:lastModifiedBy>杨 玉宽</cp:lastModifiedBy>
  <cp:revision>1911</cp:revision>
  <dcterms:created xsi:type="dcterms:W3CDTF">2017-01-22T04:35:36Z</dcterms:created>
  <dcterms:modified xsi:type="dcterms:W3CDTF">2020-10-20T14:48:49Z</dcterms:modified>
</cp:coreProperties>
</file>