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8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033" userDrawn="1">
          <p15:clr>
            <a:srgbClr val="A4A3A4"/>
          </p15:clr>
        </p15:guide>
        <p15:guide id="4" orient="horz" pos="3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B58"/>
    <a:srgbClr val="28B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060" y="96"/>
      </p:cViewPr>
      <p:guideLst>
        <p:guide orient="horz" pos="2508"/>
        <p:guide pos="2160"/>
        <p:guide orient="horz" pos="1033"/>
        <p:guide orient="horz" pos="3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9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8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7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4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90A8-22E8-4DB4-B983-77C36FA94AD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68EA-4B7D-4E9C-9DFE-F83751EA5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1551527" y="491151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1. </a:t>
            </a:r>
            <a:r>
              <a:rPr lang="ko-KR" altLang="en-US" sz="3600" dirty="0" err="1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주차공유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33352" y="5427182"/>
            <a:ext cx="160373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    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수집방법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33352" y="6290504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</a:t>
            </a:r>
            <a:r>
              <a:rPr lang="en-US" altLang="ko-KR" kern="0" spc="-13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spc="-13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수집주기</a:t>
            </a:r>
            <a:endParaRPr lang="ko-KR" altLang="en-US" kern="0" spc="-13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6815318"/>
            <a:ext cx="12698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양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2220" y="4766677"/>
            <a:ext cx="6858000" cy="48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05476" y="4680420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33352" y="7990873"/>
            <a:ext cx="9268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5.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6324" y="5432087"/>
            <a:ext cx="4725991" cy="79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대전소재 민간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공공 주차장에서 수집되고 있는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주차장 상태 정보 데이터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944" y="6312576"/>
            <a:ext cx="46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2021.1.1~3.31 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실시간 생성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en-US" altLang="ko-KR" sz="1600" b="1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7943" y="6815318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주차장 평균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430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건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대상 주차장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개소 기준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72087" y="7342684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주차장 정보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결재 상태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주차비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할인 내역 등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3340" y="7990873"/>
            <a:ext cx="462275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할인내역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DATA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중 할인 타입 부가 설명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① Members 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할인 </a:t>
            </a: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주차장 건물 입점 </a:t>
            </a:r>
            <a:r>
              <a:rPr lang="ko-KR" altLang="en-US" sz="14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상점주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할인</a:t>
            </a:r>
            <a:endParaRPr lang="en-US" altLang="ko-KR" sz="14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② </a:t>
            </a:r>
            <a:r>
              <a:rPr lang="ko-KR" altLang="en-US" sz="14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유인기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할인</a:t>
            </a: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주차장 소유주 또는 </a:t>
            </a:r>
            <a:r>
              <a:rPr lang="ko-KR" altLang="en-US" sz="14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운영관리자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할인</a:t>
            </a:r>
            <a:endParaRPr lang="en-US" altLang="ko-KR" sz="14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③ </a:t>
            </a:r>
            <a:r>
              <a:rPr lang="ko-KR" altLang="en-US" sz="14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감면할인</a:t>
            </a: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장애인</a:t>
            </a:r>
            <a:r>
              <a:rPr lang="en-US" altLang="ko-KR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국가유공자 등에 따라 적용 받은 할인</a:t>
            </a:r>
            <a:endParaRPr lang="en-US" altLang="ko-KR" sz="14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7340132"/>
            <a:ext cx="14173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항목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F7C4FC-F525-423C-B853-EC52FF25B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83"/>
          <a:stretch/>
        </p:blipFill>
        <p:spPr>
          <a:xfrm>
            <a:off x="566387" y="1552074"/>
            <a:ext cx="5753731" cy="25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1145177" y="508642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</a:t>
            </a:r>
            <a:r>
              <a:rPr lang="ko-KR" altLang="en-US" sz="3600" dirty="0" err="1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전기화재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lang="ko-KR" altLang="en-US" sz="3600" dirty="0" err="1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예방서비스</a:t>
            </a:r>
            <a:endParaRPr lang="ko-KR" altLang="en-US" sz="3600" dirty="0"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33352" y="5427182"/>
            <a:ext cx="160373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    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수집방법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33352" y="6290504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</a:t>
            </a:r>
            <a:r>
              <a:rPr lang="en-US" altLang="ko-KR" kern="0" spc="-13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spc="-13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수집주기</a:t>
            </a:r>
            <a:endParaRPr lang="ko-KR" altLang="en-US" kern="0" spc="-13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6815318"/>
            <a:ext cx="12698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양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2220" y="4766677"/>
            <a:ext cx="6858000" cy="48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05476" y="4680420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33352" y="8147289"/>
            <a:ext cx="9268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5.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4487"/>
          <a:stretch/>
        </p:blipFill>
        <p:spPr>
          <a:xfrm>
            <a:off x="502181" y="1565605"/>
            <a:ext cx="5853637" cy="25139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56324" y="5432087"/>
            <a:ext cx="472599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대전소재 전통시장 개별 상점에 설치된 전기상태감지 센서로부터 수집된 데이터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7943" y="6815318"/>
            <a:ext cx="46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건수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7,095,353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건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용량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1.14 </a:t>
            </a:r>
            <a:r>
              <a:rPr lang="en-US" altLang="ko-KR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GByte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72087" y="7342684"/>
            <a:ext cx="462275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전력량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전압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전류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누설전류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시장명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상점명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주소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전원 상태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네트워크 상태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45540" y="8173681"/>
            <a:ext cx="462275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상점명은 해당 상점의 개인정보보호를 위해 대  전시와 협의하여 비식별화 및 삭제 처리함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7340132"/>
            <a:ext cx="14173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항목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9A96FC-C07A-43B1-AE6F-CAA78D64D893}"/>
              </a:ext>
            </a:extLst>
          </p:cNvPr>
          <p:cNvSpPr/>
          <p:nvPr/>
        </p:nvSpPr>
        <p:spPr>
          <a:xfrm>
            <a:off x="2107944" y="6312576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2021.1.1~3.31 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(10</a:t>
            </a:r>
            <a:r>
              <a:rPr lang="ko-KR" altLang="en-US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분 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~ 30</a:t>
            </a:r>
            <a:r>
              <a:rPr lang="ko-KR" altLang="en-US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분 생성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en-US" altLang="ko-KR" sz="1600" b="1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8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473531" y="499829"/>
            <a:ext cx="593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미세먼지 </a:t>
            </a:r>
            <a:r>
              <a:rPr lang="ko-KR" altLang="en-US" sz="3600" dirty="0" err="1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조밀측정망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33352" y="5427182"/>
            <a:ext cx="160373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    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수집방법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33352" y="6290504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</a:t>
            </a:r>
            <a:r>
              <a:rPr lang="en-US" altLang="ko-KR" kern="0" spc="-13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spc="-13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수집주기</a:t>
            </a:r>
            <a:endParaRPr lang="ko-KR" altLang="en-US" kern="0" spc="-13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6815318"/>
            <a:ext cx="12698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양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2220" y="4766677"/>
            <a:ext cx="6858000" cy="48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05476" y="4680420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6324" y="5432087"/>
            <a:ext cx="4725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대전시내에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미세먼지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IOT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센서를 설치하여 수집된 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데이터 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944" y="6312576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2021.1.1~3.31 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(1</a:t>
            </a:r>
            <a:r>
              <a:rPr lang="ko-KR" altLang="en-US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시간 생성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en-US" altLang="ko-KR" sz="1600" b="1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7943" y="6815318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500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만건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72087" y="7342684"/>
            <a:ext cx="46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미세먼지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초미세먼지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설치위치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측정시간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등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7340132"/>
            <a:ext cx="14173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항목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627EB8-872F-49F4-A476-AC8F12919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4"/>
          <a:stretch/>
        </p:blipFill>
        <p:spPr>
          <a:xfrm>
            <a:off x="469987" y="1588157"/>
            <a:ext cx="5942990" cy="2487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33352" y="7822427"/>
            <a:ext cx="9268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5.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45540" y="7848819"/>
            <a:ext cx="4622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측정시간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데이터 부가 설명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- (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예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 20210301T000000: 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        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(4)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월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(2)T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초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9748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487159" y="340142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풍향</a:t>
            </a:r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·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풍속</a:t>
            </a:r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기상정보</a:t>
            </a:r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데이터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33352" y="4670141"/>
            <a:ext cx="9268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5.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2220" y="4766677"/>
            <a:ext cx="6858000" cy="48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05476" y="4680420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33352" y="5427182"/>
            <a:ext cx="160373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    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수집방법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33352" y="6290504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</a:t>
            </a:r>
            <a:r>
              <a:rPr lang="en-US" altLang="ko-KR" kern="0" spc="-13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kern="0" spc="-13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수집주기</a:t>
            </a:r>
            <a:endParaRPr lang="ko-KR" altLang="en-US" kern="0" spc="-13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6815318"/>
            <a:ext cx="12698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양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56324" y="5432087"/>
            <a:ext cx="4725991" cy="79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대전시내 주요 도로 중심으로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IOT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센서를 설치하여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기상관련 정보를 수집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07944" y="6312576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2021.2.25~3.31 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(1</a:t>
            </a:r>
            <a:r>
              <a:rPr lang="ko-KR" altLang="en-US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시간 생성</a:t>
            </a:r>
            <a:r>
              <a:rPr lang="en-US" altLang="ko-KR" sz="1400" b="1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en-US" altLang="ko-KR" sz="1600" b="1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07943" y="6815318"/>
            <a:ext cx="46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100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만건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2087" y="7342684"/>
            <a:ext cx="462275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설치 위치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측정시간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풍향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풍속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온도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습도 등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7340132"/>
            <a:ext cx="14173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항목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33352" y="7822427"/>
            <a:ext cx="9268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5.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945540" y="7848819"/>
            <a:ext cx="4622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</a:t>
            </a:r>
            <a:r>
              <a:rPr lang="ko-KR" altLang="en-US" sz="1600" kern="0" dirty="0" err="1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측정시간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데이터 부가 설명</a:t>
            </a:r>
            <a:endParaRPr lang="en-US" altLang="ko-KR" sz="1600" kern="0" dirty="0">
              <a:solidFill>
                <a:srgbClr val="000000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- (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예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 20210301T000000: 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         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(4)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월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(2)T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분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  <a:r>
              <a:rPr lang="ko-KR" altLang="en-US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초</a:t>
            </a:r>
            <a:r>
              <a:rPr lang="en-US" altLang="ko-KR" sz="1600" kern="0" dirty="0">
                <a:solidFill>
                  <a:srgbClr val="00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(2)</a:t>
            </a:r>
          </a:p>
        </p:txBody>
      </p:sp>
      <p:pic>
        <p:nvPicPr>
          <p:cNvPr id="33" name="Picture 133" descr="D:\바탕화면\Hue_Saturation 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28187" r="32910" b="31159"/>
          <a:stretch/>
        </p:blipFill>
        <p:spPr bwMode="auto">
          <a:xfrm>
            <a:off x="9016144" y="3434220"/>
            <a:ext cx="691099" cy="59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05476" y="1395784"/>
            <a:ext cx="5398638" cy="2859133"/>
            <a:chOff x="405476" y="1395784"/>
            <a:chExt cx="5398638" cy="28591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12A05C-9D89-4029-8AE1-242FFDE1111F}"/>
                </a:ext>
              </a:extLst>
            </p:cNvPr>
            <p:cNvSpPr/>
            <p:nvPr/>
          </p:nvSpPr>
          <p:spPr>
            <a:xfrm>
              <a:off x="405476" y="1395784"/>
              <a:ext cx="3429000" cy="5316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fontAlgn="base" latinLnBrk="1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chemeClr val="bg1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Data </a:t>
              </a:r>
              <a:r>
                <a:rPr lang="ko-KR" altLang="en-US" sz="2000" b="1" kern="0" dirty="0">
                  <a:solidFill>
                    <a:schemeClr val="bg1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개요</a:t>
              </a:r>
            </a:p>
          </p:txBody>
        </p:sp>
        <p:pic>
          <p:nvPicPr>
            <p:cNvPr id="31" name="Picture 5" descr="D:\바탕화면\Untitled-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47"/>
            <a:stretch/>
          </p:blipFill>
          <p:spPr bwMode="auto">
            <a:xfrm>
              <a:off x="968301" y="1580687"/>
              <a:ext cx="4835813" cy="240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968300" y="1626827"/>
              <a:ext cx="4835813" cy="235460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948518" y="2641231"/>
              <a:ext cx="1336768" cy="343140"/>
              <a:chOff x="7820932" y="5063026"/>
              <a:chExt cx="1726928" cy="343140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7820932" y="5063026"/>
                <a:ext cx="1726928" cy="343140"/>
              </a:xfrm>
              <a:prstGeom prst="roundRect">
                <a:avLst>
                  <a:gd name="adj" fmla="val 50000"/>
                </a:avLst>
              </a:prstGeom>
              <a:solidFill>
                <a:srgbClr val="2D4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7999976" y="5119254"/>
                <a:ext cx="136884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algn="ctr">
                  <a:buClr>
                    <a:schemeClr val="tx1"/>
                  </a:buClr>
                  <a:buSzPct val="80000"/>
                  <a:defRPr/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기상정보 전송</a:t>
                </a:r>
              </a:p>
            </p:txBody>
          </p:sp>
        </p:grpSp>
        <p:sp>
          <p:nvSpPr>
            <p:cNvPr id="37" name="오른쪽 화살표 36"/>
            <p:cNvSpPr/>
            <p:nvPr/>
          </p:nvSpPr>
          <p:spPr>
            <a:xfrm rot="5400000">
              <a:off x="4306944" y="3060889"/>
              <a:ext cx="534759" cy="381722"/>
            </a:xfrm>
            <a:prstGeom prst="rightArrow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0"/>
                  </a:schemeClr>
                </a:gs>
                <a:gs pos="0">
                  <a:srgbClr val="333589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181288" y="3590598"/>
              <a:ext cx="736726" cy="664319"/>
              <a:chOff x="11378039" y="5936873"/>
              <a:chExt cx="839052" cy="8390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1378039" y="5936873"/>
                <a:ext cx="839052" cy="839052"/>
              </a:xfrm>
              <a:prstGeom prst="ellipse">
                <a:avLst/>
              </a:prstGeom>
              <a:gradFill>
                <a:gsLst>
                  <a:gs pos="50000">
                    <a:srgbClr val="006666"/>
                  </a:gs>
                  <a:gs pos="51000">
                    <a:srgbClr val="00A0A8"/>
                  </a:gs>
                </a:gsLst>
                <a:lin ang="27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1439310" y="5998144"/>
                <a:ext cx="716510" cy="716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  <p:pic>
          <p:nvPicPr>
            <p:cNvPr id="41" name="Picture 133" descr="D:\바탕화면\Hue_Saturation 1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5" t="28187" r="32910" b="31159"/>
            <a:stretch/>
          </p:blipFill>
          <p:spPr bwMode="auto">
            <a:xfrm>
              <a:off x="3190094" y="2631609"/>
              <a:ext cx="691099" cy="59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33" descr="D:\바탕화면\Hue_Saturation 1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5" t="28187" r="32910" b="31159"/>
            <a:stretch/>
          </p:blipFill>
          <p:spPr bwMode="auto">
            <a:xfrm>
              <a:off x="1991965" y="1798305"/>
              <a:ext cx="691099" cy="59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33" descr="D:\바탕화면\Hue_Saturation 1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5" t="28187" r="32910" b="31159"/>
            <a:stretch/>
          </p:blipFill>
          <p:spPr bwMode="auto">
            <a:xfrm>
              <a:off x="4271353" y="1927404"/>
              <a:ext cx="691099" cy="59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_x273900976" descr="EMB00001f5c065a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728" y="2479064"/>
              <a:ext cx="870000" cy="1081512"/>
            </a:xfrm>
            <a:prstGeom prst="rect">
              <a:avLst/>
            </a:prstGeom>
            <a:ln w="31750" cap="sq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_x211216984" descr="EMB00001f5c0651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477" y="1490188"/>
              <a:ext cx="870000" cy="1081512"/>
            </a:xfrm>
            <a:prstGeom prst="rect">
              <a:avLst/>
            </a:prstGeom>
            <a:ln w="31750" cap="sq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 Box 7">
              <a:extLst>
                <a:ext uri="{FF2B5EF4-FFF2-40B4-BE49-F238E27FC236}">
                  <a16:creationId xmlns:a16="http://schemas.microsoft.com/office/drawing/2014/main" id="{10E12767-0832-498A-A50E-02F039DFC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57" y="3775486"/>
              <a:ext cx="63318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algn="ctr">
                <a:buClr>
                  <a:schemeClr val="tx1"/>
                </a:buClr>
                <a:buSzPct val="80000"/>
                <a:defRPr/>
              </a:pP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스마트도시</a:t>
              </a:r>
              <a:b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</a:b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통합센터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0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2168706" y="162017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5. 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유동인구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33352" y="6068705"/>
            <a:ext cx="15544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33352" y="6499915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33352" y="6905971"/>
            <a:ext cx="154561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범위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14252" y="5162172"/>
            <a:ext cx="6858000" cy="627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17509" y="5139760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33352" y="7301801"/>
            <a:ext cx="1000595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2008" y="6068705"/>
            <a:ext cx="472599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하나카드사 기준 매출액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2008" y="6516513"/>
            <a:ext cx="46227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2020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~ 12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2008" y="6905971"/>
            <a:ext cx="46227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대전광역시 구별 </a:t>
            </a:r>
            <a:r>
              <a:rPr lang="ko-KR" altLang="en-US" kern="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행정동별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(79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 동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32008" y="7408677"/>
            <a:ext cx="4411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/>
            <a:r>
              <a:rPr lang="ko-KR" altLang="en-US" kern="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대분류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업종 기준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신용카드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지역화폐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kern="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온통대전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),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국가재난지원금 사용현황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  <a:p>
            <a:pPr algn="just" fontAlgn="base" latinLnBrk="1"/>
            <a:r>
              <a:rPr lang="ko-KR" altLang="en-US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철도운송업의 경우 철도청 본사가 대전에 입지하고 있어 전국매출로 추출됨에 따라 본 매출액에서는 제외</a:t>
            </a:r>
            <a:endParaRPr lang="en-US" altLang="ko-KR" kern="0" dirty="0">
              <a:solidFill>
                <a:srgbClr val="FF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  <a:p>
            <a:pPr algn="just" fontAlgn="base" latinLnBrk="1"/>
            <a:r>
              <a:rPr lang="ko-KR" altLang="en-US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대덕구 매출액에 </a:t>
            </a:r>
            <a:r>
              <a:rPr lang="en-US" altLang="ko-KR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KT&amp;G </a:t>
            </a:r>
            <a:r>
              <a:rPr lang="ko-KR" altLang="en-US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본사 매출액이 포함됨</a:t>
            </a:r>
            <a:r>
              <a:rPr lang="en-US" altLang="ko-KR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(7. KT&amp;G </a:t>
            </a:r>
            <a:r>
              <a:rPr lang="ko-KR" altLang="en-US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매출액 참고</a:t>
            </a:r>
            <a:r>
              <a:rPr lang="en-US" altLang="ko-KR" kern="0" dirty="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19100" y="1969356"/>
            <a:ext cx="15544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19100" y="2400566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19100" y="2806622"/>
            <a:ext cx="154561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범위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0" y="1062823"/>
            <a:ext cx="6858000" cy="627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03257" y="1040411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19100" y="3202452"/>
            <a:ext cx="1000595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17756" y="1969356"/>
            <a:ext cx="472599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KT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통신사 기준 </a:t>
            </a:r>
            <a:r>
              <a:rPr lang="ko-KR" altLang="en-US" kern="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모바일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유동인구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17756" y="2417164"/>
            <a:ext cx="46227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2020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~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12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17755" y="2806622"/>
            <a:ext cx="4943445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대전광역시 구별 </a:t>
            </a:r>
            <a:r>
              <a:rPr lang="ko-KR" altLang="en-US" kern="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행정동별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(79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 동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유동인구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7756" y="3309328"/>
            <a:ext cx="429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/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행</a:t>
            </a:r>
            <a:r>
              <a:rPr lang="ko-KR" altLang="en-US" kern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정동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기준 월별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시간대별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성별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세 단위 연령별 유동인구 합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2154454" y="4161921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6. 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카드매출</a:t>
            </a:r>
          </a:p>
        </p:txBody>
      </p:sp>
    </p:spTree>
    <p:extLst>
      <p:ext uri="{BB962C8B-B14F-4D97-AF65-F5344CB8AC3E}">
        <p14:creationId xmlns:p14="http://schemas.microsoft.com/office/powerpoint/2010/main" val="26205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D1B49-5000-4E26-BC21-4B0D17119852}"/>
              </a:ext>
            </a:extLst>
          </p:cNvPr>
          <p:cNvSpPr txBox="1"/>
          <p:nvPr/>
        </p:nvSpPr>
        <p:spPr>
          <a:xfrm>
            <a:off x="1707843" y="162017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7. KT&amp;G</a:t>
            </a:r>
            <a:r>
              <a:rPr lang="ko-KR" altLang="en-US" sz="3600" dirty="0"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매출액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17509" y="5139760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90C868-2761-40EC-9421-5BC7643A794B}"/>
              </a:ext>
            </a:extLst>
          </p:cNvPr>
          <p:cNvSpPr/>
          <p:nvPr/>
        </p:nvSpPr>
        <p:spPr>
          <a:xfrm>
            <a:off x="319100" y="1969356"/>
            <a:ext cx="15544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설명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900724-AE86-4FCC-A22C-8D11EC38E636}"/>
              </a:ext>
            </a:extLst>
          </p:cNvPr>
          <p:cNvSpPr/>
          <p:nvPr/>
        </p:nvSpPr>
        <p:spPr>
          <a:xfrm>
            <a:off x="319100" y="2400566"/>
            <a:ext cx="190840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CFEBD6-5E92-4C06-97CD-589BD3BBCD15}"/>
              </a:ext>
            </a:extLst>
          </p:cNvPr>
          <p:cNvSpPr/>
          <p:nvPr/>
        </p:nvSpPr>
        <p:spPr>
          <a:xfrm>
            <a:off x="319100" y="2806622"/>
            <a:ext cx="154561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3. Data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범위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976022-D53D-457E-B407-FC5C285FCCAB}"/>
              </a:ext>
            </a:extLst>
          </p:cNvPr>
          <p:cNvSpPr/>
          <p:nvPr/>
        </p:nvSpPr>
        <p:spPr>
          <a:xfrm>
            <a:off x="0" y="1062823"/>
            <a:ext cx="6858000" cy="627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12A05C-9D89-4029-8AE1-242FFDE1111F}"/>
              </a:ext>
            </a:extLst>
          </p:cNvPr>
          <p:cNvSpPr/>
          <p:nvPr/>
        </p:nvSpPr>
        <p:spPr>
          <a:xfrm>
            <a:off x="403257" y="1040411"/>
            <a:ext cx="3429000" cy="531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Data </a:t>
            </a:r>
            <a:r>
              <a:rPr lang="ko-KR" altLang="en-US" sz="2000" b="1" kern="0" dirty="0">
                <a:solidFill>
                  <a:schemeClr val="bg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개요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0CE5DC-D924-4CD4-B7A2-3F39505026FF}"/>
              </a:ext>
            </a:extLst>
          </p:cNvPr>
          <p:cNvSpPr/>
          <p:nvPr/>
        </p:nvSpPr>
        <p:spPr>
          <a:xfrm>
            <a:off x="319100" y="3202452"/>
            <a:ext cx="1000595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기타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:</a:t>
            </a:r>
            <a:endParaRPr lang="ko-KR" altLang="en-US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17756" y="1969356"/>
            <a:ext cx="4725991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KT&amp;G 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매출액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17756" y="2417164"/>
            <a:ext cx="46227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2020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~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12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월별</a:t>
            </a:r>
            <a:r>
              <a:rPr lang="en-US" altLang="ko-KR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17755" y="2806622"/>
            <a:ext cx="4943445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대전광역시 대덕구 </a:t>
            </a:r>
            <a:r>
              <a:rPr lang="ko-KR" altLang="en-US" kern="0" dirty="0" err="1">
                <a:solidFill>
                  <a:srgbClr val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덕암동</a:t>
            </a:r>
            <a:endParaRPr lang="en-US" altLang="ko-KR" kern="0" dirty="0">
              <a:solidFill>
                <a:srgbClr val="000000"/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F35D8-F487-46A4-A8EE-94EB1FD76A6B}"/>
              </a:ext>
            </a:extLst>
          </p:cNvPr>
          <p:cNvSpPr txBox="1"/>
          <p:nvPr/>
        </p:nvSpPr>
        <p:spPr>
          <a:xfrm>
            <a:off x="2117775" y="3336552"/>
            <a:ext cx="4322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하나카드 매출액에 </a:t>
            </a:r>
            <a:r>
              <a:rPr lang="en-US" altLang="ko-KR" dirty="0">
                <a:solidFill>
                  <a:srgbClr val="FF0000"/>
                </a:solidFill>
              </a:rPr>
              <a:t>KT&amp;G </a:t>
            </a:r>
            <a:r>
              <a:rPr lang="ko-KR" altLang="en-US" dirty="0">
                <a:solidFill>
                  <a:srgbClr val="FF0000"/>
                </a:solidFill>
              </a:rPr>
              <a:t>매출액이 포함되어 대덕구 매출액이 과도하게 잡힘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기존 카드매출액에서 </a:t>
            </a:r>
            <a:r>
              <a:rPr lang="ko-KR" altLang="en-US" dirty="0" err="1">
                <a:solidFill>
                  <a:srgbClr val="FF0000"/>
                </a:solidFill>
              </a:rPr>
              <a:t>덕암동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KT&amp;G </a:t>
            </a:r>
            <a:r>
              <a:rPr lang="ko-KR" altLang="en-US" dirty="0">
                <a:solidFill>
                  <a:srgbClr val="FF0000"/>
                </a:solidFill>
              </a:rPr>
              <a:t>매출액을 감하면 정확한 대전 매출액 계산 가능</a:t>
            </a:r>
          </a:p>
        </p:txBody>
      </p:sp>
    </p:spTree>
    <p:extLst>
      <p:ext uri="{BB962C8B-B14F-4D97-AF65-F5344CB8AC3E}">
        <p14:creationId xmlns:p14="http://schemas.microsoft.com/office/powerpoint/2010/main" val="42972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602</Words>
  <Application>Microsoft Office PowerPoint</Application>
  <PresentationFormat>A4 용지(210x297mm)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KoPub돋움체 Medium</vt:lpstr>
      <vt:lpstr>Rix고딕 M</vt:lpstr>
      <vt:lpstr>Rix모던고딕 EB</vt:lpstr>
      <vt:lpstr>나눔고딕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ryeon</dc:creator>
  <cp:lastModifiedBy>김 상우</cp:lastModifiedBy>
  <cp:revision>28</cp:revision>
  <dcterms:created xsi:type="dcterms:W3CDTF">2021-04-13T07:31:45Z</dcterms:created>
  <dcterms:modified xsi:type="dcterms:W3CDTF">2021-05-20T05:02:57Z</dcterms:modified>
</cp:coreProperties>
</file>