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311" r:id="rId3"/>
    <p:sldId id="313" r:id="rId4"/>
    <p:sldId id="314" r:id="rId5"/>
    <p:sldId id="315" r:id="rId6"/>
    <p:sldId id="317" r:id="rId7"/>
    <p:sldId id="320" r:id="rId8"/>
    <p:sldId id="312" r:id="rId9"/>
    <p:sldId id="318" r:id="rId10"/>
    <p:sldId id="319" r:id="rId11"/>
    <p:sldId id="322" r:id="rId12"/>
    <p:sldId id="321" r:id="rId13"/>
    <p:sldId id="323" r:id="rId14"/>
    <p:sldId id="324"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48" d="100"/>
          <a:sy n="48" d="100"/>
        </p:scale>
        <p:origin x="36"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EC43-F2F3-417B-9F54-4ECA85F5DDF1}" type="datetimeFigureOut">
              <a:rPr lang="en-IN" smtClean="0"/>
              <a:t>16-03-2024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D82EA-0CA2-4A7D-93F4-29082E19C0C7}" type="slidenum">
              <a:rPr lang="en-IN" smtClean="0"/>
              <a:t>‹#›</a:t>
            </a:fld>
            <a:endParaRPr lang="en-IN"/>
          </a:p>
        </p:txBody>
      </p:sp>
    </p:spTree>
    <p:extLst>
      <p:ext uri="{BB962C8B-B14F-4D97-AF65-F5344CB8AC3E}">
        <p14:creationId xmlns:p14="http://schemas.microsoft.com/office/powerpoint/2010/main" val="191411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7EA7-248E-3123-4416-4B0626B58D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4090B7-4381-D337-C764-5995CCD38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4CA799-3914-1891-B44A-B53DEA41191C}"/>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9D14FF98-524F-15FB-A933-FD42BEFAF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F566E-F905-D89A-E4FA-3108A7FCD724}"/>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184876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22B1-7B52-4F82-A5CE-B8FA14A109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CA5DCB-8799-FBD7-96C4-29D63A941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FE922-B4EA-EAEF-35BF-3EB398D84F22}"/>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5F0E4369-F0BE-7304-99F4-78A45EB36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C18CC-D4F4-F45C-3E2C-D3FDF86B9A88}"/>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144660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83FC12-60F7-5147-1CEA-0DDF220B9D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E50256-E06F-8B9C-C469-F9352FFA8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41D00-05B1-95E7-1E8E-65C2B74F1A8D}"/>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8F720262-2BCF-835E-4B93-90A5453A0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BB1B7-5A30-237C-8A3A-48E3E4E21329}"/>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827256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IN"/>
              <a:t>27-02-2024</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70550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IN"/>
              <a:t>27-02-2024</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70526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AEF3-795F-4CF3-89EC-EAFFD0489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BB6A9-50A6-9ABF-64E5-D6C775A25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149AF-84FB-A8F4-E0E9-B36CD0E6552C}"/>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2ED8C447-8C4F-B5EB-0D19-2EFC6AE85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12E2C-9F32-8024-BBF8-4EB6D380B633}"/>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379832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CC96-7F74-3BE6-44D5-C25853483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3E2FE2-5339-B9B0-DB6B-B8B2EFF46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6185A-B043-BF4F-8085-34042E47D146}"/>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1FC230F1-E951-8459-D8E2-0A1F4DC6E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2FFA6-08EC-B71F-D33F-01AC42662F65}"/>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362145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DFCE-AC9D-1253-97C6-A4678B990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E34FB-CA81-4CF2-99FE-0DA81726B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B540D1-6996-8AFB-573B-9AAF2FD11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564095-6698-76A3-5A76-34582CDE7A15}"/>
              </a:ext>
            </a:extLst>
          </p:cNvPr>
          <p:cNvSpPr>
            <a:spLocks noGrp="1"/>
          </p:cNvSpPr>
          <p:nvPr>
            <p:ph type="dt" sz="half" idx="10"/>
          </p:nvPr>
        </p:nvSpPr>
        <p:spPr/>
        <p:txBody>
          <a:bodyPr/>
          <a:lstStyle/>
          <a:p>
            <a:r>
              <a:rPr lang="en-IN"/>
              <a:t>27-02-2024</a:t>
            </a:r>
          </a:p>
        </p:txBody>
      </p:sp>
      <p:sp>
        <p:nvSpPr>
          <p:cNvPr id="6" name="Footer Placeholder 5">
            <a:extLst>
              <a:ext uri="{FF2B5EF4-FFF2-40B4-BE49-F238E27FC236}">
                <a16:creationId xmlns:a16="http://schemas.microsoft.com/office/drawing/2014/main" id="{8783977D-0CDB-9430-D551-63CE1BE6E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071AE-94B5-FF50-E6F9-8D3BCFB19134}"/>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227025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2B96-EBAD-BCA4-5D8F-C41009A886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E860AC-368C-EC6D-99AB-D3CA1E5E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D6F39D-708B-8C45-7AB9-4F9B92AE1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DAFB7E-8781-5546-8357-D80464708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80884-A6C6-FE86-23E6-0C1D40030C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1F2FE3-AC08-121F-599A-F22D93CEA855}"/>
              </a:ext>
            </a:extLst>
          </p:cNvPr>
          <p:cNvSpPr>
            <a:spLocks noGrp="1"/>
          </p:cNvSpPr>
          <p:nvPr>
            <p:ph type="dt" sz="half" idx="10"/>
          </p:nvPr>
        </p:nvSpPr>
        <p:spPr/>
        <p:txBody>
          <a:bodyPr/>
          <a:lstStyle/>
          <a:p>
            <a:r>
              <a:rPr lang="en-IN"/>
              <a:t>27-02-2024</a:t>
            </a:r>
          </a:p>
        </p:txBody>
      </p:sp>
      <p:sp>
        <p:nvSpPr>
          <p:cNvPr id="8" name="Footer Placeholder 7">
            <a:extLst>
              <a:ext uri="{FF2B5EF4-FFF2-40B4-BE49-F238E27FC236}">
                <a16:creationId xmlns:a16="http://schemas.microsoft.com/office/drawing/2014/main" id="{7924AF5D-96A3-68C8-3E38-F614C9AE40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B181FB-CBEE-486A-68ED-60135BAC94B5}"/>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400033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410C-9094-DC3E-2922-CA31FFA5BC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1B21B8-C3B6-A38D-A8A5-BFA5DDB70132}"/>
              </a:ext>
            </a:extLst>
          </p:cNvPr>
          <p:cNvSpPr>
            <a:spLocks noGrp="1"/>
          </p:cNvSpPr>
          <p:nvPr>
            <p:ph type="dt" sz="half" idx="10"/>
          </p:nvPr>
        </p:nvSpPr>
        <p:spPr/>
        <p:txBody>
          <a:bodyPr/>
          <a:lstStyle/>
          <a:p>
            <a:r>
              <a:rPr lang="en-IN"/>
              <a:t>27-02-2024</a:t>
            </a:r>
          </a:p>
        </p:txBody>
      </p:sp>
      <p:sp>
        <p:nvSpPr>
          <p:cNvPr id="4" name="Footer Placeholder 3">
            <a:extLst>
              <a:ext uri="{FF2B5EF4-FFF2-40B4-BE49-F238E27FC236}">
                <a16:creationId xmlns:a16="http://schemas.microsoft.com/office/drawing/2014/main" id="{88CA4507-EEF0-220A-EF9B-18BF397D03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01412E-AC9D-B13C-151F-9002903F4AD1}"/>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428962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02607-1344-F2CC-21EC-706E2B6E9149}"/>
              </a:ext>
            </a:extLst>
          </p:cNvPr>
          <p:cNvSpPr>
            <a:spLocks noGrp="1"/>
          </p:cNvSpPr>
          <p:nvPr>
            <p:ph type="dt" sz="half" idx="10"/>
          </p:nvPr>
        </p:nvSpPr>
        <p:spPr/>
        <p:txBody>
          <a:bodyPr/>
          <a:lstStyle/>
          <a:p>
            <a:r>
              <a:rPr lang="en-IN"/>
              <a:t>27-02-2024</a:t>
            </a:r>
          </a:p>
        </p:txBody>
      </p:sp>
      <p:sp>
        <p:nvSpPr>
          <p:cNvPr id="3" name="Footer Placeholder 2">
            <a:extLst>
              <a:ext uri="{FF2B5EF4-FFF2-40B4-BE49-F238E27FC236}">
                <a16:creationId xmlns:a16="http://schemas.microsoft.com/office/drawing/2014/main" id="{3934FF18-F738-C48E-717B-6C944637D6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8B3059-60BD-6EB2-E2EC-D7143D939056}"/>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358098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6B67-0F27-DBC1-8853-60D335874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321490-5E15-BEA8-BBF2-66D5B1A80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7613BB-7816-0F36-D215-5F924A891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EBBD8-80DC-46B9-8B15-7FDC4DB0BA85}"/>
              </a:ext>
            </a:extLst>
          </p:cNvPr>
          <p:cNvSpPr>
            <a:spLocks noGrp="1"/>
          </p:cNvSpPr>
          <p:nvPr>
            <p:ph type="dt" sz="half" idx="10"/>
          </p:nvPr>
        </p:nvSpPr>
        <p:spPr/>
        <p:txBody>
          <a:bodyPr/>
          <a:lstStyle/>
          <a:p>
            <a:r>
              <a:rPr lang="en-IN"/>
              <a:t>27-02-2024</a:t>
            </a:r>
          </a:p>
        </p:txBody>
      </p:sp>
      <p:sp>
        <p:nvSpPr>
          <p:cNvPr id="6" name="Footer Placeholder 5">
            <a:extLst>
              <a:ext uri="{FF2B5EF4-FFF2-40B4-BE49-F238E27FC236}">
                <a16:creationId xmlns:a16="http://schemas.microsoft.com/office/drawing/2014/main" id="{BEB2F729-4478-D4BD-8A92-56D51347CE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6865D-6595-20E8-3809-BFDD72A4E2E9}"/>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307369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5235-1898-71AA-49A0-BF51E3BA5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34FF01-5694-F805-6F9A-D82467B4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0A43DD-8EF2-A0C9-2FFC-F181780C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8FB7-3CB2-44CA-0492-33D1E7720F6D}"/>
              </a:ext>
            </a:extLst>
          </p:cNvPr>
          <p:cNvSpPr>
            <a:spLocks noGrp="1"/>
          </p:cNvSpPr>
          <p:nvPr>
            <p:ph type="dt" sz="half" idx="10"/>
          </p:nvPr>
        </p:nvSpPr>
        <p:spPr/>
        <p:txBody>
          <a:bodyPr/>
          <a:lstStyle/>
          <a:p>
            <a:r>
              <a:rPr lang="en-IN"/>
              <a:t>27-02-2024</a:t>
            </a:r>
          </a:p>
        </p:txBody>
      </p:sp>
      <p:sp>
        <p:nvSpPr>
          <p:cNvPr id="6" name="Footer Placeholder 5">
            <a:extLst>
              <a:ext uri="{FF2B5EF4-FFF2-40B4-BE49-F238E27FC236}">
                <a16:creationId xmlns:a16="http://schemas.microsoft.com/office/drawing/2014/main" id="{6DE976D1-B744-95BA-A7C7-9C376FB406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B5A50-B0CC-C600-054E-CECE28FC2823}"/>
              </a:ext>
            </a:extLst>
          </p:cNvPr>
          <p:cNvSpPr>
            <a:spLocks noGrp="1"/>
          </p:cNvSpPr>
          <p:nvPr>
            <p:ph type="sldNum" sz="quarter" idx="12"/>
          </p:nvPr>
        </p:nvSpPr>
        <p:spPr/>
        <p:txBody>
          <a:bodyPr/>
          <a:lstStyle/>
          <a:p>
            <a:fld id="{B2487BE1-62C7-41CA-A785-9F59CF9D3AB4}" type="slidenum">
              <a:rPr lang="en-IN" smtClean="0"/>
              <a:t>‹#›</a:t>
            </a:fld>
            <a:endParaRPr lang="en-IN"/>
          </a:p>
        </p:txBody>
      </p:sp>
    </p:spTree>
    <p:extLst>
      <p:ext uri="{BB962C8B-B14F-4D97-AF65-F5344CB8AC3E}">
        <p14:creationId xmlns:p14="http://schemas.microsoft.com/office/powerpoint/2010/main" val="428966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00E22-3CD6-0DEA-154B-70FBF6005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90D591-CAB9-B161-A981-9474472B3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D9149-33A4-5251-E0EA-DA19CA6D4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27-02-2024</a:t>
            </a:r>
          </a:p>
        </p:txBody>
      </p:sp>
      <p:sp>
        <p:nvSpPr>
          <p:cNvPr id="5" name="Footer Placeholder 4">
            <a:extLst>
              <a:ext uri="{FF2B5EF4-FFF2-40B4-BE49-F238E27FC236}">
                <a16:creationId xmlns:a16="http://schemas.microsoft.com/office/drawing/2014/main" id="{5AE76760-E6C3-56CC-BE41-F306D6829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B261B7-CDE0-6D8A-73C6-2C41707D2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7BE1-62C7-41CA-A785-9F59CF9D3AB4}" type="slidenum">
              <a:rPr lang="en-IN" smtClean="0"/>
              <a:t>‹#›</a:t>
            </a:fld>
            <a:endParaRPr lang="en-IN"/>
          </a:p>
        </p:txBody>
      </p:sp>
    </p:spTree>
    <p:extLst>
      <p:ext uri="{BB962C8B-B14F-4D97-AF65-F5344CB8AC3E}">
        <p14:creationId xmlns:p14="http://schemas.microsoft.com/office/powerpoint/2010/main" val="3489860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s/photo/1169787" TargetMode="External"/><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cb.en.u4cse21309@cb.students.amrita.edu" TargetMode="External"/><Relationship Id="rId2" Type="http://schemas.openxmlformats.org/officeDocument/2006/relationships/hyperlink" Target="mailto:cb.en.u4cse21307@cb.students.amrita.edu" TargetMode="External"/><Relationship Id="rId1" Type="http://schemas.openxmlformats.org/officeDocument/2006/relationships/slideLayout" Target="../slideLayouts/slideLayout7.xml"/><Relationship Id="rId5" Type="http://schemas.openxmlformats.org/officeDocument/2006/relationships/hyperlink" Target="https://github.com/CV-Org1/Fish_Detection_and_Categorization" TargetMode="External"/><Relationship Id="rId4" Type="http://schemas.openxmlformats.org/officeDocument/2006/relationships/hyperlink" Target="mailto:cb.en.u4cse21310@cb.students.amrit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n/photo/1410062"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mritavishwavidyapeetham-my.sharepoint.com/personal/t_senthilkumar_cb_amrita_edu/_layouts/15/onedrive.aspx?ga=1&amp;id=%2Fpersonal%2Ft%5Fsenthilkumar%5Fcb%5Famrita%5Fedu%2FDocuments%2FComputerVision%5F2024%2FSubmission%2FGroup%5F5%2FPapers%2FA%5FLarge%2DScale%5FDataset%5Ffor%5FFish%5FSegmentation%5Fand%5FClassification%2Epdf&amp;parent=%2Fpersonal%2Ft%5Fsenthilkumar%5Fcb%5Famrita%5Fedu%2FDocuments%2FComputerVision%5F2024%2FSubmission%2FGroup%5F5%2FPaper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amritavishwavidyapeetham-my.sharepoint.com/personal/t_senthilkumar_cb_amrita_edu/_layouts/15/onedrive.aspx?ga=1&amp;id=%2Fpersonal%2Ft%5Fsenthilkumar%5Fcb%5Famrita%5Fedu%2FDocuments%2FComputerVision%5F2024%2FSubmission%2FGroup%5F5%2FPapers%2FA%5FLarge%2DScale%5FDataset%5Ffor%5FFish%5FSegmentation%5Fand%5FClassification%2Epdf&amp;parent=%2Fpersonal%2Ft%5Fsenthilkumar%5Fcb%5Famrita%5Fedu%2FDocuments%2FComputerVision%5F2024%2FSubmission%2FGroup%5F5%2FPape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458724" y="457200"/>
            <a:ext cx="11274552" cy="5943600"/>
          </a:xfrm>
        </p:spPr>
      </p:pic>
      <p:sp>
        <p:nvSpPr>
          <p:cNvPr id="21" name="Title 1">
            <a:extLst>
              <a:ext uri="{FF2B5EF4-FFF2-40B4-BE49-F238E27FC236}">
                <a16:creationId xmlns:a16="http://schemas.microsoft.com/office/drawing/2014/main" id="{216815C6-3AD0-46E6-A74A-1967BD91AF50}"/>
              </a:ext>
            </a:extLst>
          </p:cNvPr>
          <p:cNvSpPr txBox="1">
            <a:spLocks/>
          </p:cNvSpPr>
          <p:nvPr/>
        </p:nvSpPr>
        <p:spPr>
          <a:xfrm>
            <a:off x="6145966" y="1747186"/>
            <a:ext cx="5120640" cy="1033125"/>
          </a:xfrm>
          <a:prstGeom prst="rect">
            <a:avLst/>
          </a:prstGeom>
          <a:solidFill>
            <a:schemeClr val="accent4">
              <a:lumMod val="50000"/>
            </a:schemeClr>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Fish Detection and</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Categorization</a:t>
            </a:r>
          </a:p>
        </p:txBody>
      </p:sp>
      <p:sp>
        <p:nvSpPr>
          <p:cNvPr id="22" name="Subtitle 2">
            <a:extLst>
              <a:ext uri="{FF2B5EF4-FFF2-40B4-BE49-F238E27FC236}">
                <a16:creationId xmlns:a16="http://schemas.microsoft.com/office/drawing/2014/main" id="{1901B20D-4C28-4DA3-ABBD-718C22A5E58B}"/>
              </a:ext>
            </a:extLst>
          </p:cNvPr>
          <p:cNvSpPr txBox="1">
            <a:spLocks/>
          </p:cNvSpPr>
          <p:nvPr/>
        </p:nvSpPr>
        <p:spPr>
          <a:xfrm>
            <a:off x="8098970" y="2780311"/>
            <a:ext cx="3167636" cy="323837"/>
          </a:xfrm>
          <a:prstGeom prst="rect">
            <a:avLst/>
          </a:prstGeom>
          <a:solidFill>
            <a:schemeClr val="accent4">
              <a:lumMod val="50000"/>
            </a:schemeClr>
          </a:solidFill>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1" dirty="0">
                <a:solidFill>
                  <a:schemeClr val="bg1"/>
                </a:solidFill>
                <a:latin typeface="Times New Roman" panose="02020603050405020304" pitchFamily="18" charset="0"/>
                <a:cs typeface="Times New Roman" panose="02020603050405020304" pitchFamily="18" charset="0"/>
              </a:rPr>
              <a:t>Group 5</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4EAE-6188-4CE9-D9B5-E89BA8AAF24E}"/>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2520B8B-4341-1152-1DD6-44CAD46BAC8A}"/>
              </a:ext>
            </a:extLst>
          </p:cNvPr>
          <p:cNvGraphicFramePr>
            <a:graphicFrameLocks noGrp="1"/>
          </p:cNvGraphicFramePr>
          <p:nvPr>
            <p:extLst>
              <p:ext uri="{D42A27DB-BD31-4B8C-83A1-F6EECF244321}">
                <p14:modId xmlns:p14="http://schemas.microsoft.com/office/powerpoint/2010/main" val="4196147236"/>
              </p:ext>
            </p:extLst>
          </p:nvPr>
        </p:nvGraphicFramePr>
        <p:xfrm>
          <a:off x="289367" y="1105918"/>
          <a:ext cx="11574684" cy="4874658"/>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dirty="0">
                          <a:latin typeface="Times New Roman" panose="02020603050405020304" pitchFamily="18" charset="0"/>
                          <a:cs typeface="Times New Roman" panose="02020603050405020304" pitchFamily="18" charset="0"/>
                        </a:rPr>
                        <a:t>To develop a computer vision-based decision support system for detecting abnormal behaviour patterns of </a:t>
                      </a:r>
                      <a:r>
                        <a:rPr lang="en-GB" sz="1600" dirty="0" err="1">
                          <a:latin typeface="Times New Roman" panose="02020603050405020304" pitchFamily="18" charset="0"/>
                          <a:cs typeface="Times New Roman" panose="02020603050405020304" pitchFamily="18" charset="0"/>
                        </a:rPr>
                        <a:t>Sillago-sihama</a:t>
                      </a:r>
                      <a:r>
                        <a:rPr lang="en-GB" sz="1600" dirty="0">
                          <a:latin typeface="Times New Roman" panose="02020603050405020304" pitchFamily="18" charset="0"/>
                          <a:cs typeface="Times New Roman" panose="02020603050405020304" pitchFamily="18" charset="0"/>
                        </a:rPr>
                        <a:t> fish in aquaculture systems.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606103">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algn="just"/>
                      <a:r>
                        <a:rPr lang="en-GB" sz="1600" dirty="0">
                          <a:latin typeface="Times New Roman" panose="02020603050405020304" pitchFamily="18" charset="0"/>
                          <a:cs typeface="Times New Roman" panose="02020603050405020304" pitchFamily="18" charset="0"/>
                        </a:rPr>
                        <a:t>Nine video sequences of 10 seconds each, captured by a CCTV camera installed in an aquarium with </a:t>
                      </a:r>
                      <a:r>
                        <a:rPr lang="en-GB" sz="1600" dirty="0" err="1">
                          <a:latin typeface="Times New Roman" panose="02020603050405020304" pitchFamily="18" charset="0"/>
                          <a:cs typeface="Times New Roman" panose="02020603050405020304" pitchFamily="18" charset="0"/>
                        </a:rPr>
                        <a:t>Sillago-sihama</a:t>
                      </a:r>
                      <a:r>
                        <a:rPr lang="en-GB" sz="1600" dirty="0">
                          <a:latin typeface="Times New Roman" panose="02020603050405020304" pitchFamily="18" charset="0"/>
                          <a:cs typeface="Times New Roman" panose="02020603050405020304" pitchFamily="18" charset="0"/>
                        </a:rPr>
                        <a:t> fish. The ground truth for fish trajectories and behaviour patterns was manually annotated.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454350">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GB" sz="1600" dirty="0">
                          <a:latin typeface="Times New Roman" panose="02020603050405020304" pitchFamily="18" charset="0"/>
                          <a:cs typeface="Times New Roman" panose="02020603050405020304" pitchFamily="18" charset="0"/>
                        </a:rPr>
                        <a:t>A tracking by detection (TBD) model based on Histogram of Oriented Gradient (HOG) and Local Binary Patterns (LBP) features and Support Vector Machine (SVM) classifier, and a pattern analysis model based on Euclidean distance and thresholding.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GB" sz="1600" dirty="0">
                          <a:latin typeface="Times New Roman" panose="02020603050405020304" pitchFamily="18" charset="0"/>
                          <a:cs typeface="Times New Roman" panose="02020603050405020304" pitchFamily="18" charset="0"/>
                        </a:rPr>
                        <a:t>True positive rate (TPR), false positive rate (FPR), and equal error rate (EER) at the frame level.</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89796"/>
                  </a:ext>
                </a:extLst>
              </a:tr>
              <a:tr h="790482">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The TBD model detects and associates the fish in each frame using a sliding window approach and a linear sum assignment algorithm. The pattern analysis model identifies three abnormal behaviour patterns: swimming at the surface, frantic movement, and no movement, based on the temporal information of the fish trajectories.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8122663"/>
                  </a:ext>
                </a:extLst>
              </a:tr>
              <a:tr h="791981">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dirty="0">
                          <a:latin typeface="Times New Roman" panose="02020603050405020304" pitchFamily="18" charset="0"/>
                          <a:cs typeface="Times New Roman" panose="02020603050405020304" pitchFamily="18" charset="0"/>
                        </a:rPr>
                        <a:t>The proposed system successfully detects the various fish behaviour patterns and can assist the fish farmers in improving productivity and avoiding commercial losses. The average ratio of misclassified frames is 28.34%, which can be further reduced by using deep networks.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793480">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dirty="0">
                          <a:latin typeface="Times New Roman" panose="02020603050405020304" pitchFamily="18" charset="0"/>
                          <a:cs typeface="Times New Roman" panose="02020603050405020304" pitchFamily="18" charset="0"/>
                        </a:rPr>
                        <a:t>The robustness of the system can be verified by performing exhaustive analysis on larger and more diverse datasets. The performance of the tracking algorithm can be improved by using stereo vision systems and reducing false positives. The system can be extended to detect other behaviour patterns and other fish species.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ACFFF749-DEB5-79CB-2B3A-3FF15A1FC20E}"/>
              </a:ext>
            </a:extLst>
          </p:cNvPr>
          <p:cNvSpPr txBox="1">
            <a:spLocks/>
          </p:cNvSpPr>
          <p:nvPr/>
        </p:nvSpPr>
        <p:spPr>
          <a:xfrm>
            <a:off x="205246" y="155967"/>
            <a:ext cx="11442111" cy="833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GB" sz="2400" u="sng" dirty="0">
                <a:solidFill>
                  <a:schemeClr val="tx1"/>
                </a:solidFill>
                <a:latin typeface="Times New Roman" panose="02020603050405020304" pitchFamily="18" charset="0"/>
                <a:cs typeface="Times New Roman" panose="02020603050405020304" pitchFamily="18" charset="0"/>
              </a:rPr>
              <a:t>COMPUTER VISION BASED FISH TRACKING AND BEHAVIOUR DETECTION SYSTEM</a:t>
            </a:r>
          </a:p>
        </p:txBody>
      </p:sp>
    </p:spTree>
    <p:extLst>
      <p:ext uri="{BB962C8B-B14F-4D97-AF65-F5344CB8AC3E}">
        <p14:creationId xmlns:p14="http://schemas.microsoft.com/office/powerpoint/2010/main" val="422860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4EAE-6188-4CE9-D9B5-E89BA8AAF24E}"/>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2520B8B-4341-1152-1DD6-44CAD46BAC8A}"/>
              </a:ext>
            </a:extLst>
          </p:cNvPr>
          <p:cNvGraphicFramePr>
            <a:graphicFrameLocks noGrp="1"/>
          </p:cNvGraphicFramePr>
          <p:nvPr>
            <p:extLst>
              <p:ext uri="{D42A27DB-BD31-4B8C-83A1-F6EECF244321}">
                <p14:modId xmlns:p14="http://schemas.microsoft.com/office/powerpoint/2010/main" val="4217592938"/>
              </p:ext>
            </p:extLst>
          </p:nvPr>
        </p:nvGraphicFramePr>
        <p:xfrm>
          <a:off x="289367" y="1105918"/>
          <a:ext cx="11574684" cy="3759976"/>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dirty="0">
                          <a:latin typeface="Times New Roman" panose="02020603050405020304" pitchFamily="18" charset="0"/>
                          <a:cs typeface="Times New Roman" panose="02020603050405020304" pitchFamily="18" charset="0"/>
                        </a:rPr>
                        <a:t>The aim of the research is to address the challenge of detecting and classifying underwater fish species using deep learning techniques.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383451">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algn="just"/>
                      <a:r>
                        <a:rPr lang="en-GB" sz="1600" dirty="0">
                          <a:latin typeface="Times New Roman" panose="02020603050405020304" pitchFamily="18" charset="0"/>
                          <a:cs typeface="Times New Roman" panose="02020603050405020304" pitchFamily="18" charset="0"/>
                        </a:rPr>
                        <a:t>The Kaggle dataset, which includes images of nine different fish breeds, is utilized for the study.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369115">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GB" sz="1600" dirty="0">
                          <a:latin typeface="Times New Roman" panose="02020603050405020304" pitchFamily="18" charset="0"/>
                          <a:cs typeface="Times New Roman" panose="02020603050405020304" pitchFamily="18" charset="0"/>
                        </a:rPr>
                        <a:t>The </a:t>
                      </a:r>
                      <a:r>
                        <a:rPr lang="en-GB" sz="1600" dirty="0" err="1">
                          <a:latin typeface="Times New Roman" panose="02020603050405020304" pitchFamily="18" charset="0"/>
                          <a:cs typeface="Times New Roman" panose="02020603050405020304" pitchFamily="18" charset="0"/>
                        </a:rPr>
                        <a:t>MobileNet</a:t>
                      </a:r>
                      <a:r>
                        <a:rPr lang="en-GB" sz="1600" dirty="0">
                          <a:latin typeface="Times New Roman" panose="02020603050405020304" pitchFamily="18" charset="0"/>
                          <a:cs typeface="Times New Roman" panose="02020603050405020304" pitchFamily="18" charset="0"/>
                        </a:rPr>
                        <a:t> model is employed for the detection and recognition of fish breeds.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GB" sz="1600" dirty="0">
                          <a:latin typeface="Times New Roman" panose="02020603050405020304" pitchFamily="18" charset="0"/>
                          <a:cs typeface="Times New Roman" panose="02020603050405020304" pitchFamily="18" charset="0"/>
                        </a:rPr>
                        <a:t>Performance metrics such as accuracy (99.74%) and validation accuracy (99.78%) are used to evaluate the model.</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89796"/>
                  </a:ext>
                </a:extLst>
              </a:tr>
              <a:tr h="620506">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The methodology involves preprocessing the dataset, implementing the </a:t>
                      </a:r>
                      <a:r>
                        <a:rPr lang="en-GB" sz="1600" dirty="0" err="1">
                          <a:latin typeface="Times New Roman" panose="02020603050405020304" pitchFamily="18" charset="0"/>
                          <a:cs typeface="Times New Roman" panose="02020603050405020304" pitchFamily="18" charset="0"/>
                        </a:rPr>
                        <a:t>MobileNet</a:t>
                      </a:r>
                      <a:r>
                        <a:rPr lang="en-GB" sz="1600" dirty="0">
                          <a:latin typeface="Times New Roman" panose="02020603050405020304" pitchFamily="18" charset="0"/>
                          <a:cs typeface="Times New Roman" panose="02020603050405020304" pitchFamily="18" charset="0"/>
                        </a:rPr>
                        <a:t> model, training it for 30 epochs, and using image pre-processing and prediction techniques.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8122663"/>
                  </a:ext>
                </a:extLst>
              </a:tr>
              <a:tr h="587229">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dirty="0">
                          <a:latin typeface="Times New Roman" panose="02020603050405020304" pitchFamily="18" charset="0"/>
                          <a:cs typeface="Times New Roman" panose="02020603050405020304" pitchFamily="18" charset="0"/>
                        </a:rPr>
                        <a:t>The trained Convolutional Neural Network, leveraging the </a:t>
                      </a:r>
                      <a:r>
                        <a:rPr lang="en-GB" sz="1600" dirty="0" err="1">
                          <a:latin typeface="Times New Roman" panose="02020603050405020304" pitchFamily="18" charset="0"/>
                          <a:cs typeface="Times New Roman" panose="02020603050405020304" pitchFamily="18" charset="0"/>
                        </a:rPr>
                        <a:t>MobileNet</a:t>
                      </a:r>
                      <a:r>
                        <a:rPr lang="en-GB" sz="1600" dirty="0">
                          <a:latin typeface="Times New Roman" panose="02020603050405020304" pitchFamily="18" charset="0"/>
                          <a:cs typeface="Times New Roman" panose="02020603050405020304" pitchFamily="18" charset="0"/>
                        </a:rPr>
                        <a:t> architecture, successfully detected nine different fish breeds with high accuracy and low loss.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545285">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dirty="0">
                          <a:latin typeface="Times New Roman" panose="02020603050405020304" pitchFamily="18" charset="0"/>
                          <a:cs typeface="Times New Roman" panose="02020603050405020304" pitchFamily="18" charset="0"/>
                        </a:rPr>
                        <a:t>Improving the model’s accuracy, extending it to more fish species, and enhancing its robustness to different underwater conditions.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ACFFF749-DEB5-79CB-2B3A-3FF15A1FC20E}"/>
              </a:ext>
            </a:extLst>
          </p:cNvPr>
          <p:cNvSpPr txBox="1">
            <a:spLocks/>
          </p:cNvSpPr>
          <p:nvPr/>
        </p:nvSpPr>
        <p:spPr>
          <a:xfrm>
            <a:off x="205246" y="155967"/>
            <a:ext cx="11442111" cy="833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GB" sz="2400" u="sng" dirty="0">
                <a:solidFill>
                  <a:schemeClr val="tx1"/>
                </a:solidFill>
                <a:latin typeface="Times New Roman" panose="02020603050405020304" pitchFamily="18" charset="0"/>
                <a:cs typeface="Times New Roman" panose="02020603050405020304" pitchFamily="18" charset="0"/>
              </a:rPr>
              <a:t>Underwater Fish Detection and Classification using Deep Learning </a:t>
            </a:r>
          </a:p>
        </p:txBody>
      </p:sp>
    </p:spTree>
    <p:extLst>
      <p:ext uri="{BB962C8B-B14F-4D97-AF65-F5344CB8AC3E}">
        <p14:creationId xmlns:p14="http://schemas.microsoft.com/office/powerpoint/2010/main" val="398625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4EAE-6188-4CE9-D9B5-E89BA8AAF24E}"/>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2520B8B-4341-1152-1DD6-44CAD46BAC8A}"/>
              </a:ext>
            </a:extLst>
          </p:cNvPr>
          <p:cNvGraphicFramePr>
            <a:graphicFrameLocks noGrp="1"/>
          </p:cNvGraphicFramePr>
          <p:nvPr>
            <p:extLst>
              <p:ext uri="{D42A27DB-BD31-4B8C-83A1-F6EECF244321}">
                <p14:modId xmlns:p14="http://schemas.microsoft.com/office/powerpoint/2010/main" val="3984753471"/>
              </p:ext>
            </p:extLst>
          </p:nvPr>
        </p:nvGraphicFramePr>
        <p:xfrm>
          <a:off x="289367" y="1105918"/>
          <a:ext cx="11574684" cy="4096095"/>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dirty="0">
                          <a:latin typeface="Times New Roman" panose="02020603050405020304" pitchFamily="18" charset="0"/>
                          <a:cs typeface="Times New Roman" panose="02020603050405020304" pitchFamily="18" charset="0"/>
                        </a:rPr>
                        <a:t>To develop an automatic fish recognition system for the fish industry to improve productivity and address food scarcity concerns due to population growth and climate change.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606103">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algn="just"/>
                      <a:r>
                        <a:rPr lang="en-GB" sz="1600" dirty="0">
                          <a:latin typeface="Times New Roman" panose="02020603050405020304" pitchFamily="18" charset="0"/>
                          <a:cs typeface="Times New Roman" panose="02020603050405020304" pitchFamily="18" charset="0"/>
                        </a:rPr>
                        <a:t>A custom dataset of eight cultivated fish species called “Ben-</a:t>
                      </a:r>
                      <a:r>
                        <a:rPr lang="en-GB" sz="1600" dirty="0" err="1">
                          <a:latin typeface="Times New Roman" panose="02020603050405020304" pitchFamily="18" charset="0"/>
                          <a:cs typeface="Times New Roman" panose="02020603050405020304" pitchFamily="18" charset="0"/>
                        </a:rPr>
                        <a:t>Cak</a:t>
                      </a:r>
                      <a:r>
                        <a:rPr lang="en-GB" sz="1600" dirty="0">
                          <a:latin typeface="Times New Roman" panose="02020603050405020304" pitchFamily="18" charset="0"/>
                          <a:cs typeface="Times New Roman" panose="02020603050405020304" pitchFamily="18" charset="0"/>
                        </a:rPr>
                        <a:t>” was compiled, including both static images and videos of fish on a conveyor belt at different speeds.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454350">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GB" sz="1600" dirty="0">
                          <a:latin typeface="Times New Roman" panose="02020603050405020304" pitchFamily="18" charset="0"/>
                          <a:cs typeface="Times New Roman" panose="02020603050405020304" pitchFamily="18" charset="0"/>
                        </a:rPr>
                        <a:t>YOLOv4 optimized with a unique </a:t>
                      </a:r>
                      <a:r>
                        <a:rPr lang="en-GB" sz="1600" dirty="0" err="1">
                          <a:latin typeface="Times New Roman" panose="02020603050405020304" pitchFamily="18" charset="0"/>
                          <a:cs typeface="Times New Roman" panose="02020603050405020304" pitchFamily="18" charset="0"/>
                        </a:rPr>
                        <a:t>labeling</a:t>
                      </a:r>
                      <a:r>
                        <a:rPr lang="en-GB" sz="1600" dirty="0">
                          <a:latin typeface="Times New Roman" panose="02020603050405020304" pitchFamily="18" charset="0"/>
                          <a:cs typeface="Times New Roman" panose="02020603050405020304" pitchFamily="18" charset="0"/>
                        </a:rPr>
                        <a:t> technique.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GB" sz="1600" dirty="0">
                          <a:latin typeface="Times New Roman" panose="02020603050405020304" pitchFamily="18" charset="0"/>
                          <a:cs typeface="Times New Roman" panose="02020603050405020304" pitchFamily="18" charset="0"/>
                        </a:rPr>
                        <a:t>Accuracy, precision, recall/sensitivity, specificity, and F-score, evaluated using a confusion matrix.</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89796"/>
                  </a:ext>
                </a:extLst>
              </a:tr>
              <a:tr h="606793">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The study employed YOLOv4, optimized with a unique </a:t>
                      </a:r>
                      <a:r>
                        <a:rPr lang="en-GB" sz="1600" dirty="0" err="1">
                          <a:latin typeface="Times New Roman" panose="02020603050405020304" pitchFamily="18" charset="0"/>
                          <a:cs typeface="Times New Roman" panose="02020603050405020304" pitchFamily="18" charset="0"/>
                        </a:rPr>
                        <a:t>labeling</a:t>
                      </a:r>
                      <a:r>
                        <a:rPr lang="en-GB" sz="1600" dirty="0">
                          <a:latin typeface="Times New Roman" panose="02020603050405020304" pitchFamily="18" charset="0"/>
                          <a:cs typeface="Times New Roman" panose="02020603050405020304" pitchFamily="18" charset="0"/>
                        </a:rPr>
                        <a:t> technique, and conducted trials with various schemes to determine their effectiveness12. The method was tested with real videos of fish on a conveyor.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8122663"/>
                  </a:ext>
                </a:extLst>
              </a:tr>
              <a:tr h="629174">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dirty="0">
                          <a:latin typeface="Times New Roman" panose="02020603050405020304" pitchFamily="18" charset="0"/>
                          <a:cs typeface="Times New Roman" panose="02020603050405020304" pitchFamily="18" charset="0"/>
                        </a:rPr>
                        <a:t>The proposed method achieved an accuracy of 98.15% in detecting and classifying moving fish on a conveyor, indicating high potential for practical application in the fish sorting industry.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793480">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dirty="0">
                          <a:latin typeface="Times New Roman" panose="02020603050405020304" pitchFamily="18" charset="0"/>
                          <a:cs typeface="Times New Roman" panose="02020603050405020304" pitchFamily="18" charset="0"/>
                        </a:rPr>
                        <a:t>Future developments include optimization studies by modifying the YOLOv4 or YOLOv4-Tiny algorithms, using higher versions of YOLO, or combining approaches with other classification algorithms or unsupervised learning. A tuning or inference method could be proposed to optimize accuracy further.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ACFFF749-DEB5-79CB-2B3A-3FF15A1FC20E}"/>
              </a:ext>
            </a:extLst>
          </p:cNvPr>
          <p:cNvSpPr txBox="1">
            <a:spLocks/>
          </p:cNvSpPr>
          <p:nvPr/>
        </p:nvSpPr>
        <p:spPr>
          <a:xfrm>
            <a:off x="205246" y="155967"/>
            <a:ext cx="11442111" cy="833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GB" sz="2400" u="sng" dirty="0">
                <a:solidFill>
                  <a:schemeClr val="tx1"/>
                </a:solidFill>
                <a:latin typeface="Times New Roman" panose="02020603050405020304" pitchFamily="18" charset="0"/>
                <a:cs typeface="Times New Roman" panose="02020603050405020304" pitchFamily="18" charset="0"/>
              </a:rPr>
              <a:t>Fish Detection and Classification for Automatic Sorting System with an Optimized YOLO Algorithm (Article)</a:t>
            </a:r>
          </a:p>
        </p:txBody>
      </p:sp>
    </p:spTree>
    <p:extLst>
      <p:ext uri="{BB962C8B-B14F-4D97-AF65-F5344CB8AC3E}">
        <p14:creationId xmlns:p14="http://schemas.microsoft.com/office/powerpoint/2010/main" val="147900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4EAE-6188-4CE9-D9B5-E89BA8AAF24E}"/>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2520B8B-4341-1152-1DD6-44CAD46BAC8A}"/>
              </a:ext>
            </a:extLst>
          </p:cNvPr>
          <p:cNvGraphicFramePr>
            <a:graphicFrameLocks noGrp="1"/>
          </p:cNvGraphicFramePr>
          <p:nvPr>
            <p:extLst>
              <p:ext uri="{D42A27DB-BD31-4B8C-83A1-F6EECF244321}">
                <p14:modId xmlns:p14="http://schemas.microsoft.com/office/powerpoint/2010/main" val="4165619684"/>
              </p:ext>
            </p:extLst>
          </p:nvPr>
        </p:nvGraphicFramePr>
        <p:xfrm>
          <a:off x="289367" y="1105918"/>
          <a:ext cx="11574684" cy="4556792"/>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The paper aims to review computer vision models for fish detection in intelligent aquaculture, with a focus on Fish Species Identification , Counting and </a:t>
                      </a:r>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Behavior</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Analysis</a:t>
                      </a:r>
                      <a:r>
                        <a:rPr lang="en-GB" sz="1800" b="0" i="0" kern="1200" dirty="0">
                          <a:solidFill>
                            <a:schemeClr val="tx1"/>
                          </a:solidFill>
                          <a:effectLst/>
                          <a:latin typeface="+mn-lt"/>
                          <a:ea typeface="+mn-ea"/>
                          <a:cs typeface="+mn-cs"/>
                        </a:rPr>
                        <a: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606103">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Fish4-Knowledge :700,000Videos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Fish4-Knowledge PartA:27,370 Images</a:t>
                      </a:r>
                    </a:p>
                    <a:p>
                      <a:pPr marL="285750" indent="-285750" algn="just">
                        <a:buFont typeface="Arial" panose="020B0604020202020204" pitchFamily="34" charset="0"/>
                        <a:buChar char="•"/>
                      </a:pP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LCF-14: 1000 videos</a:t>
                      </a:r>
                    </a:p>
                    <a:p>
                      <a:pPr marL="285750" indent="-285750" algn="just">
                        <a:buFont typeface="Arial" panose="020B0604020202020204" pitchFamily="34" charset="0"/>
                        <a:buChar char="•"/>
                      </a:pP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SeaCLEF2016: 20 videos and 20,000 images sample, 73 test videos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454350">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The image acquisition system based on 2D and 3D for fish detection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IN" sz="1600" dirty="0">
                          <a:latin typeface="Times New Roman" panose="02020603050405020304" pitchFamily="18" charset="0"/>
                          <a:cs typeface="Times New Roman" panose="02020603050405020304" pitchFamily="18" charset="0"/>
                        </a:rPr>
                        <a:t>Not Mentioned</a:t>
                      </a:r>
                    </a:p>
                  </a:txBody>
                  <a:tcPr/>
                </a:tc>
                <a:extLst>
                  <a:ext uri="{0D108BD9-81ED-4DB2-BD59-A6C34878D82A}">
                    <a16:rowId xmlns:a16="http://schemas.microsoft.com/office/drawing/2014/main" val="728889796"/>
                  </a:ext>
                </a:extLst>
              </a:tr>
              <a:tr h="606793">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Various fish detection techniques are categorized as appearance-based, motion-based, and deep learning, which can be employed for accurate fish detection </a:t>
                      </a:r>
                      <a:r>
                        <a:rPr lang="en-GB"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8122663"/>
                  </a:ext>
                </a:extLst>
              </a:tr>
              <a:tr h="629174">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Fish detection using computer vision faces challenges such as variations in illumination, low contrast, high noise, fish deformation, frequent occlusion, and dynamic background.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793480">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In Future sensors should be integrated into the system for real-time analysis of the data, as the sensor continuously monitors daily weather changes to more accurately understand fish feed </a:t>
                      </a:r>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behavior</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which will be a pivotal step towards the development of automated feeding systems.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ACFFF749-DEB5-79CB-2B3A-3FF15A1FC20E}"/>
              </a:ext>
            </a:extLst>
          </p:cNvPr>
          <p:cNvSpPr txBox="1">
            <a:spLocks/>
          </p:cNvSpPr>
          <p:nvPr/>
        </p:nvSpPr>
        <p:spPr>
          <a:xfrm>
            <a:off x="205246" y="155967"/>
            <a:ext cx="11442111" cy="833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pPr algn="l"/>
            <a:r>
              <a:rPr lang="en-GB" sz="2400" i="0" u="sng" dirty="0">
                <a:solidFill>
                  <a:schemeClr val="tx1"/>
                </a:solidFill>
                <a:effectLst/>
                <a:latin typeface="Times New Roman" panose="02020603050405020304" pitchFamily="18" charset="0"/>
                <a:cs typeface="Times New Roman" panose="02020603050405020304" pitchFamily="18" charset="0"/>
              </a:rPr>
              <a:t>Computer Vision Models in Intelligent Aquaculture with Emphasis on Fish Detection and </a:t>
            </a:r>
            <a:r>
              <a:rPr lang="en-GB" sz="2400" i="0" u="sng" dirty="0" err="1">
                <a:solidFill>
                  <a:schemeClr val="tx1"/>
                </a:solidFill>
                <a:effectLst/>
                <a:latin typeface="Times New Roman" panose="02020603050405020304" pitchFamily="18" charset="0"/>
                <a:cs typeface="Times New Roman" panose="02020603050405020304" pitchFamily="18" charset="0"/>
              </a:rPr>
              <a:t>Behavior</a:t>
            </a:r>
            <a:r>
              <a:rPr lang="en-GB" sz="2400" i="0" u="sng" dirty="0">
                <a:solidFill>
                  <a:schemeClr val="tx1"/>
                </a:solidFill>
                <a:effectLst/>
                <a:latin typeface="Times New Roman" panose="02020603050405020304" pitchFamily="18" charset="0"/>
                <a:cs typeface="Times New Roman" panose="02020603050405020304" pitchFamily="18" charset="0"/>
              </a:rPr>
              <a:t> Analysis: A Review</a:t>
            </a:r>
          </a:p>
          <a:p>
            <a:endParaRPr lang="en-GB" sz="24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4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4EAE-6188-4CE9-D9B5-E89BA8AAF24E}"/>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2520B8B-4341-1152-1DD6-44CAD46BAC8A}"/>
              </a:ext>
            </a:extLst>
          </p:cNvPr>
          <p:cNvGraphicFramePr>
            <a:graphicFrameLocks noGrp="1"/>
          </p:cNvGraphicFramePr>
          <p:nvPr>
            <p:extLst>
              <p:ext uri="{D42A27DB-BD31-4B8C-83A1-F6EECF244321}">
                <p14:modId xmlns:p14="http://schemas.microsoft.com/office/powerpoint/2010/main" val="2430326197"/>
              </p:ext>
            </p:extLst>
          </p:nvPr>
        </p:nvGraphicFramePr>
        <p:xfrm>
          <a:off x="289367" y="1105918"/>
          <a:ext cx="11574684" cy="4477258"/>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This paper presents a novel method of classifying species of fish based on </a:t>
                      </a:r>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color</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and texture features and using a multi-class support vector machine (MSVM)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606103">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marL="0" indent="0" algn="just">
                        <a:buFont typeface="Arial" panose="020B0604020202020204" pitchFamily="34" charset="0"/>
                        <a:buNone/>
                      </a:pP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The dataset comprises images of six common freshwater fish species captured using a Nokia N8-00 smartphone camera in different ponds of Tian Jing aquafarm during July and August of 2011, sent to the data acquisition system via MMS.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454350">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IN" sz="1600" dirty="0">
                          <a:latin typeface="Times New Roman" panose="02020603050405020304" pitchFamily="18" charset="0"/>
                          <a:cs typeface="Times New Roman" panose="02020603050405020304" pitchFamily="18" charset="0"/>
                        </a:rPr>
                        <a:t>ANOVA , SVM</a:t>
                      </a: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IN" sz="1600" dirty="0">
                          <a:latin typeface="Times New Roman" panose="02020603050405020304" pitchFamily="18" charset="0"/>
                          <a:cs typeface="Times New Roman" panose="02020603050405020304" pitchFamily="18" charset="0"/>
                        </a:rPr>
                        <a:t>F-</a:t>
                      </a:r>
                      <a:r>
                        <a:rPr lang="en-IN" sz="1600" dirty="0" err="1">
                          <a:latin typeface="Times New Roman" panose="02020603050405020304" pitchFamily="18" charset="0"/>
                          <a:cs typeface="Times New Roman" panose="02020603050405020304" pitchFamily="18" charset="0"/>
                        </a:rPr>
                        <a:t>Value,T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value,Sensitivity,Accuracy,Overall</a:t>
                      </a:r>
                      <a:r>
                        <a:rPr lang="en-IN" sz="1600" dirty="0">
                          <a:latin typeface="Times New Roman" panose="02020603050405020304" pitchFamily="18" charset="0"/>
                          <a:cs typeface="Times New Roman" panose="02020603050405020304" pitchFamily="18" charset="0"/>
                        </a:rPr>
                        <a:t> Fin Identification Accuracy</a:t>
                      </a:r>
                    </a:p>
                  </a:txBody>
                  <a:tcPr/>
                </a:tc>
                <a:extLst>
                  <a:ext uri="{0D108BD9-81ED-4DB2-BD59-A6C34878D82A}">
                    <a16:rowId xmlns:a16="http://schemas.microsoft.com/office/drawing/2014/main" val="728889796"/>
                  </a:ext>
                </a:extLst>
              </a:tr>
              <a:tr h="606793">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Initial </a:t>
                      </a:r>
                      <a:r>
                        <a:rPr lang="en-IN" sz="1600" dirty="0" err="1">
                          <a:latin typeface="Times New Roman" panose="02020603050405020304" pitchFamily="18" charset="0"/>
                          <a:cs typeface="Times New Roman" panose="02020603050405020304" pitchFamily="18" charset="0"/>
                        </a:rPr>
                        <a:t>Segmentation,Detection</a:t>
                      </a:r>
                      <a:r>
                        <a:rPr lang="en-IN" sz="1600" dirty="0">
                          <a:latin typeface="Times New Roman" panose="02020603050405020304" pitchFamily="18" charset="0"/>
                          <a:cs typeface="Times New Roman" panose="02020603050405020304" pitchFamily="18" charset="0"/>
                        </a:rPr>
                        <a:t> of Fish orientation and Fin Locations , Fin Segmentation, Fin Identification, Cutting Point Extraction</a:t>
                      </a:r>
                    </a:p>
                  </a:txBody>
                  <a:tcPr/>
                </a:tc>
                <a:extLst>
                  <a:ext uri="{0D108BD9-81ED-4DB2-BD59-A6C34878D82A}">
                    <a16:rowId xmlns:a16="http://schemas.microsoft.com/office/drawing/2014/main" val="3648122663"/>
                  </a:ext>
                </a:extLst>
              </a:tr>
              <a:tr h="629174">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the experimentation and analysis conducted in various studies, it has been determined that utilizing statistical texture features and wavelet-based texture features in the HSV </a:t>
                      </a:r>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color</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space, particularly with the Bior4.4 wavelet filter, yields </a:t>
                      </a:r>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favorable</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results for fish species recognition.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793480">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improving silver carp classification, automating image selection, and further testing the proposed classification method.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ACFFF749-DEB5-79CB-2B3A-3FF15A1FC20E}"/>
              </a:ext>
            </a:extLst>
          </p:cNvPr>
          <p:cNvSpPr txBox="1">
            <a:spLocks/>
          </p:cNvSpPr>
          <p:nvPr/>
        </p:nvSpPr>
        <p:spPr>
          <a:xfrm>
            <a:off x="205246" y="155967"/>
            <a:ext cx="11442111" cy="833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pPr algn="l"/>
            <a:r>
              <a:rPr lang="en-GB" sz="2400" b="0" i="0" u="sng" dirty="0">
                <a:solidFill>
                  <a:srgbClr val="1F1F1F"/>
                </a:solidFill>
                <a:effectLst/>
                <a:latin typeface="Times New Roman" panose="02020603050405020304" pitchFamily="18" charset="0"/>
                <a:cs typeface="Times New Roman" panose="02020603050405020304" pitchFamily="18" charset="0"/>
              </a:rPr>
              <a:t>Fish species classification by </a:t>
            </a:r>
            <a:r>
              <a:rPr lang="en-GB" sz="2400" b="0" i="0" u="sng" dirty="0" err="1">
                <a:solidFill>
                  <a:srgbClr val="1F1F1F"/>
                </a:solidFill>
                <a:effectLst/>
                <a:latin typeface="Times New Roman" panose="02020603050405020304" pitchFamily="18" charset="0"/>
                <a:cs typeface="Times New Roman" panose="02020603050405020304" pitchFamily="18" charset="0"/>
              </a:rPr>
              <a:t>color</a:t>
            </a:r>
            <a:r>
              <a:rPr lang="en-GB" sz="2400" b="0" i="0" u="sng" dirty="0">
                <a:solidFill>
                  <a:srgbClr val="1F1F1F"/>
                </a:solidFill>
                <a:effectLst/>
                <a:latin typeface="Times New Roman" panose="02020603050405020304" pitchFamily="18" charset="0"/>
                <a:cs typeface="Times New Roman" panose="02020603050405020304" pitchFamily="18" charset="0"/>
              </a:rPr>
              <a:t>, texture and multi-class support vector machine using computer vision</a:t>
            </a:r>
          </a:p>
          <a:p>
            <a:endParaRPr lang="en-GB" sz="24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47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B62FD063-4F93-49DA-A415-FC1162F46621}"/>
              </a:ext>
            </a:extLst>
          </p:cNvPr>
          <p:cNvGraphicFramePr>
            <a:graphicFrameLocks noGrp="1"/>
          </p:cNvGraphicFramePr>
          <p:nvPr>
            <p:extLst>
              <p:ext uri="{D42A27DB-BD31-4B8C-83A1-F6EECF244321}">
                <p14:modId xmlns:p14="http://schemas.microsoft.com/office/powerpoint/2010/main" val="3892574384"/>
              </p:ext>
            </p:extLst>
          </p:nvPr>
        </p:nvGraphicFramePr>
        <p:xfrm>
          <a:off x="464696" y="938461"/>
          <a:ext cx="11257612" cy="4697570"/>
        </p:xfrm>
        <a:graphic>
          <a:graphicData uri="http://schemas.openxmlformats.org/drawingml/2006/table">
            <a:tbl>
              <a:tblPr firstRow="1" bandRow="1">
                <a:tableStyleId>{793D81CF-94F2-401A-BA57-92F5A7B2D0C5}</a:tableStyleId>
              </a:tblPr>
              <a:tblGrid>
                <a:gridCol w="1993691">
                  <a:extLst>
                    <a:ext uri="{9D8B030D-6E8A-4147-A177-3AD203B41FA5}">
                      <a16:colId xmlns:a16="http://schemas.microsoft.com/office/drawing/2014/main" val="2157670821"/>
                    </a:ext>
                  </a:extLst>
                </a:gridCol>
                <a:gridCol w="1618938">
                  <a:extLst>
                    <a:ext uri="{9D8B030D-6E8A-4147-A177-3AD203B41FA5}">
                      <a16:colId xmlns:a16="http://schemas.microsoft.com/office/drawing/2014/main" val="632144617"/>
                    </a:ext>
                  </a:extLst>
                </a:gridCol>
                <a:gridCol w="4579974">
                  <a:extLst>
                    <a:ext uri="{9D8B030D-6E8A-4147-A177-3AD203B41FA5}">
                      <a16:colId xmlns:a16="http://schemas.microsoft.com/office/drawing/2014/main" val="1060064462"/>
                    </a:ext>
                  </a:extLst>
                </a:gridCol>
                <a:gridCol w="3065009">
                  <a:extLst>
                    <a:ext uri="{9D8B030D-6E8A-4147-A177-3AD203B41FA5}">
                      <a16:colId xmlns:a16="http://schemas.microsoft.com/office/drawing/2014/main" val="994030009"/>
                    </a:ext>
                  </a:extLst>
                </a:gridCol>
              </a:tblGrid>
              <a:tr h="432438">
                <a:tc>
                  <a:txBody>
                    <a:bodyPr/>
                    <a:lstStyle/>
                    <a:p>
                      <a:r>
                        <a:rPr lang="en-IN" b="1" dirty="0">
                          <a:solidFill>
                            <a:schemeClr val="bg1"/>
                          </a:solidFill>
                        </a:rPr>
                        <a:t>Roll No.</a:t>
                      </a:r>
                      <a:endParaRPr lang="en-IN" b="1"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Name</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Email Id</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latin typeface="Times New Roman" panose="02020603050405020304" pitchFamily="18" charset="0"/>
                          <a:cs typeface="Times New Roman" panose="02020603050405020304" pitchFamily="18" charset="0"/>
                        </a:rPr>
                        <a:t>Role</a:t>
                      </a:r>
                    </a:p>
                  </a:txBody>
                  <a:tcPr/>
                </a:tc>
                <a:extLst>
                  <a:ext uri="{0D108BD9-81ED-4DB2-BD59-A6C34878D82A}">
                    <a16:rowId xmlns:a16="http://schemas.microsoft.com/office/drawing/2014/main" val="1976217964"/>
                  </a:ext>
                </a:extLst>
              </a:tr>
              <a:tr h="1066283">
                <a:tc>
                  <a:txBody>
                    <a:bodyPr/>
                    <a:lstStyle/>
                    <a:p>
                      <a:r>
                        <a:rPr lang="en-IN" dirty="0">
                          <a:solidFill>
                            <a:schemeClr val="tx1"/>
                          </a:solidFill>
                        </a:rPr>
                        <a:t>CB.EN.U4CSE21307</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rPr>
                        <a:t>Ashwini K</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hlinkClick r:id="rId2">
                            <a:extLst>
                              <a:ext uri="{A12FA001-AC4F-418D-AE19-62706E023703}">
                                <ahyp:hlinkClr xmlns:ahyp="http://schemas.microsoft.com/office/drawing/2018/hyperlinkcolor" val="tx"/>
                              </a:ext>
                            </a:extLst>
                          </a:hlinkClick>
                        </a:rPr>
                        <a:t>cb.en.u4cse21307@cb.students.amrita.edu</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lgn="l" defTabSz="914400" rtl="0" eaLnBrk="1" latinLnBrk="0" hangingPunct="1">
                        <a:buFont typeface="Arial" panose="020B0604020202020204" pitchFamily="34" charset="0"/>
                        <a:buChar char="•"/>
                      </a:pPr>
                      <a:r>
                        <a:rPr lang="en-IN" sz="1600" kern="1200" dirty="0">
                          <a:solidFill>
                            <a:schemeClr val="tx1"/>
                          </a:solidFill>
                          <a:latin typeface="Times New Roman" panose="02020603050405020304" pitchFamily="18" charset="0"/>
                          <a:ea typeface="+mn-ea"/>
                          <a:cs typeface="Times New Roman" panose="02020603050405020304" pitchFamily="18" charset="0"/>
                        </a:rPr>
                        <a:t>Dataset, Pattern Matching</a:t>
                      </a:r>
                    </a:p>
                    <a:p>
                      <a:pPr marL="285750" indent="-285750" algn="l" defTabSz="914400" rtl="0" eaLnBrk="1" latinLnBrk="0" hangingPunct="1">
                        <a:buFont typeface="Arial" panose="020B0604020202020204" pitchFamily="34" charset="0"/>
                        <a:buChar char="•"/>
                      </a:pPr>
                      <a:r>
                        <a:rPr lang="en-GB" sz="1400" kern="1200" dirty="0">
                          <a:solidFill>
                            <a:schemeClr val="tx1"/>
                          </a:solidFill>
                          <a:latin typeface="Times New Roman" panose="02020603050405020304" pitchFamily="18" charset="0"/>
                          <a:ea typeface="+mn-ea"/>
                          <a:cs typeface="Times New Roman" panose="02020603050405020304" pitchFamily="18" charset="0"/>
                        </a:rPr>
                        <a:t>Canny and Sobel edge detection, smoothing, and blurring filters</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10225098"/>
                  </a:ext>
                </a:extLst>
              </a:tr>
              <a:tr h="1066283">
                <a:tc>
                  <a:txBody>
                    <a:bodyPr/>
                    <a:lstStyle/>
                    <a:p>
                      <a:r>
                        <a:rPr lang="en-IN" dirty="0">
                          <a:solidFill>
                            <a:schemeClr val="tx1"/>
                          </a:solidFill>
                        </a:rPr>
                        <a:t>CB.EN.U4CSE21309</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err="1">
                          <a:solidFill>
                            <a:schemeClr val="tx1"/>
                          </a:solidFill>
                        </a:rPr>
                        <a:t>Darneshwar</a:t>
                      </a:r>
                      <a:r>
                        <a:rPr lang="en-IN" dirty="0">
                          <a:solidFill>
                            <a:schemeClr val="tx1"/>
                          </a:solidFill>
                        </a:rPr>
                        <a:t> 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hlinkClick r:id="rId3">
                            <a:extLst>
                              <a:ext uri="{A12FA001-AC4F-418D-AE19-62706E023703}">
                                <ahyp:hlinkClr xmlns:ahyp="http://schemas.microsoft.com/office/drawing/2018/hyperlinkcolor" val="tx"/>
                              </a:ext>
                            </a:extLst>
                          </a:hlinkClick>
                        </a:rPr>
                        <a:t>cb.en.u4cse21309@cb.students.amrita.edu</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Detection</a:t>
                      </a:r>
                    </a:p>
                    <a:p>
                      <a:pPr marL="285750" indent="-285750">
                        <a:buFont typeface="Arial" panose="020B0604020202020204" pitchFamily="34" charset="0"/>
                        <a:buChar char="•"/>
                      </a:pPr>
                      <a:r>
                        <a:rPr lang="en-GB" sz="1400" dirty="0">
                          <a:solidFill>
                            <a:schemeClr val="tx1"/>
                          </a:solidFill>
                          <a:latin typeface="Times New Roman" panose="02020603050405020304" pitchFamily="18" charset="0"/>
                          <a:cs typeface="Times New Roman" panose="02020603050405020304" pitchFamily="18" charset="0"/>
                        </a:rPr>
                        <a:t>Frei-</a:t>
                      </a:r>
                      <a:r>
                        <a:rPr lang="en-GB" sz="1400" dirty="0" err="1">
                          <a:solidFill>
                            <a:schemeClr val="tx1"/>
                          </a:solidFill>
                          <a:latin typeface="Times New Roman" panose="02020603050405020304" pitchFamily="18" charset="0"/>
                          <a:cs typeface="Times New Roman" panose="02020603050405020304" pitchFamily="18" charset="0"/>
                        </a:rPr>
                        <a:t>chen</a:t>
                      </a:r>
                      <a:r>
                        <a:rPr lang="en-GB" sz="1400" dirty="0">
                          <a:solidFill>
                            <a:schemeClr val="tx1"/>
                          </a:solidFill>
                          <a:latin typeface="Times New Roman" panose="02020603050405020304" pitchFamily="18" charset="0"/>
                          <a:cs typeface="Times New Roman" panose="02020603050405020304" pitchFamily="18" charset="0"/>
                        </a:rPr>
                        <a:t> operator and Zero Crossing Edge Detection for edge detection, Gabor filter</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3519494"/>
                  </a:ext>
                </a:extLst>
              </a:tr>
              <a:tr h="1066283">
                <a:tc>
                  <a:txBody>
                    <a:bodyPr/>
                    <a:lstStyle/>
                    <a:p>
                      <a:r>
                        <a:rPr lang="en-IN" dirty="0">
                          <a:solidFill>
                            <a:schemeClr val="tx1"/>
                          </a:solidFill>
                        </a:rPr>
                        <a:t>CB.EN.U4CSE21310</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err="1">
                          <a:solidFill>
                            <a:schemeClr val="tx1"/>
                          </a:solidFill>
                        </a:rPr>
                        <a:t>Dhayanandh</a:t>
                      </a:r>
                      <a:r>
                        <a:rPr lang="en-IN" dirty="0">
                          <a:solidFill>
                            <a:schemeClr val="tx1"/>
                          </a:solidFill>
                        </a:rPr>
                        <a:t> 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hlinkClick r:id="rId4">
                            <a:extLst>
                              <a:ext uri="{A12FA001-AC4F-418D-AE19-62706E023703}">
                                <ahyp:hlinkClr xmlns:ahyp="http://schemas.microsoft.com/office/drawing/2018/hyperlinkcolor" val="tx"/>
                              </a:ext>
                            </a:extLst>
                          </a:hlinkClick>
                        </a:rPr>
                        <a:t>cb.en.u4cse21310@cb.students.amrita.edu</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lgn="l" defTabSz="914400" rtl="0" eaLnBrk="1" latinLnBrk="0" hangingPunct="1">
                        <a:buFont typeface="Arial" panose="020B0604020202020204" pitchFamily="34" charset="0"/>
                        <a:buChar char="•"/>
                      </a:pPr>
                      <a:r>
                        <a:rPr lang="en-IN" sz="1600" kern="1200" dirty="0">
                          <a:solidFill>
                            <a:schemeClr val="tx1"/>
                          </a:solidFill>
                          <a:latin typeface="Times New Roman" panose="02020603050405020304" pitchFamily="18" charset="0"/>
                          <a:ea typeface="+mn-ea"/>
                          <a:cs typeface="Times New Roman" panose="02020603050405020304" pitchFamily="18" charset="0"/>
                        </a:rPr>
                        <a:t>Tracking</a:t>
                      </a:r>
                    </a:p>
                    <a:p>
                      <a:pPr marL="285750" indent="-285750" algn="l" defTabSz="914400" rtl="0" eaLnBrk="1" latinLnBrk="0" hangingPunct="1">
                        <a:buFont typeface="Arial" panose="020B0604020202020204" pitchFamily="34" charset="0"/>
                        <a:buChar char="•"/>
                      </a:pPr>
                      <a:r>
                        <a:rPr lang="en-GB" sz="1400" kern="1200" dirty="0">
                          <a:solidFill>
                            <a:schemeClr val="tx1"/>
                          </a:solidFill>
                          <a:latin typeface="Times New Roman" panose="02020603050405020304" pitchFamily="18" charset="0"/>
                          <a:ea typeface="+mn-ea"/>
                          <a:cs typeface="Times New Roman" panose="02020603050405020304" pitchFamily="18" charset="0"/>
                        </a:rPr>
                        <a:t>Prewitt and Laplacian of Gaussian for edge detection, Morphological operations</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77452986"/>
                  </a:ext>
                </a:extLst>
              </a:tr>
              <a:tr h="1066283">
                <a:tc>
                  <a:txBody>
                    <a:bodyPr/>
                    <a:lstStyle/>
                    <a:p>
                      <a:r>
                        <a:rPr lang="en-IN" dirty="0">
                          <a:solidFill>
                            <a:schemeClr val="tx1"/>
                          </a:solidFill>
                        </a:rPr>
                        <a:t>CB.EN.U4CSE21321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rPr>
                        <a:t>J R </a:t>
                      </a:r>
                      <a:r>
                        <a:rPr lang="en-IN" dirty="0" err="1">
                          <a:solidFill>
                            <a:schemeClr val="tx1"/>
                          </a:solidFill>
                        </a:rPr>
                        <a:t>Parthan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hlinkClick r:id="rId2">
                            <a:extLst>
                              <a:ext uri="{A12FA001-AC4F-418D-AE19-62706E023703}">
                                <ahyp:hlinkClr xmlns:ahyp="http://schemas.microsoft.com/office/drawing/2018/hyperlinkcolor" val="tx"/>
                              </a:ext>
                            </a:extLst>
                          </a:hlinkClick>
                        </a:rPr>
                        <a:t>cb.en.u4cse21321@cb.students.amrita.edu</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lgn="l" defTabSz="914400" rtl="0" eaLnBrk="1" latinLnBrk="0" hangingPunct="1">
                        <a:buFont typeface="Arial" panose="020B0604020202020204" pitchFamily="34" charset="0"/>
                        <a:buChar char="•"/>
                      </a:pPr>
                      <a:r>
                        <a:rPr lang="en-IN" sz="1600" kern="1200" dirty="0">
                          <a:solidFill>
                            <a:schemeClr val="tx1"/>
                          </a:solidFill>
                          <a:latin typeface="Times New Roman" panose="02020603050405020304" pitchFamily="18" charset="0"/>
                          <a:ea typeface="+mn-ea"/>
                          <a:cs typeface="Times New Roman" panose="02020603050405020304" pitchFamily="18" charset="0"/>
                        </a:rPr>
                        <a:t>Pattern Matching</a:t>
                      </a:r>
                    </a:p>
                  </a:txBody>
                  <a:tcPr/>
                </a:tc>
                <a:extLst>
                  <a:ext uri="{0D108BD9-81ED-4DB2-BD59-A6C34878D82A}">
                    <a16:rowId xmlns:a16="http://schemas.microsoft.com/office/drawing/2014/main" val="2058800149"/>
                  </a:ext>
                </a:extLst>
              </a:tr>
            </a:tbl>
          </a:graphicData>
        </a:graphic>
      </p:graphicFrame>
      <p:sp>
        <p:nvSpPr>
          <p:cNvPr id="2" name="TextBox 1">
            <a:extLst>
              <a:ext uri="{FF2B5EF4-FFF2-40B4-BE49-F238E27FC236}">
                <a16:creationId xmlns:a16="http://schemas.microsoft.com/office/drawing/2014/main" id="{F9ECD382-4285-276F-D82F-B92E49973C3A}"/>
              </a:ext>
            </a:extLst>
          </p:cNvPr>
          <p:cNvSpPr txBox="1"/>
          <p:nvPr/>
        </p:nvSpPr>
        <p:spPr>
          <a:xfrm>
            <a:off x="3802422" y="5811524"/>
            <a:ext cx="7402989" cy="369332"/>
          </a:xfrm>
          <a:prstGeom prst="rect">
            <a:avLst/>
          </a:prstGeom>
          <a:noFill/>
        </p:spPr>
        <p:txBody>
          <a:bodyPr wrap="none" rtlCol="0">
            <a:spAutoFit/>
          </a:bodyPr>
          <a:lstStyle/>
          <a:p>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URL: </a:t>
            </a:r>
            <a:r>
              <a:rPr lang="en-IN" dirty="0">
                <a:latin typeface="Times New Roman" panose="02020603050405020304" pitchFamily="18" charset="0"/>
                <a:cs typeface="Times New Roman" panose="02020603050405020304" pitchFamily="18" charset="0"/>
                <a:hlinkClick r:id="rId5"/>
              </a:rPr>
              <a:t>https://github.com/CV-Org1/Fish_Detection_and_Categorization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9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97F389-10D2-A9D4-53FA-A0E54FE6F818}"/>
              </a:ext>
            </a:extLst>
          </p:cNvPr>
          <p:cNvSpPr>
            <a:spLocks noGrp="1"/>
          </p:cNvSpPr>
          <p:nvPr>
            <p:ph type="body" sz="quarter" idx="4294967295"/>
          </p:nvPr>
        </p:nvSpPr>
        <p:spPr>
          <a:xfrm>
            <a:off x="1488157" y="2277979"/>
            <a:ext cx="10174454" cy="2542674"/>
          </a:xfrm>
        </p:spPr>
        <p:txBody>
          <a:bodyPr>
            <a:normAutofit lnSpcReduction="10000"/>
          </a:bodyPr>
          <a:lstStyle/>
          <a:p>
            <a:pPr marL="0" indent="0">
              <a:lnSpc>
                <a:spcPct val="107000"/>
              </a:lnSpc>
              <a:spcAft>
                <a:spcPts val="800"/>
              </a:spcAft>
              <a:buNone/>
            </a:pPr>
            <a:r>
              <a:rPr lang="en-GB" dirty="0">
                <a:effectLst/>
                <a:latin typeface="Times New Roman" panose="02020603050405020304" pitchFamily="18" charset="0"/>
                <a:ea typeface="Calibri" panose="020F0502020204030204" pitchFamily="34" charset="0"/>
                <a:cs typeface="Times New Roman" panose="02020603050405020304" pitchFamily="18" charset="0"/>
              </a:rPr>
              <a:t>Given a dataset of fish images, the project aims to:</a:t>
            </a:r>
          </a:p>
          <a:p>
            <a:pPr marL="800100" lvl="1" indent="-342900">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Design and develop an algorithm to detect and categorize different species of fish from images,</a:t>
            </a:r>
          </a:p>
          <a:p>
            <a:pPr marL="800100" lvl="1" indent="-342900">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Count and present the count of each fish category of image</a:t>
            </a:r>
          </a:p>
          <a:p>
            <a:pPr marL="800100" lvl="1" indent="-342900">
              <a:lnSpc>
                <a:spcPct val="107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Design and develop an algorithm to track the motion of the fish in videos (for learning the behaviour of fish during high-speed water, spraying of fish food, and different food habitat conditions)</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A0B0A2BE-7C74-76C4-1731-2CDF47A21DA5}"/>
              </a:ext>
            </a:extLst>
          </p:cNvPr>
          <p:cNvSpPr txBox="1">
            <a:spLocks/>
          </p:cNvSpPr>
          <p:nvPr/>
        </p:nvSpPr>
        <p:spPr>
          <a:xfrm>
            <a:off x="1518686" y="365125"/>
            <a:ext cx="99866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u="sng" dirty="0">
                <a:solidFill>
                  <a:schemeClr val="tx1"/>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400332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342DB11F-EDF1-E49F-9292-0EA47C2FAA81}"/>
              </a:ext>
            </a:extLst>
          </p:cNvPr>
          <p:cNvSpPr txBox="1">
            <a:spLocks/>
          </p:cNvSpPr>
          <p:nvPr/>
        </p:nvSpPr>
        <p:spPr>
          <a:xfrm>
            <a:off x="1488157" y="2277979"/>
            <a:ext cx="9667523" cy="25426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Font typeface="Arial" panose="020B0604020202020204" pitchFamily="34" charset="0"/>
              <a:buNone/>
            </a:pPr>
            <a:r>
              <a:rPr lang="en-GB" dirty="0">
                <a:latin typeface="Times New Roman" panose="02020603050405020304" pitchFamily="18" charset="0"/>
                <a:ea typeface="Calibri" panose="020F0502020204030204" pitchFamily="34" charset="0"/>
                <a:cs typeface="Times New Roman" panose="02020603050405020304" pitchFamily="18" charset="0"/>
              </a:rPr>
              <a:t>The project aims to develop a computer vision system for accurate detection and categorization of fish species from images, finding the count of the species, and tracking their motion to </a:t>
            </a:r>
            <a:r>
              <a:rPr lang="en-GB" dirty="0" err="1">
                <a:latin typeface="Times New Roman" panose="02020603050405020304" pitchFamily="18" charset="0"/>
                <a:ea typeface="Calibri" panose="020F0502020204030204" pitchFamily="34" charset="0"/>
                <a:cs typeface="Times New Roman" panose="02020603050405020304" pitchFamily="18" charset="0"/>
              </a:rPr>
              <a:t>analyze</a:t>
            </a:r>
            <a:r>
              <a:rPr lang="en-GB" dirty="0">
                <a:latin typeface="Times New Roman" panose="02020603050405020304" pitchFamily="18" charset="0"/>
                <a:ea typeface="Calibri" panose="020F0502020204030204" pitchFamily="34" charset="0"/>
                <a:cs typeface="Times New Roman" panose="02020603050405020304" pitchFamily="18" charset="0"/>
              </a:rPr>
              <a:t> their behaviour, especially </a:t>
            </a:r>
            <a:r>
              <a:rPr lang="en-GB" sz="2800" dirty="0">
                <a:latin typeface="Times New Roman" panose="02020603050405020304" pitchFamily="18" charset="0"/>
                <a:ea typeface="Calibri" panose="020F0502020204030204" pitchFamily="34" charset="0"/>
                <a:cs typeface="Times New Roman" panose="02020603050405020304" pitchFamily="18" charset="0"/>
              </a:rPr>
              <a:t>during high-speed water</a:t>
            </a:r>
            <a:r>
              <a:rPr lang="en-GB" dirty="0">
                <a:latin typeface="Times New Roman" panose="02020603050405020304" pitchFamily="18" charset="0"/>
                <a:ea typeface="Calibri" panose="020F0502020204030204" pitchFamily="34" charset="0"/>
                <a:cs typeface="Times New Roman" panose="02020603050405020304" pitchFamily="18" charset="0"/>
              </a:rPr>
              <a:t>, serving as a tool for marine biologists and conservationists to monitor and study fish populations in various aquatic environments.</a:t>
            </a:r>
          </a:p>
        </p:txBody>
      </p:sp>
      <p:sp>
        <p:nvSpPr>
          <p:cNvPr id="3" name="Title 1">
            <a:extLst>
              <a:ext uri="{FF2B5EF4-FFF2-40B4-BE49-F238E27FC236}">
                <a16:creationId xmlns:a16="http://schemas.microsoft.com/office/drawing/2014/main" id="{2D640AD4-CDDA-63B8-B101-DB4B964C1F07}"/>
              </a:ext>
            </a:extLst>
          </p:cNvPr>
          <p:cNvSpPr txBox="1">
            <a:spLocks/>
          </p:cNvSpPr>
          <p:nvPr/>
        </p:nvSpPr>
        <p:spPr>
          <a:xfrm>
            <a:off x="1518686" y="365125"/>
            <a:ext cx="99866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u="sng" dirty="0">
                <a:solidFill>
                  <a:schemeClr val="tx1"/>
                </a:solidFill>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36880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91A0-5619-F0F7-1D11-474FE3FFB691}"/>
            </a:ext>
          </a:extLst>
        </p:cNvPr>
        <p:cNvGrpSpPr/>
        <p:nvPr/>
      </p:nvGrpSpPr>
      <p:grpSpPr>
        <a:xfrm>
          <a:off x="0" y="0"/>
          <a:ext cx="0" cy="0"/>
          <a:chOff x="0" y="0"/>
          <a:chExt cx="0" cy="0"/>
        </a:xfrm>
      </p:grpSpPr>
      <p:sp>
        <p:nvSpPr>
          <p:cNvPr id="2" name="Text Placeholder 3">
            <a:extLst>
              <a:ext uri="{FF2B5EF4-FFF2-40B4-BE49-F238E27FC236}">
                <a16:creationId xmlns:a16="http://schemas.microsoft.com/office/drawing/2014/main" id="{94EE63DE-D561-2EA9-5226-028526C9962B}"/>
              </a:ext>
            </a:extLst>
          </p:cNvPr>
          <p:cNvSpPr txBox="1">
            <a:spLocks/>
          </p:cNvSpPr>
          <p:nvPr/>
        </p:nvSpPr>
        <p:spPr>
          <a:xfrm>
            <a:off x="1488157" y="1676400"/>
            <a:ext cx="9667523" cy="43891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Aft>
                <a:spcPts val="800"/>
              </a:spcAft>
            </a:pPr>
            <a:r>
              <a:rPr lang="en-GB" sz="1800" b="1" dirty="0">
                <a:latin typeface="Times New Roman" panose="02020603050405020304" pitchFamily="18" charset="0"/>
                <a:ea typeface="Calibri" panose="020F0502020204030204" pitchFamily="34" charset="0"/>
                <a:cs typeface="Times New Roman" panose="02020603050405020304" pitchFamily="18" charset="0"/>
              </a:rPr>
              <a:t>Variability in Fish Appearance:</a:t>
            </a:r>
            <a:r>
              <a:rPr lang="en-GB" sz="1800" dirty="0">
                <a:latin typeface="Times New Roman" panose="02020603050405020304" pitchFamily="18" charset="0"/>
                <a:ea typeface="Calibri" panose="020F0502020204030204" pitchFamily="34" charset="0"/>
                <a:cs typeface="Times New Roman" panose="02020603050405020304" pitchFamily="18" charset="0"/>
              </a:rPr>
              <a:t> Fish can vary significantly in size, shape, </a:t>
            </a:r>
            <a:r>
              <a:rPr lang="en-GB" sz="1800" dirty="0" err="1">
                <a:latin typeface="Times New Roman" panose="02020603050405020304" pitchFamily="18" charset="0"/>
                <a:ea typeface="Calibri" panose="020F0502020204030204" pitchFamily="34" charset="0"/>
                <a:cs typeface="Times New Roman" panose="02020603050405020304" pitchFamily="18" charset="0"/>
              </a:rPr>
              <a:t>color</a:t>
            </a:r>
            <a:r>
              <a:rPr lang="en-GB" sz="1800" dirty="0">
                <a:latin typeface="Times New Roman" panose="02020603050405020304" pitchFamily="18" charset="0"/>
                <a:ea typeface="Calibri" panose="020F0502020204030204" pitchFamily="34" charset="0"/>
                <a:cs typeface="Times New Roman" panose="02020603050405020304" pitchFamily="18" charset="0"/>
              </a:rPr>
              <a:t>, and texture, making it challenging to develop a robust detection and categorization algorithm.</a:t>
            </a:r>
          </a:p>
          <a:p>
            <a:pPr algn="just">
              <a:lnSpc>
                <a:spcPct val="107000"/>
              </a:lnSpc>
              <a:spcAft>
                <a:spcPts val="800"/>
              </a:spcAft>
            </a:pPr>
            <a:r>
              <a:rPr lang="en-GB" sz="1800" b="1" dirty="0">
                <a:latin typeface="Times New Roman" panose="02020603050405020304" pitchFamily="18" charset="0"/>
                <a:ea typeface="Calibri" panose="020F0502020204030204" pitchFamily="34" charset="0"/>
                <a:cs typeface="Times New Roman" panose="02020603050405020304" pitchFamily="18" charset="0"/>
              </a:rPr>
              <a:t>Underwater Conditions:</a:t>
            </a:r>
            <a:r>
              <a:rPr lang="en-GB" sz="1800" dirty="0">
                <a:latin typeface="Times New Roman" panose="02020603050405020304" pitchFamily="18" charset="0"/>
                <a:ea typeface="Calibri" panose="020F0502020204030204" pitchFamily="34" charset="0"/>
                <a:cs typeface="Times New Roman" panose="02020603050405020304" pitchFamily="18" charset="0"/>
              </a:rPr>
              <a:t> Our project will need to account for the unique challenges posed by imaging conditions, such as poor lighting, water distortion, and occlusions.</a:t>
            </a:r>
          </a:p>
          <a:p>
            <a:pPr algn="just">
              <a:lnSpc>
                <a:spcPct val="107000"/>
              </a:lnSpc>
              <a:spcAft>
                <a:spcPts val="800"/>
              </a:spcAft>
            </a:pPr>
            <a:r>
              <a:rPr lang="en-GB" sz="1800" b="1" dirty="0">
                <a:latin typeface="Times New Roman" panose="02020603050405020304" pitchFamily="18" charset="0"/>
                <a:ea typeface="Calibri" panose="020F0502020204030204" pitchFamily="34" charset="0"/>
                <a:cs typeface="Times New Roman" panose="02020603050405020304" pitchFamily="18" charset="0"/>
              </a:rPr>
              <a:t>Fish Camouflage and Complex Backgrounds:</a:t>
            </a:r>
            <a:r>
              <a:rPr lang="en-GB" sz="1800" dirty="0">
                <a:latin typeface="Times New Roman" panose="02020603050405020304" pitchFamily="18" charset="0"/>
                <a:ea typeface="Calibri" panose="020F0502020204030204" pitchFamily="34" charset="0"/>
                <a:cs typeface="Times New Roman" panose="02020603050405020304" pitchFamily="18" charset="0"/>
              </a:rPr>
              <a:t> Fishes often blend into their surroundings, making them hard to detect.</a:t>
            </a:r>
          </a:p>
          <a:p>
            <a:pPr algn="just">
              <a:lnSpc>
                <a:spcPct val="107000"/>
              </a:lnSpc>
              <a:spcAft>
                <a:spcPts val="800"/>
              </a:spcAft>
            </a:pPr>
            <a:r>
              <a:rPr lang="en-GB" sz="1800" b="1" dirty="0">
                <a:latin typeface="Times New Roman" panose="02020603050405020304" pitchFamily="18" charset="0"/>
                <a:ea typeface="Calibri" panose="020F0502020204030204" pitchFamily="34" charset="0"/>
                <a:cs typeface="Times New Roman" panose="02020603050405020304" pitchFamily="18" charset="0"/>
              </a:rPr>
              <a:t>Subtle Variations Between Species:</a:t>
            </a:r>
            <a:r>
              <a:rPr lang="en-GB" sz="1800" dirty="0">
                <a:latin typeface="Times New Roman" panose="02020603050405020304" pitchFamily="18" charset="0"/>
                <a:ea typeface="Calibri" panose="020F0502020204030204" pitchFamily="34" charset="0"/>
                <a:cs typeface="Times New Roman" panose="02020603050405020304" pitchFamily="18" charset="0"/>
              </a:rPr>
              <a:t> Some fish species look very similar to each other, making it difficult to classify them correctly.</a:t>
            </a:r>
          </a:p>
          <a:p>
            <a:pPr algn="just">
              <a:lnSpc>
                <a:spcPct val="107000"/>
              </a:lnSpc>
              <a:spcAft>
                <a:spcPts val="800"/>
              </a:spcAft>
            </a:pPr>
            <a:r>
              <a:rPr lang="en-GB" sz="1800" b="1" dirty="0">
                <a:latin typeface="Times New Roman" panose="02020603050405020304" pitchFamily="18" charset="0"/>
                <a:ea typeface="Calibri" panose="020F0502020204030204" pitchFamily="34" charset="0"/>
                <a:cs typeface="Times New Roman" panose="02020603050405020304" pitchFamily="18" charset="0"/>
              </a:rPr>
              <a:t>Fish Deformation:</a:t>
            </a:r>
            <a:r>
              <a:rPr lang="en-GB" sz="1800" dirty="0">
                <a:latin typeface="Times New Roman" panose="02020603050405020304" pitchFamily="18" charset="0"/>
                <a:ea typeface="Calibri" panose="020F0502020204030204" pitchFamily="34" charset="0"/>
                <a:cs typeface="Times New Roman" panose="02020603050405020304" pitchFamily="18" charset="0"/>
              </a:rPr>
              <a:t> Fish can change their shape while swimming, making it difficult to detect and classify them.</a:t>
            </a:r>
          </a:p>
          <a:p>
            <a:pPr algn="just">
              <a:lnSpc>
                <a:spcPct val="107000"/>
              </a:lnSpc>
              <a:spcAft>
                <a:spcPts val="800"/>
              </a:spcAft>
            </a:pPr>
            <a:r>
              <a:rPr lang="en-GB" sz="1800" b="1" dirty="0">
                <a:latin typeface="Times New Roman" panose="02020603050405020304" pitchFamily="18" charset="0"/>
                <a:ea typeface="Calibri" panose="020F0502020204030204" pitchFamily="34" charset="0"/>
                <a:cs typeface="Times New Roman" panose="02020603050405020304" pitchFamily="18" charset="0"/>
              </a:rPr>
              <a:t>Injuries and Diseases:</a:t>
            </a:r>
            <a:r>
              <a:rPr lang="en-GB" sz="1800" dirty="0">
                <a:latin typeface="Times New Roman" panose="02020603050405020304" pitchFamily="18" charset="0"/>
                <a:ea typeface="Calibri" panose="020F0502020204030204" pitchFamily="34" charset="0"/>
                <a:cs typeface="Times New Roman" panose="02020603050405020304" pitchFamily="18" charset="0"/>
              </a:rPr>
              <a:t> The project will need to account for the presence of injuries and diseases or anything of the sort that would result in the program being unable to recognize or identify the fish.</a:t>
            </a:r>
          </a:p>
        </p:txBody>
      </p:sp>
      <p:sp>
        <p:nvSpPr>
          <p:cNvPr id="3" name="Title 1">
            <a:extLst>
              <a:ext uri="{FF2B5EF4-FFF2-40B4-BE49-F238E27FC236}">
                <a16:creationId xmlns:a16="http://schemas.microsoft.com/office/drawing/2014/main" id="{3192C86B-B22A-063A-95F6-61200AC32589}"/>
              </a:ext>
            </a:extLst>
          </p:cNvPr>
          <p:cNvSpPr txBox="1">
            <a:spLocks/>
          </p:cNvSpPr>
          <p:nvPr/>
        </p:nvSpPr>
        <p:spPr>
          <a:xfrm>
            <a:off x="1518686" y="365125"/>
            <a:ext cx="99866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u="sng" dirty="0">
                <a:solidFill>
                  <a:schemeClr val="tx1"/>
                </a:solidFill>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343395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48">
            <a:extLst>
              <a:ext uri="{FF2B5EF4-FFF2-40B4-BE49-F238E27FC236}">
                <a16:creationId xmlns:a16="http://schemas.microsoft.com/office/drawing/2014/main" id="{B572F9C4-ADF7-374E-6292-7580199CD50C}"/>
              </a:ext>
            </a:extLst>
          </p:cNvPr>
          <p:cNvPicPr>
            <a:picLocks noChangeAspect="1"/>
          </p:cNvPicPr>
          <p:nvPr/>
        </p:nvPicPr>
        <p:blipFill>
          <a:blip r:embed="rId2">
            <a:extLst>
              <a:ext uri="{837473B0-CC2E-450A-ABE3-18F120FF3D39}">
                <a1611:picAttrSrcUrl xmlns:a1611="http://schemas.microsoft.com/office/drawing/2016/11/main" r:id="rId3"/>
              </a:ext>
            </a:extLst>
          </a:blip>
          <a:srcRect l="20370" r="20370"/>
          <a:stretch/>
        </p:blipFill>
        <p:spPr>
          <a:xfrm>
            <a:off x="0" y="0"/>
            <a:ext cx="6096000" cy="6858000"/>
          </a:xfrm>
          <a:prstGeom prst="rect">
            <a:avLst/>
          </a:prstGeom>
        </p:spPr>
      </p:pic>
      <p:sp>
        <p:nvSpPr>
          <p:cNvPr id="4" name="Title 1">
            <a:extLst>
              <a:ext uri="{FF2B5EF4-FFF2-40B4-BE49-F238E27FC236}">
                <a16:creationId xmlns:a16="http://schemas.microsoft.com/office/drawing/2014/main" id="{DC995F59-3434-A22D-4841-A57588BBAA73}"/>
              </a:ext>
            </a:extLst>
          </p:cNvPr>
          <p:cNvSpPr txBox="1">
            <a:spLocks/>
          </p:cNvSpPr>
          <p:nvPr/>
        </p:nvSpPr>
        <p:spPr>
          <a:xfrm>
            <a:off x="6339840" y="365125"/>
            <a:ext cx="5165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u="sng" dirty="0">
                <a:solidFill>
                  <a:schemeClr val="tx1"/>
                </a:solidFill>
                <a:latin typeface="Times New Roman" panose="02020603050405020304" pitchFamily="18" charset="0"/>
                <a:cs typeface="Times New Roman" panose="02020603050405020304" pitchFamily="18" charset="0"/>
              </a:rPr>
              <a:t>Dataset</a:t>
            </a:r>
          </a:p>
        </p:txBody>
      </p:sp>
      <p:sp>
        <p:nvSpPr>
          <p:cNvPr id="8" name="TextBox 7">
            <a:extLst>
              <a:ext uri="{FF2B5EF4-FFF2-40B4-BE49-F238E27FC236}">
                <a16:creationId xmlns:a16="http://schemas.microsoft.com/office/drawing/2014/main" id="{2F759B15-ACD4-E94E-DDAA-9736517495C4}"/>
              </a:ext>
            </a:extLst>
          </p:cNvPr>
          <p:cNvSpPr txBox="1"/>
          <p:nvPr/>
        </p:nvSpPr>
        <p:spPr>
          <a:xfrm>
            <a:off x="6278880" y="1441599"/>
            <a:ext cx="5638800" cy="2431435"/>
          </a:xfrm>
          <a:prstGeom prst="rect">
            <a:avLst/>
          </a:prstGeom>
          <a:noFill/>
        </p:spPr>
        <p:txBody>
          <a:bodyPr wrap="square">
            <a:spAutoFit/>
          </a:bodyPr>
          <a:lstStyle/>
          <a:p>
            <a:pPr algn="just" fontAlgn="base"/>
            <a:r>
              <a:rPr lang="en-GB" sz="2400" dirty="0">
                <a:effectLst/>
                <a:latin typeface="Times New Roman" panose="02020603050405020304" pitchFamily="18" charset="0"/>
                <a:cs typeface="Times New Roman" panose="02020603050405020304" pitchFamily="18" charset="0"/>
              </a:rPr>
              <a:t>Images Dataset</a:t>
            </a:r>
            <a:r>
              <a:rPr lang="en-GB" sz="2400" baseline="60000" dirty="0">
                <a:effectLst/>
                <a:latin typeface="Times New Roman" panose="02020603050405020304" pitchFamily="18" charset="0"/>
                <a:cs typeface="Times New Roman" panose="02020603050405020304" pitchFamily="18" charset="0"/>
              </a:rPr>
              <a:t>1</a:t>
            </a:r>
            <a:r>
              <a:rPr lang="en-GB" sz="2400" dirty="0">
                <a:effectLst/>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r>
              <a:rPr lang="en-GB" sz="1600" dirty="0">
                <a:effectLst/>
                <a:latin typeface="Times New Roman" panose="02020603050405020304" pitchFamily="18" charset="0"/>
                <a:cs typeface="Times New Roman" panose="02020603050405020304" pitchFamily="18" charset="0"/>
              </a:rPr>
              <a:t>This dataset contains 9 different seafood types collected from a supermarket in Izmir, Turkey for a university-industry collaboration project at Izmir University of Economics, and this work was published in ASYU 2020. </a:t>
            </a:r>
          </a:p>
          <a:p>
            <a:pPr marL="285750" indent="-285750" algn="just" fontAlgn="base">
              <a:buFont typeface="Arial" panose="020B0604020202020204" pitchFamily="34" charset="0"/>
              <a:buChar char="•"/>
            </a:pPr>
            <a:r>
              <a:rPr lang="en-GB" sz="1600" dirty="0">
                <a:effectLst/>
                <a:latin typeface="Times New Roman" panose="02020603050405020304" pitchFamily="18" charset="0"/>
                <a:cs typeface="Times New Roman" panose="02020603050405020304" pitchFamily="18" charset="0"/>
              </a:rPr>
              <a:t>The dataset includes images of</a:t>
            </a:r>
          </a:p>
          <a:p>
            <a:pPr marL="742950" lvl="1" indent="-285750" algn="just" fontAlgn="base">
              <a:buFont typeface="Arial" panose="020B0604020202020204" pitchFamily="34" charset="0"/>
              <a:buChar char="•"/>
            </a:pPr>
            <a:r>
              <a:rPr lang="en-GB" sz="1600" dirty="0">
                <a:effectLst/>
                <a:latin typeface="Times New Roman" panose="02020603050405020304" pitchFamily="18" charset="0"/>
                <a:cs typeface="Times New Roman" panose="02020603050405020304" pitchFamily="18" charset="0"/>
              </a:rPr>
              <a:t>gilt head bream, red sea bream, sea bass, red mullet, horse mackerel, black sea sprat, striped red mullet, trout, and shrimp.</a:t>
            </a:r>
            <a:endParaRPr lang="en-GB" sz="1600"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F28B9588-3247-0532-F05D-E260CCE02ED1}"/>
              </a:ext>
            </a:extLst>
          </p:cNvPr>
          <p:cNvSpPr>
            <a:spLocks noGrp="1"/>
          </p:cNvSpPr>
          <p:nvPr>
            <p:ph type="ftr" sz="quarter" idx="11"/>
          </p:nvPr>
        </p:nvSpPr>
        <p:spPr>
          <a:xfrm>
            <a:off x="300943" y="6146157"/>
            <a:ext cx="10683432" cy="575318"/>
          </a:xfrm>
        </p:spPr>
        <p:txBody>
          <a:bodyPr/>
          <a:lstStyle/>
          <a:p>
            <a:r>
              <a:rPr lang="en-IN" sz="900" dirty="0"/>
              <a:t>1 O. Ulucan, D. </a:t>
            </a:r>
            <a:r>
              <a:rPr lang="en-IN" sz="900" dirty="0" err="1"/>
              <a:t>Karakaya</a:t>
            </a:r>
            <a:r>
              <a:rPr lang="en-IN" sz="900" dirty="0"/>
              <a:t> and M. Turkan, "A Large-Scale Dataset for Fish Segmentation and Classification," 2020 Innovations in Intelligent Systems and Applications Conference (ASYU), Istanbul, Turkey, 2020, pp. 1-5, </a:t>
            </a:r>
            <a:r>
              <a:rPr lang="en-IN" sz="900" dirty="0" err="1"/>
              <a:t>doi</a:t>
            </a:r>
            <a:r>
              <a:rPr lang="en-IN" sz="900" dirty="0"/>
              <a:t>: 10.1109/ASYU50717.2020.9259867. keywords: {Feature </a:t>
            </a:r>
            <a:r>
              <a:rPr lang="en-IN" sz="900" dirty="0" err="1"/>
              <a:t>extraction;Training;Image</a:t>
            </a:r>
            <a:r>
              <a:rPr lang="en-IN" sz="900" dirty="0"/>
              <a:t> </a:t>
            </a:r>
            <a:r>
              <a:rPr lang="en-IN" sz="900" dirty="0" err="1"/>
              <a:t>segmentation;Task</a:t>
            </a:r>
            <a:r>
              <a:rPr lang="en-IN" sz="900" dirty="0"/>
              <a:t> </a:t>
            </a:r>
            <a:r>
              <a:rPr lang="en-IN" sz="900" dirty="0" err="1"/>
              <a:t>analysis;Economics;Quality</a:t>
            </a:r>
            <a:r>
              <a:rPr lang="en-IN" sz="900" dirty="0"/>
              <a:t> </a:t>
            </a:r>
            <a:r>
              <a:rPr lang="en-IN" sz="900" dirty="0" err="1"/>
              <a:t>assessment;Image</a:t>
            </a:r>
            <a:r>
              <a:rPr lang="en-IN" sz="900" dirty="0"/>
              <a:t> </a:t>
            </a:r>
            <a:r>
              <a:rPr lang="en-IN" sz="900" dirty="0" err="1"/>
              <a:t>color</a:t>
            </a:r>
            <a:r>
              <a:rPr lang="en-IN" sz="900" dirty="0"/>
              <a:t> </a:t>
            </a:r>
            <a:r>
              <a:rPr lang="en-IN" sz="900" dirty="0" err="1"/>
              <a:t>analysis;Fish</a:t>
            </a:r>
            <a:r>
              <a:rPr lang="en-IN" sz="900" dirty="0"/>
              <a:t> </a:t>
            </a:r>
            <a:r>
              <a:rPr lang="en-IN" sz="900" dirty="0" err="1"/>
              <a:t>dataset;feature</a:t>
            </a:r>
            <a:r>
              <a:rPr lang="en-IN" sz="900" dirty="0"/>
              <a:t> </a:t>
            </a:r>
            <a:r>
              <a:rPr lang="en-IN" sz="900" dirty="0" err="1"/>
              <a:t>extraction;segmentation;classification;food</a:t>
            </a:r>
            <a:r>
              <a:rPr lang="en-IN" sz="900" dirty="0"/>
              <a:t> quality assessment},</a:t>
            </a:r>
          </a:p>
        </p:txBody>
      </p:sp>
      <p:sp>
        <p:nvSpPr>
          <p:cNvPr id="13" name="TextBox 12">
            <a:extLst>
              <a:ext uri="{FF2B5EF4-FFF2-40B4-BE49-F238E27FC236}">
                <a16:creationId xmlns:a16="http://schemas.microsoft.com/office/drawing/2014/main" id="{7821C8E5-E154-2AAF-65A0-29DC93871ED5}"/>
              </a:ext>
            </a:extLst>
          </p:cNvPr>
          <p:cNvSpPr txBox="1"/>
          <p:nvPr/>
        </p:nvSpPr>
        <p:spPr>
          <a:xfrm>
            <a:off x="6246085" y="3989958"/>
            <a:ext cx="5638800" cy="307777"/>
          </a:xfrm>
          <a:prstGeom prst="rect">
            <a:avLst/>
          </a:prstGeom>
          <a:noFill/>
        </p:spPr>
        <p:txBody>
          <a:bodyPr wrap="square">
            <a:spAutoFit/>
          </a:bodyPr>
          <a:lstStyle/>
          <a:p>
            <a:pPr marL="285750" indent="-285750" algn="just" fontAlgn="base">
              <a:buFont typeface="Arial" panose="020B0604020202020204" pitchFamily="34" charset="0"/>
              <a:buChar char="•"/>
            </a:pPr>
            <a:r>
              <a:rPr lang="en-GB" sz="1400" u="sng" dirty="0">
                <a:solidFill>
                  <a:srgbClr val="FF0000"/>
                </a:solidFill>
                <a:latin typeface="Times New Roman" panose="02020603050405020304" pitchFamily="18" charset="0"/>
                <a:cs typeface="Times New Roman" panose="02020603050405020304" pitchFamily="18" charset="0"/>
              </a:rPr>
              <a:t>Own dataset preparation and collection in progress.</a:t>
            </a:r>
          </a:p>
        </p:txBody>
      </p:sp>
    </p:spTree>
    <p:extLst>
      <p:ext uri="{BB962C8B-B14F-4D97-AF65-F5344CB8AC3E}">
        <p14:creationId xmlns:p14="http://schemas.microsoft.com/office/powerpoint/2010/main" val="107137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D7B035-55A8-560C-4C20-6F68B770AA62}"/>
              </a:ext>
            </a:extLst>
          </p:cNvPr>
          <p:cNvGraphicFramePr>
            <a:graphicFrameLocks noGrp="1"/>
          </p:cNvGraphicFramePr>
          <p:nvPr>
            <p:extLst>
              <p:ext uri="{D42A27DB-BD31-4B8C-83A1-F6EECF244321}">
                <p14:modId xmlns:p14="http://schemas.microsoft.com/office/powerpoint/2010/main" val="1924611046"/>
              </p:ext>
            </p:extLst>
          </p:nvPr>
        </p:nvGraphicFramePr>
        <p:xfrm>
          <a:off x="663656" y="1817785"/>
          <a:ext cx="10674140" cy="1559560"/>
        </p:xfrm>
        <a:graphic>
          <a:graphicData uri="http://schemas.openxmlformats.org/drawingml/2006/table">
            <a:tbl>
              <a:tblPr firstRow="1" bandRow="1">
                <a:tableStyleId>{073A0DAA-6AF3-43AB-8588-CEC1D06C72B9}</a:tableStyleId>
              </a:tblPr>
              <a:tblGrid>
                <a:gridCol w="2134828">
                  <a:extLst>
                    <a:ext uri="{9D8B030D-6E8A-4147-A177-3AD203B41FA5}">
                      <a16:colId xmlns:a16="http://schemas.microsoft.com/office/drawing/2014/main" val="2994051498"/>
                    </a:ext>
                  </a:extLst>
                </a:gridCol>
                <a:gridCol w="2134828">
                  <a:extLst>
                    <a:ext uri="{9D8B030D-6E8A-4147-A177-3AD203B41FA5}">
                      <a16:colId xmlns:a16="http://schemas.microsoft.com/office/drawing/2014/main" val="2358288240"/>
                    </a:ext>
                  </a:extLst>
                </a:gridCol>
                <a:gridCol w="2134828">
                  <a:extLst>
                    <a:ext uri="{9D8B030D-6E8A-4147-A177-3AD203B41FA5}">
                      <a16:colId xmlns:a16="http://schemas.microsoft.com/office/drawing/2014/main" val="2386703348"/>
                    </a:ext>
                  </a:extLst>
                </a:gridCol>
                <a:gridCol w="2134828">
                  <a:extLst>
                    <a:ext uri="{9D8B030D-6E8A-4147-A177-3AD203B41FA5}">
                      <a16:colId xmlns:a16="http://schemas.microsoft.com/office/drawing/2014/main" val="3001507008"/>
                    </a:ext>
                  </a:extLst>
                </a:gridCol>
                <a:gridCol w="2134828">
                  <a:extLst>
                    <a:ext uri="{9D8B030D-6E8A-4147-A177-3AD203B41FA5}">
                      <a16:colId xmlns:a16="http://schemas.microsoft.com/office/drawing/2014/main" val="1740017164"/>
                    </a:ext>
                  </a:extLst>
                </a:gridCol>
              </a:tblGrid>
              <a:tr h="370840">
                <a:tc>
                  <a:txBody>
                    <a:bodyPr/>
                    <a:lstStyle/>
                    <a:p>
                      <a:r>
                        <a:rPr lang="en-IN" dirty="0" err="1">
                          <a:latin typeface="Times New Roman" panose="02020603050405020304" pitchFamily="18" charset="0"/>
                          <a:cs typeface="Times New Roman" panose="02020603050405020304" pitchFamily="18" charset="0"/>
                        </a:rPr>
                        <a:t>S.No</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a:latin typeface="Times New Roman" panose="02020603050405020304" pitchFamily="18" charset="0"/>
                          <a:cs typeface="Times New Roman" panose="02020603050405020304" pitchFamily="18" charset="0"/>
                        </a:rPr>
                        <a:t>Dataset Name</a:t>
                      </a:r>
                    </a:p>
                  </a:txBody>
                  <a:tcPr/>
                </a:tc>
                <a:tc>
                  <a:txBody>
                    <a:bodyPr/>
                    <a:lstStyle/>
                    <a:p>
                      <a:r>
                        <a:rPr lang="en-IN" dirty="0">
                          <a:latin typeface="Times New Roman" panose="02020603050405020304" pitchFamily="18" charset="0"/>
                          <a:cs typeface="Times New Roman" panose="02020603050405020304" pitchFamily="18" charset="0"/>
                        </a:rPr>
                        <a:t>Resolution</a:t>
                      </a:r>
                    </a:p>
                  </a:txBody>
                  <a:tcPr/>
                </a:tc>
                <a:tc>
                  <a:txBody>
                    <a:bodyPr/>
                    <a:lstStyle/>
                    <a:p>
                      <a:r>
                        <a:rPr lang="en-IN" dirty="0" err="1">
                          <a:latin typeface="Times New Roman" panose="02020603050405020304" pitchFamily="18" charset="0"/>
                          <a:cs typeface="Times New Roman" panose="02020603050405020304" pitchFamily="18" charset="0"/>
                        </a:rPr>
                        <a:t>Color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Image Format</a:t>
                      </a:r>
                    </a:p>
                  </a:txBody>
                  <a:tcPr/>
                </a:tc>
                <a:extLst>
                  <a:ext uri="{0D108BD9-81ED-4DB2-BD59-A6C34878D82A}">
                    <a16:rowId xmlns:a16="http://schemas.microsoft.com/office/drawing/2014/main" val="1893803781"/>
                  </a:ext>
                </a:extLst>
              </a:tr>
              <a:tr h="37084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GB" dirty="0">
                          <a:latin typeface="Times New Roman" panose="02020603050405020304" pitchFamily="18" charset="0"/>
                          <a:cs typeface="Times New Roman" panose="02020603050405020304" pitchFamily="18" charset="0"/>
                          <a:hlinkClick r:id="rId2"/>
                        </a:rPr>
                        <a:t>A Large-Scale Dataset for Fish Segmentation and Classification</a:t>
                      </a:r>
                      <a:r>
                        <a:rPr lang="en-GB" baseline="6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590×445</a:t>
                      </a:r>
                    </a:p>
                  </a:txBody>
                  <a:tcPr/>
                </a:tc>
                <a:tc>
                  <a:txBody>
                    <a:bodyPr/>
                    <a:lstStyle/>
                    <a:p>
                      <a:r>
                        <a:rPr lang="en-IN" dirty="0">
                          <a:latin typeface="Times New Roman" panose="02020603050405020304" pitchFamily="18" charset="0"/>
                          <a:cs typeface="Times New Roman" panose="02020603050405020304" pitchFamily="18" charset="0"/>
                        </a:rPr>
                        <a:t>RGB,</a:t>
                      </a:r>
                    </a:p>
                  </a:txBody>
                  <a:tcPr/>
                </a:tc>
                <a:tc>
                  <a:txBody>
                    <a:bodyPr/>
                    <a:lstStyle/>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5024307"/>
                  </a:ext>
                </a:extLst>
              </a:tr>
            </a:tbl>
          </a:graphicData>
        </a:graphic>
      </p:graphicFrame>
      <p:sp>
        <p:nvSpPr>
          <p:cNvPr id="9" name="Footer Placeholder 8">
            <a:extLst>
              <a:ext uri="{FF2B5EF4-FFF2-40B4-BE49-F238E27FC236}">
                <a16:creationId xmlns:a16="http://schemas.microsoft.com/office/drawing/2014/main" id="{C277034E-2FEB-F17A-3A90-EB9AD6CAC9E5}"/>
              </a:ext>
            </a:extLst>
          </p:cNvPr>
          <p:cNvSpPr>
            <a:spLocks noGrp="1"/>
          </p:cNvSpPr>
          <p:nvPr>
            <p:ph type="ftr" sz="quarter" idx="11"/>
          </p:nvPr>
        </p:nvSpPr>
        <p:spPr/>
        <p:txBody>
          <a:bodyPr/>
          <a:lstStyle/>
          <a:p>
            <a:r>
              <a:rPr lang="en-GB"/>
              <a:t>1 Proceedings - 2020 Innovations in Intelligent Systems and Applications Conference, ASYU 2020</a:t>
            </a:r>
            <a:endParaRPr lang="en-IN"/>
          </a:p>
        </p:txBody>
      </p:sp>
      <p:sp>
        <p:nvSpPr>
          <p:cNvPr id="10" name="Title 1">
            <a:extLst>
              <a:ext uri="{FF2B5EF4-FFF2-40B4-BE49-F238E27FC236}">
                <a16:creationId xmlns:a16="http://schemas.microsoft.com/office/drawing/2014/main" id="{27F20525-767E-B8B4-8351-0F184F64A38C}"/>
              </a:ext>
            </a:extLst>
          </p:cNvPr>
          <p:cNvSpPr txBox="1">
            <a:spLocks/>
          </p:cNvSpPr>
          <p:nvPr/>
        </p:nvSpPr>
        <p:spPr>
          <a:xfrm>
            <a:off x="645084" y="365125"/>
            <a:ext cx="5165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u="sng" dirty="0">
                <a:solidFill>
                  <a:schemeClr val="tx1"/>
                </a:solidFill>
                <a:latin typeface="Times New Roman" panose="02020603050405020304" pitchFamily="18" charset="0"/>
                <a:cs typeface="Times New Roman" panose="02020603050405020304" pitchFamily="18" charset="0"/>
              </a:rPr>
              <a:t>Dataset Details</a:t>
            </a:r>
          </a:p>
        </p:txBody>
      </p:sp>
    </p:spTree>
    <p:extLst>
      <p:ext uri="{BB962C8B-B14F-4D97-AF65-F5344CB8AC3E}">
        <p14:creationId xmlns:p14="http://schemas.microsoft.com/office/powerpoint/2010/main" val="117531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0340F5-1864-9894-26E8-003DE8A4D446}"/>
              </a:ext>
            </a:extLst>
          </p:cNvPr>
          <p:cNvSpPr txBox="1">
            <a:spLocks/>
          </p:cNvSpPr>
          <p:nvPr/>
        </p:nvSpPr>
        <p:spPr>
          <a:xfrm>
            <a:off x="4302684" y="2583669"/>
            <a:ext cx="5165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US" u="sng" dirty="0">
                <a:solidFill>
                  <a:schemeClr val="tx1"/>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2377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342CC16C-2757-C565-43BC-847F2587F5B8}"/>
              </a:ext>
            </a:extLst>
          </p:cNvPr>
          <p:cNvGraphicFramePr>
            <a:graphicFrameLocks noGrp="1"/>
          </p:cNvGraphicFramePr>
          <p:nvPr>
            <p:extLst>
              <p:ext uri="{D42A27DB-BD31-4B8C-83A1-F6EECF244321}">
                <p14:modId xmlns:p14="http://schemas.microsoft.com/office/powerpoint/2010/main" val="3776215338"/>
              </p:ext>
            </p:extLst>
          </p:nvPr>
        </p:nvGraphicFramePr>
        <p:xfrm>
          <a:off x="289367" y="791124"/>
          <a:ext cx="11574684" cy="5846594"/>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dirty="0">
                          <a:latin typeface="Times New Roman" panose="02020603050405020304" pitchFamily="18" charset="0"/>
                          <a:cs typeface="Times New Roman" panose="02020603050405020304" pitchFamily="18" charset="0"/>
                        </a:rPr>
                        <a:t>To create a large-scale dataset for fish segmentation and classification, and to </a:t>
                      </a:r>
                      <a:r>
                        <a:rPr lang="en-GB" sz="1600" dirty="0" err="1">
                          <a:latin typeface="Times New Roman" panose="02020603050405020304" pitchFamily="18" charset="0"/>
                          <a:cs typeface="Times New Roman" panose="02020603050405020304" pitchFamily="18" charset="0"/>
                        </a:rPr>
                        <a:t>analyze</a:t>
                      </a:r>
                      <a:r>
                        <a:rPr lang="en-GB" sz="1600" dirty="0">
                          <a:latin typeface="Times New Roman" panose="02020603050405020304" pitchFamily="18" charset="0"/>
                          <a:cs typeface="Times New Roman" panose="02020603050405020304" pitchFamily="18" charset="0"/>
                        </a:rPr>
                        <a:t> its usability with different feature extraction and classification methods.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943347">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algn="just"/>
                      <a:r>
                        <a:rPr lang="en-GB" sz="1600" dirty="0">
                          <a:latin typeface="Times New Roman" panose="02020603050405020304" pitchFamily="18" charset="0"/>
                          <a:cs typeface="Times New Roman" panose="02020603050405020304" pitchFamily="18" charset="0"/>
                        </a:rPr>
                        <a:t>A dataset of nine different seafood types (eight fish species and shrimp) collected from a supermarket fish counter, with various displacements, angles, and lighting conditions. The dataset contains 1000 images per class, obtained by augmenting the original samples with rotation and reflection.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454350">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SegNet</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for semantic segmentation, SVMs for feature-based classification, </a:t>
                      </a:r>
                      <a:r>
                        <a:rPr lang="en-GB" sz="1600" b="0" i="0" kern="1200" dirty="0" err="1">
                          <a:solidFill>
                            <a:schemeClr val="tx1"/>
                          </a:solidFill>
                          <a:effectLst/>
                          <a:latin typeface="Times New Roman" panose="02020603050405020304" pitchFamily="18" charset="0"/>
                          <a:ea typeface="+mn-ea"/>
                          <a:cs typeface="Times New Roman" panose="02020603050405020304" pitchFamily="18" charset="0"/>
                        </a:rPr>
                        <a:t>AlexNet</a:t>
                      </a:r>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 for CNNs feature extraction.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GB" sz="1600" b="0" i="0" kern="1200" dirty="0">
                          <a:solidFill>
                            <a:schemeClr val="tx1"/>
                          </a:solidFill>
                          <a:effectLst/>
                          <a:latin typeface="Times New Roman" panose="02020603050405020304" pitchFamily="18" charset="0"/>
                          <a:ea typeface="+mn-ea"/>
                          <a:cs typeface="Times New Roman" panose="02020603050405020304" pitchFamily="18" charset="0"/>
                        </a:rPr>
                        <a:t>Jaccard similarity index for segmentation, accuracy for classification.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89796"/>
                  </a:ext>
                </a:extLst>
              </a:tr>
              <a:tr h="1015606">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The authors manually extracted the ground-truth segmentation masks of the seafood images, and then used </a:t>
                      </a:r>
                      <a:r>
                        <a:rPr lang="en-GB" sz="1600" dirty="0" err="1">
                          <a:latin typeface="Times New Roman" panose="02020603050405020304" pitchFamily="18" charset="0"/>
                          <a:cs typeface="Times New Roman" panose="02020603050405020304" pitchFamily="18" charset="0"/>
                        </a:rPr>
                        <a:t>SegNet</a:t>
                      </a:r>
                      <a:r>
                        <a:rPr lang="en-GB" sz="1600" dirty="0">
                          <a:latin typeface="Times New Roman" panose="02020603050405020304" pitchFamily="18" charset="0"/>
                          <a:cs typeface="Times New Roman" panose="02020603050405020304" pitchFamily="18" charset="0"/>
                        </a:rPr>
                        <a:t> to segment them automatically. They also extracted four types of features from the segmented images: GLCM, moments, </a:t>
                      </a:r>
                      <a:r>
                        <a:rPr lang="en-GB" sz="1600" dirty="0" err="1">
                          <a:latin typeface="Times New Roman" panose="02020603050405020304" pitchFamily="18" charset="0"/>
                          <a:cs typeface="Times New Roman" panose="02020603050405020304" pitchFamily="18" charset="0"/>
                        </a:rPr>
                        <a:t>BoF</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CNNsF</a:t>
                      </a:r>
                      <a:r>
                        <a:rPr lang="en-GB" sz="1600" dirty="0">
                          <a:latin typeface="Times New Roman" panose="02020603050405020304" pitchFamily="18" charset="0"/>
                          <a:cs typeface="Times New Roman" panose="02020603050405020304" pitchFamily="18" charset="0"/>
                        </a:rPr>
                        <a:t>. They fed these features to SVMs classifiers and compared their performance.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8122663"/>
                  </a:ext>
                </a:extLst>
              </a:tr>
              <a:tr h="1389776">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dirty="0">
                          <a:latin typeface="Times New Roman" panose="02020603050405020304" pitchFamily="18" charset="0"/>
                          <a:cs typeface="Times New Roman" panose="02020603050405020304" pitchFamily="18" charset="0"/>
                        </a:rPr>
                        <a:t>The authors found that </a:t>
                      </a:r>
                      <a:r>
                        <a:rPr lang="en-GB" sz="1600" dirty="0" err="1">
                          <a:latin typeface="Times New Roman" panose="02020603050405020304" pitchFamily="18" charset="0"/>
                          <a:cs typeface="Times New Roman" panose="02020603050405020304" pitchFamily="18" charset="0"/>
                        </a:rPr>
                        <a:t>SegNet</a:t>
                      </a:r>
                      <a:r>
                        <a:rPr lang="en-GB" sz="1600" dirty="0">
                          <a:latin typeface="Times New Roman" panose="02020603050405020304" pitchFamily="18" charset="0"/>
                          <a:cs typeface="Times New Roman" panose="02020603050405020304" pitchFamily="18" charset="0"/>
                        </a:rPr>
                        <a:t> achieved high segmentation accuracy rates (average of 98.01% for training and 88.69% for testing). For classification, they found that the GLCM contrast feature produced the best results (average of 98.74% for training and 97.64% for testing), followed by </a:t>
                      </a:r>
                      <a:r>
                        <a:rPr lang="en-GB" sz="1600" dirty="0" err="1">
                          <a:latin typeface="Times New Roman" panose="02020603050405020304" pitchFamily="18" charset="0"/>
                          <a:cs typeface="Times New Roman" panose="02020603050405020304" pitchFamily="18" charset="0"/>
                        </a:rPr>
                        <a:t>CNNsF</a:t>
                      </a:r>
                      <a:r>
                        <a:rPr lang="en-GB" sz="1600" dirty="0">
                          <a:latin typeface="Times New Roman" panose="02020603050405020304" pitchFamily="18" charset="0"/>
                          <a:cs typeface="Times New Roman" panose="02020603050405020304" pitchFamily="18" charset="0"/>
                        </a:rPr>
                        <a:t> (average of 97.81% for training and 93.25% for testing). They also observed that the concatenation of different features did not always improve the accuracy, and that </a:t>
                      </a:r>
                      <a:r>
                        <a:rPr lang="en-GB" sz="1600" dirty="0" err="1">
                          <a:latin typeface="Times New Roman" panose="02020603050405020304" pitchFamily="18" charset="0"/>
                          <a:cs typeface="Times New Roman" panose="02020603050405020304" pitchFamily="18" charset="0"/>
                        </a:rPr>
                        <a:t>BoF</a:t>
                      </a:r>
                      <a:r>
                        <a:rPr lang="en-GB" sz="1600" dirty="0">
                          <a:latin typeface="Times New Roman" panose="02020603050405020304" pitchFamily="18" charset="0"/>
                          <a:cs typeface="Times New Roman" panose="02020603050405020304" pitchFamily="18" charset="0"/>
                        </a:rPr>
                        <a:t> performed poorly compared to other features.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1015606">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dirty="0">
                          <a:latin typeface="Times New Roman" panose="02020603050405020304" pitchFamily="18" charset="0"/>
                          <a:cs typeface="Times New Roman" panose="02020603050405020304" pitchFamily="18" charset="0"/>
                        </a:rPr>
                        <a:t>The authors stated that their dataset will be publicly available for further research in the field of seafood quality assessment. They also suggested that future work could explore other feature extraction and classification methods, as well as the detection of spoilage and diseases in different fish species.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3231B58E-23C8-D9A3-E9C0-8D539C5345CD}"/>
              </a:ext>
            </a:extLst>
          </p:cNvPr>
          <p:cNvSpPr txBox="1">
            <a:spLocks/>
          </p:cNvSpPr>
          <p:nvPr/>
        </p:nvSpPr>
        <p:spPr>
          <a:xfrm>
            <a:off x="205246" y="81016"/>
            <a:ext cx="10651807" cy="567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GB" sz="3200" dirty="0">
                <a:latin typeface="Times New Roman" panose="02020603050405020304" pitchFamily="18" charset="0"/>
                <a:cs typeface="Times New Roman" panose="02020603050405020304" pitchFamily="18" charset="0"/>
                <a:hlinkClick r:id="rId2"/>
              </a:rPr>
              <a:t>A Large-Scale Dataset for Fish Segmentation and Classification</a:t>
            </a:r>
            <a:endParaRPr lang="en-US" sz="32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05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295B7-1FFA-D096-FA40-2CF41E2FFC48}"/>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457CBF5-6C3D-27F4-7A68-DCD788984826}"/>
              </a:ext>
            </a:extLst>
          </p:cNvPr>
          <p:cNvGraphicFramePr>
            <a:graphicFrameLocks noGrp="1"/>
          </p:cNvGraphicFramePr>
          <p:nvPr>
            <p:extLst>
              <p:ext uri="{D42A27DB-BD31-4B8C-83A1-F6EECF244321}">
                <p14:modId xmlns:p14="http://schemas.microsoft.com/office/powerpoint/2010/main" val="2107791844"/>
              </p:ext>
            </p:extLst>
          </p:nvPr>
        </p:nvGraphicFramePr>
        <p:xfrm>
          <a:off x="289367" y="791124"/>
          <a:ext cx="11574684" cy="5850018"/>
        </p:xfrm>
        <a:graphic>
          <a:graphicData uri="http://schemas.openxmlformats.org/drawingml/2006/table">
            <a:tbl>
              <a:tblPr firstRow="1" bandRow="1">
                <a:tableStyleId>{5940675A-B579-460E-94D1-54222C63F5DA}</a:tableStyleId>
              </a:tblPr>
              <a:tblGrid>
                <a:gridCol w="2106592">
                  <a:extLst>
                    <a:ext uri="{9D8B030D-6E8A-4147-A177-3AD203B41FA5}">
                      <a16:colId xmlns:a16="http://schemas.microsoft.com/office/drawing/2014/main" val="443412611"/>
                    </a:ext>
                  </a:extLst>
                </a:gridCol>
                <a:gridCol w="9468092">
                  <a:extLst>
                    <a:ext uri="{9D8B030D-6E8A-4147-A177-3AD203B41FA5}">
                      <a16:colId xmlns:a16="http://schemas.microsoft.com/office/drawing/2014/main" val="672577676"/>
                    </a:ext>
                  </a:extLst>
                </a:gridCol>
              </a:tblGrid>
              <a:tr h="641435">
                <a:tc>
                  <a:txBody>
                    <a:bodyPr/>
                    <a:lstStyle/>
                    <a:p>
                      <a:pPr algn="just"/>
                      <a:r>
                        <a:rPr lang="en-IN" sz="1600" b="1" dirty="0">
                          <a:latin typeface="Times New Roman" panose="02020603050405020304" pitchFamily="18" charset="0"/>
                          <a:cs typeface="Times New Roman" panose="02020603050405020304" pitchFamily="18" charset="0"/>
                        </a:rPr>
                        <a:t>Aim</a:t>
                      </a:r>
                    </a:p>
                  </a:txBody>
                  <a:tcPr/>
                </a:tc>
                <a:tc>
                  <a:txBody>
                    <a:bodyPr/>
                    <a:lstStyle/>
                    <a:p>
                      <a:pPr algn="just"/>
                      <a:r>
                        <a:rPr lang="en-GB" sz="1600" dirty="0">
                          <a:latin typeface="Times New Roman" panose="02020603050405020304" pitchFamily="18" charset="0"/>
                          <a:cs typeface="Times New Roman" panose="02020603050405020304" pitchFamily="18" charset="0"/>
                        </a:rPr>
                        <a:t>To develop a novel approach for detection and classification of fish species using deep learning techniques, such as YOLO and SE-Net.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286390"/>
                  </a:ext>
                </a:extLst>
              </a:tr>
              <a:tr h="606103">
                <a:tc>
                  <a:txBody>
                    <a:bodyPr/>
                    <a:lstStyle/>
                    <a:p>
                      <a:pPr algn="just"/>
                      <a:r>
                        <a:rPr lang="en-IN" sz="1600" b="1" dirty="0">
                          <a:latin typeface="Times New Roman" panose="02020603050405020304" pitchFamily="18" charset="0"/>
                          <a:cs typeface="Times New Roman" panose="02020603050405020304" pitchFamily="18" charset="0"/>
                        </a:rPr>
                        <a:t>Dataset Used</a:t>
                      </a:r>
                    </a:p>
                  </a:txBody>
                  <a:tcPr/>
                </a:tc>
                <a:tc>
                  <a:txBody>
                    <a:bodyPr/>
                    <a:lstStyle/>
                    <a:p>
                      <a:pPr algn="just"/>
                      <a:r>
                        <a:rPr lang="en-GB" sz="1600" dirty="0">
                          <a:latin typeface="Times New Roman" panose="02020603050405020304" pitchFamily="18" charset="0"/>
                          <a:cs typeface="Times New Roman" panose="02020603050405020304" pitchFamily="18" charset="0"/>
                        </a:rPr>
                        <a:t>A Kaggle dataset of 430 images belonging to nine different fish species, such as gilt head bream, trout, red sea bream,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583138"/>
                  </a:ext>
                </a:extLst>
              </a:tr>
              <a:tr h="454350">
                <a:tc>
                  <a:txBody>
                    <a:bodyPr/>
                    <a:lstStyle/>
                    <a:p>
                      <a:pPr algn="just"/>
                      <a:r>
                        <a:rPr lang="en-IN" sz="1600" b="1" dirty="0">
                          <a:latin typeface="Times New Roman" panose="02020603050405020304" pitchFamily="18" charset="0"/>
                          <a:cs typeface="Times New Roman" panose="02020603050405020304" pitchFamily="18" charset="0"/>
                        </a:rPr>
                        <a:t>Models Used</a:t>
                      </a:r>
                    </a:p>
                  </a:txBody>
                  <a:tcPr/>
                </a:tc>
                <a:tc>
                  <a:txBody>
                    <a:bodyPr/>
                    <a:lstStyle/>
                    <a:p>
                      <a:pPr algn="just"/>
                      <a:r>
                        <a:rPr lang="en-GB" sz="1600" dirty="0">
                          <a:latin typeface="Times New Roman" panose="02020603050405020304" pitchFamily="18" charset="0"/>
                          <a:cs typeface="Times New Roman" panose="02020603050405020304" pitchFamily="18" charset="0"/>
                        </a:rPr>
                        <a:t>YOLO for object detection and SE-Net for image classification, both trained and fine-tuned on the fish species dataset.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594196"/>
                  </a:ext>
                </a:extLst>
              </a:tr>
              <a:tr h="302036">
                <a:tc>
                  <a:txBody>
                    <a:bodyPr/>
                    <a:lstStyle/>
                    <a:p>
                      <a:pPr algn="just"/>
                      <a:r>
                        <a:rPr lang="en-IN" sz="1600" b="1" dirty="0">
                          <a:latin typeface="Times New Roman" panose="02020603050405020304" pitchFamily="18" charset="0"/>
                          <a:cs typeface="Times New Roman" panose="02020603050405020304" pitchFamily="18" charset="0"/>
                        </a:rPr>
                        <a:t>Metrics Used</a:t>
                      </a:r>
                    </a:p>
                  </a:txBody>
                  <a:tcPr/>
                </a:tc>
                <a:tc>
                  <a:txBody>
                    <a:bodyPr/>
                    <a:lstStyle/>
                    <a:p>
                      <a:pPr algn="just"/>
                      <a:r>
                        <a:rPr lang="en-GB" sz="1600" dirty="0">
                          <a:latin typeface="Times New Roman" panose="02020603050405020304" pitchFamily="18" charset="0"/>
                          <a:cs typeface="Times New Roman" panose="02020603050405020304" pitchFamily="18" charset="0"/>
                        </a:rPr>
                        <a:t>Accuracy, loss, and confusion matrix to evaluate the performance of the models on the test set.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89796"/>
                  </a:ext>
                </a:extLst>
              </a:tr>
              <a:tr h="1015606">
                <a:tc>
                  <a:txBody>
                    <a:bodyPr/>
                    <a:lstStyle/>
                    <a:p>
                      <a:pPr algn="just"/>
                      <a:r>
                        <a:rPr lang="en-IN" sz="1600" b="1" dirty="0">
                          <a:latin typeface="Times New Roman" panose="02020603050405020304" pitchFamily="18" charset="0"/>
                          <a:cs typeface="Times New Roman" panose="02020603050405020304" pitchFamily="18" charset="0"/>
                        </a:rPr>
                        <a:t>Proposed </a:t>
                      </a:r>
                      <a:r>
                        <a:rPr lang="en-IN" sz="1600" b="1" dirty="0" err="1">
                          <a:latin typeface="Times New Roman" panose="02020603050405020304" pitchFamily="18" charset="0"/>
                          <a:cs typeface="Times New Roman" panose="02020603050405020304" pitchFamily="18" charset="0"/>
                        </a:rPr>
                        <a:t>Methodoloy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The proposed approach consists of four steps: pre-processing, object detection, fish species classification, and post-processing. The input image or video frame is first pre-processed to correct for distortions and variations. Then, YOLO is used to detect and locate fish in the image/frame and output bounding boxes and class probabilities. Next, the region of interest around the detected fish is cropped and passed through SE-Net to classify the fish species. Finally, the post-processing step filters out low-confidence predictions and assigns a class label and localization information to each fish instance.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8122663"/>
                  </a:ext>
                </a:extLst>
              </a:tr>
              <a:tr h="1053809">
                <a:tc>
                  <a:txBody>
                    <a:bodyPr/>
                    <a:lstStyle/>
                    <a:p>
                      <a:pPr algn="just"/>
                      <a:r>
                        <a:rPr lang="en-IN" sz="1600" b="1" dirty="0">
                          <a:latin typeface="Times New Roman" panose="02020603050405020304" pitchFamily="18" charset="0"/>
                          <a:cs typeface="Times New Roman" panose="02020603050405020304" pitchFamily="18" charset="0"/>
                        </a:rPr>
                        <a:t>Conclusion</a:t>
                      </a:r>
                    </a:p>
                  </a:txBody>
                  <a:tcPr/>
                </a:tc>
                <a:tc>
                  <a:txBody>
                    <a:bodyPr/>
                    <a:lstStyle/>
                    <a:p>
                      <a:pPr algn="just"/>
                      <a:r>
                        <a:rPr lang="en-GB" sz="1600" dirty="0">
                          <a:latin typeface="Times New Roman" panose="02020603050405020304" pitchFamily="18" charset="0"/>
                          <a:cs typeface="Times New Roman" panose="02020603050405020304" pitchFamily="18" charset="0"/>
                        </a:rPr>
                        <a:t>The proposed approach achieves an accuracy of 99.89% on the fish species dataset, outperforming the existing models by 6%. The proposed approach also demonstrates robustness to variations in the underwater environment and species similarity. The proposed approach can be used for monitoring and managing fish populations, as well as enhancing the understanding of fish behaviour and ecology.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8786913"/>
                  </a:ext>
                </a:extLst>
              </a:tr>
              <a:tr h="1015606">
                <a:tc>
                  <a:txBody>
                    <a:bodyPr/>
                    <a:lstStyle/>
                    <a:p>
                      <a:pPr algn="just"/>
                      <a:r>
                        <a:rPr lang="en-IN" sz="1600" b="1" dirty="0">
                          <a:latin typeface="Times New Roman" panose="02020603050405020304" pitchFamily="18" charset="0"/>
                          <a:cs typeface="Times New Roman" panose="02020603050405020304" pitchFamily="18" charset="0"/>
                        </a:rPr>
                        <a:t>Future Scope</a:t>
                      </a:r>
                    </a:p>
                  </a:txBody>
                  <a:tcPr/>
                </a:tc>
                <a:tc>
                  <a:txBody>
                    <a:bodyPr/>
                    <a:lstStyle/>
                    <a:p>
                      <a:pPr algn="just"/>
                      <a:r>
                        <a:rPr lang="en-GB" sz="1600" dirty="0">
                          <a:latin typeface="Times New Roman" panose="02020603050405020304" pitchFamily="18" charset="0"/>
                          <a:cs typeface="Times New Roman" panose="02020603050405020304" pitchFamily="18" charset="0"/>
                        </a:rPr>
                        <a:t>The future work includes extending the proposed approach to more fish species and regions, as well as incorporating more environmental and contextual information to improve the classification results. Additionally, developing more efficient and lightweight models that can be deployed on resource-constrained platforms for real-time applications is also a direction for future research.</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0562207"/>
                  </a:ext>
                </a:extLst>
              </a:tr>
            </a:tbl>
          </a:graphicData>
        </a:graphic>
      </p:graphicFrame>
      <p:sp>
        <p:nvSpPr>
          <p:cNvPr id="9" name="Title 1">
            <a:extLst>
              <a:ext uri="{FF2B5EF4-FFF2-40B4-BE49-F238E27FC236}">
                <a16:creationId xmlns:a16="http://schemas.microsoft.com/office/drawing/2014/main" id="{72187DCA-CA1D-BC81-94A4-9532D6405892}"/>
              </a:ext>
            </a:extLst>
          </p:cNvPr>
          <p:cNvSpPr txBox="1">
            <a:spLocks/>
          </p:cNvSpPr>
          <p:nvPr/>
        </p:nvSpPr>
        <p:spPr>
          <a:xfrm>
            <a:off x="205246" y="81016"/>
            <a:ext cx="10651807" cy="5679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a:lstStyle>
          <a:p>
            <a:r>
              <a:rPr lang="en-GB" sz="3200" u="sng" dirty="0">
                <a:solidFill>
                  <a:schemeClr val="tx1"/>
                </a:solidFill>
                <a:latin typeface="Times New Roman" panose="02020603050405020304" pitchFamily="18" charset="0"/>
                <a:cs typeface="Times New Roman" panose="02020603050405020304" pitchFamily="18" charset="0"/>
              </a:rPr>
              <a:t>A Novel Approach for Detection and Classification of Fish Species</a:t>
            </a:r>
            <a:endParaRPr lang="en-US" sz="32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31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2384</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 K</dc:creator>
  <cp:lastModifiedBy>Hanish K R - [CB.EN.U4CSE21317]</cp:lastModifiedBy>
  <cp:revision>51</cp:revision>
  <dcterms:created xsi:type="dcterms:W3CDTF">2024-02-16T11:43:04Z</dcterms:created>
  <dcterms:modified xsi:type="dcterms:W3CDTF">2024-03-15T21:49:47Z</dcterms:modified>
</cp:coreProperties>
</file>