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72" r:id="rId3"/>
    <p:sldId id="257" r:id="rId4"/>
    <p:sldId id="264" r:id="rId5"/>
    <p:sldId id="258" r:id="rId6"/>
    <p:sldId id="265" r:id="rId7"/>
    <p:sldId id="267" r:id="rId8"/>
    <p:sldId id="268" r:id="rId9"/>
    <p:sldId id="266" r:id="rId10"/>
    <p:sldId id="261" r:id="rId11"/>
    <p:sldId id="262" r:id="rId12"/>
    <p:sldId id="259" r:id="rId13"/>
    <p:sldId id="269" r:id="rId14"/>
    <p:sldId id="274" r:id="rId15"/>
    <p:sldId id="271" r:id="rId16"/>
    <p:sldId id="270" r:id="rId17"/>
    <p:sldId id="273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1643"/>
  </p:normalViewPr>
  <p:slideViewPr>
    <p:cSldViewPr snapToGrid="0" snapToObjects="1">
      <p:cViewPr varScale="1">
        <p:scale>
          <a:sx n="113" d="100"/>
          <a:sy n="113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727A4-8BB6-8945-9AD4-0A0B93EAD5B8}" type="datetimeFigureOut">
              <a:rPr lang="de-DE" smtClean="0"/>
              <a:t>01.10.19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9DCE3-888A-1747-A55A-501F2B7647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268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Conv</a:t>
            </a:r>
            <a:r>
              <a:rPr lang="de-DE" dirty="0"/>
              <a:t>: 1x50x33 -&gt; Pooling: 1x50x1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9DCE3-888A-1747-A55A-501F2B76473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054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Meanings</a:t>
            </a:r>
            <a:endParaRPr lang="de-DE" dirty="0"/>
          </a:p>
          <a:p>
            <a:r>
              <a:rPr lang="de-DE" dirty="0" err="1"/>
              <a:t>Classes</a:t>
            </a:r>
            <a:r>
              <a:rPr lang="de-DE" dirty="0"/>
              <a:t>: Ratings 1-5 / 1-10</a:t>
            </a:r>
          </a:p>
          <a:p>
            <a:r>
              <a:rPr lang="de-DE" dirty="0" err="1"/>
              <a:t>Unbalanced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Vocab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: 41,718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9DCE3-888A-1747-A55A-501F2B76473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43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Window</a:t>
            </a:r>
            <a:r>
              <a:rPr lang="de-DE" dirty="0"/>
              <a:t> Size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min_count</a:t>
            </a:r>
            <a:r>
              <a:rPr lang="de-DE" dirty="0"/>
              <a:t> 5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9DCE3-888A-1747-A55A-501F2B76473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221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D509DE6-1A0B-D447-B273-2705D009EC36}" type="datetimeFigureOut">
              <a:rPr lang="de-DE" smtClean="0"/>
              <a:t>01.10.19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45E5111-C172-6547-8BE2-E54CD0D4D3E5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07596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9DE6-1A0B-D447-B273-2705D009EC36}" type="datetimeFigureOut">
              <a:rPr lang="de-DE" smtClean="0"/>
              <a:t>01.10.19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5111-C172-6547-8BE2-E54CD0D4D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0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9DE6-1A0B-D447-B273-2705D009EC36}" type="datetimeFigureOut">
              <a:rPr lang="de-DE" smtClean="0"/>
              <a:t>01.10.19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5111-C172-6547-8BE2-E54CD0D4D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5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43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57350"/>
            <a:ext cx="9601200" cy="4210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9DE6-1A0B-D447-B273-2705D009EC36}" type="datetimeFigureOut">
              <a:rPr lang="de-DE" smtClean="0"/>
              <a:t>01.10.19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5111-C172-6547-8BE2-E54CD0D4D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20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509DE6-1A0B-D447-B273-2705D009EC36}" type="datetimeFigureOut">
              <a:rPr lang="de-DE" smtClean="0"/>
              <a:t>01.10.19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5E5111-C172-6547-8BE2-E54CD0D4D3E5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4444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9DE6-1A0B-D447-B273-2705D009EC36}" type="datetimeFigureOut">
              <a:rPr lang="de-DE" smtClean="0"/>
              <a:t>01.10.19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5111-C172-6547-8BE2-E54CD0D4D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07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9DE6-1A0B-D447-B273-2705D009EC36}" type="datetimeFigureOut">
              <a:rPr lang="de-DE" smtClean="0"/>
              <a:t>01.10.19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5111-C172-6547-8BE2-E54CD0D4D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47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9DE6-1A0B-D447-B273-2705D009EC36}" type="datetimeFigureOut">
              <a:rPr lang="de-DE" smtClean="0"/>
              <a:t>01.10.19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5111-C172-6547-8BE2-E54CD0D4D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564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9DE6-1A0B-D447-B273-2705D009EC36}" type="datetimeFigureOut">
              <a:rPr lang="de-DE" smtClean="0"/>
              <a:t>01.10.19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5111-C172-6547-8BE2-E54CD0D4D3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3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509DE6-1A0B-D447-B273-2705D009EC36}" type="datetimeFigureOut">
              <a:rPr lang="de-DE" smtClean="0"/>
              <a:t>01.10.19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5E5111-C172-6547-8BE2-E54CD0D4D3E5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405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509DE6-1A0B-D447-B273-2705D009EC36}" type="datetimeFigureOut">
              <a:rPr lang="de-DE" smtClean="0"/>
              <a:t>01.10.19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5E5111-C172-6547-8BE2-E54CD0D4D3E5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811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D509DE6-1A0B-D447-B273-2705D009EC36}" type="datetimeFigureOut">
              <a:rPr lang="de-DE" smtClean="0"/>
              <a:t>01.10.19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45E5111-C172-6547-8BE2-E54CD0D4D3E5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485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99A78E-8FB2-FA45-A24F-B23A4B625B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﻿</a:t>
            </a:r>
            <a:r>
              <a:rPr lang="de-DE" sz="4900" dirty="0" err="1"/>
              <a:t>Document</a:t>
            </a:r>
            <a:r>
              <a:rPr lang="de-DE" sz="4900" dirty="0"/>
              <a:t> Modeling </a:t>
            </a:r>
            <a:r>
              <a:rPr lang="de-DE" sz="4900" dirty="0" err="1"/>
              <a:t>with</a:t>
            </a:r>
            <a:r>
              <a:rPr lang="de-DE" sz="4900" dirty="0"/>
              <a:t> </a:t>
            </a:r>
            <a:r>
              <a:rPr lang="de-DE" sz="4900" dirty="0" err="1"/>
              <a:t>Gated</a:t>
            </a:r>
            <a:r>
              <a:rPr lang="de-DE" sz="4900" dirty="0"/>
              <a:t> </a:t>
            </a:r>
            <a:r>
              <a:rPr lang="de-DE" sz="4900" dirty="0" err="1"/>
              <a:t>Recurrent</a:t>
            </a:r>
            <a:r>
              <a:rPr lang="de-DE" sz="4900" dirty="0"/>
              <a:t> </a:t>
            </a:r>
            <a:r>
              <a:rPr lang="de-DE" sz="4900" dirty="0" err="1"/>
              <a:t>Neural</a:t>
            </a:r>
            <a:r>
              <a:rPr lang="de-DE" sz="4900" dirty="0"/>
              <a:t> Network</a:t>
            </a:r>
            <a:br>
              <a:rPr lang="de-DE" sz="4900" dirty="0"/>
            </a:br>
            <a:r>
              <a:rPr lang="de-DE" sz="4900" dirty="0" err="1"/>
              <a:t>for</a:t>
            </a:r>
            <a:r>
              <a:rPr lang="de-DE" sz="4900" dirty="0"/>
              <a:t> Sentiment </a:t>
            </a:r>
            <a:r>
              <a:rPr lang="de-DE" sz="4900" dirty="0" err="1"/>
              <a:t>Classification</a:t>
            </a:r>
            <a:endParaRPr lang="de-DE" sz="49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7BB0EA-0549-EA4B-8293-A5D7CA970B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>
                <a:solidFill>
                  <a:schemeClr val="accent1"/>
                </a:solidFill>
              </a:rPr>
              <a:t>Paper </a:t>
            </a:r>
            <a:r>
              <a:rPr lang="de-DE" dirty="0" err="1">
                <a:solidFill>
                  <a:schemeClr val="accent1"/>
                </a:solidFill>
              </a:rPr>
              <a:t>by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Duyu</a:t>
            </a:r>
            <a:r>
              <a:rPr lang="de-DE" dirty="0">
                <a:solidFill>
                  <a:schemeClr val="accent1"/>
                </a:solidFill>
              </a:rPr>
              <a:t> Tang, Bing Qin, Ting Liu</a:t>
            </a:r>
          </a:p>
          <a:p>
            <a:endParaRPr lang="de-DE" dirty="0">
              <a:solidFill>
                <a:schemeClr val="accent1"/>
              </a:solidFill>
            </a:endParaRPr>
          </a:p>
          <a:p>
            <a:r>
              <a:rPr lang="de-DE" dirty="0">
                <a:solidFill>
                  <a:schemeClr val="accent1"/>
                </a:solidFill>
              </a:rPr>
              <a:t>Robin </a:t>
            </a:r>
            <a:r>
              <a:rPr lang="de-DE" dirty="0" err="1">
                <a:solidFill>
                  <a:schemeClr val="accent1"/>
                </a:solidFill>
              </a:rPr>
              <a:t>Kemminer</a:t>
            </a:r>
            <a:r>
              <a:rPr lang="de-DE" dirty="0">
                <a:solidFill>
                  <a:schemeClr val="accent1"/>
                </a:solidFill>
              </a:rPr>
              <a:t>, Timo Mechsner, Lukas Vollenkemper</a:t>
            </a:r>
          </a:p>
          <a:p>
            <a:r>
              <a:rPr lang="de-DE" dirty="0">
                <a:solidFill>
                  <a:schemeClr val="accent1"/>
                </a:solidFill>
              </a:rPr>
              <a:t>Statistical Natural Language Processing</a:t>
            </a:r>
          </a:p>
          <a:p>
            <a:r>
              <a:rPr lang="de-DE" dirty="0">
                <a:solidFill>
                  <a:schemeClr val="accent1"/>
                </a:solidFill>
              </a:rPr>
              <a:t>University </a:t>
            </a:r>
            <a:r>
              <a:rPr lang="de-DE" dirty="0" err="1">
                <a:solidFill>
                  <a:schemeClr val="accent1"/>
                </a:solidFill>
              </a:rPr>
              <a:t>of</a:t>
            </a:r>
            <a:r>
              <a:rPr lang="de-DE" dirty="0">
                <a:solidFill>
                  <a:schemeClr val="accent1"/>
                </a:solidFill>
              </a:rPr>
              <a:t> Bielefeld</a:t>
            </a:r>
          </a:p>
        </p:txBody>
      </p:sp>
    </p:spTree>
    <p:extLst>
      <p:ext uri="{BB962C8B-B14F-4D97-AF65-F5344CB8AC3E}">
        <p14:creationId xmlns:p14="http://schemas.microsoft.com/office/powerpoint/2010/main" val="1039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3FF171-3080-4D41-B29A-60641468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EFCF3B2E-7B3E-C34B-9C99-D860B19A84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0357365"/>
              </p:ext>
            </p:extLst>
          </p:nvPr>
        </p:nvGraphicFramePr>
        <p:xfrm>
          <a:off x="1371600" y="1651000"/>
          <a:ext cx="10490200" cy="429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050">
                  <a:extLst>
                    <a:ext uri="{9D8B030D-6E8A-4147-A177-3AD203B41FA5}">
                      <a16:colId xmlns:a16="http://schemas.microsoft.com/office/drawing/2014/main" val="776749077"/>
                    </a:ext>
                  </a:extLst>
                </a:gridCol>
                <a:gridCol w="1223250">
                  <a:extLst>
                    <a:ext uri="{9D8B030D-6E8A-4147-A177-3AD203B41FA5}">
                      <a16:colId xmlns:a16="http://schemas.microsoft.com/office/drawing/2014/main" val="240645955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738935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1070177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123409165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3279283225"/>
                    </a:ext>
                  </a:extLst>
                </a:gridCol>
                <a:gridCol w="4318000">
                  <a:extLst>
                    <a:ext uri="{9D8B030D-6E8A-4147-A177-3AD203B41FA5}">
                      <a16:colId xmlns:a16="http://schemas.microsoft.com/office/drawing/2014/main" val="176299148"/>
                    </a:ext>
                  </a:extLst>
                </a:gridCol>
              </a:tblGrid>
              <a:tr h="85852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Corpus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</a:t>
                      </a:r>
                      <a:r>
                        <a:rPr lang="de-DE" dirty="0" err="1"/>
                        <a:t>docs</a:t>
                      </a:r>
                      <a:endParaRPr lang="de-DE" dirty="0"/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#s/d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</a:t>
                      </a:r>
                      <a:r>
                        <a:rPr lang="de-DE" dirty="0" err="1"/>
                        <a:t>w</a:t>
                      </a:r>
                      <a:r>
                        <a:rPr lang="de-DE" dirty="0"/>
                        <a:t>/d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|V|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</a:t>
                      </a:r>
                      <a:r>
                        <a:rPr lang="de-DE" dirty="0" err="1"/>
                        <a:t>classes</a:t>
                      </a:r>
                      <a:endParaRPr lang="de-DE" dirty="0"/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Class </a:t>
                      </a:r>
                      <a:r>
                        <a:rPr lang="de-DE" dirty="0" err="1"/>
                        <a:t>Distr</a:t>
                      </a:r>
                      <a:r>
                        <a:rPr lang="de-DE" dirty="0"/>
                        <a:t>: 1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5(10) </a:t>
                      </a:r>
                      <a:r>
                        <a:rPr lang="de-DE" dirty="0" err="1"/>
                        <a:t>stars</a:t>
                      </a:r>
                      <a:endParaRPr lang="de-DE" dirty="0"/>
                    </a:p>
                  </a:txBody>
                  <a:tcPr marL="83489" marR="83489" anchor="ctr"/>
                </a:tc>
                <a:extLst>
                  <a:ext uri="{0D108BD9-81ED-4DB2-BD59-A6C34878D82A}">
                    <a16:rowId xmlns:a16="http://schemas.microsoft.com/office/drawing/2014/main" val="4126245027"/>
                  </a:ext>
                </a:extLst>
              </a:tr>
              <a:tr h="85852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Yelp</a:t>
                      </a:r>
                      <a:r>
                        <a:rPr lang="de-DE" dirty="0"/>
                        <a:t> 2013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335,018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8.90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151.6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211,245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﻿.09/.09/.14/.33/.36</a:t>
                      </a:r>
                    </a:p>
                  </a:txBody>
                  <a:tcPr marL="83489" marR="83489" anchor="ctr"/>
                </a:tc>
                <a:extLst>
                  <a:ext uri="{0D108BD9-81ED-4DB2-BD59-A6C34878D82A}">
                    <a16:rowId xmlns:a16="http://schemas.microsoft.com/office/drawing/2014/main" val="3550570466"/>
                  </a:ext>
                </a:extLst>
              </a:tr>
              <a:tr h="85852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Yelp</a:t>
                      </a:r>
                      <a:r>
                        <a:rPr lang="de-DE" dirty="0"/>
                        <a:t> 2014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1,125,457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9.22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156.9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476,191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﻿.10/.09/.15/.30/.36</a:t>
                      </a:r>
                    </a:p>
                  </a:txBody>
                  <a:tcPr marL="83489" marR="83489" anchor="ctr"/>
                </a:tc>
                <a:extLst>
                  <a:ext uri="{0D108BD9-81ED-4DB2-BD59-A6C34878D82A}">
                    <a16:rowId xmlns:a16="http://schemas.microsoft.com/office/drawing/2014/main" val="803231649"/>
                  </a:ext>
                </a:extLst>
              </a:tr>
              <a:tr h="85852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Yelp</a:t>
                      </a:r>
                      <a:r>
                        <a:rPr lang="de-DE" dirty="0"/>
                        <a:t> 2015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1,569,264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8.97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151.9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612,636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.﻿10/.09/.14/.30/.37</a:t>
                      </a:r>
                    </a:p>
                  </a:txBody>
                  <a:tcPr marL="83489" marR="83489" anchor="ctr"/>
                </a:tc>
                <a:extLst>
                  <a:ext uri="{0D108BD9-81ED-4DB2-BD59-A6C34878D82A}">
                    <a16:rowId xmlns:a16="http://schemas.microsoft.com/office/drawing/2014/main" val="214611974"/>
                  </a:ext>
                </a:extLst>
              </a:tr>
              <a:tr h="85852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IMDB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348,415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14.02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325.6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115,831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﻿.07/.04/.05/.05/.08/.11/.15/.17/.12/.18</a:t>
                      </a:r>
                    </a:p>
                  </a:txBody>
                  <a:tcPr marL="83489" marR="83489" anchor="ctr"/>
                </a:tc>
                <a:extLst>
                  <a:ext uri="{0D108BD9-81ED-4DB2-BD59-A6C34878D82A}">
                    <a16:rowId xmlns:a16="http://schemas.microsoft.com/office/drawing/2014/main" val="1129434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569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90D87-5513-8E41-B7E6-E7883625A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Paper </a:t>
            </a:r>
            <a:r>
              <a:rPr lang="de-DE" dirty="0" err="1"/>
              <a:t>Results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93B632BF-2507-6E42-AD6E-9C43BE247B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224385"/>
              </p:ext>
            </p:extLst>
          </p:nvPr>
        </p:nvGraphicFramePr>
        <p:xfrm>
          <a:off x="1371600" y="1520190"/>
          <a:ext cx="10198100" cy="4652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620">
                  <a:extLst>
                    <a:ext uri="{9D8B030D-6E8A-4147-A177-3AD203B41FA5}">
                      <a16:colId xmlns:a16="http://schemas.microsoft.com/office/drawing/2014/main" val="3238047182"/>
                    </a:ext>
                  </a:extLst>
                </a:gridCol>
                <a:gridCol w="2039620">
                  <a:extLst>
                    <a:ext uri="{9D8B030D-6E8A-4147-A177-3AD203B41FA5}">
                      <a16:colId xmlns:a16="http://schemas.microsoft.com/office/drawing/2014/main" val="3882833802"/>
                    </a:ext>
                  </a:extLst>
                </a:gridCol>
                <a:gridCol w="2039620">
                  <a:extLst>
                    <a:ext uri="{9D8B030D-6E8A-4147-A177-3AD203B41FA5}">
                      <a16:colId xmlns:a16="http://schemas.microsoft.com/office/drawing/2014/main" val="3685716322"/>
                    </a:ext>
                  </a:extLst>
                </a:gridCol>
                <a:gridCol w="2039620">
                  <a:extLst>
                    <a:ext uri="{9D8B030D-6E8A-4147-A177-3AD203B41FA5}">
                      <a16:colId xmlns:a16="http://schemas.microsoft.com/office/drawing/2014/main" val="1494137599"/>
                    </a:ext>
                  </a:extLst>
                </a:gridCol>
                <a:gridCol w="2039620">
                  <a:extLst>
                    <a:ext uri="{9D8B030D-6E8A-4147-A177-3AD203B41FA5}">
                      <a16:colId xmlns:a16="http://schemas.microsoft.com/office/drawing/2014/main" val="3686541731"/>
                    </a:ext>
                  </a:extLst>
                </a:gridCol>
              </a:tblGrid>
              <a:tr h="664573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marL="83489" marR="83489"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Accuracy</a:t>
                      </a:r>
                      <a:endParaRPr lang="de-DE" dirty="0"/>
                    </a:p>
                  </a:txBody>
                  <a:tcPr marL="83489" marR="83489"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283729"/>
                  </a:ext>
                </a:extLst>
              </a:tr>
              <a:tr h="664573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marL="83489" marR="8348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Yelp</a:t>
                      </a:r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 2013</a:t>
                      </a:r>
                    </a:p>
                  </a:txBody>
                  <a:tcPr marL="83489" marR="83489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Yelp</a:t>
                      </a:r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 2014</a:t>
                      </a:r>
                    </a:p>
                  </a:txBody>
                  <a:tcPr marL="83489" marR="83489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err="1">
                          <a:solidFill>
                            <a:schemeClr val="bg1"/>
                          </a:solidFill>
                        </a:rPr>
                        <a:t>Yelp</a:t>
                      </a:r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 2015</a:t>
                      </a:r>
                    </a:p>
                  </a:txBody>
                  <a:tcPr marL="83489" marR="83489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IMDB</a:t>
                      </a:r>
                    </a:p>
                  </a:txBody>
                  <a:tcPr marL="83489" marR="83489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425202"/>
                  </a:ext>
                </a:extLst>
              </a:tr>
              <a:tr h="664573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Majority</a:t>
                      </a:r>
                      <a:endParaRPr lang="de-DE" dirty="0"/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0.356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0.361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0.369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0.179</a:t>
                      </a:r>
                    </a:p>
                  </a:txBody>
                  <a:tcPr marL="83489" marR="83489" anchor="ctr"/>
                </a:tc>
                <a:extLst>
                  <a:ext uri="{0D108BD9-81ED-4DB2-BD59-A6C34878D82A}">
                    <a16:rowId xmlns:a16="http://schemas.microsoft.com/office/drawing/2014/main" val="1974650582"/>
                  </a:ext>
                </a:extLst>
              </a:tr>
              <a:tr h="664573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Conv</a:t>
                      </a:r>
                      <a:r>
                        <a:rPr lang="de-DE" dirty="0"/>
                        <a:t>-GRNN (Bi)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0.637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0.655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0.660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0.425</a:t>
                      </a:r>
                    </a:p>
                  </a:txBody>
                  <a:tcPr marL="83489" marR="83489" anchor="ctr"/>
                </a:tc>
                <a:extLst>
                  <a:ext uri="{0D108BD9-81ED-4DB2-BD59-A6C34878D82A}">
                    <a16:rowId xmlns:a16="http://schemas.microsoft.com/office/drawing/2014/main" val="1958506586"/>
                  </a:ext>
                </a:extLst>
              </a:tr>
              <a:tr h="66457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LSTM-GRNN (Bi)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0.651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0.671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0.676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0.453</a:t>
                      </a:r>
                    </a:p>
                  </a:txBody>
                  <a:tcPr marL="83489" marR="83489" anchor="ctr"/>
                </a:tc>
                <a:extLst>
                  <a:ext uri="{0D108BD9-81ED-4DB2-BD59-A6C34878D82A}">
                    <a16:rowId xmlns:a16="http://schemas.microsoft.com/office/drawing/2014/main" val="3197014311"/>
                  </a:ext>
                </a:extLst>
              </a:tr>
              <a:tr h="664573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Conv</a:t>
                      </a:r>
                      <a:r>
                        <a:rPr lang="de-DE" dirty="0"/>
                        <a:t>-GRNN (</a:t>
                      </a:r>
                      <a:r>
                        <a:rPr lang="de-DE" dirty="0" err="1"/>
                        <a:t>fw</a:t>
                      </a:r>
                      <a:r>
                        <a:rPr lang="de-DE" dirty="0"/>
                        <a:t>)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0.636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0.656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0.651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0.430</a:t>
                      </a:r>
                    </a:p>
                  </a:txBody>
                  <a:tcPr marL="83489" marR="83489" anchor="ctr"/>
                </a:tc>
                <a:extLst>
                  <a:ext uri="{0D108BD9-81ED-4DB2-BD59-A6C34878D82A}">
                    <a16:rowId xmlns:a16="http://schemas.microsoft.com/office/drawing/2014/main" val="1517313201"/>
                  </a:ext>
                </a:extLst>
              </a:tr>
              <a:tr h="664573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Conv</a:t>
                      </a:r>
                      <a:r>
                        <a:rPr lang="de-DE" dirty="0"/>
                        <a:t>-GRNN (</a:t>
                      </a:r>
                      <a:r>
                        <a:rPr lang="de-DE" dirty="0" err="1"/>
                        <a:t>avg</a:t>
                      </a:r>
                      <a:r>
                        <a:rPr lang="de-DE" dirty="0"/>
                        <a:t>)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0.635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0.659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0.657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0.416</a:t>
                      </a:r>
                    </a:p>
                  </a:txBody>
                  <a:tcPr marL="83489" marR="83489" anchor="ctr"/>
                </a:tc>
                <a:extLst>
                  <a:ext uri="{0D108BD9-81ED-4DB2-BD59-A6C34878D82A}">
                    <a16:rowId xmlns:a16="http://schemas.microsoft.com/office/drawing/2014/main" val="3602817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906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97010D-EAE3-3547-BB12-03503EFD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6D7E93-F0F9-8948-8D1F-7FFA01479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Technology (</a:t>
            </a:r>
            <a:r>
              <a:rPr lang="de-DE" dirty="0" err="1"/>
              <a:t>PyTorch</a:t>
            </a:r>
            <a:r>
              <a:rPr lang="de-DE" dirty="0"/>
              <a:t> + </a:t>
            </a:r>
            <a:r>
              <a:rPr lang="de-DE" dirty="0" err="1"/>
              <a:t>Gensim</a:t>
            </a:r>
            <a:r>
              <a:rPr lang="de-DE" dirty="0"/>
              <a:t>)</a:t>
            </a:r>
          </a:p>
          <a:p>
            <a:r>
              <a:rPr lang="de-DE" dirty="0" err="1"/>
              <a:t>Assumptions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Batch </a:t>
            </a:r>
            <a:r>
              <a:rPr lang="de-DE" dirty="0" err="1"/>
              <a:t>size</a:t>
            </a:r>
            <a:endParaRPr lang="de-DE" dirty="0"/>
          </a:p>
          <a:p>
            <a:pPr lvl="1"/>
            <a:r>
              <a:rPr lang="de-DE" dirty="0"/>
              <a:t>LR </a:t>
            </a:r>
            <a:r>
              <a:rPr lang="de-DE" dirty="0" err="1"/>
              <a:t>decay</a:t>
            </a:r>
            <a:r>
              <a:rPr lang="de-DE" dirty="0"/>
              <a:t> und </a:t>
            </a:r>
            <a:r>
              <a:rPr lang="de-DE" dirty="0" err="1"/>
              <a:t>Momentum</a:t>
            </a:r>
            <a:endParaRPr lang="de-DE" dirty="0"/>
          </a:p>
          <a:p>
            <a:pPr lvl="1"/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LSTM </a:t>
            </a:r>
            <a:r>
              <a:rPr lang="de-DE" dirty="0" err="1"/>
              <a:t>layers</a:t>
            </a:r>
            <a:r>
              <a:rPr lang="de-DE" dirty="0"/>
              <a:t>,</a:t>
            </a:r>
          </a:p>
          <a:p>
            <a:pPr lvl="1"/>
            <a:r>
              <a:rPr lang="de-DE" dirty="0"/>
              <a:t>Hidden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sizes</a:t>
            </a:r>
            <a:r>
              <a:rPr lang="de-DE" dirty="0"/>
              <a:t>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was </a:t>
            </a:r>
            <a:r>
              <a:rPr lang="de-DE" dirty="0" err="1"/>
              <a:t>given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Word Embedding: </a:t>
            </a:r>
            <a:r>
              <a:rPr lang="de-DE" dirty="0" err="1"/>
              <a:t>Window</a:t>
            </a:r>
            <a:r>
              <a:rPr lang="de-DE" dirty="0"/>
              <a:t> Size, min </a:t>
            </a:r>
            <a:r>
              <a:rPr lang="de-DE" dirty="0" err="1"/>
              <a:t>count</a:t>
            </a:r>
            <a:r>
              <a:rPr lang="de-DE" dirty="0"/>
              <a:t> in </a:t>
            </a:r>
            <a:r>
              <a:rPr lang="de-DE" dirty="0" err="1"/>
              <a:t>corpus</a:t>
            </a:r>
            <a:endParaRPr lang="de-DE" dirty="0"/>
          </a:p>
          <a:p>
            <a:pPr lvl="1"/>
            <a:r>
              <a:rPr lang="de-DE" dirty="0"/>
              <a:t>Forward &amp; </a:t>
            </a:r>
            <a:r>
              <a:rPr lang="de-DE" dirty="0" err="1"/>
              <a:t>Backward</a:t>
            </a:r>
            <a:r>
              <a:rPr lang="de-DE" dirty="0"/>
              <a:t> GNN Output </a:t>
            </a:r>
            <a:r>
              <a:rPr lang="de-DE" dirty="0" err="1"/>
              <a:t>is</a:t>
            </a:r>
            <a:r>
              <a:rPr lang="de-DE" dirty="0"/>
              <a:t> just a </a:t>
            </a:r>
            <a:r>
              <a:rPr lang="de-DE" dirty="0" err="1"/>
              <a:t>concatenation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also </a:t>
            </a:r>
            <a:r>
              <a:rPr lang="de-DE" dirty="0" err="1"/>
              <a:t>added</a:t>
            </a:r>
            <a:r>
              <a:rPr lang="de-DE" dirty="0"/>
              <a:t> a linear </a:t>
            </a:r>
            <a:r>
              <a:rPr lang="de-DE" dirty="0" err="1"/>
              <a:t>lookup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embedding</a:t>
            </a:r>
            <a:endParaRPr lang="de-DE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FA691CAA-63F3-A547-A09F-908CE59A2B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70" t="-2193" b="47151"/>
          <a:stretch/>
        </p:blipFill>
        <p:spPr>
          <a:xfrm>
            <a:off x="5915376" y="1418590"/>
            <a:ext cx="5531557" cy="188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22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F61237-D55D-3544-BE07-97A155A8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891E353-A014-E44C-BE3F-135A207B12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de-DE" dirty="0"/>
                  <a:t>Challenges:</a:t>
                </a:r>
              </a:p>
              <a:p>
                <a:pPr lvl="1"/>
                <a:r>
                  <a:rPr lang="de-DE" dirty="0" err="1"/>
                  <a:t>computational</a:t>
                </a:r>
                <a:r>
                  <a:rPr lang="de-DE" dirty="0"/>
                  <a:t> power</a:t>
                </a:r>
              </a:p>
              <a:p>
                <a:pPr lvl="1">
                  <a:lnSpc>
                    <a:spcPct val="160000"/>
                  </a:lnSpc>
                </a:pP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have</a:t>
                </a:r>
                <a:r>
                  <a:rPr lang="de-DE" dirty="0"/>
                  <a:t> </a:t>
                </a:r>
                <a:r>
                  <a:rPr lang="de-DE" dirty="0" err="1"/>
                  <a:t>one</a:t>
                </a:r>
                <a:r>
                  <a:rPr lang="de-DE" dirty="0"/>
                  <a:t> </a:t>
                </a:r>
                <a:r>
                  <a:rPr lang="de-DE" dirty="0" err="1"/>
                  <a:t>dimension</a:t>
                </a:r>
                <a:r>
                  <a:rPr lang="de-DE" dirty="0"/>
                  <a:t> </a:t>
                </a:r>
                <a:r>
                  <a:rPr lang="de-DE" dirty="0" err="1"/>
                  <a:t>more</a:t>
                </a:r>
                <a:r>
                  <a:rPr lang="de-DE" dirty="0"/>
                  <a:t> </a:t>
                </a:r>
                <a:r>
                  <a:rPr lang="de-DE" dirty="0" err="1"/>
                  <a:t>than</a:t>
                </a:r>
                <a:r>
                  <a:rPr lang="de-DE" dirty="0"/>
                  <a:t> </a:t>
                </a:r>
                <a:r>
                  <a:rPr lang="de-DE" dirty="0" err="1"/>
                  <a:t>usual</a:t>
                </a:r>
                <a:r>
                  <a:rPr lang="de-DE" dirty="0"/>
                  <a:t>:</a:t>
                </a:r>
                <a:br>
                  <a:rPr lang="de-DE" dirty="0"/>
                </a:br>
                <a:r>
                  <a:rPr lang="de-DE" dirty="0">
                    <a:solidFill>
                      <a:srgbClr val="FF0000"/>
                    </a:solidFill>
                  </a:rPr>
                  <a:t>#</a:t>
                </a:r>
                <a:r>
                  <a:rPr lang="de-DE" dirty="0" err="1">
                    <a:solidFill>
                      <a:srgbClr val="FF0000"/>
                    </a:solidFill>
                  </a:rPr>
                  <a:t>docs</a:t>
                </a:r>
                <a:r>
                  <a:rPr lang="de-DE" dirty="0">
                    <a:solidFill>
                      <a:srgbClr val="FF0000"/>
                    </a:solidFill>
                  </a:rPr>
                  <a:t> x </a:t>
                </a:r>
                <a:r>
                  <a:rPr lang="de-DE" dirty="0"/>
                  <a:t>#</a:t>
                </a:r>
                <a:r>
                  <a:rPr lang="de-DE" dirty="0" err="1"/>
                  <a:t>sentences</a:t>
                </a:r>
                <a:r>
                  <a:rPr lang="de-DE" dirty="0"/>
                  <a:t> x #</a:t>
                </a:r>
                <a:r>
                  <a:rPr lang="de-DE" dirty="0" err="1"/>
                  <a:t>words</a:t>
                </a:r>
                <a:r>
                  <a:rPr lang="de-DE" dirty="0"/>
                  <a:t> x #</a:t>
                </a:r>
                <a:r>
                  <a:rPr lang="de-DE" dirty="0" err="1"/>
                  <a:t>embedding</a:t>
                </a:r>
                <a:endParaRPr lang="de-DE" dirty="0"/>
              </a:p>
              <a:p>
                <a:pPr lvl="1"/>
                <a:endParaRPr lang="de-DE" dirty="0"/>
              </a:p>
              <a:p>
                <a:r>
                  <a:rPr lang="de-DE" dirty="0" err="1"/>
                  <a:t>Metrics</a:t>
                </a:r>
                <a:r>
                  <a:rPr lang="de-DE" dirty="0"/>
                  <a:t>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used</a:t>
                </a:r>
                <a:r>
                  <a:rPr lang="de-DE" dirty="0"/>
                  <a:t>:</a:t>
                </a:r>
              </a:p>
              <a:p>
                <a:pPr lvl="1"/>
                <a:r>
                  <a:rPr lang="de-DE" dirty="0" err="1"/>
                  <a:t>Accuracy</a:t>
                </a:r>
                <a:r>
                  <a:rPr lang="de-DE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𝐶𝑜𝑟𝑟𝑒𝑐𝑡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𝑃𝑟𝑒𝑑𝑖𝑐𝑡𝑖𝑜𝑛𝑠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𝑆𝑎𝑚𝑝𝑙𝑒𝑠</m:t>
                        </m:r>
                      </m:den>
                    </m:f>
                  </m:oMath>
                </a14:m>
                <a:endParaRPr lang="de-DE" dirty="0"/>
              </a:p>
              <a:p>
                <a:pPr lvl="1"/>
                <a:endParaRPr lang="de-DE" dirty="0"/>
              </a:p>
              <a:p>
                <a:pPr lvl="1"/>
                <a:r>
                  <a:rPr lang="de-DE" dirty="0"/>
                  <a:t>MAE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nary>
                      <m:naryPr>
                        <m:chr m:val="∑"/>
                        <m:limLoc m:val="subSup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de-DE" dirty="0"/>
              </a:p>
              <a:p>
                <a:pPr lvl="1"/>
                <a:endParaRPr lang="de-DE" dirty="0"/>
              </a:p>
              <a:p>
                <a:pPr lvl="1"/>
                <a:r>
                  <a:rPr lang="de-DE" dirty="0"/>
                  <a:t>Std </a:t>
                </a:r>
                <a:r>
                  <a:rPr lang="de-DE" dirty="0" err="1"/>
                  <a:t>of</a:t>
                </a:r>
                <a:r>
                  <a:rPr lang="de-DE" dirty="0"/>
                  <a:t> MAE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𝑀𝐴𝐸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de-DE" dirty="0"/>
                  <a:t> </a:t>
                </a:r>
              </a:p>
              <a:p>
                <a:pPr lvl="1"/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891E353-A014-E44C-BE3F-135A207B12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9" t="-2410" b="-10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6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BB55DC-AA6F-444C-AACE-F0CCD29C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Conv</a:t>
            </a:r>
            <a:r>
              <a:rPr lang="de-DE" dirty="0"/>
              <a:t> Bi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1507926-A9B7-634A-81D0-F69023CFE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520190"/>
            <a:ext cx="6202680" cy="4652010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AA6E7C5-52B3-4646-84AE-CFCFA9146D7A}"/>
              </a:ext>
            </a:extLst>
          </p:cNvPr>
          <p:cNvSpPr txBox="1">
            <a:spLocks/>
          </p:cNvSpPr>
          <p:nvPr/>
        </p:nvSpPr>
        <p:spPr>
          <a:xfrm>
            <a:off x="7829550" y="1534478"/>
            <a:ext cx="3971926" cy="463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Accuracy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: 0.581</a:t>
            </a:r>
          </a:p>
          <a:p>
            <a:pPr lvl="1"/>
            <a:r>
              <a:rPr lang="de-DE" dirty="0"/>
              <a:t>Paper: 0.637</a:t>
            </a:r>
          </a:p>
          <a:p>
            <a:endParaRPr lang="de-DE" dirty="0"/>
          </a:p>
          <a:p>
            <a:r>
              <a:rPr lang="de-DE" dirty="0" err="1"/>
              <a:t>Mean</a:t>
            </a:r>
            <a:r>
              <a:rPr lang="de-DE" dirty="0"/>
              <a:t> Absolute Error: 0.51</a:t>
            </a:r>
          </a:p>
          <a:p>
            <a:endParaRPr lang="de-DE" dirty="0"/>
          </a:p>
          <a:p>
            <a:r>
              <a:rPr lang="de-DE" dirty="0"/>
              <a:t>Absolute Error Std.: 0.715</a:t>
            </a:r>
          </a:p>
        </p:txBody>
      </p:sp>
    </p:spTree>
    <p:extLst>
      <p:ext uri="{BB962C8B-B14F-4D97-AF65-F5344CB8AC3E}">
        <p14:creationId xmlns:p14="http://schemas.microsoft.com/office/powerpoint/2010/main" val="2437430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E96DE4-6CDB-BA49-8097-52979246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Avg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B7CCF50-19C7-DA48-B17E-8E973513C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534478"/>
            <a:ext cx="6186653" cy="4637722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0B69BAD-A121-0148-AE66-075AE2901131}"/>
              </a:ext>
            </a:extLst>
          </p:cNvPr>
          <p:cNvSpPr txBox="1">
            <a:spLocks/>
          </p:cNvSpPr>
          <p:nvPr/>
        </p:nvSpPr>
        <p:spPr>
          <a:xfrm>
            <a:off x="7829550" y="1534478"/>
            <a:ext cx="3971926" cy="463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5C3164FE-CF24-4E4A-BA92-D95CC21711CA}"/>
              </a:ext>
            </a:extLst>
          </p:cNvPr>
          <p:cNvSpPr txBox="1">
            <a:spLocks/>
          </p:cNvSpPr>
          <p:nvPr/>
        </p:nvSpPr>
        <p:spPr>
          <a:xfrm>
            <a:off x="7829550" y="1534477"/>
            <a:ext cx="3971926" cy="4637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Accuracy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: 0.466</a:t>
            </a:r>
          </a:p>
          <a:p>
            <a:pPr lvl="1"/>
            <a:r>
              <a:rPr lang="de-DE" dirty="0"/>
              <a:t>Paper: 0.635</a:t>
            </a:r>
          </a:p>
          <a:p>
            <a:endParaRPr lang="de-DE" dirty="0"/>
          </a:p>
          <a:p>
            <a:r>
              <a:rPr lang="de-DE" dirty="0" err="1"/>
              <a:t>Mean</a:t>
            </a:r>
            <a:r>
              <a:rPr lang="de-DE" dirty="0"/>
              <a:t> Absolute Error: 0.839</a:t>
            </a:r>
          </a:p>
          <a:p>
            <a:endParaRPr lang="de-DE" dirty="0"/>
          </a:p>
          <a:p>
            <a:r>
              <a:rPr lang="de-DE" dirty="0"/>
              <a:t>Absolute Error Std.: 1.023</a:t>
            </a:r>
          </a:p>
        </p:txBody>
      </p:sp>
    </p:spTree>
    <p:extLst>
      <p:ext uri="{BB962C8B-B14F-4D97-AF65-F5344CB8AC3E}">
        <p14:creationId xmlns:p14="http://schemas.microsoft.com/office/powerpoint/2010/main" val="3135092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B59D9-FCC3-4B43-8E83-73B4929A5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Conv</a:t>
            </a:r>
            <a:r>
              <a:rPr lang="de-DE" dirty="0"/>
              <a:t> Last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A822BF0-FEA7-8440-A873-DE2573941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520190"/>
            <a:ext cx="6202680" cy="4652010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B44B2BC-25A8-1C4D-9674-BD24793DDFD9}"/>
              </a:ext>
            </a:extLst>
          </p:cNvPr>
          <p:cNvSpPr txBox="1"/>
          <p:nvPr/>
        </p:nvSpPr>
        <p:spPr>
          <a:xfrm>
            <a:off x="7972425" y="1520190"/>
            <a:ext cx="3571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42CCD8F-5946-FA49-B9C0-BD791ECB01BD}"/>
              </a:ext>
            </a:extLst>
          </p:cNvPr>
          <p:cNvSpPr txBox="1">
            <a:spLocks/>
          </p:cNvSpPr>
          <p:nvPr/>
        </p:nvSpPr>
        <p:spPr>
          <a:xfrm>
            <a:off x="7829550" y="1534478"/>
            <a:ext cx="3971926" cy="463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Accuracy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: 0.470</a:t>
            </a:r>
          </a:p>
          <a:p>
            <a:pPr lvl="1"/>
            <a:r>
              <a:rPr lang="de-DE" dirty="0"/>
              <a:t>Paper: 0.636</a:t>
            </a:r>
          </a:p>
          <a:p>
            <a:endParaRPr lang="de-DE" dirty="0"/>
          </a:p>
          <a:p>
            <a:r>
              <a:rPr lang="de-DE" dirty="0" err="1"/>
              <a:t>Mean</a:t>
            </a:r>
            <a:r>
              <a:rPr lang="de-DE" dirty="0"/>
              <a:t> Absolute Error: 0.837</a:t>
            </a:r>
          </a:p>
          <a:p>
            <a:endParaRPr lang="de-DE" dirty="0"/>
          </a:p>
          <a:p>
            <a:r>
              <a:rPr lang="de-DE" dirty="0"/>
              <a:t>Absolute Error Std.: 1.027</a:t>
            </a:r>
          </a:p>
        </p:txBody>
      </p:sp>
    </p:spTree>
    <p:extLst>
      <p:ext uri="{BB962C8B-B14F-4D97-AF65-F5344CB8AC3E}">
        <p14:creationId xmlns:p14="http://schemas.microsoft.com/office/powerpoint/2010/main" val="2798310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521E4-B858-0C41-B039-BB4205DBC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LSTM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A96CCAE-19BE-9140-AAB7-EF31E4731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599" y="1520190"/>
            <a:ext cx="6202680" cy="4652010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F5CE66A-37FC-CA4D-A252-5B06EAFFCE6B}"/>
              </a:ext>
            </a:extLst>
          </p:cNvPr>
          <p:cNvSpPr txBox="1">
            <a:spLocks/>
          </p:cNvSpPr>
          <p:nvPr/>
        </p:nvSpPr>
        <p:spPr>
          <a:xfrm>
            <a:off x="7829550" y="1534478"/>
            <a:ext cx="3971926" cy="463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Accuracy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: 0.484</a:t>
            </a:r>
          </a:p>
          <a:p>
            <a:pPr lvl="1"/>
            <a:r>
              <a:rPr lang="de-DE" dirty="0"/>
              <a:t>Paper: 0.651</a:t>
            </a:r>
          </a:p>
          <a:p>
            <a:pPr marL="530352" lvl="1" indent="0">
              <a:buNone/>
            </a:pPr>
            <a:endParaRPr lang="de-DE" dirty="0"/>
          </a:p>
          <a:p>
            <a:r>
              <a:rPr lang="de-DE" dirty="0" err="1"/>
              <a:t>Mean</a:t>
            </a:r>
            <a:r>
              <a:rPr lang="de-DE" dirty="0"/>
              <a:t> Absolute Error: 0.802</a:t>
            </a:r>
          </a:p>
          <a:p>
            <a:endParaRPr lang="de-DE" dirty="0"/>
          </a:p>
          <a:p>
            <a:r>
              <a:rPr lang="de-DE" dirty="0"/>
              <a:t>Absolute Error Std.: 0.999</a:t>
            </a:r>
          </a:p>
        </p:txBody>
      </p:sp>
    </p:spTree>
    <p:extLst>
      <p:ext uri="{BB962C8B-B14F-4D97-AF65-F5344CB8AC3E}">
        <p14:creationId xmlns:p14="http://schemas.microsoft.com/office/powerpoint/2010/main" val="101168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D24C7-D6BA-E745-982E-424B417D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Discussion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DD5CD4-05E6-0046-ADA9-1BEA0B6C8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worse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Assumptions</a:t>
            </a:r>
            <a:endParaRPr lang="de-DE" dirty="0"/>
          </a:p>
          <a:p>
            <a:pPr lvl="1"/>
            <a:r>
              <a:rPr lang="de-DE" dirty="0"/>
              <a:t>Random </a:t>
            </a:r>
            <a:r>
              <a:rPr lang="de-DE" dirty="0" err="1"/>
              <a:t>init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</a:t>
            </a:r>
            <a:r>
              <a:rPr lang="de-DE" dirty="0"/>
              <a:t>/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split</a:t>
            </a:r>
            <a:endParaRPr lang="de-DE" dirty="0"/>
          </a:p>
          <a:p>
            <a:pPr lvl="1"/>
            <a:r>
              <a:rPr lang="de-DE" dirty="0"/>
              <a:t>Limited </a:t>
            </a:r>
            <a:r>
              <a:rPr lang="de-DE" dirty="0" err="1"/>
              <a:t>ressources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Ideas</a:t>
            </a:r>
            <a:endParaRPr lang="de-DE" dirty="0"/>
          </a:p>
          <a:p>
            <a:pPr lvl="1"/>
            <a:r>
              <a:rPr lang="de-DE" dirty="0"/>
              <a:t>Regression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(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doesn‘t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1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close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2)</a:t>
            </a:r>
          </a:p>
          <a:p>
            <a:pPr lvl="1"/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last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forward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backward</a:t>
            </a:r>
            <a:r>
              <a:rPr lang="de-DE" dirty="0"/>
              <a:t> GNN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modeling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991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54C317-5342-2E44-9867-7C1A59A8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F4EA67-6177-4E4A-A453-8566A097B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The Problem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Architecture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Paper</a:t>
            </a:r>
          </a:p>
          <a:p>
            <a:pPr>
              <a:lnSpc>
                <a:spcPct val="150000"/>
              </a:lnSpc>
            </a:pPr>
            <a:r>
              <a:rPr lang="de-DE" dirty="0"/>
              <a:t>Data</a:t>
            </a:r>
          </a:p>
          <a:p>
            <a:pPr>
              <a:lnSpc>
                <a:spcPct val="150000"/>
              </a:lnSpc>
            </a:pPr>
            <a:r>
              <a:rPr lang="de-DE" dirty="0"/>
              <a:t>Paper </a:t>
            </a:r>
            <a:r>
              <a:rPr lang="de-DE" dirty="0" err="1"/>
              <a:t>Results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err="1"/>
              <a:t>Implementetion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err="1"/>
              <a:t>Discussion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509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5BEFE-5AAE-7646-AA8E-858B5D704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1550"/>
          </a:xfrm>
        </p:spPr>
        <p:txBody>
          <a:bodyPr/>
          <a:lstStyle/>
          <a:p>
            <a:r>
              <a:rPr lang="de-DE" dirty="0"/>
              <a:t>The 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FBCD2-5BEB-7446-B46A-0FE6CBE36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Given</a:t>
            </a:r>
            <a:r>
              <a:rPr lang="de-DE" dirty="0"/>
              <a:t> a </a:t>
            </a:r>
            <a:r>
              <a:rPr lang="de-DE" dirty="0" err="1"/>
              <a:t>piece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, </a:t>
            </a:r>
            <a:r>
              <a:rPr lang="de-DE" dirty="0" err="1"/>
              <a:t>sentiment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focuses</a:t>
            </a:r>
            <a:r>
              <a:rPr lang="de-DE" dirty="0"/>
              <a:t> on </a:t>
            </a:r>
            <a:r>
              <a:rPr lang="de-DE" dirty="0" err="1"/>
              <a:t>inferring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sentiment</a:t>
            </a:r>
            <a:r>
              <a:rPr lang="de-DE" dirty="0"/>
              <a:t> </a:t>
            </a:r>
            <a:r>
              <a:rPr lang="de-DE" dirty="0" err="1"/>
              <a:t>polarity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. </a:t>
            </a:r>
          </a:p>
          <a:p>
            <a:pPr lvl="1"/>
            <a:r>
              <a:rPr lang="de-DE" dirty="0"/>
              <a:t>Positive / Negative: 1-5 </a:t>
            </a:r>
            <a:r>
              <a:rPr lang="de-DE" dirty="0" err="1"/>
              <a:t>stars</a:t>
            </a:r>
            <a:endParaRPr lang="de-DE" dirty="0"/>
          </a:p>
          <a:p>
            <a:pPr lvl="1"/>
            <a:endParaRPr lang="de-DE" dirty="0">
              <a:effectLst/>
            </a:endParaRPr>
          </a:p>
          <a:p>
            <a:r>
              <a:rPr lang="de-DE" dirty="0"/>
              <a:t>The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at Word/</a:t>
            </a:r>
            <a:r>
              <a:rPr lang="de-DE" dirty="0" err="1"/>
              <a:t>phrase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, </a:t>
            </a:r>
            <a:r>
              <a:rPr lang="de-DE" dirty="0" err="1"/>
              <a:t>sentence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, </a:t>
            </a: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</a:p>
          <a:p>
            <a:endParaRPr lang="de-DE" dirty="0">
              <a:effectLst/>
            </a:endParaRPr>
          </a:p>
          <a:p>
            <a:r>
              <a:rPr lang="de-DE" dirty="0"/>
              <a:t>The </a:t>
            </a:r>
            <a:r>
              <a:rPr lang="de-DE" dirty="0" err="1"/>
              <a:t>paper</a:t>
            </a:r>
            <a:r>
              <a:rPr lang="de-DE" dirty="0"/>
              <a:t> </a:t>
            </a:r>
            <a:r>
              <a:rPr lang="de-DE" dirty="0" err="1"/>
              <a:t>wants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an end-</a:t>
            </a:r>
            <a:r>
              <a:rPr lang="de-DE" dirty="0" err="1"/>
              <a:t>to</a:t>
            </a:r>
            <a:r>
              <a:rPr lang="de-DE" dirty="0"/>
              <a:t>-end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sentiment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de-D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04467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19C6D-C135-B641-ADDB-93EBB9BE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Architecture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736B22-B1D8-A44A-9016-19CAA422D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﻿The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principle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compositionality</a:t>
            </a:r>
            <a:r>
              <a:rPr lang="de-DE" dirty="0"/>
              <a:t>: </a:t>
            </a:r>
          </a:p>
          <a:p>
            <a:pPr marL="530352" lvl="1" indent="0">
              <a:buNone/>
            </a:pPr>
            <a:r>
              <a:rPr lang="de-DE" dirty="0"/>
              <a:t>„The </a:t>
            </a:r>
            <a:r>
              <a:rPr lang="de-DE" dirty="0" err="1"/>
              <a:t>meaning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longer</a:t>
            </a:r>
            <a:r>
              <a:rPr lang="de-DE" dirty="0"/>
              <a:t> </a:t>
            </a:r>
            <a:r>
              <a:rPr lang="de-DE" dirty="0" err="1"/>
              <a:t>expression</a:t>
            </a:r>
            <a:r>
              <a:rPr lang="de-DE" dirty="0"/>
              <a:t> </a:t>
            </a:r>
            <a:r>
              <a:rPr lang="de-DE" dirty="0" err="1"/>
              <a:t>depends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meanings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constituents</a:t>
            </a:r>
            <a:r>
              <a:rPr lang="de-DE" dirty="0"/>
              <a:t>.“ (Frege, 1892) </a:t>
            </a:r>
          </a:p>
          <a:p>
            <a:pPr marL="530352" lvl="1" indent="0">
              <a:buNone/>
            </a:pPr>
            <a:endParaRPr lang="de-DE" dirty="0"/>
          </a:p>
          <a:p>
            <a:r>
              <a:rPr lang="de-DE" dirty="0"/>
              <a:t>Modeling in multiple </a:t>
            </a:r>
            <a:r>
              <a:rPr lang="de-DE" dirty="0" err="1"/>
              <a:t>steps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Words -&gt; Word Embedding (Word2Vec, 200 </a:t>
            </a:r>
            <a:r>
              <a:rPr lang="de-DE" dirty="0" err="1"/>
              <a:t>dim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Embeddings</a:t>
            </a:r>
            <a:r>
              <a:rPr lang="de-DE" dirty="0"/>
              <a:t> -&gt; </a:t>
            </a:r>
            <a:r>
              <a:rPr lang="de-DE" dirty="0" err="1"/>
              <a:t>Sentence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(LSTM / </a:t>
            </a:r>
            <a:r>
              <a:rPr lang="de-DE" dirty="0" err="1"/>
              <a:t>Conv</a:t>
            </a:r>
            <a:r>
              <a:rPr lang="de-DE" dirty="0"/>
              <a:t>, 50 </a:t>
            </a:r>
            <a:r>
              <a:rPr lang="de-DE" dirty="0" err="1"/>
              <a:t>dim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Sentence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-&gt; </a:t>
            </a: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(GNN, 50 </a:t>
            </a:r>
            <a:r>
              <a:rPr lang="de-DE" dirty="0" err="1"/>
              <a:t>dim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200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A482CE-62FE-0F41-99F7-1D35D8EE8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Architecture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F163B4-2754-9A42-A192-57817ABC5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word</a:t>
            </a:r>
            <a:r>
              <a:rPr lang="de-DE" dirty="0"/>
              <a:t>, </a:t>
            </a:r>
            <a:r>
              <a:rPr lang="de-DE" dirty="0" err="1"/>
              <a:t>sentence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n</a:t>
            </a:r>
            <a:r>
              <a:rPr lang="de-DE" dirty="0"/>
              <a:t>-dimensional, real-</a:t>
            </a:r>
            <a:r>
              <a:rPr lang="de-DE" dirty="0" err="1"/>
              <a:t>valued</a:t>
            </a:r>
            <a:r>
              <a:rPr lang="de-DE" dirty="0"/>
              <a:t> </a:t>
            </a:r>
            <a:r>
              <a:rPr lang="de-DE" dirty="0" err="1"/>
              <a:t>vector</a:t>
            </a:r>
            <a:r>
              <a:rPr lang="de-DE" dirty="0"/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de-DE" dirty="0"/>
              <a:t>   Word2Vec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9ED0F07-4174-A449-92F5-F891740FD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3"/>
          <a:stretch/>
        </p:blipFill>
        <p:spPr>
          <a:xfrm>
            <a:off x="2599284" y="3107082"/>
            <a:ext cx="7145832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0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F2F9B8-366A-6644-99AA-D09CCFCF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Architecture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4F1E37D-4B16-3442-9C73-FECEC0202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594" y="1762698"/>
            <a:ext cx="10290817" cy="4803053"/>
          </a:xfrm>
        </p:spPr>
      </p:pic>
    </p:spTree>
    <p:extLst>
      <p:ext uri="{BB962C8B-B14F-4D97-AF65-F5344CB8AC3E}">
        <p14:creationId xmlns:p14="http://schemas.microsoft.com/office/powerpoint/2010/main" val="2555396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BA76FC-C68D-8C49-A163-0D0DB10B1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Architecture</a:t>
            </a:r>
            <a:r>
              <a:rPr lang="de-DE" dirty="0"/>
              <a:t> – </a:t>
            </a:r>
            <a:r>
              <a:rPr lang="de-DE" dirty="0" err="1"/>
              <a:t>Sentence</a:t>
            </a:r>
            <a:r>
              <a:rPr lang="de-DE" dirty="0"/>
              <a:t> Modeling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8B2276C-66FF-9F44-8975-204F16364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748"/>
          <a:stretch/>
        </p:blipFill>
        <p:spPr>
          <a:xfrm>
            <a:off x="1371600" y="1938477"/>
            <a:ext cx="5932555" cy="3782727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9698FF4-FF82-A140-9FEA-F8E71DB614F2}"/>
              </a:ext>
            </a:extLst>
          </p:cNvPr>
          <p:cNvSpPr txBox="1"/>
          <p:nvPr/>
        </p:nvSpPr>
        <p:spPr>
          <a:xfrm>
            <a:off x="7357991" y="4646965"/>
            <a:ext cx="398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Alternative: LSTM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convolution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58A38DD-91E9-4D4F-A863-2CE29B851D07}"/>
              </a:ext>
            </a:extLst>
          </p:cNvPr>
          <p:cNvSpPr txBox="1"/>
          <p:nvPr/>
        </p:nvSpPr>
        <p:spPr>
          <a:xfrm>
            <a:off x="1371600" y="5802868"/>
            <a:ext cx="2520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filter</a:t>
            </a:r>
            <a:r>
              <a:rPr lang="de-DE" dirty="0"/>
              <a:t> </a:t>
            </a:r>
            <a:r>
              <a:rPr lang="de-DE" dirty="0" err="1"/>
              <a:t>widths</a:t>
            </a:r>
            <a:r>
              <a:rPr lang="de-DE" dirty="0"/>
              <a:t>: 1, 2, 3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68B266F-E568-674C-BE62-206C92977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7991" y="2577947"/>
            <a:ext cx="4557923" cy="182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97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F97125-EF21-7A4A-A031-8C2E68C3C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Architecture</a:t>
            </a:r>
            <a:r>
              <a:rPr lang="de-DE" dirty="0"/>
              <a:t> – </a:t>
            </a:r>
            <a:r>
              <a:rPr lang="de-DE" dirty="0" err="1"/>
              <a:t>Document</a:t>
            </a:r>
            <a:r>
              <a:rPr lang="de-DE" dirty="0"/>
              <a:t> Modeling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E5F6944-2B2E-404C-A3EE-0649E21FF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127" r="1480"/>
          <a:stretch/>
        </p:blipFill>
        <p:spPr>
          <a:xfrm>
            <a:off x="1371600" y="2589832"/>
            <a:ext cx="10482549" cy="2726007"/>
          </a:xfrm>
        </p:spPr>
      </p:pic>
    </p:spTree>
    <p:extLst>
      <p:ext uri="{BB962C8B-B14F-4D97-AF65-F5344CB8AC3E}">
        <p14:creationId xmlns:p14="http://schemas.microsoft.com/office/powerpoint/2010/main" val="3523816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863E2F-723D-B846-8BFD-A59BD6487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Architecture</a:t>
            </a:r>
            <a:r>
              <a:rPr lang="de-DE" dirty="0"/>
              <a:t> – GNN Cells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16A17C-B405-9346-88E0-89FB236D8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﻿GNN </a:t>
            </a:r>
            <a:r>
              <a:rPr lang="de-DE" dirty="0" err="1"/>
              <a:t>cells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LSTM </a:t>
            </a:r>
            <a:r>
              <a:rPr lang="de-DE" dirty="0" err="1"/>
              <a:t>cells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gate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C1FA591-D8B2-D540-AAE8-7A9A32BD9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923345"/>
            <a:ext cx="5139369" cy="348984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D7FF623-7DE6-A147-915B-C28E6E72D242}"/>
              </a:ext>
            </a:extLst>
          </p:cNvPr>
          <p:cNvSpPr txBox="1"/>
          <p:nvPr/>
        </p:nvSpPr>
        <p:spPr>
          <a:xfrm>
            <a:off x="2669190" y="641318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LSTM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10F068D-409A-674F-9C4B-7110E60B8879}"/>
              </a:ext>
            </a:extLst>
          </p:cNvPr>
          <p:cNvSpPr txBox="1"/>
          <p:nvPr/>
        </p:nvSpPr>
        <p:spPr>
          <a:xfrm>
            <a:off x="8795643" y="6375085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GNN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451C259-F935-9C4F-96C0-4A501DFA1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492" y="2934715"/>
            <a:ext cx="51308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40567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Ausschnitt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505</Words>
  <Application>Microsoft Macintosh PowerPoint</Application>
  <PresentationFormat>Breitbild</PresentationFormat>
  <Paragraphs>182</Paragraphs>
  <Slides>18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Calibri</vt:lpstr>
      <vt:lpstr>Cambria Math</vt:lpstr>
      <vt:lpstr>Franklin Gothic Book</vt:lpstr>
      <vt:lpstr>Wingdings</vt:lpstr>
      <vt:lpstr>Ausschnitt</vt:lpstr>
      <vt:lpstr>Document Modeling with Gated Recurrent Neural Network for Sentiment Classification</vt:lpstr>
      <vt:lpstr>Overview</vt:lpstr>
      <vt:lpstr>The Problem</vt:lpstr>
      <vt:lpstr>Architecture</vt:lpstr>
      <vt:lpstr>Architecture</vt:lpstr>
      <vt:lpstr>Architecture</vt:lpstr>
      <vt:lpstr>Architecture – Sentence Modeling</vt:lpstr>
      <vt:lpstr>Architecture – Document Modeling</vt:lpstr>
      <vt:lpstr>Architecture – GNN Cells</vt:lpstr>
      <vt:lpstr>Data</vt:lpstr>
      <vt:lpstr>Paper Results</vt:lpstr>
      <vt:lpstr>Implementation</vt:lpstr>
      <vt:lpstr>Implementation</vt:lpstr>
      <vt:lpstr>Results Conv Bi</vt:lpstr>
      <vt:lpstr>Results Conv Avg</vt:lpstr>
      <vt:lpstr>Results Conv Last</vt:lpstr>
      <vt:lpstr>Results LSTM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Sentiment Bla</dc:title>
  <dc:creator>Timo Mechsner</dc:creator>
  <cp:lastModifiedBy>Timo Mechsner</cp:lastModifiedBy>
  <cp:revision>64</cp:revision>
  <dcterms:created xsi:type="dcterms:W3CDTF">2019-09-26T08:12:12Z</dcterms:created>
  <dcterms:modified xsi:type="dcterms:W3CDTF">2019-10-02T07:03:07Z</dcterms:modified>
</cp:coreProperties>
</file>