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1" r:id="rId5"/>
    <p:sldId id="262" r:id="rId6"/>
    <p:sldId id="313" r:id="rId7"/>
    <p:sldId id="302" r:id="rId8"/>
    <p:sldId id="303" r:id="rId9"/>
    <p:sldId id="314" r:id="rId10"/>
    <p:sldId id="269" r:id="rId11"/>
    <p:sldId id="273" r:id="rId12"/>
    <p:sldId id="341" r:id="rId13"/>
    <p:sldId id="342" r:id="rId14"/>
    <p:sldId id="299" r:id="rId15"/>
    <p:sldId id="338" r:id="rId16"/>
    <p:sldId id="300" r:id="rId17"/>
    <p:sldId id="337" r:id="rId18"/>
    <p:sldId id="311" r:id="rId19"/>
    <p:sldId id="305" r:id="rId20"/>
    <p:sldId id="306" r:id="rId21"/>
    <p:sldId id="301" r:id="rId22"/>
    <p:sldId id="316" r:id="rId23"/>
    <p:sldId id="317" r:id="rId24"/>
    <p:sldId id="298" r:id="rId25"/>
    <p:sldId id="312" r:id="rId26"/>
    <p:sldId id="339" r:id="rId27"/>
    <p:sldId id="309" r:id="rId28"/>
    <p:sldId id="272" r:id="rId29"/>
  </p:sldIdLst>
  <p:sldSz cx="12192000" cy="6858000"/>
  <p:notesSz cx="6858000" cy="9144000"/>
  <p:embeddedFontLst>
    <p:embeddedFont>
      <p:font typeface="华文楷体" panose="02010600040101010101" pitchFamily="2" charset="-122"/>
      <p:regular r:id="rId31"/>
    </p:embeddedFont>
    <p:embeddedFont>
      <p:font typeface="Arial Black" panose="020B0A04020102020204" pitchFamily="34" charset="0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Arial Unicode MS" panose="02010600030101010101" charset="-122"/>
      <p:regular r:id="rId37"/>
    </p:embeddedFont>
    <p:embeddedFont>
      <p:font typeface="Cambria Math" panose="02040503050406030204" pitchFamily="18" charset="0"/>
      <p:regular r:id="rId38"/>
    </p:embeddedFont>
    <p:embeddedFont>
      <p:font typeface="微软雅黑" panose="020B0503020204020204" pitchFamily="34" charset="-122"/>
      <p:regular r:id="rId39"/>
      <p:bold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0">
          <p15:clr>
            <a:srgbClr val="A4A3A4"/>
          </p15:clr>
        </p15:guide>
        <p15:guide id="2" pos="3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9CCB"/>
    <a:srgbClr val="D0D8E8"/>
    <a:srgbClr val="4F81BD"/>
    <a:srgbClr val="FFD6AD"/>
    <a:srgbClr val="CDAC8B"/>
    <a:srgbClr val="0174BB"/>
    <a:srgbClr val="CCCCCC"/>
    <a:srgbClr val="B9E1FF"/>
    <a:srgbClr val="215968"/>
    <a:srgbClr val="76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77146" autoAdjust="0"/>
  </p:normalViewPr>
  <p:slideViewPr>
    <p:cSldViewPr snapToGrid="0" showGuides="1">
      <p:cViewPr varScale="1">
        <p:scale>
          <a:sx n="89" d="100"/>
          <a:sy n="89" d="100"/>
        </p:scale>
        <p:origin x="1722" y="84"/>
      </p:cViewPr>
      <p:guideLst>
        <p:guide orient="horz" pos="2080"/>
        <p:guide pos="3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3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BF06-C0F1-4EEA-9161-94E5AE50D86A}" type="datetimeFigureOut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104873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3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3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3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58CC-A703-4029-B39F-0A33770C7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585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1200" b="1" dirty="0">
              <a:solidFill>
                <a:srgbClr val="3563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dirty="0">
              <a:solidFill>
                <a:srgbClr val="3563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80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6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2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0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dirty="0">
              <a:solidFill>
                <a:srgbClr val="3563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24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90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9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备注占位符 1048738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10486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591800" y="231775"/>
            <a:ext cx="1524000" cy="791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78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48679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68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838C-BFF6-44EE-AD8D-5776E64BEE18}" type="datetime1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104868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平行四边形 3"/>
          <p:cNvSpPr>
            <a:spLocks noChangeArrowheads="1"/>
          </p:cNvSpPr>
          <p:nvPr userDrawn="1"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平行四边形 4"/>
          <p:cNvSpPr>
            <a:spLocks noChangeArrowheads="1"/>
          </p:cNvSpPr>
          <p:nvPr userDrawn="1"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9" name="组合 10"/>
          <p:cNvGrpSpPr>
            <a:grpSpLocks/>
          </p:cNvGrpSpPr>
          <p:nvPr userDrawn="1"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10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11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11"/>
          <p:cNvSpPr txBox="1">
            <a:spLocks noChangeArrowheads="1"/>
          </p:cNvSpPr>
          <p:nvPr userDrawn="1"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0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0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9CA9-6F5A-421B-95A9-7871EC999B68}" type="datetime1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104870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8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7A39-82AA-4E11-A7C9-5F620A269A31}" type="datetime1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10486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4869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1022-6ACA-4F55-B3A0-0BD25C3254E5}" type="datetime1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104869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平行四边形 3"/>
          <p:cNvSpPr>
            <a:spLocks noChangeArrowheads="1"/>
          </p:cNvSpPr>
          <p:nvPr userDrawn="1"/>
        </p:nvSpPr>
        <p:spPr bwMode="auto">
          <a:xfrm>
            <a:off x="347662" y="231775"/>
            <a:ext cx="512179" cy="478204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平行四边形 4"/>
          <p:cNvSpPr>
            <a:spLocks noChangeArrowheads="1"/>
          </p:cNvSpPr>
          <p:nvPr userDrawn="1"/>
        </p:nvSpPr>
        <p:spPr bwMode="auto">
          <a:xfrm>
            <a:off x="773112" y="231775"/>
            <a:ext cx="512179" cy="478204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" name="组合 10"/>
          <p:cNvGrpSpPr>
            <a:grpSpLocks/>
          </p:cNvGrpSpPr>
          <p:nvPr userDrawn="1"/>
        </p:nvGrpSpPr>
        <p:grpSpPr bwMode="auto">
          <a:xfrm>
            <a:off x="1020763" y="498116"/>
            <a:ext cx="5408612" cy="209674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16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17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09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7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879A-9CBE-4B28-AD8B-12F5DF23C6A9}" type="datetime1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10487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平行四边形 3"/>
          <p:cNvSpPr>
            <a:spLocks noChangeArrowheads="1"/>
          </p:cNvSpPr>
          <p:nvPr userDrawn="1"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平行四边形 4"/>
          <p:cNvSpPr>
            <a:spLocks noChangeArrowheads="1"/>
          </p:cNvSpPr>
          <p:nvPr userDrawn="1"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" name="组合 10"/>
          <p:cNvGrpSpPr>
            <a:grpSpLocks/>
          </p:cNvGrpSpPr>
          <p:nvPr userDrawn="1"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16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17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文本框 11"/>
          <p:cNvSpPr txBox="1">
            <a:spLocks noChangeArrowheads="1"/>
          </p:cNvSpPr>
          <p:nvPr userDrawn="1"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14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15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1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2DD-C6AF-4BE5-B518-78EF51980AF8}" type="datetime1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104871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平行四边形 3"/>
          <p:cNvSpPr>
            <a:spLocks noChangeArrowheads="1"/>
          </p:cNvSpPr>
          <p:nvPr userDrawn="1"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平行四边形 4"/>
          <p:cNvSpPr>
            <a:spLocks noChangeArrowheads="1"/>
          </p:cNvSpPr>
          <p:nvPr userDrawn="1"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0" name="组合 10"/>
          <p:cNvGrpSpPr>
            <a:grpSpLocks/>
          </p:cNvGrpSpPr>
          <p:nvPr userDrawn="1"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12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框 11"/>
          <p:cNvSpPr txBox="1">
            <a:spLocks noChangeArrowheads="1"/>
          </p:cNvSpPr>
          <p:nvPr userDrawn="1"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20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721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723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2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006E-3573-49D4-BEA0-7B5B64C8EDFE}" type="datetime1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104872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平行四边形 3"/>
          <p:cNvSpPr>
            <a:spLocks noChangeArrowheads="1"/>
          </p:cNvSpPr>
          <p:nvPr userDrawn="1"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平行四边形 4"/>
          <p:cNvSpPr>
            <a:spLocks noChangeArrowheads="1"/>
          </p:cNvSpPr>
          <p:nvPr userDrawn="1"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2" name="组合 10"/>
          <p:cNvGrpSpPr>
            <a:grpSpLocks/>
          </p:cNvGrpSpPr>
          <p:nvPr userDrawn="1"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13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14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文本框 11"/>
          <p:cNvSpPr txBox="1">
            <a:spLocks noChangeArrowheads="1"/>
          </p:cNvSpPr>
          <p:nvPr userDrawn="1"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8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5F6B-40D9-4ED2-9306-49B62633A4C2}" type="datetime1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104868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2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2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73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FE52-2D3F-4BD5-AFD2-08925509856C}" type="datetime1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104873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98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9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70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C7CF-6A18-4EBB-9944-CC735FF06DA2}" type="datetime1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104870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C4C6-D029-4A02-8D8A-374C012F707B}" type="datetime1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A764-9A3F-4F6A-B636-243E8D961E5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10600228" y="95616"/>
            <a:ext cx="1507144" cy="816386"/>
            <a:chOff x="10600228" y="210459"/>
            <a:chExt cx="1507144" cy="816386"/>
          </a:xfrm>
        </p:grpSpPr>
        <p:sp>
          <p:nvSpPr>
            <p:cNvPr id="3" name="文本框 2"/>
            <p:cNvSpPr txBox="1"/>
            <p:nvPr userDrawn="1"/>
          </p:nvSpPr>
          <p:spPr>
            <a:xfrm>
              <a:off x="10600228" y="210459"/>
              <a:ext cx="15071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spc="3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Calibri" panose="020F0502020204030204" pitchFamily="34" charset="0"/>
                </a:rPr>
                <a:t>URFC</a:t>
              </a:r>
              <a:endParaRPr lang="zh-CN" altLang="en-US" sz="3600" b="1" spc="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19" name="直接连接符 18"/>
            <p:cNvCxnSpPr/>
            <p:nvPr userDrawn="1"/>
          </p:nvCxnSpPr>
          <p:spPr>
            <a:xfrm>
              <a:off x="11616583" y="856790"/>
              <a:ext cx="310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 userDrawn="1"/>
          </p:nvSpPr>
          <p:spPr>
            <a:xfrm>
              <a:off x="11055666" y="688291"/>
              <a:ext cx="639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2019</a:t>
              </a:r>
              <a:endParaRPr lang="zh-CN" altLang="en-US" sz="1600" b="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4" name="直接连接符 23"/>
            <p:cNvCxnSpPr/>
            <p:nvPr userDrawn="1"/>
          </p:nvCxnSpPr>
          <p:spPr>
            <a:xfrm>
              <a:off x="10765909" y="857568"/>
              <a:ext cx="360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/>
          <p:cNvPicPr>
            <a:picLocks noChangeAspect="1"/>
          </p:cNvPicPr>
          <p:nvPr userDrawn="1"/>
        </p:nvPicPr>
        <p:blipFill rotWithShape="1">
          <a:blip r:embed="rId14"/>
          <a:srcRect r="9228"/>
          <a:stretch/>
        </p:blipFill>
        <p:spPr>
          <a:xfrm>
            <a:off x="10394673" y="95616"/>
            <a:ext cx="1780852" cy="9619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2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72" y="-45085"/>
            <a:ext cx="7480300" cy="3743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1" name="矩形 6"/>
          <p:cNvSpPr/>
          <p:nvPr/>
        </p:nvSpPr>
        <p:spPr>
          <a:xfrm>
            <a:off x="0" y="4350114"/>
            <a:ext cx="12192000" cy="2507886"/>
          </a:xfrm>
          <a:prstGeom prst="rect">
            <a:avLst/>
          </a:prstGeom>
          <a:solidFill>
            <a:srgbClr val="305998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grpSp>
        <p:nvGrpSpPr>
          <p:cNvPr id="26" name="组合 13"/>
          <p:cNvGrpSpPr>
            <a:grpSpLocks noChangeAspect="1"/>
          </p:cNvGrpSpPr>
          <p:nvPr/>
        </p:nvGrpSpPr>
        <p:grpSpPr>
          <a:xfrm>
            <a:off x="6849459" y="2279709"/>
            <a:ext cx="5189855" cy="4229100"/>
            <a:chOff x="-250" y="-250"/>
            <a:chExt cx="4831813" cy="3322983"/>
          </a:xfrm>
        </p:grpSpPr>
        <p:pic>
          <p:nvPicPr>
            <p:cNvPr id="2097153" name="图片 11"/>
            <p:cNvPicPr>
              <a:picLocks noChangeAspect="1"/>
            </p:cNvPicPr>
            <p:nvPr/>
          </p:nvPicPr>
          <p:blipFill>
            <a:blip r:embed="rId4"/>
            <a:srcRect r="9268" b="52040"/>
            <a:stretch>
              <a:fillRect/>
            </a:stretch>
          </p:blipFill>
          <p:spPr>
            <a:xfrm>
              <a:off x="6236" y="-250"/>
              <a:ext cx="4825327" cy="164253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97154" name="图片 12"/>
            <p:cNvPicPr>
              <a:picLocks noChangeAspect="1"/>
            </p:cNvPicPr>
            <p:nvPr/>
          </p:nvPicPr>
          <p:blipFill>
            <a:blip r:embed="rId4"/>
            <a:srcRect t="50633" r="9410"/>
            <a:stretch>
              <a:fillRect/>
            </a:stretch>
          </p:blipFill>
          <p:spPr>
            <a:xfrm>
              <a:off x="-250" y="1632303"/>
              <a:ext cx="4817844" cy="169043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48582" name="文本框 58"/>
          <p:cNvSpPr txBox="1"/>
          <p:nvPr/>
        </p:nvSpPr>
        <p:spPr>
          <a:xfrm>
            <a:off x="361950" y="1296971"/>
            <a:ext cx="9550400" cy="191833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5400" b="1" dirty="0">
                <a:solidFill>
                  <a:srgbClr val="3563A8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</a:rPr>
              <a:t>基于遥感影像和用户行为</a:t>
            </a:r>
            <a:r>
              <a:rPr lang="zh-CN" altLang="en-US" sz="5400" b="1" dirty="0" smtClean="0">
                <a:solidFill>
                  <a:srgbClr val="3563A8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</a:rPr>
              <a:t>的</a:t>
            </a:r>
            <a:endParaRPr lang="en-US" altLang="zh-CN" sz="5400" b="1" dirty="0" smtClean="0">
              <a:solidFill>
                <a:srgbClr val="3563A8"/>
              </a:solidFill>
              <a:latin typeface="Arial Black" panose="020B0A04020102020204" charset="0"/>
              <a:ea typeface="微软雅黑" panose="020B0503020204020204" charset="-122"/>
              <a:cs typeface="Arial Black" panose="020B0A04020102020204" charset="0"/>
            </a:endParaRPr>
          </a:p>
          <a:p>
            <a:pPr lvl="0">
              <a:lnSpc>
                <a:spcPct val="110000"/>
              </a:lnSpc>
            </a:pPr>
            <a:r>
              <a:rPr lang="zh-CN" altLang="en-US" sz="5400" b="1" dirty="0" smtClean="0">
                <a:solidFill>
                  <a:srgbClr val="3563A8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</a:rPr>
              <a:t>城市</a:t>
            </a:r>
            <a:r>
              <a:rPr lang="zh-CN" altLang="en-US" sz="5400" b="1" dirty="0">
                <a:solidFill>
                  <a:srgbClr val="3563A8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</a:rPr>
              <a:t>区域功能分类</a:t>
            </a:r>
            <a:endParaRPr lang="en-US" altLang="zh-CN" sz="5400" b="1" dirty="0">
              <a:solidFill>
                <a:srgbClr val="3563A8"/>
              </a:solidFill>
              <a:latin typeface="Arial Black" panose="020B0A04020102020204" charset="0"/>
              <a:ea typeface="微软雅黑" panose="020B0503020204020204" charset="-122"/>
              <a:cs typeface="Arial Black" panose="020B0A04020102020204" charset="0"/>
            </a:endParaRPr>
          </a:p>
        </p:txBody>
      </p:sp>
      <p:sp>
        <p:nvSpPr>
          <p:cNvPr id="1048583" name="文本框 169"/>
          <p:cNvSpPr txBox="1"/>
          <p:nvPr/>
        </p:nvSpPr>
        <p:spPr>
          <a:xfrm>
            <a:off x="339438" y="4421405"/>
            <a:ext cx="10026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团队名称：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Turing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复赛排名：第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团队成员：中南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大学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：罗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涛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李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楠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王艺霏  李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迎港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华南理工大学：陈暄群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58"/>
          <p:cNvSpPr txBox="1"/>
          <p:nvPr/>
        </p:nvSpPr>
        <p:spPr>
          <a:xfrm>
            <a:off x="180975" y="3502325"/>
            <a:ext cx="9550400" cy="49859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3563A8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</a:rPr>
              <a:t>汇报人：李迎港，罗涛</a:t>
            </a:r>
            <a:endParaRPr lang="en-US" altLang="zh-CN" sz="2400" b="1" dirty="0">
              <a:solidFill>
                <a:srgbClr val="3563A8"/>
              </a:solidFill>
              <a:latin typeface="Arial Black" panose="020B0A04020102020204" charset="0"/>
              <a:ea typeface="微软雅黑" panose="020B0503020204020204" charset="-122"/>
              <a:cs typeface="Arial Black" panose="020B0A040201020202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68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075" y="354013"/>
            <a:ext cx="7481888" cy="3743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3" name="矩形 6"/>
          <p:cNvSpPr/>
          <p:nvPr/>
        </p:nvSpPr>
        <p:spPr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grpSp>
        <p:nvGrpSpPr>
          <p:cNvPr id="71" name="组合 13"/>
          <p:cNvGrpSpPr>
            <a:grpSpLocks noChangeAspect="1"/>
          </p:cNvGrpSpPr>
          <p:nvPr/>
        </p:nvGrpSpPr>
        <p:grpSpPr>
          <a:xfrm>
            <a:off x="7324725" y="3183278"/>
            <a:ext cx="4867275" cy="3481388"/>
            <a:chOff x="0" y="0"/>
            <a:chExt cx="4645656" cy="3322983"/>
          </a:xfrm>
        </p:grpSpPr>
        <p:pic>
          <p:nvPicPr>
            <p:cNvPr id="2097169" name="图片 14"/>
            <p:cNvPicPr>
              <a:picLocks noChangeAspect="1"/>
            </p:cNvPicPr>
            <p:nvPr/>
          </p:nvPicPr>
          <p:blipFill rotWithShape="1">
            <a:blip r:embed="rId4"/>
            <a:srcRect l="1" r="12763" b="52040"/>
            <a:stretch>
              <a:fillRect/>
            </a:stretch>
          </p:blipFill>
          <p:spPr>
            <a:xfrm>
              <a:off x="6344" y="0"/>
              <a:ext cx="4639312" cy="164241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97170" name="图片 15"/>
            <p:cNvPicPr>
              <a:picLocks noChangeAspect="1"/>
            </p:cNvPicPr>
            <p:nvPr/>
          </p:nvPicPr>
          <p:blipFill rotWithShape="1">
            <a:blip r:embed="rId4"/>
            <a:srcRect t="50633" r="12646"/>
            <a:stretch>
              <a:fillRect/>
            </a:stretch>
          </p:blipFill>
          <p:spPr>
            <a:xfrm>
              <a:off x="0" y="1632435"/>
              <a:ext cx="4645656" cy="169054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48664" name="文本框 8"/>
          <p:cNvSpPr txBox="1"/>
          <p:nvPr/>
        </p:nvSpPr>
        <p:spPr>
          <a:xfrm>
            <a:off x="0" y="1571625"/>
            <a:ext cx="1495425" cy="53860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sz="34400" b="1" dirty="0">
              <a:solidFill>
                <a:srgbClr val="1C488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2"/>
          <p:cNvSpPr txBox="1"/>
          <p:nvPr/>
        </p:nvSpPr>
        <p:spPr>
          <a:xfrm>
            <a:off x="2762250" y="3632200"/>
            <a:ext cx="505142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7200" b="1" dirty="0" smtClean="0">
                <a:solidFill>
                  <a:srgbClr val="1C4885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</a:rPr>
              <a:t>解决方案</a:t>
            </a:r>
            <a:endParaRPr lang="zh-CN" altLang="en-US" sz="7200" b="1" dirty="0">
              <a:solidFill>
                <a:srgbClr val="1C4885"/>
              </a:solidFill>
              <a:latin typeface="Arial Black" panose="020B0A04020102020204" charset="0"/>
              <a:ea typeface="微软雅黑" panose="020B0503020204020204" charset="-122"/>
              <a:cs typeface="Arial Black" panose="020B0A040201020202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24038" y="260893"/>
            <a:ext cx="7943776" cy="918137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347662" y="1047876"/>
            <a:ext cx="4837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lang="zh-CN" altLang="en-US" sz="2800" b="1" dirty="0" smtClean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  <a:endParaRPr lang="zh-CN" altLang="en-US" sz="2800" b="1" dirty="0">
              <a:solidFill>
                <a:srgbClr val="3563A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0780" y="1745177"/>
            <a:ext cx="10087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训练集划分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训练集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(40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万样本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训练集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(35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万样本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验证集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(5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万样本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去除训练集约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1300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张黑图样本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针对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类别不均衡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问题，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进行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重采样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将访问数据处理成维度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[26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,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+mn-ea"/>
              </a:rPr>
              <a:t>7,24]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张量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" name="平行四边形 3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6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7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8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4645" y="1790700"/>
            <a:ext cx="11400155" cy="4631690"/>
            <a:chOff x="334645" y="1790700"/>
            <a:chExt cx="11400155" cy="4631690"/>
          </a:xfrm>
        </p:grpSpPr>
        <p:sp>
          <p:nvSpPr>
            <p:cNvPr id="12" name="矩形 11"/>
            <p:cNvSpPr/>
            <p:nvPr/>
          </p:nvSpPr>
          <p:spPr>
            <a:xfrm>
              <a:off x="837080" y="2063081"/>
              <a:ext cx="6974072" cy="2125185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425132" y="4936124"/>
              <a:ext cx="1082510" cy="6659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02097" y="5026464"/>
              <a:ext cx="1135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Search history users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32383" y="4990651"/>
              <a:ext cx="969241" cy="552005"/>
            </a:xfrm>
            <a:prstGeom prst="rect">
              <a:avLst/>
            </a:prstGeom>
            <a:solidFill>
              <a:srgbClr val="4A9CC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92553" y="5085267"/>
              <a:ext cx="66535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Visit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506851" y="2105861"/>
              <a:ext cx="230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Best 0.721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851716" y="5042630"/>
              <a:ext cx="1365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Vote vector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616970" y="4367346"/>
              <a:ext cx="2174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Best 0.776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 rot="5400000">
              <a:off x="10319982" y="3578949"/>
              <a:ext cx="2286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rot="5400000">
              <a:off x="10787458" y="3985349"/>
              <a:ext cx="2286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5400000">
              <a:off x="9922784" y="3985349"/>
              <a:ext cx="2286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5400000">
              <a:off x="9729744" y="4492890"/>
              <a:ext cx="2286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5400000">
              <a:off x="10161544" y="4492890"/>
              <a:ext cx="2286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5400000">
              <a:off x="11025144" y="4492890"/>
              <a:ext cx="2286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5400000">
              <a:off x="10593344" y="4492890"/>
              <a:ext cx="2286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>
              <a:stCxn id="46" idx="6"/>
              <a:endCxn id="47" idx="3"/>
            </p:cNvCxnSpPr>
            <p:nvPr/>
          </p:nvCxnSpPr>
          <p:spPr>
            <a:xfrm>
              <a:off x="10434320" y="3807460"/>
              <a:ext cx="386715" cy="2114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6" idx="6"/>
              <a:endCxn id="48" idx="1"/>
            </p:cNvCxnSpPr>
            <p:nvPr/>
          </p:nvCxnSpPr>
          <p:spPr>
            <a:xfrm flipH="1">
              <a:off x="10118090" y="3807460"/>
              <a:ext cx="316230" cy="2114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7" idx="6"/>
              <a:endCxn id="51" idx="2"/>
            </p:cNvCxnSpPr>
            <p:nvPr/>
          </p:nvCxnSpPr>
          <p:spPr>
            <a:xfrm>
              <a:off x="10901680" y="4213860"/>
              <a:ext cx="237490" cy="2787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7" idx="6"/>
              <a:endCxn id="52" idx="2"/>
            </p:cNvCxnSpPr>
            <p:nvPr/>
          </p:nvCxnSpPr>
          <p:spPr>
            <a:xfrm flipH="1">
              <a:off x="10707370" y="4213860"/>
              <a:ext cx="194310" cy="2787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8" idx="6"/>
              <a:endCxn id="50" idx="2"/>
            </p:cNvCxnSpPr>
            <p:nvPr/>
          </p:nvCxnSpPr>
          <p:spPr>
            <a:xfrm>
              <a:off x="10036810" y="4213860"/>
              <a:ext cx="238760" cy="2787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8" idx="6"/>
              <a:endCxn id="49" idx="2"/>
            </p:cNvCxnSpPr>
            <p:nvPr/>
          </p:nvCxnSpPr>
          <p:spPr>
            <a:xfrm flipH="1">
              <a:off x="9843770" y="4213860"/>
              <a:ext cx="193040" cy="2787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9543267" y="2705515"/>
              <a:ext cx="18705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Ensemble learning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457037" y="5008330"/>
              <a:ext cx="2116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Accuracy 0.862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5363" y="4348009"/>
              <a:ext cx="1075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9517761" y="2610116"/>
              <a:ext cx="1912211" cy="2977833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820826" y="4332046"/>
              <a:ext cx="6990326" cy="1802850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4095327" y="5331990"/>
              <a:ext cx="1567672" cy="61198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4106634" y="5433999"/>
              <a:ext cx="1575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eneralized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high trusted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users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848607" y="2072606"/>
              <a:ext cx="103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CNN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7891134" y="3231882"/>
              <a:ext cx="1652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Class probability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8296213" y="4039639"/>
              <a:ext cx="800124" cy="6119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8268942" y="4074615"/>
              <a:ext cx="878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Z-score</a:t>
              </a:r>
            </a:p>
            <a:p>
              <a:pPr algn="ctr"/>
              <a:r>
                <a:rPr lang="en-US" altLang="zh-CN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右箭头 228"/>
            <p:cNvSpPr/>
            <p:nvPr/>
          </p:nvSpPr>
          <p:spPr>
            <a:xfrm>
              <a:off x="9139722" y="4185875"/>
              <a:ext cx="345777" cy="279522"/>
            </a:xfrm>
            <a:prstGeom prst="rightArrow">
              <a:avLst/>
            </a:prstGeom>
            <a:solidFill>
              <a:srgbClr val="4F81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>
              <a:off x="6174328" y="4960515"/>
              <a:ext cx="1086772" cy="5630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6380562" y="5103407"/>
              <a:ext cx="667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Vote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095327" y="4560465"/>
              <a:ext cx="1567672" cy="61198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4106634" y="4662474"/>
              <a:ext cx="1575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strictly </a:t>
              </a:r>
            </a:p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high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trusted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users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80" name="组合 179"/>
            <p:cNvGrpSpPr/>
            <p:nvPr/>
          </p:nvGrpSpPr>
          <p:grpSpPr>
            <a:xfrm>
              <a:off x="890288" y="2485399"/>
              <a:ext cx="6824980" cy="1564550"/>
              <a:chOff x="1480187" y="692874"/>
              <a:chExt cx="6824980" cy="1564550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2861660" y="692874"/>
                <a:ext cx="1141203" cy="67370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82" name="直接箭头连接符 181"/>
              <p:cNvCxnSpPr/>
              <p:nvPr/>
            </p:nvCxnSpPr>
            <p:spPr>
              <a:xfrm flipV="1">
                <a:off x="2544661" y="1029727"/>
                <a:ext cx="289261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" name="文本框 182"/>
              <p:cNvSpPr txBox="1"/>
              <p:nvPr/>
            </p:nvSpPr>
            <p:spPr>
              <a:xfrm>
                <a:off x="2822035" y="778119"/>
                <a:ext cx="1256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Image network</a:t>
                </a: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561957" y="692874"/>
                <a:ext cx="958928" cy="673706"/>
              </a:xfrm>
              <a:prstGeom prst="rect">
                <a:avLst/>
              </a:prstGeom>
              <a:solidFill>
                <a:srgbClr val="4A9CC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5" name="文本框 184"/>
              <p:cNvSpPr txBox="1"/>
              <p:nvPr/>
            </p:nvSpPr>
            <p:spPr>
              <a:xfrm>
                <a:off x="1480187" y="790922"/>
                <a:ext cx="10812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Image</a:t>
                </a:r>
              </a:p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100*100*3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1561957" y="1569962"/>
                <a:ext cx="958928" cy="673706"/>
              </a:xfrm>
              <a:prstGeom prst="rect">
                <a:avLst/>
              </a:prstGeom>
              <a:solidFill>
                <a:srgbClr val="4A9CC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>
                <a:off x="1492613" y="1664505"/>
                <a:ext cx="1022329" cy="300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Visit</a:t>
                </a:r>
              </a:p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7*26*24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2861660" y="1583718"/>
                <a:ext cx="1141203" cy="67370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89" name="直接箭头连接符 188"/>
              <p:cNvCxnSpPr/>
              <p:nvPr/>
            </p:nvCxnSpPr>
            <p:spPr>
              <a:xfrm flipV="1">
                <a:off x="2536736" y="1920570"/>
                <a:ext cx="289262" cy="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0" name="文本框 189"/>
              <p:cNvSpPr txBox="1"/>
              <p:nvPr/>
            </p:nvSpPr>
            <p:spPr>
              <a:xfrm>
                <a:off x="2793461" y="1688014"/>
                <a:ext cx="1256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Visit network</a:t>
                </a: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4359490" y="702398"/>
                <a:ext cx="982634" cy="6737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92" name="直接箭头连接符 191"/>
              <p:cNvCxnSpPr/>
              <p:nvPr/>
            </p:nvCxnSpPr>
            <p:spPr>
              <a:xfrm>
                <a:off x="4034563" y="1029727"/>
                <a:ext cx="281337" cy="869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3" name="文本框 192"/>
              <p:cNvSpPr txBox="1"/>
              <p:nvPr/>
            </p:nvSpPr>
            <p:spPr>
              <a:xfrm>
                <a:off x="4353474" y="892420"/>
                <a:ext cx="9886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Vector1</a:t>
                </a: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4359488" y="1583717"/>
                <a:ext cx="982635" cy="6737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95" name="直接箭头连接符 194"/>
              <p:cNvCxnSpPr/>
              <p:nvPr/>
            </p:nvCxnSpPr>
            <p:spPr>
              <a:xfrm flipV="1">
                <a:off x="4026638" y="1920570"/>
                <a:ext cx="289262" cy="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4361878" y="1764213"/>
                <a:ext cx="10088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Vector2</a:t>
                </a:r>
              </a:p>
            </p:txBody>
          </p:sp>
          <p:cxnSp>
            <p:nvCxnSpPr>
              <p:cNvPr id="197" name="肘形连接符 196"/>
              <p:cNvCxnSpPr/>
              <p:nvPr/>
            </p:nvCxnSpPr>
            <p:spPr>
              <a:xfrm>
                <a:off x="5378392" y="1038426"/>
                <a:ext cx="479461" cy="449453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肘形连接符 197"/>
              <p:cNvCxnSpPr/>
              <p:nvPr/>
            </p:nvCxnSpPr>
            <p:spPr>
              <a:xfrm flipV="1">
                <a:off x="5378392" y="1487600"/>
                <a:ext cx="479461" cy="425531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矩形 198"/>
              <p:cNvSpPr/>
              <p:nvPr/>
            </p:nvSpPr>
            <p:spPr>
              <a:xfrm>
                <a:off x="5897477" y="1130086"/>
                <a:ext cx="893847" cy="67370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0" name="文本框 199"/>
              <p:cNvSpPr txBox="1"/>
              <p:nvPr/>
            </p:nvSpPr>
            <p:spPr>
              <a:xfrm>
                <a:off x="5664564" y="1224857"/>
                <a:ext cx="13195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Concat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 vector</a:t>
                </a:r>
              </a:p>
            </p:txBody>
          </p:sp>
          <p:cxnSp>
            <p:nvCxnSpPr>
              <p:cNvPr id="201" name="直接箭头连接符 200"/>
              <p:cNvCxnSpPr/>
              <p:nvPr/>
            </p:nvCxnSpPr>
            <p:spPr>
              <a:xfrm>
                <a:off x="6821585" y="1471429"/>
                <a:ext cx="281337" cy="869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5" name="矩形 204"/>
              <p:cNvSpPr/>
              <p:nvPr/>
            </p:nvSpPr>
            <p:spPr>
              <a:xfrm>
                <a:off x="7131496" y="1130086"/>
                <a:ext cx="1141203" cy="67370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8" name="文本框 207"/>
              <p:cNvSpPr txBox="1"/>
              <p:nvPr/>
            </p:nvSpPr>
            <p:spPr>
              <a:xfrm>
                <a:off x="7195187" y="1113244"/>
                <a:ext cx="1109980" cy="73723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Fully </a:t>
                </a:r>
              </a:p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connected layer</a:t>
                </a:r>
              </a:p>
            </p:txBody>
          </p:sp>
        </p:grpSp>
        <p:cxnSp>
          <p:nvCxnSpPr>
            <p:cNvPr id="209" name="直接箭头连接符 208"/>
            <p:cNvCxnSpPr/>
            <p:nvPr/>
          </p:nvCxnSpPr>
          <p:spPr>
            <a:xfrm>
              <a:off x="2082466" y="5262304"/>
              <a:ext cx="281337" cy="869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接箭头连接符 209"/>
            <p:cNvCxnSpPr/>
            <p:nvPr/>
          </p:nvCxnSpPr>
          <p:spPr>
            <a:xfrm>
              <a:off x="3634679" y="5370036"/>
              <a:ext cx="384654" cy="19335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/>
            <p:nvPr/>
          </p:nvCxnSpPr>
          <p:spPr>
            <a:xfrm>
              <a:off x="5721472" y="4827359"/>
              <a:ext cx="384654" cy="19335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接箭头连接符 211"/>
            <p:cNvCxnSpPr/>
            <p:nvPr/>
          </p:nvCxnSpPr>
          <p:spPr>
            <a:xfrm flipV="1">
              <a:off x="3624792" y="4907727"/>
              <a:ext cx="333530" cy="26932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接箭头连接符 213"/>
            <p:cNvCxnSpPr/>
            <p:nvPr/>
          </p:nvCxnSpPr>
          <p:spPr>
            <a:xfrm flipV="1">
              <a:off x="5754996" y="5372897"/>
              <a:ext cx="333530" cy="26932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圆角矩形 215"/>
            <p:cNvSpPr/>
            <p:nvPr/>
          </p:nvSpPr>
          <p:spPr>
            <a:xfrm>
              <a:off x="334645" y="1790700"/>
              <a:ext cx="11400155" cy="4631690"/>
            </a:xfrm>
            <a:prstGeom prst="round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右箭头 216"/>
            <p:cNvSpPr/>
            <p:nvPr/>
          </p:nvSpPr>
          <p:spPr>
            <a:xfrm rot="3102762">
              <a:off x="7787542" y="3603028"/>
              <a:ext cx="568073" cy="279522"/>
            </a:xfrm>
            <a:prstGeom prst="rightArrow">
              <a:avLst/>
            </a:prstGeom>
            <a:solidFill>
              <a:srgbClr val="4F81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9" name="右箭头 218"/>
            <p:cNvSpPr/>
            <p:nvPr/>
          </p:nvSpPr>
          <p:spPr>
            <a:xfrm rot="18780733">
              <a:off x="7804906" y="4792974"/>
              <a:ext cx="568073" cy="279522"/>
            </a:xfrm>
            <a:prstGeom prst="rightArrow">
              <a:avLst/>
            </a:prstGeom>
            <a:solidFill>
              <a:srgbClr val="4F81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7" name="平行四边形 76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8" name="平行四边形 77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9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80" name="直接连接符 79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81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2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347662" y="1047876"/>
            <a:ext cx="4837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altLang="en-US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整体框架</a:t>
            </a:r>
          </a:p>
        </p:txBody>
      </p:sp>
    </p:spTree>
    <p:extLst>
      <p:ext uri="{BB962C8B-B14F-4D97-AF65-F5344CB8AC3E}">
        <p14:creationId xmlns:p14="http://schemas.microsoft.com/office/powerpoint/2010/main" val="2172868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237"/>
          <p:cNvSpPr/>
          <p:nvPr/>
        </p:nvSpPr>
        <p:spPr>
          <a:xfrm>
            <a:off x="2421423" y="2055085"/>
            <a:ext cx="7082555" cy="1598228"/>
          </a:xfrm>
          <a:prstGeom prst="rect">
            <a:avLst/>
          </a:prstGeom>
          <a:solidFill>
            <a:srgbClr val="CCCCCC"/>
          </a:solidFill>
          <a:ln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2421423" y="4127490"/>
            <a:ext cx="7082555" cy="2131567"/>
          </a:xfrm>
          <a:prstGeom prst="rect">
            <a:avLst/>
          </a:prstGeom>
          <a:solidFill>
            <a:srgbClr val="CCCCCC"/>
          </a:solidFill>
          <a:ln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1424" y="3655497"/>
            <a:ext cx="7082554" cy="478618"/>
          </a:xfrm>
          <a:prstGeom prst="rect">
            <a:avLst/>
          </a:prstGeom>
          <a:solidFill>
            <a:srgbClr val="01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2256891" y="2909553"/>
            <a:ext cx="144000" cy="1606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119754" y="2947254"/>
            <a:ext cx="112441" cy="112441"/>
            <a:chOff x="4463420" y="2725143"/>
            <a:chExt cx="100800" cy="100800"/>
          </a:xfrm>
        </p:grpSpPr>
        <p:sp>
          <p:nvSpPr>
            <p:cNvPr id="115" name="椭圆 114"/>
            <p:cNvSpPr/>
            <p:nvPr/>
          </p:nvSpPr>
          <p:spPr>
            <a:xfrm>
              <a:off x="4463420" y="2725143"/>
              <a:ext cx="100800" cy="100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94249" y="2749519"/>
              <a:ext cx="43745" cy="4390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5" name="肘形连接符 94"/>
          <p:cNvCxnSpPr/>
          <p:nvPr/>
        </p:nvCxnSpPr>
        <p:spPr>
          <a:xfrm rot="5400000" flipH="1" flipV="1">
            <a:off x="2936210" y="2465413"/>
            <a:ext cx="504000" cy="54000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图片 1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81" y="2473932"/>
            <a:ext cx="1000954" cy="1000954"/>
          </a:xfrm>
          <a:prstGeom prst="rect">
            <a:avLst/>
          </a:prstGeom>
        </p:spPr>
      </p:pic>
      <p:sp>
        <p:nvSpPr>
          <p:cNvPr id="178" name="文本框 177"/>
          <p:cNvSpPr txBox="1"/>
          <p:nvPr/>
        </p:nvSpPr>
        <p:spPr>
          <a:xfrm>
            <a:off x="1358071" y="2165098"/>
            <a:ext cx="6479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/>
          <p:cNvCxnSpPr/>
          <p:nvPr/>
        </p:nvCxnSpPr>
        <p:spPr>
          <a:xfrm>
            <a:off x="10022482" y="3920359"/>
            <a:ext cx="324000" cy="38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/>
          <p:cNvSpPr txBox="1"/>
          <p:nvPr/>
        </p:nvSpPr>
        <p:spPr>
          <a:xfrm>
            <a:off x="9995099" y="3719152"/>
            <a:ext cx="3773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Fc 9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90" name="组合 289"/>
          <p:cNvGrpSpPr/>
          <p:nvPr/>
        </p:nvGrpSpPr>
        <p:grpSpPr>
          <a:xfrm>
            <a:off x="9942147" y="3164359"/>
            <a:ext cx="46800" cy="1512000"/>
            <a:chOff x="9357841" y="3331418"/>
            <a:chExt cx="112218" cy="1592957"/>
          </a:xfrm>
        </p:grpSpPr>
        <p:sp>
          <p:nvSpPr>
            <p:cNvPr id="239" name="矩形 238"/>
            <p:cNvSpPr/>
            <p:nvPr/>
          </p:nvSpPr>
          <p:spPr>
            <a:xfrm>
              <a:off x="9357841" y="3331418"/>
              <a:ext cx="112218" cy="530085"/>
            </a:xfrm>
            <a:prstGeom prst="rect">
              <a:avLst/>
            </a:prstGeom>
            <a:solidFill>
              <a:srgbClr val="B9E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9357841" y="3861503"/>
              <a:ext cx="112218" cy="1062872"/>
            </a:xfrm>
            <a:prstGeom prst="rect">
              <a:avLst/>
            </a:prstGeom>
            <a:solidFill>
              <a:srgbClr val="FFD6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5" name="矩形 244"/>
          <p:cNvSpPr/>
          <p:nvPr/>
        </p:nvSpPr>
        <p:spPr>
          <a:xfrm>
            <a:off x="10357462" y="3535363"/>
            <a:ext cx="77982" cy="77866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3" name="肘形连接符 302"/>
          <p:cNvCxnSpPr/>
          <p:nvPr/>
        </p:nvCxnSpPr>
        <p:spPr>
          <a:xfrm flipV="1">
            <a:off x="8982137" y="3913900"/>
            <a:ext cx="936000" cy="1224000"/>
          </a:xfrm>
          <a:prstGeom prst="bentConnector3">
            <a:avLst>
              <a:gd name="adj1" fmla="val 7037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4732784" y="3718222"/>
            <a:ext cx="24187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双分支残差网络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0346482" y="3696554"/>
            <a:ext cx="1070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Class probability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4" name="平行四边形 93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8" name="平行四边形 97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99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100" name="直接连接符 99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101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2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347662" y="1047876"/>
            <a:ext cx="4837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CNN</a:t>
            </a:r>
          </a:p>
        </p:txBody>
      </p:sp>
      <p:cxnSp>
        <p:nvCxnSpPr>
          <p:cNvPr id="109" name="肘形连接符 108"/>
          <p:cNvCxnSpPr/>
          <p:nvPr/>
        </p:nvCxnSpPr>
        <p:spPr>
          <a:xfrm>
            <a:off x="8979357" y="3055354"/>
            <a:ext cx="936000" cy="864000"/>
          </a:xfrm>
          <a:prstGeom prst="bentConnector3">
            <a:avLst>
              <a:gd name="adj1" fmla="val 7054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1203372" y="4298257"/>
            <a:ext cx="10110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Visit Matrix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16" y="4648277"/>
            <a:ext cx="1169973" cy="1169973"/>
          </a:xfrm>
          <a:prstGeom prst="rect">
            <a:avLst/>
          </a:prstGeom>
        </p:spPr>
      </p:pic>
      <p:sp>
        <p:nvSpPr>
          <p:cNvPr id="146" name="矩形 145"/>
          <p:cNvSpPr/>
          <p:nvPr/>
        </p:nvSpPr>
        <p:spPr>
          <a:xfrm>
            <a:off x="3144323" y="4342251"/>
            <a:ext cx="4595927" cy="27479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3135884" y="5799162"/>
            <a:ext cx="4604366" cy="2404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Cube 4"/>
          <p:cNvSpPr/>
          <p:nvPr/>
        </p:nvSpPr>
        <p:spPr>
          <a:xfrm>
            <a:off x="3696211" y="4665421"/>
            <a:ext cx="163289" cy="380784"/>
          </a:xfrm>
          <a:prstGeom prst="cube">
            <a:avLst>
              <a:gd name="adj" fmla="val 81850"/>
            </a:avLst>
          </a:prstGeom>
          <a:solidFill>
            <a:srgbClr val="FFD6AD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肘形连接符 150"/>
          <p:cNvCxnSpPr/>
          <p:nvPr/>
        </p:nvCxnSpPr>
        <p:spPr>
          <a:xfrm>
            <a:off x="3419985" y="4624317"/>
            <a:ext cx="276226" cy="251959"/>
          </a:xfrm>
          <a:prstGeom prst="bentConnector3">
            <a:avLst>
              <a:gd name="adj1" fmla="val 17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/>
          <p:cNvCxnSpPr/>
          <p:nvPr/>
        </p:nvCxnSpPr>
        <p:spPr>
          <a:xfrm flipV="1">
            <a:off x="3419985" y="5547202"/>
            <a:ext cx="276226" cy="251959"/>
          </a:xfrm>
          <a:prstGeom prst="bentConnector3">
            <a:avLst>
              <a:gd name="adj1" fmla="val 17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be 4"/>
          <p:cNvSpPr/>
          <p:nvPr/>
        </p:nvSpPr>
        <p:spPr>
          <a:xfrm>
            <a:off x="3696210" y="5321620"/>
            <a:ext cx="163289" cy="380784"/>
          </a:xfrm>
          <a:prstGeom prst="cube">
            <a:avLst>
              <a:gd name="adj" fmla="val 81850"/>
            </a:avLst>
          </a:prstGeom>
          <a:solidFill>
            <a:srgbClr val="FFD6AD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4" name="肘形连接符 153"/>
          <p:cNvCxnSpPr/>
          <p:nvPr/>
        </p:nvCxnSpPr>
        <p:spPr>
          <a:xfrm rot="16200000" flipH="1">
            <a:off x="3795957" y="4880757"/>
            <a:ext cx="267833" cy="256576"/>
          </a:xfrm>
          <a:prstGeom prst="bentConnector3">
            <a:avLst>
              <a:gd name="adj1" fmla="val 139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/>
          <p:nvPr/>
        </p:nvCxnSpPr>
        <p:spPr>
          <a:xfrm flipV="1">
            <a:off x="3801585" y="5298164"/>
            <a:ext cx="256577" cy="240490"/>
          </a:xfrm>
          <a:prstGeom prst="bentConnector3">
            <a:avLst>
              <a:gd name="adj1" fmla="val 9949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/>
          <p:cNvGrpSpPr/>
          <p:nvPr/>
        </p:nvGrpSpPr>
        <p:grpSpPr>
          <a:xfrm>
            <a:off x="4001941" y="5164342"/>
            <a:ext cx="112441" cy="112441"/>
            <a:chOff x="4463420" y="2725143"/>
            <a:chExt cx="100800" cy="100800"/>
          </a:xfrm>
        </p:grpSpPr>
        <p:sp>
          <p:nvSpPr>
            <p:cNvPr id="157" name="椭圆 156"/>
            <p:cNvSpPr/>
            <p:nvPr/>
          </p:nvSpPr>
          <p:spPr>
            <a:xfrm>
              <a:off x="4463420" y="2725143"/>
              <a:ext cx="100800" cy="100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4494249" y="2749519"/>
              <a:ext cx="43745" cy="4390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9" name="直接箭头连接符 158"/>
          <p:cNvCxnSpPr/>
          <p:nvPr/>
        </p:nvCxnSpPr>
        <p:spPr>
          <a:xfrm>
            <a:off x="4127166" y="5223287"/>
            <a:ext cx="26692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ube 4"/>
          <p:cNvSpPr/>
          <p:nvPr/>
        </p:nvSpPr>
        <p:spPr>
          <a:xfrm>
            <a:off x="4375058" y="4918126"/>
            <a:ext cx="232602" cy="563793"/>
          </a:xfrm>
          <a:prstGeom prst="cube">
            <a:avLst>
              <a:gd name="adj" fmla="val 81850"/>
            </a:avLst>
          </a:prstGeom>
          <a:solidFill>
            <a:srgbClr val="FFD6AD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1" name="直接箭头连接符 160"/>
          <p:cNvCxnSpPr/>
          <p:nvPr/>
        </p:nvCxnSpPr>
        <p:spPr>
          <a:xfrm>
            <a:off x="4491359" y="5223287"/>
            <a:ext cx="26692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be 4"/>
          <p:cNvSpPr/>
          <p:nvPr/>
        </p:nvSpPr>
        <p:spPr>
          <a:xfrm>
            <a:off x="4749159" y="5025628"/>
            <a:ext cx="163289" cy="380784"/>
          </a:xfrm>
          <a:prstGeom prst="cube">
            <a:avLst>
              <a:gd name="adj" fmla="val 81850"/>
            </a:avLst>
          </a:prstGeom>
          <a:solidFill>
            <a:srgbClr val="FFD6AD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3" name="肘形连接符 162"/>
          <p:cNvCxnSpPr/>
          <p:nvPr/>
        </p:nvCxnSpPr>
        <p:spPr>
          <a:xfrm rot="16200000" flipH="1">
            <a:off x="4779605" y="5347775"/>
            <a:ext cx="405756" cy="242062"/>
          </a:xfrm>
          <a:prstGeom prst="bentConnector3">
            <a:avLst>
              <a:gd name="adj1" fmla="val -164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/>
          <p:nvPr/>
        </p:nvCxnSpPr>
        <p:spPr>
          <a:xfrm rot="5400000" flipH="1" flipV="1">
            <a:off x="4705677" y="4790501"/>
            <a:ext cx="553609" cy="242062"/>
          </a:xfrm>
          <a:prstGeom prst="bentConnector3">
            <a:avLst>
              <a:gd name="adj1" fmla="val -46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5047292" y="4427491"/>
            <a:ext cx="112441" cy="112441"/>
            <a:chOff x="4463420" y="2725143"/>
            <a:chExt cx="100800" cy="100800"/>
          </a:xfrm>
        </p:grpSpPr>
        <p:sp>
          <p:nvSpPr>
            <p:cNvPr id="166" name="椭圆 165"/>
            <p:cNvSpPr/>
            <p:nvPr/>
          </p:nvSpPr>
          <p:spPr>
            <a:xfrm>
              <a:off x="4463420" y="2725143"/>
              <a:ext cx="100800" cy="100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4494249" y="2749519"/>
              <a:ext cx="43745" cy="4390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8" name="矩形 167"/>
          <p:cNvSpPr/>
          <p:nvPr/>
        </p:nvSpPr>
        <p:spPr>
          <a:xfrm>
            <a:off x="5103512" y="5695777"/>
            <a:ext cx="2636738" cy="11004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Cube 4"/>
          <p:cNvSpPr/>
          <p:nvPr/>
        </p:nvSpPr>
        <p:spPr>
          <a:xfrm>
            <a:off x="5870974" y="4656080"/>
            <a:ext cx="163289" cy="380784"/>
          </a:xfrm>
          <a:prstGeom prst="cube">
            <a:avLst>
              <a:gd name="adj" fmla="val 81850"/>
            </a:avLst>
          </a:prstGeom>
          <a:solidFill>
            <a:srgbClr val="FFD6AD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0" name="肘形连接符 169"/>
          <p:cNvCxnSpPr/>
          <p:nvPr/>
        </p:nvCxnSpPr>
        <p:spPr>
          <a:xfrm>
            <a:off x="5580134" y="4625906"/>
            <a:ext cx="290908" cy="242182"/>
          </a:xfrm>
          <a:prstGeom prst="bentConnector3">
            <a:avLst>
              <a:gd name="adj1" fmla="val 88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flipV="1">
            <a:off x="5580134" y="5454633"/>
            <a:ext cx="284537" cy="221716"/>
          </a:xfrm>
          <a:prstGeom prst="bentConnector3">
            <a:avLst>
              <a:gd name="adj1" fmla="val 6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ube 4"/>
          <p:cNvSpPr/>
          <p:nvPr/>
        </p:nvSpPr>
        <p:spPr>
          <a:xfrm>
            <a:off x="5864671" y="5248299"/>
            <a:ext cx="163289" cy="380784"/>
          </a:xfrm>
          <a:prstGeom prst="cube">
            <a:avLst>
              <a:gd name="adj" fmla="val 81850"/>
            </a:avLst>
          </a:prstGeom>
          <a:solidFill>
            <a:srgbClr val="FFD6AD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6168808" y="5102130"/>
            <a:ext cx="112441" cy="112441"/>
            <a:chOff x="4463420" y="2725143"/>
            <a:chExt cx="100800" cy="100800"/>
          </a:xfrm>
        </p:grpSpPr>
        <p:sp>
          <p:nvSpPr>
            <p:cNvPr id="174" name="椭圆 173"/>
            <p:cNvSpPr/>
            <p:nvPr/>
          </p:nvSpPr>
          <p:spPr>
            <a:xfrm>
              <a:off x="4463420" y="2725143"/>
              <a:ext cx="100800" cy="100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4494249" y="2749519"/>
              <a:ext cx="43745" cy="4390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7" name="直接箭头连接符 176"/>
          <p:cNvCxnSpPr/>
          <p:nvPr/>
        </p:nvCxnSpPr>
        <p:spPr>
          <a:xfrm>
            <a:off x="6281249" y="5159593"/>
            <a:ext cx="26692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ube 4"/>
          <p:cNvSpPr/>
          <p:nvPr/>
        </p:nvSpPr>
        <p:spPr>
          <a:xfrm>
            <a:off x="6523620" y="4849519"/>
            <a:ext cx="232602" cy="563793"/>
          </a:xfrm>
          <a:prstGeom prst="cube">
            <a:avLst>
              <a:gd name="adj" fmla="val 81850"/>
            </a:avLst>
          </a:prstGeom>
          <a:solidFill>
            <a:srgbClr val="FFD6AD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1" name="直接箭头连接符 180"/>
          <p:cNvCxnSpPr/>
          <p:nvPr/>
        </p:nvCxnSpPr>
        <p:spPr>
          <a:xfrm>
            <a:off x="6650004" y="5164342"/>
            <a:ext cx="26692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ube 4"/>
          <p:cNvSpPr/>
          <p:nvPr/>
        </p:nvSpPr>
        <p:spPr>
          <a:xfrm>
            <a:off x="6916925" y="4959057"/>
            <a:ext cx="163289" cy="380784"/>
          </a:xfrm>
          <a:prstGeom prst="cube">
            <a:avLst>
              <a:gd name="adj" fmla="val 81850"/>
            </a:avLst>
          </a:prstGeom>
          <a:solidFill>
            <a:srgbClr val="FFD6AD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3" name="肘形连接符 182"/>
          <p:cNvCxnSpPr/>
          <p:nvPr/>
        </p:nvCxnSpPr>
        <p:spPr>
          <a:xfrm rot="16200000" flipH="1">
            <a:off x="6962321" y="5262071"/>
            <a:ext cx="381228" cy="236689"/>
          </a:xfrm>
          <a:prstGeom prst="bentConnector3">
            <a:avLst>
              <a:gd name="adj1" fmla="val 65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/>
          <p:nvPr/>
        </p:nvCxnSpPr>
        <p:spPr>
          <a:xfrm rot="5400000" flipH="1" flipV="1">
            <a:off x="6894497" y="4756750"/>
            <a:ext cx="514060" cy="239505"/>
          </a:xfrm>
          <a:prstGeom prst="bentConnector3">
            <a:avLst>
              <a:gd name="adj1" fmla="val 58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组合 187"/>
          <p:cNvGrpSpPr/>
          <p:nvPr/>
        </p:nvGrpSpPr>
        <p:grpSpPr>
          <a:xfrm>
            <a:off x="7215058" y="4411655"/>
            <a:ext cx="112441" cy="112441"/>
            <a:chOff x="4463420" y="2725143"/>
            <a:chExt cx="100800" cy="100800"/>
          </a:xfrm>
        </p:grpSpPr>
        <p:sp>
          <p:nvSpPr>
            <p:cNvPr id="194" name="椭圆 193"/>
            <p:cNvSpPr/>
            <p:nvPr/>
          </p:nvSpPr>
          <p:spPr>
            <a:xfrm>
              <a:off x="4463420" y="2725143"/>
              <a:ext cx="100800" cy="100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4494249" y="2749519"/>
              <a:ext cx="43745" cy="4390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6" name="肘形连接符 195"/>
          <p:cNvCxnSpPr>
            <a:endCxn id="174" idx="4"/>
          </p:cNvCxnSpPr>
          <p:nvPr/>
        </p:nvCxnSpPr>
        <p:spPr>
          <a:xfrm flipV="1">
            <a:off x="5972810" y="5214571"/>
            <a:ext cx="252219" cy="23758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肘形连接符 196"/>
          <p:cNvCxnSpPr/>
          <p:nvPr/>
        </p:nvCxnSpPr>
        <p:spPr>
          <a:xfrm>
            <a:off x="5971166" y="4862076"/>
            <a:ext cx="252219" cy="23758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7271280" y="5569443"/>
            <a:ext cx="468970" cy="1298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Cube 4"/>
          <p:cNvSpPr/>
          <p:nvPr/>
        </p:nvSpPr>
        <p:spPr>
          <a:xfrm>
            <a:off x="2513872" y="4823468"/>
            <a:ext cx="349405" cy="794187"/>
          </a:xfrm>
          <a:prstGeom prst="cube">
            <a:avLst>
              <a:gd name="adj" fmla="val 81850"/>
            </a:avLst>
          </a:prstGeom>
          <a:solidFill>
            <a:srgbClr val="FFD6AD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肘形连接符 8"/>
          <p:cNvCxnSpPr/>
          <p:nvPr/>
        </p:nvCxnSpPr>
        <p:spPr>
          <a:xfrm flipV="1">
            <a:off x="2745364" y="4483682"/>
            <a:ext cx="396000" cy="720000"/>
          </a:xfrm>
          <a:prstGeom prst="bentConnector3">
            <a:avLst>
              <a:gd name="adj1" fmla="val 5081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/>
          <p:nvPr/>
        </p:nvCxnSpPr>
        <p:spPr>
          <a:xfrm>
            <a:off x="2744980" y="5199407"/>
            <a:ext cx="396000" cy="720000"/>
          </a:xfrm>
          <a:prstGeom prst="bentConnector3">
            <a:avLst>
              <a:gd name="adj1" fmla="val 5081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右箭头 203"/>
          <p:cNvSpPr/>
          <p:nvPr/>
        </p:nvSpPr>
        <p:spPr>
          <a:xfrm>
            <a:off x="2250602" y="5142972"/>
            <a:ext cx="144000" cy="1606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5" name="直接箭头连接符 204"/>
          <p:cNvCxnSpPr/>
          <p:nvPr/>
        </p:nvCxnSpPr>
        <p:spPr>
          <a:xfrm flipV="1">
            <a:off x="8573443" y="5129321"/>
            <a:ext cx="35108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7735874" y="4528785"/>
            <a:ext cx="581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altLang="zh-CN" sz="1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Flatten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3139675" y="4342251"/>
            <a:ext cx="4604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V="1">
            <a:off x="3135884" y="4612123"/>
            <a:ext cx="4604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>
          <a:xfrm flipV="1">
            <a:off x="3135884" y="5800515"/>
            <a:ext cx="196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V="1">
            <a:off x="3131666" y="6042054"/>
            <a:ext cx="4604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/>
          <p:nvPr/>
        </p:nvCxnSpPr>
        <p:spPr>
          <a:xfrm flipV="1">
            <a:off x="5103512" y="5691984"/>
            <a:ext cx="217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 flipV="1">
            <a:off x="7269743" y="5566268"/>
            <a:ext cx="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/>
          <p:cNvSpPr txBox="1"/>
          <p:nvPr/>
        </p:nvSpPr>
        <p:spPr>
          <a:xfrm>
            <a:off x="7710851" y="5591264"/>
            <a:ext cx="581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altLang="zh-CN" sz="1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Flatten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8040422" y="5027196"/>
            <a:ext cx="540000" cy="216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Concat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9" name="肘形连接符 228"/>
          <p:cNvCxnSpPr/>
          <p:nvPr/>
        </p:nvCxnSpPr>
        <p:spPr>
          <a:xfrm>
            <a:off x="7735430" y="4487795"/>
            <a:ext cx="576000" cy="5298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肘形连接符 232"/>
          <p:cNvCxnSpPr>
            <a:endCxn id="228" idx="2"/>
          </p:cNvCxnSpPr>
          <p:nvPr/>
        </p:nvCxnSpPr>
        <p:spPr>
          <a:xfrm flipV="1">
            <a:off x="7743051" y="5243196"/>
            <a:ext cx="567371" cy="56186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8934224" y="4625906"/>
            <a:ext cx="53384" cy="1008000"/>
          </a:xfrm>
          <a:prstGeom prst="rect">
            <a:avLst/>
          </a:prstGeom>
          <a:solidFill>
            <a:srgbClr val="FFD6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文本框 235"/>
          <p:cNvSpPr txBox="1"/>
          <p:nvPr/>
        </p:nvSpPr>
        <p:spPr>
          <a:xfrm>
            <a:off x="8937484" y="4896818"/>
            <a:ext cx="56649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Fc 512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0" name="Cube 4"/>
          <p:cNvSpPr/>
          <p:nvPr/>
        </p:nvSpPr>
        <p:spPr>
          <a:xfrm>
            <a:off x="2512668" y="2618630"/>
            <a:ext cx="349405" cy="794187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Cube 4"/>
          <p:cNvSpPr/>
          <p:nvPr/>
        </p:nvSpPr>
        <p:spPr>
          <a:xfrm>
            <a:off x="3062884" y="2803290"/>
            <a:ext cx="163289" cy="380784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5" name="直接箭头连接符 254"/>
          <p:cNvCxnSpPr/>
          <p:nvPr/>
        </p:nvCxnSpPr>
        <p:spPr>
          <a:xfrm>
            <a:off x="2739721" y="2993682"/>
            <a:ext cx="324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Cube 4"/>
          <p:cNvSpPr/>
          <p:nvPr/>
        </p:nvSpPr>
        <p:spPr>
          <a:xfrm>
            <a:off x="3419350" y="2707971"/>
            <a:ext cx="232602" cy="563793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3" name="直接箭头连接符 262"/>
          <p:cNvCxnSpPr/>
          <p:nvPr/>
        </p:nvCxnSpPr>
        <p:spPr>
          <a:xfrm>
            <a:off x="3167350" y="2995439"/>
            <a:ext cx="25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Cube 4"/>
          <p:cNvSpPr/>
          <p:nvPr/>
        </p:nvSpPr>
        <p:spPr>
          <a:xfrm>
            <a:off x="3815086" y="2804814"/>
            <a:ext cx="163289" cy="380784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6" name="直接箭头连接符 265"/>
          <p:cNvCxnSpPr/>
          <p:nvPr/>
        </p:nvCxnSpPr>
        <p:spPr>
          <a:xfrm>
            <a:off x="3561929" y="3003059"/>
            <a:ext cx="25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Cube 4"/>
          <p:cNvSpPr/>
          <p:nvPr/>
        </p:nvSpPr>
        <p:spPr>
          <a:xfrm>
            <a:off x="3455466" y="2271790"/>
            <a:ext cx="163289" cy="380784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肘形连接符 69"/>
          <p:cNvCxnSpPr/>
          <p:nvPr/>
        </p:nvCxnSpPr>
        <p:spPr>
          <a:xfrm rot="16200000" flipH="1">
            <a:off x="3640829" y="2414057"/>
            <a:ext cx="468000" cy="612000"/>
          </a:xfrm>
          <a:prstGeom prst="bentConnector3">
            <a:avLst>
              <a:gd name="adj1" fmla="val -236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/>
          <p:nvPr/>
        </p:nvCxnSpPr>
        <p:spPr>
          <a:xfrm>
            <a:off x="3905431" y="3011061"/>
            <a:ext cx="21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组合 269"/>
          <p:cNvGrpSpPr/>
          <p:nvPr/>
        </p:nvGrpSpPr>
        <p:grpSpPr>
          <a:xfrm>
            <a:off x="5643393" y="2967143"/>
            <a:ext cx="112441" cy="112441"/>
            <a:chOff x="4463420" y="2725143"/>
            <a:chExt cx="100800" cy="100800"/>
          </a:xfrm>
        </p:grpSpPr>
        <p:sp>
          <p:nvSpPr>
            <p:cNvPr id="271" name="椭圆 270"/>
            <p:cNvSpPr/>
            <p:nvPr/>
          </p:nvSpPr>
          <p:spPr>
            <a:xfrm>
              <a:off x="4463420" y="2725143"/>
              <a:ext cx="100800" cy="100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2" name="文本框 271"/>
            <p:cNvSpPr txBox="1"/>
            <p:nvPr/>
          </p:nvSpPr>
          <p:spPr>
            <a:xfrm>
              <a:off x="4494249" y="2749519"/>
              <a:ext cx="43745" cy="4390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3" name="肘形连接符 272"/>
          <p:cNvCxnSpPr/>
          <p:nvPr/>
        </p:nvCxnSpPr>
        <p:spPr>
          <a:xfrm rot="5400000" flipH="1" flipV="1">
            <a:off x="4441849" y="2467302"/>
            <a:ext cx="504000" cy="57600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be 4"/>
          <p:cNvSpPr/>
          <p:nvPr/>
        </p:nvSpPr>
        <p:spPr>
          <a:xfrm>
            <a:off x="4586523" y="2823179"/>
            <a:ext cx="163289" cy="380784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6" name="直接箭头连接符 275"/>
          <p:cNvCxnSpPr/>
          <p:nvPr/>
        </p:nvCxnSpPr>
        <p:spPr>
          <a:xfrm>
            <a:off x="4253835" y="3013571"/>
            <a:ext cx="324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Cube 4"/>
          <p:cNvSpPr/>
          <p:nvPr/>
        </p:nvSpPr>
        <p:spPr>
          <a:xfrm>
            <a:off x="4942989" y="2727860"/>
            <a:ext cx="232602" cy="563793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0" name="直接箭头连接符 279"/>
          <p:cNvCxnSpPr/>
          <p:nvPr/>
        </p:nvCxnSpPr>
        <p:spPr>
          <a:xfrm>
            <a:off x="4690989" y="3015328"/>
            <a:ext cx="25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ube 4"/>
          <p:cNvSpPr/>
          <p:nvPr/>
        </p:nvSpPr>
        <p:spPr>
          <a:xfrm>
            <a:off x="5338725" y="2824703"/>
            <a:ext cx="163289" cy="380784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2" name="直接箭头连接符 281"/>
          <p:cNvCxnSpPr/>
          <p:nvPr/>
        </p:nvCxnSpPr>
        <p:spPr>
          <a:xfrm>
            <a:off x="5085568" y="3022948"/>
            <a:ext cx="25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Cube 4"/>
          <p:cNvSpPr/>
          <p:nvPr/>
        </p:nvSpPr>
        <p:spPr>
          <a:xfrm>
            <a:off x="4972538" y="2292434"/>
            <a:ext cx="163289" cy="380784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4" name="肘形连接符 283"/>
          <p:cNvCxnSpPr/>
          <p:nvPr/>
        </p:nvCxnSpPr>
        <p:spPr>
          <a:xfrm rot="16200000" flipH="1">
            <a:off x="5164468" y="2433946"/>
            <a:ext cx="468000" cy="612000"/>
          </a:xfrm>
          <a:prstGeom prst="bentConnector3">
            <a:avLst>
              <a:gd name="adj1" fmla="val -236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/>
          <p:nvPr/>
        </p:nvCxnSpPr>
        <p:spPr>
          <a:xfrm>
            <a:off x="5429070" y="3030950"/>
            <a:ext cx="21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组合 285"/>
          <p:cNvGrpSpPr/>
          <p:nvPr/>
        </p:nvGrpSpPr>
        <p:grpSpPr>
          <a:xfrm>
            <a:off x="7140615" y="2982998"/>
            <a:ext cx="112441" cy="112441"/>
            <a:chOff x="4463420" y="2725143"/>
            <a:chExt cx="100800" cy="100800"/>
          </a:xfrm>
        </p:grpSpPr>
        <p:sp>
          <p:nvSpPr>
            <p:cNvPr id="287" name="椭圆 286"/>
            <p:cNvSpPr/>
            <p:nvPr/>
          </p:nvSpPr>
          <p:spPr>
            <a:xfrm>
              <a:off x="4463420" y="2725143"/>
              <a:ext cx="100800" cy="100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4494249" y="2749519"/>
              <a:ext cx="43745" cy="4390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9" name="肘形连接符 288"/>
          <p:cNvCxnSpPr/>
          <p:nvPr/>
        </p:nvCxnSpPr>
        <p:spPr>
          <a:xfrm rot="5400000" flipH="1" flipV="1">
            <a:off x="5939071" y="2483157"/>
            <a:ext cx="504000" cy="57600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ube 4"/>
          <p:cNvSpPr/>
          <p:nvPr/>
        </p:nvSpPr>
        <p:spPr>
          <a:xfrm>
            <a:off x="6083745" y="2839034"/>
            <a:ext cx="163289" cy="380784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2" name="直接箭头连接符 291"/>
          <p:cNvCxnSpPr/>
          <p:nvPr/>
        </p:nvCxnSpPr>
        <p:spPr>
          <a:xfrm>
            <a:off x="5757412" y="3029426"/>
            <a:ext cx="324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ube 4"/>
          <p:cNvSpPr/>
          <p:nvPr/>
        </p:nvSpPr>
        <p:spPr>
          <a:xfrm>
            <a:off x="6440211" y="2743715"/>
            <a:ext cx="232602" cy="563793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4" name="直接箭头连接符 293"/>
          <p:cNvCxnSpPr/>
          <p:nvPr/>
        </p:nvCxnSpPr>
        <p:spPr>
          <a:xfrm>
            <a:off x="6188211" y="3031183"/>
            <a:ext cx="25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Cube 4"/>
          <p:cNvSpPr/>
          <p:nvPr/>
        </p:nvSpPr>
        <p:spPr>
          <a:xfrm>
            <a:off x="6835947" y="2840558"/>
            <a:ext cx="163289" cy="380784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6" name="直接箭头连接符 295"/>
          <p:cNvCxnSpPr/>
          <p:nvPr/>
        </p:nvCxnSpPr>
        <p:spPr>
          <a:xfrm>
            <a:off x="6582790" y="3038803"/>
            <a:ext cx="25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/>
          <p:nvPr/>
        </p:nvCxnSpPr>
        <p:spPr>
          <a:xfrm>
            <a:off x="6926292" y="3046805"/>
            <a:ext cx="21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/>
          <p:nvPr/>
        </p:nvCxnSpPr>
        <p:spPr>
          <a:xfrm flipV="1">
            <a:off x="8718194" y="3061618"/>
            <a:ext cx="21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矩形 300"/>
          <p:cNvSpPr/>
          <p:nvPr/>
        </p:nvSpPr>
        <p:spPr>
          <a:xfrm>
            <a:off x="8938056" y="2803894"/>
            <a:ext cx="45719" cy="504000"/>
          </a:xfrm>
          <a:prstGeom prst="rect">
            <a:avLst/>
          </a:prstGeom>
          <a:solidFill>
            <a:srgbClr val="B9E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文本框 301"/>
          <p:cNvSpPr txBox="1"/>
          <p:nvPr/>
        </p:nvSpPr>
        <p:spPr>
          <a:xfrm>
            <a:off x="8937485" y="2813465"/>
            <a:ext cx="56649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Fc 256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4" name="Cube 4"/>
          <p:cNvSpPr/>
          <p:nvPr/>
        </p:nvSpPr>
        <p:spPr>
          <a:xfrm>
            <a:off x="6483953" y="2288230"/>
            <a:ext cx="163289" cy="380784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7" name="肘形连接符 296"/>
          <p:cNvCxnSpPr/>
          <p:nvPr/>
        </p:nvCxnSpPr>
        <p:spPr>
          <a:xfrm rot="16200000" flipH="1">
            <a:off x="6661690" y="2449801"/>
            <a:ext cx="468000" cy="612000"/>
          </a:xfrm>
          <a:prstGeom prst="bentConnector3">
            <a:avLst>
              <a:gd name="adj1" fmla="val -236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组合 328"/>
          <p:cNvGrpSpPr/>
          <p:nvPr/>
        </p:nvGrpSpPr>
        <p:grpSpPr>
          <a:xfrm>
            <a:off x="8602380" y="2998238"/>
            <a:ext cx="112441" cy="112441"/>
            <a:chOff x="4463420" y="2725143"/>
            <a:chExt cx="100800" cy="100800"/>
          </a:xfrm>
        </p:grpSpPr>
        <p:sp>
          <p:nvSpPr>
            <p:cNvPr id="330" name="椭圆 329"/>
            <p:cNvSpPr/>
            <p:nvPr/>
          </p:nvSpPr>
          <p:spPr>
            <a:xfrm>
              <a:off x="4463420" y="2725143"/>
              <a:ext cx="100800" cy="100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4494249" y="2749519"/>
              <a:ext cx="43745" cy="4390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2" name="肘形连接符 331"/>
          <p:cNvCxnSpPr/>
          <p:nvPr/>
        </p:nvCxnSpPr>
        <p:spPr>
          <a:xfrm rot="5400000" flipH="1" flipV="1">
            <a:off x="7400836" y="2498397"/>
            <a:ext cx="504000" cy="57600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Cube 4"/>
          <p:cNvSpPr/>
          <p:nvPr/>
        </p:nvSpPr>
        <p:spPr>
          <a:xfrm>
            <a:off x="7551860" y="2854274"/>
            <a:ext cx="163289" cy="380784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4" name="直接箭头连接符 333"/>
          <p:cNvCxnSpPr/>
          <p:nvPr/>
        </p:nvCxnSpPr>
        <p:spPr>
          <a:xfrm>
            <a:off x="7258546" y="3044666"/>
            <a:ext cx="28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Cube 4"/>
          <p:cNvSpPr/>
          <p:nvPr/>
        </p:nvSpPr>
        <p:spPr>
          <a:xfrm>
            <a:off x="7901976" y="2758955"/>
            <a:ext cx="232602" cy="563793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6" name="直接箭头连接符 335"/>
          <p:cNvCxnSpPr/>
          <p:nvPr/>
        </p:nvCxnSpPr>
        <p:spPr>
          <a:xfrm>
            <a:off x="7649976" y="3046423"/>
            <a:ext cx="25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be 4"/>
          <p:cNvSpPr/>
          <p:nvPr/>
        </p:nvSpPr>
        <p:spPr>
          <a:xfrm>
            <a:off x="8297712" y="2855798"/>
            <a:ext cx="163289" cy="380784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8" name="直接箭头连接符 337"/>
          <p:cNvCxnSpPr/>
          <p:nvPr/>
        </p:nvCxnSpPr>
        <p:spPr>
          <a:xfrm>
            <a:off x="8044555" y="3054043"/>
            <a:ext cx="25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8388057" y="3062045"/>
            <a:ext cx="21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Cube 4"/>
          <p:cNvSpPr/>
          <p:nvPr/>
        </p:nvSpPr>
        <p:spPr>
          <a:xfrm>
            <a:off x="7937523" y="2306027"/>
            <a:ext cx="163289" cy="380784"/>
          </a:xfrm>
          <a:prstGeom prst="cube">
            <a:avLst>
              <a:gd name="adj" fmla="val 81850"/>
            </a:avLst>
          </a:prstGeom>
          <a:solidFill>
            <a:srgbClr val="B9E1FF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1" name="肘形连接符 340"/>
          <p:cNvCxnSpPr/>
          <p:nvPr/>
        </p:nvCxnSpPr>
        <p:spPr>
          <a:xfrm rot="16200000" flipH="1">
            <a:off x="8123455" y="2465041"/>
            <a:ext cx="468000" cy="612000"/>
          </a:xfrm>
          <a:prstGeom prst="bentConnector3">
            <a:avLst>
              <a:gd name="adj1" fmla="val -236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椭圆 342"/>
          <p:cNvSpPr/>
          <p:nvPr/>
        </p:nvSpPr>
        <p:spPr>
          <a:xfrm rot="5400000">
            <a:off x="10367752" y="3570380"/>
            <a:ext cx="62163" cy="61991"/>
          </a:xfrm>
          <a:prstGeom prst="ellipse">
            <a:avLst/>
          </a:prstGeom>
          <a:solidFill>
            <a:srgbClr val="0174B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 rot="5400000">
            <a:off x="10367752" y="3652210"/>
            <a:ext cx="62163" cy="61991"/>
          </a:xfrm>
          <a:prstGeom prst="ellipse">
            <a:avLst/>
          </a:prstGeom>
          <a:solidFill>
            <a:srgbClr val="0174B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 rot="5400000">
            <a:off x="10367752" y="3731981"/>
            <a:ext cx="62163" cy="61991"/>
          </a:xfrm>
          <a:prstGeom prst="ellipse">
            <a:avLst/>
          </a:prstGeom>
          <a:solidFill>
            <a:srgbClr val="0174B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 rot="5400000">
            <a:off x="10367752" y="3814159"/>
            <a:ext cx="62163" cy="61991"/>
          </a:xfrm>
          <a:prstGeom prst="ellipse">
            <a:avLst/>
          </a:prstGeom>
          <a:solidFill>
            <a:srgbClr val="0174B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 rot="5400000">
            <a:off x="10367752" y="3895989"/>
            <a:ext cx="62163" cy="61991"/>
          </a:xfrm>
          <a:prstGeom prst="ellipse">
            <a:avLst/>
          </a:prstGeom>
          <a:solidFill>
            <a:srgbClr val="0174B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 rot="5400000">
            <a:off x="10367752" y="3975760"/>
            <a:ext cx="62163" cy="61991"/>
          </a:xfrm>
          <a:prstGeom prst="ellipse">
            <a:avLst/>
          </a:prstGeom>
          <a:solidFill>
            <a:srgbClr val="0174B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 rot="5400000">
            <a:off x="10367752" y="4055531"/>
            <a:ext cx="62163" cy="61991"/>
          </a:xfrm>
          <a:prstGeom prst="ellipse">
            <a:avLst/>
          </a:prstGeom>
          <a:solidFill>
            <a:srgbClr val="0174B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 rot="5400000">
            <a:off x="10367752" y="4137361"/>
            <a:ext cx="62163" cy="61991"/>
          </a:xfrm>
          <a:prstGeom prst="ellipse">
            <a:avLst/>
          </a:prstGeom>
          <a:solidFill>
            <a:srgbClr val="0174B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 rot="5400000">
            <a:off x="10367752" y="4217132"/>
            <a:ext cx="62163" cy="61991"/>
          </a:xfrm>
          <a:prstGeom prst="ellipse">
            <a:avLst/>
          </a:prstGeom>
          <a:solidFill>
            <a:srgbClr val="0174B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803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79799"/>
              </p:ext>
            </p:extLst>
          </p:nvPr>
        </p:nvGraphicFramePr>
        <p:xfrm>
          <a:off x="2766270" y="1894615"/>
          <a:ext cx="6491335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模型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准确率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resnet50+DPN</a:t>
                      </a:r>
                      <a:endParaRPr lang="zh-CN" altLang="en-US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0.721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se_resnet50+DPN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0.710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se_resnext50_32x4d+DPN 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0.702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se_resnext101_32x4d+DPN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0.707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resnet101+DPN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0.698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squeezenet1_0+DPN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0.600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CNN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集成模型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0.754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378419"/>
                  </a:ext>
                </a:extLst>
              </a:tr>
            </a:tbl>
          </a:graphicData>
        </a:graphic>
      </p:graphicFrame>
      <p:sp>
        <p:nvSpPr>
          <p:cNvPr id="8" name="平行四边形 7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平行四边形 12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4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15" name="直接连接符 14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1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47662" y="1047876"/>
            <a:ext cx="4837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CNN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1183424" y="2315138"/>
            <a:ext cx="1053548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无法利用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visit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数据的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特征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在训练集与测试集中大部分重叠，测试集含有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超过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0%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历史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34879" y="3858901"/>
            <a:ext cx="3482939" cy="244265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73501" y="4374791"/>
            <a:ext cx="2755481" cy="192676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40413" y="5488889"/>
            <a:ext cx="158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703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万用户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05969" y="5009011"/>
            <a:ext cx="164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4376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万用户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31142" y="5073039"/>
            <a:ext cx="1851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5036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万用户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99437" y="4155515"/>
            <a:ext cx="1021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训练集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85350" y="4808956"/>
            <a:ext cx="1021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测试集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平行四边形 17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平行四边形 19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1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23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4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47662" y="1047876"/>
            <a:ext cx="4837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</a:rPr>
              <a:t>2.2.2 </a:t>
            </a:r>
            <a:r>
              <a:rPr lang="zh-CN" altLang="en-US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</a:rPr>
              <a:t>规则</a:t>
            </a:r>
            <a:endParaRPr lang="en-US" altLang="zh-CN" sz="2800" b="1" dirty="0">
              <a:solidFill>
                <a:srgbClr val="3563A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83424" y="1713561"/>
            <a:ext cx="10535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规则的提出背景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3107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1276455" y="1774507"/>
            <a:ext cx="106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将训练集和测试集联系起来，充分利用和挖掘用户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的信息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95717" y="2236172"/>
            <a:ext cx="9214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规则的定义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：从训练集中寻找测试样本中出现的用户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，根据训练集中用户的类别进行投票，从而对测试样本进行分类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73222" y="6137419"/>
            <a:ext cx="264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真实标签为类别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的样本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7091" y="6137419"/>
            <a:ext cx="264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真实标签为类别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的样本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平行四边形 15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平行四边形 16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8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19" name="直接连接符 18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20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47662" y="1047876"/>
            <a:ext cx="4837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</a:rPr>
              <a:t>2.2.2 </a:t>
            </a:r>
            <a:r>
              <a:rPr lang="zh-CN" altLang="en-US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</a:rPr>
              <a:t>规则</a:t>
            </a:r>
            <a:endParaRPr lang="en-US" altLang="zh-CN" sz="2800" b="1" dirty="0">
              <a:solidFill>
                <a:srgbClr val="3563A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" t="354" r="42816" b="-354"/>
          <a:stretch/>
        </p:blipFill>
        <p:spPr>
          <a:xfrm>
            <a:off x="1795814" y="3371226"/>
            <a:ext cx="3389064" cy="31490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1" t="4609" r="1704" b="10474"/>
          <a:stretch/>
        </p:blipFill>
        <p:spPr>
          <a:xfrm>
            <a:off x="6607014" y="3475775"/>
            <a:ext cx="3004457" cy="27532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245957" y="1569846"/>
            <a:ext cx="922442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投票时，可以采用不同的标准：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的规则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基于可信用户的规则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平行四边形 13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平行四边形 14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6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17" name="直接连接符 1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18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9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47662" y="1047876"/>
            <a:ext cx="4837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</a:rPr>
              <a:t>2.2.2 </a:t>
            </a:r>
            <a:r>
              <a:rPr lang="zh-CN" altLang="en-US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</a:rPr>
              <a:t>规则</a:t>
            </a:r>
            <a:endParaRPr lang="en-US" altLang="zh-CN" sz="2800" b="1" dirty="0">
              <a:solidFill>
                <a:srgbClr val="3563A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65" y="3323081"/>
            <a:ext cx="8419806" cy="306046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988164" y="1700032"/>
            <a:ext cx="695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基于时间的规则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88163" y="4665448"/>
                <a:ext cx="7860561" cy="1787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𝑢𝑠𝑒𝑟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𝑡𝑟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：训练集的用户集合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𝑢𝑠𝑒𝑟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𝑡𝑠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：单个测试样本的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集合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h𝑖𝑠𝑡𝑜𝑟𝑦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𝑢𝑠𝑒𝑟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：训练集与测试样本均出现的用户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集合</a:t>
                </a:r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𝑡𝑖𝑚𝑒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在类别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的区域出现的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时长，可以通过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并行计算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得到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63" y="4665448"/>
                <a:ext cx="7860561" cy="1787797"/>
              </a:xfrm>
              <a:prstGeom prst="rect">
                <a:avLst/>
              </a:prstGeom>
              <a:blipFill>
                <a:blip r:embed="rId3"/>
                <a:stretch>
                  <a:fillRect l="-233" b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/>
          <a:stretch/>
        </p:blipFill>
        <p:spPr>
          <a:xfrm>
            <a:off x="1108744" y="2556332"/>
            <a:ext cx="6131664" cy="798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44" y="3354901"/>
            <a:ext cx="6131664" cy="1027261"/>
          </a:xfrm>
          <a:prstGeom prst="rect">
            <a:avLst/>
          </a:prstGeom>
        </p:spPr>
      </p:pic>
      <p:sp>
        <p:nvSpPr>
          <p:cNvPr id="20" name="平行四边形 19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平行四边形 20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2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23" name="直接连接符 22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24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5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47662" y="1047876"/>
            <a:ext cx="4837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</a:rPr>
              <a:t>2.2.2 </a:t>
            </a:r>
            <a:r>
              <a:rPr lang="zh-CN" altLang="en-US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</a:rPr>
              <a:t>规则</a:t>
            </a:r>
            <a:endParaRPr lang="en-US" altLang="zh-CN" sz="2800" b="1" dirty="0">
              <a:solidFill>
                <a:srgbClr val="3563A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8164" y="2439844"/>
            <a:ext cx="6903218" cy="20759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51279" y="2425998"/>
            <a:ext cx="100691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严格高可信用户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(Strictly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high trusted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users, SHTU)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若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在训练集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只去过类别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的区域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则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该用户为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严格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高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可信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并将该用户的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选票设为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  <a:p>
            <a:pPr lvl="0">
              <a:lnSpc>
                <a:spcPct val="150000"/>
              </a:lnSpc>
            </a:pP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广义高可信用户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Generalized high trusted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users, GHTU)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若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在训练集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某个类别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区域出现的天数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超过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其出现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总天数的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50%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则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该用户为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广义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高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可信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，将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该用户的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选票设为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1279" y="1699054"/>
            <a:ext cx="31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可信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的规则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</p:txBody>
      </p:sp>
      <p:sp>
        <p:nvSpPr>
          <p:cNvPr id="15" name="平行四边形 14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平行四边形 15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7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18" name="直接连接符 17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19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47662" y="1047876"/>
            <a:ext cx="4837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</a:rPr>
              <a:t>2.2.2 </a:t>
            </a:r>
            <a:r>
              <a:rPr lang="zh-CN" altLang="en-US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</a:rPr>
              <a:t>规则</a:t>
            </a:r>
            <a:endParaRPr lang="en-US" altLang="zh-CN" sz="2800" b="1" dirty="0">
              <a:solidFill>
                <a:srgbClr val="3563A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51279" y="6015264"/>
            <a:ext cx="9069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获取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可信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选票后，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使用可信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投票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的方式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测试样本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进行分类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矩形 29"/>
          <p:cNvSpPr/>
          <p:nvPr/>
        </p:nvSpPr>
        <p:spPr>
          <a:xfrm>
            <a:off x="2056765" y="2104390"/>
            <a:ext cx="1328738" cy="488950"/>
          </a:xfrm>
          <a:prstGeom prst="rect">
            <a:avLst/>
          </a:prstGeom>
          <a:solidFill>
            <a:srgbClr val="1C4885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048587" name="文本框 30"/>
          <p:cNvSpPr txBox="1"/>
          <p:nvPr/>
        </p:nvSpPr>
        <p:spPr>
          <a:xfrm>
            <a:off x="2145030" y="2104390"/>
            <a:ext cx="1152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Part 1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8588" name="矩形 36"/>
          <p:cNvSpPr/>
          <p:nvPr/>
        </p:nvSpPr>
        <p:spPr>
          <a:xfrm>
            <a:off x="2056765" y="3155950"/>
            <a:ext cx="1328738" cy="488950"/>
          </a:xfrm>
          <a:prstGeom prst="rect">
            <a:avLst/>
          </a:prstGeom>
          <a:solidFill>
            <a:srgbClr val="1C4885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048589" name="矩形 43"/>
          <p:cNvSpPr/>
          <p:nvPr/>
        </p:nvSpPr>
        <p:spPr>
          <a:xfrm>
            <a:off x="2054225" y="4175125"/>
            <a:ext cx="1328738" cy="488950"/>
          </a:xfrm>
          <a:prstGeom prst="rect">
            <a:avLst/>
          </a:prstGeom>
          <a:solidFill>
            <a:srgbClr val="1C4885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cxnSp>
        <p:nvCxnSpPr>
          <p:cNvPr id="3145728" name="直接连接符 58"/>
          <p:cNvCxnSpPr/>
          <p:nvPr/>
        </p:nvCxnSpPr>
        <p:spPr>
          <a:xfrm>
            <a:off x="889635" y="1435735"/>
            <a:ext cx="2550795" cy="0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48591" name="文本框 56"/>
          <p:cNvSpPr txBox="1"/>
          <p:nvPr/>
        </p:nvSpPr>
        <p:spPr>
          <a:xfrm>
            <a:off x="889635" y="661670"/>
            <a:ext cx="24961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600" b="1" dirty="0" smtClean="0">
                <a:solidFill>
                  <a:srgbClr val="1C4885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</a:rPr>
              <a:t>目  录</a:t>
            </a:r>
            <a:endParaRPr lang="en-US" altLang="zh-CN" sz="3600" b="1" dirty="0">
              <a:solidFill>
                <a:srgbClr val="1C4885"/>
              </a:solidFill>
              <a:latin typeface="Arial Black" panose="020B0A04020102020204" charset="0"/>
              <a:ea typeface="微软雅黑" panose="020B0503020204020204" charset="-122"/>
              <a:cs typeface="Arial Black" panose="020B0A04020102020204" charset="0"/>
            </a:endParaRPr>
          </a:p>
        </p:txBody>
      </p:sp>
      <p:sp>
        <p:nvSpPr>
          <p:cNvPr id="1048592" name="文本框 30"/>
          <p:cNvSpPr txBox="1"/>
          <p:nvPr/>
        </p:nvSpPr>
        <p:spPr>
          <a:xfrm>
            <a:off x="2145030" y="3155950"/>
            <a:ext cx="1152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Part 2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8593" name="文本框 30"/>
          <p:cNvSpPr txBox="1"/>
          <p:nvPr/>
        </p:nvSpPr>
        <p:spPr>
          <a:xfrm>
            <a:off x="2145030" y="4203700"/>
            <a:ext cx="1152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Part 3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8595" name="文本框 58"/>
          <p:cNvSpPr txBox="1"/>
          <p:nvPr/>
        </p:nvSpPr>
        <p:spPr>
          <a:xfrm>
            <a:off x="3967535" y="2073333"/>
            <a:ext cx="19383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赛 题 分 析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48596" name="文本框 4"/>
          <p:cNvSpPr txBox="1"/>
          <p:nvPr/>
        </p:nvSpPr>
        <p:spPr>
          <a:xfrm>
            <a:off x="3967535" y="3093143"/>
            <a:ext cx="19383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解 决 方 案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48597" name="文本框 5"/>
          <p:cNvSpPr txBox="1"/>
          <p:nvPr/>
        </p:nvSpPr>
        <p:spPr>
          <a:xfrm>
            <a:off x="3967535" y="4158673"/>
            <a:ext cx="198002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总结与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展望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84" y="2118391"/>
            <a:ext cx="5559683" cy="439761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47662" y="1822312"/>
            <a:ext cx="5660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600" dirty="0" smtClean="0">
                <a:latin typeface="微软雅黑" panose="020B0503020204020204" charset="-122"/>
                <a:ea typeface="微软雅黑" panose="020B0503020204020204" charset="-122"/>
              </a:rPr>
              <a:t>SHTU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的规则的算法：</a:t>
            </a:r>
            <a:endParaRPr lang="en-US" altLang="zh-CN" sz="2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</a:rPr>
              <a:t>输入：</a:t>
            </a:r>
            <a:r>
              <a:rPr lang="zh-CN" altLang="en-US" sz="2200" b="1" dirty="0" smtClean="0">
                <a:latin typeface="微软雅黑" panose="020B0503020204020204" charset="-122"/>
                <a:ea typeface="微软雅黑" panose="020B0503020204020204" charset="-122"/>
              </a:rPr>
              <a:t>训练集的用户集合</a:t>
            </a:r>
            <a:r>
              <a:rPr lang="en-US" altLang="zh-CN" sz="2200" dirty="0" err="1" smtClean="0">
                <a:latin typeface="微软雅黑" panose="020B0503020204020204" charset="-122"/>
                <a:ea typeface="微软雅黑" panose="020B0503020204020204" charset="-122"/>
              </a:rPr>
              <a:t>user_tr</a:t>
            </a:r>
            <a:endParaRPr lang="en-US" altLang="zh-CN" sz="2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 smtClean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2200" b="1" dirty="0" smtClean="0">
                <a:latin typeface="微软雅黑" panose="020B0503020204020204" charset="-122"/>
                <a:ea typeface="微软雅黑" panose="020B0503020204020204" charset="-122"/>
              </a:rPr>
              <a:t>单个测试样本的用户集合</a:t>
            </a:r>
            <a:r>
              <a:rPr lang="en-US" altLang="zh-CN" sz="2200" dirty="0" err="1" smtClean="0">
                <a:latin typeface="微软雅黑" panose="020B0503020204020204" charset="-122"/>
                <a:ea typeface="微软雅黑" panose="020B0503020204020204" charset="-122"/>
              </a:rPr>
              <a:t>user_ts</a:t>
            </a:r>
            <a:endParaRPr lang="en-US" altLang="zh-CN" sz="2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</a:rPr>
              <a:t>输出：测试样本的预测类别</a:t>
            </a:r>
            <a:endParaRPr lang="zh-CN" altLang="zh-CN" sz="2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平行四边形 14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平行四边形 15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7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18" name="直接连接符 17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19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47662" y="1047876"/>
            <a:ext cx="4837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</a:rPr>
              <a:t>2.2.2 </a:t>
            </a:r>
            <a:r>
              <a:rPr lang="zh-CN" altLang="en-US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</a:rPr>
              <a:t>规则</a:t>
            </a:r>
            <a:endParaRPr lang="en-US" altLang="zh-CN" sz="2800" b="1" dirty="0">
              <a:solidFill>
                <a:srgbClr val="3563A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91905"/>
              </p:ext>
            </p:extLst>
          </p:nvPr>
        </p:nvGraphicFramePr>
        <p:xfrm>
          <a:off x="1952625" y="1981199"/>
          <a:ext cx="8479043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780">
                  <a:extLst>
                    <a:ext uri="{9D8B030D-6E8A-4147-A177-3AD203B41FA5}">
                      <a16:colId xmlns:a16="http://schemas.microsoft.com/office/drawing/2014/main" val="2760806203"/>
                    </a:ext>
                  </a:extLst>
                </a:gridCol>
                <a:gridCol w="359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规则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准确率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基于时间的规则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基于天数的规则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0.717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54695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基于平均时长的规则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0.706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358935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基于周末的规则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0.687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86936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基于总时长的规则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0.685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69804"/>
                  </a:ext>
                </a:extLst>
              </a:tr>
              <a:tr h="540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基于可信用户的规则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基于严格高可信用户的规则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0.767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基于广义高可信用户的规则</a:t>
                      </a:r>
                      <a:endParaRPr lang="zh-CN" altLang="en-US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0.776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404065"/>
                  </a:ext>
                </a:extLst>
              </a:tr>
              <a:tr h="540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规则集成模型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0.822</a:t>
                      </a:r>
                      <a:endParaRPr lang="zh-CN" altLang="en-US" b="1" dirty="0" smtClean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7647"/>
                  </a:ext>
                </a:extLst>
              </a:tr>
            </a:tbl>
          </a:graphicData>
        </a:graphic>
      </p:graphicFrame>
      <p:sp>
        <p:nvSpPr>
          <p:cNvPr id="8" name="平行四边形 7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平行四边形 11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4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15" name="直接连接符 14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1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7662" y="1047876"/>
            <a:ext cx="4837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</a:rPr>
              <a:t>2.2.2 </a:t>
            </a:r>
            <a:r>
              <a:rPr lang="zh-CN" altLang="en-US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</a:rPr>
              <a:t>规则</a:t>
            </a:r>
            <a:endParaRPr lang="en-US" altLang="zh-CN" sz="2800" b="1" dirty="0">
              <a:solidFill>
                <a:srgbClr val="3563A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56265" y="766698"/>
            <a:ext cx="59799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</a:rPr>
              <a:t>2.2.3 CNN</a:t>
            </a:r>
            <a:r>
              <a:rPr lang="zh-CN" altLang="en-US" sz="2800" b="1" dirty="0" smtClean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</a:rPr>
              <a:t>与规则的结果分析</a:t>
            </a:r>
            <a:endParaRPr lang="en-US" altLang="zh-CN" sz="2800" b="1" dirty="0">
              <a:solidFill>
                <a:srgbClr val="3563A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3" t="11547" r="14894" b="11890"/>
          <a:stretch>
            <a:fillRect/>
          </a:stretch>
        </p:blipFill>
        <p:spPr>
          <a:xfrm>
            <a:off x="6771104" y="2426037"/>
            <a:ext cx="4871976" cy="414303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389128" y="1340502"/>
            <a:ext cx="2948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规则的混淆矩阵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4" t="11667" r="25307" b="12083"/>
          <a:stretch/>
        </p:blipFill>
        <p:spPr>
          <a:xfrm>
            <a:off x="1051897" y="2450882"/>
            <a:ext cx="4186853" cy="414303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07843" y="1340502"/>
            <a:ext cx="2948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的混淆矩阵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10642" y="1802561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预测类别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641" y="3810944"/>
            <a:ext cx="461665" cy="1384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实际类别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1117" y="3781155"/>
            <a:ext cx="461665" cy="1384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实际类别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7900" y="1802561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预测类别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8367" y="2549488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居住区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8368" y="3023272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学校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8369" y="3449736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工业园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8373" y="3906836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火车站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8373" y="4363936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飞机场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8372" y="4821036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公园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8371" y="5291136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商业区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8370" y="5744531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政务区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8370" y="6181020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医院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45775" y="2523533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居住区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45776" y="2997317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学校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45777" y="3423781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工业园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45781" y="3880881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火车站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145781" y="4337981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飞机场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145780" y="4795081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公园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145779" y="5265181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商业区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145778" y="5718576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政务区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45778" y="6155065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医院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69533" y="2181559"/>
            <a:ext cx="661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居住区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76085" y="2190791"/>
            <a:ext cx="564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学校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875783" y="2181559"/>
            <a:ext cx="619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工业园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64190" y="2180409"/>
            <a:ext cx="642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火车站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53004" y="2182216"/>
            <a:ext cx="60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飞机场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332588" y="2180409"/>
            <a:ext cx="535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公园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728019" y="2178602"/>
            <a:ext cx="70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商业区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82189" y="2181559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政务区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685378" y="2180409"/>
            <a:ext cx="663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医院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684533" y="2181559"/>
            <a:ext cx="661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居住区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191085" y="2190791"/>
            <a:ext cx="564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学校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90783" y="2181559"/>
            <a:ext cx="619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工业园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079190" y="2180409"/>
            <a:ext cx="642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火车站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568004" y="2182216"/>
            <a:ext cx="60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飞机场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047588" y="2180409"/>
            <a:ext cx="535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公园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443019" y="2178602"/>
            <a:ext cx="70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商业区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897189" y="2181559"/>
            <a:ext cx="81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政务区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400378" y="2180409"/>
            <a:ext cx="663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医院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59025" y="2616200"/>
            <a:ext cx="112475" cy="3765550"/>
          </a:xfrm>
          <a:prstGeom prst="leftBrace">
            <a:avLst>
              <a:gd name="adj1" fmla="val 3383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>
            <a:off x="6200193" y="2586011"/>
            <a:ext cx="112475" cy="3765550"/>
          </a:xfrm>
          <a:prstGeom prst="leftBrace">
            <a:avLst>
              <a:gd name="adj1" fmla="val 3383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左大括号 58"/>
          <p:cNvSpPr/>
          <p:nvPr/>
        </p:nvSpPr>
        <p:spPr>
          <a:xfrm rot="5400000">
            <a:off x="3067140" y="150899"/>
            <a:ext cx="73383" cy="4038934"/>
          </a:xfrm>
          <a:prstGeom prst="leftBrace">
            <a:avLst>
              <a:gd name="adj1" fmla="val 3383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左大括号 59"/>
          <p:cNvSpPr/>
          <p:nvPr/>
        </p:nvSpPr>
        <p:spPr>
          <a:xfrm rot="5400000">
            <a:off x="8816059" y="157705"/>
            <a:ext cx="73383" cy="4038934"/>
          </a:xfrm>
          <a:prstGeom prst="leftBrace">
            <a:avLst>
              <a:gd name="adj1" fmla="val 3383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12630" y="4276728"/>
            <a:ext cx="471600" cy="4714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384230" y="4723757"/>
            <a:ext cx="471600" cy="4714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627630" y="4257678"/>
            <a:ext cx="471600" cy="4714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9099230" y="4704707"/>
            <a:ext cx="471600" cy="4714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平行四边形 64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6" name="平行四边形 65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67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68" name="直接连接符 67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69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0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2402" y="853780"/>
            <a:ext cx="294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2.2.4 </a:t>
            </a:r>
            <a:r>
              <a:rPr lang="zh-CN" altLang="en-US" sz="2800" b="1" dirty="0" smtClean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集成学习</a:t>
            </a:r>
            <a:endParaRPr lang="zh-CN" altLang="en-US" sz="2800" b="1" dirty="0">
              <a:solidFill>
                <a:srgbClr val="3563A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571849" y="2514567"/>
            <a:ext cx="181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56234" y="5433832"/>
                <a:ext cx="4895914" cy="1355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𝑒𝑐𝑡𝑜𝑟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𝑣𝑒𝑐𝑡𝑜𝑟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𝑚𝑒𝑎𝑛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𝑣𝑒𝑐𝑡𝑜𝑟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𝑠𝑡𝑑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𝑣𝑒𝑐𝑡𝑜𝑟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𝑟𝑜𝑏𝑎𝑏𝑖𝑙𝑖𝑡𝑦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𝑣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𝑒𝑐𝑡𝑜𝑟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∗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9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𝑣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𝑒𝑐𝑡𝑜𝑟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=1,2,…,9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234" y="5433832"/>
                <a:ext cx="4895914" cy="1355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/>
          <p:cNvSpPr txBox="1"/>
          <p:nvPr/>
        </p:nvSpPr>
        <p:spPr>
          <a:xfrm>
            <a:off x="2483353" y="1377000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Ensemble learning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stacking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508291" y="4483448"/>
            <a:ext cx="192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0.862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543416" y="2095651"/>
            <a:ext cx="1852123" cy="295805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3268819" y="1909105"/>
            <a:ext cx="192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Class probability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20422" y="3247243"/>
            <a:ext cx="800124" cy="611985"/>
          </a:xfrm>
          <a:prstGeom prst="rect">
            <a:avLst/>
          </a:prstGeom>
          <a:solidFill>
            <a:srgbClr val="4F81BD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5293151" y="3282219"/>
            <a:ext cx="87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Z-score</a:t>
            </a:r>
          </a:p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750402" y="2241937"/>
            <a:ext cx="92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CNN1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745587" y="2762549"/>
            <a:ext cx="92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CNN2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429388" y="3659164"/>
            <a:ext cx="160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Vote vector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2747766" y="3953464"/>
            <a:ext cx="92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Rule1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2754088" y="4533938"/>
            <a:ext cx="92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Rule2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6" name="椭圆 85"/>
          <p:cNvSpPr/>
          <p:nvPr/>
        </p:nvSpPr>
        <p:spPr>
          <a:xfrm rot="5400000">
            <a:off x="3654801" y="2352293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5400000">
            <a:off x="3783297" y="2352292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5400000">
            <a:off x="3913352" y="2352293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5400000">
            <a:off x="4041847" y="2352293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5400000">
            <a:off x="4170342" y="2352292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5400000">
            <a:off x="4300397" y="2352293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5400000">
            <a:off x="4425560" y="2352293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5400000">
            <a:off x="4554055" y="2352292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5400000">
            <a:off x="4684110" y="2352293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3573437" y="2239716"/>
            <a:ext cx="1305983" cy="33264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5400000">
            <a:off x="3654801" y="2853564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5400000">
            <a:off x="3783297" y="2853563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5400000">
            <a:off x="3913352" y="2853564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5400000">
            <a:off x="4041847" y="2853564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5400000">
            <a:off x="4170342" y="2853563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5400000">
            <a:off x="4300397" y="2853564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5400000">
            <a:off x="4425560" y="2853564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4554055" y="2853563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4684110" y="2853564"/>
            <a:ext cx="108000" cy="10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3573437" y="2740987"/>
            <a:ext cx="1305983" cy="33264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5400000">
            <a:off x="3643364" y="4062732"/>
            <a:ext cx="108000" cy="108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 rot="5400000">
            <a:off x="3771860" y="4062731"/>
            <a:ext cx="108000" cy="108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 rot="5400000">
            <a:off x="3901915" y="4062732"/>
            <a:ext cx="108000" cy="108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 rot="5400000">
            <a:off x="4030409" y="4062732"/>
            <a:ext cx="108000" cy="108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 rot="5400000">
            <a:off x="4158905" y="4062731"/>
            <a:ext cx="108000" cy="108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椭圆 116"/>
          <p:cNvSpPr/>
          <p:nvPr/>
        </p:nvSpPr>
        <p:spPr>
          <a:xfrm rot="5400000">
            <a:off x="4288960" y="4062732"/>
            <a:ext cx="108000" cy="108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 rot="5400000">
            <a:off x="4414123" y="4062732"/>
            <a:ext cx="108000" cy="108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 rot="5400000">
            <a:off x="4542618" y="4062731"/>
            <a:ext cx="108000" cy="108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 rot="5400000">
            <a:off x="4672673" y="4062732"/>
            <a:ext cx="108000" cy="108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3562000" y="3950155"/>
            <a:ext cx="1305983" cy="33264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圆角矩形 132"/>
          <p:cNvSpPr/>
          <p:nvPr/>
        </p:nvSpPr>
        <p:spPr>
          <a:xfrm>
            <a:off x="3562000" y="4501790"/>
            <a:ext cx="1305983" cy="33264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64359" y="3070326"/>
            <a:ext cx="375493" cy="503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4018069" y="4834438"/>
            <a:ext cx="615553" cy="566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422133" y="3247243"/>
            <a:ext cx="800124" cy="611985"/>
          </a:xfrm>
          <a:prstGeom prst="rect">
            <a:avLst/>
          </a:prstGeom>
          <a:solidFill>
            <a:srgbClr val="4F81BD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/>
          <p:cNvSpPr txBox="1"/>
          <p:nvPr/>
        </p:nvSpPr>
        <p:spPr>
          <a:xfrm>
            <a:off x="6388190" y="3405150"/>
            <a:ext cx="878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97" idx="3"/>
          </p:cNvCxnSpPr>
          <p:nvPr/>
        </p:nvCxnSpPr>
        <p:spPr>
          <a:xfrm>
            <a:off x="4879420" y="2406040"/>
            <a:ext cx="403537" cy="97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09" idx="3"/>
          </p:cNvCxnSpPr>
          <p:nvPr/>
        </p:nvCxnSpPr>
        <p:spPr>
          <a:xfrm>
            <a:off x="4879420" y="2907311"/>
            <a:ext cx="413731" cy="58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1" idx="3"/>
          </p:cNvCxnSpPr>
          <p:nvPr/>
        </p:nvCxnSpPr>
        <p:spPr>
          <a:xfrm flipV="1">
            <a:off x="4867983" y="3620029"/>
            <a:ext cx="425168" cy="49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33" idx="3"/>
          </p:cNvCxnSpPr>
          <p:nvPr/>
        </p:nvCxnSpPr>
        <p:spPr>
          <a:xfrm flipV="1">
            <a:off x="4867983" y="3753380"/>
            <a:ext cx="425168" cy="9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6148290" y="3576236"/>
            <a:ext cx="225925" cy="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7255313" y="3553235"/>
            <a:ext cx="225925" cy="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2745587" y="1840799"/>
            <a:ext cx="6901040" cy="3480119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2605362" y="5608119"/>
            <a:ext cx="272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第一步归一化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Z-score: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5" name="平行四边形 84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平行四边形 87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96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99" name="直接连接符 98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123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2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715845" y="3087893"/>
            <a:ext cx="1524000" cy="1142541"/>
            <a:chOff x="7715845" y="3087893"/>
            <a:chExt cx="1524000" cy="1142541"/>
          </a:xfrm>
        </p:grpSpPr>
        <p:sp>
          <p:nvSpPr>
            <p:cNvPr id="147" name="椭圆 146"/>
            <p:cNvSpPr/>
            <p:nvPr/>
          </p:nvSpPr>
          <p:spPr>
            <a:xfrm rot="5400000">
              <a:off x="8306083" y="3087893"/>
              <a:ext cx="228600" cy="228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5400000">
              <a:off x="8773559" y="3494293"/>
              <a:ext cx="228600" cy="228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5400000">
              <a:off x="7908885" y="3494293"/>
              <a:ext cx="228600" cy="228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5400000">
              <a:off x="7715845" y="4001834"/>
              <a:ext cx="228600" cy="228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5400000">
              <a:off x="8147645" y="4001834"/>
              <a:ext cx="228600" cy="228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5400000">
              <a:off x="9011245" y="4001834"/>
              <a:ext cx="228600" cy="228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5400000">
              <a:off x="8579445" y="4001834"/>
              <a:ext cx="228600" cy="228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4" name="直接连接符 153"/>
            <p:cNvCxnSpPr>
              <a:stCxn id="147" idx="6"/>
              <a:endCxn id="148" idx="3"/>
            </p:cNvCxnSpPr>
            <p:nvPr/>
          </p:nvCxnSpPr>
          <p:spPr>
            <a:xfrm>
              <a:off x="8420421" y="3316404"/>
              <a:ext cx="386715" cy="2114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stCxn id="147" idx="6"/>
              <a:endCxn id="149" idx="1"/>
            </p:cNvCxnSpPr>
            <p:nvPr/>
          </p:nvCxnSpPr>
          <p:spPr>
            <a:xfrm flipH="1">
              <a:off x="8104191" y="3316404"/>
              <a:ext cx="316230" cy="2114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>
              <a:stCxn id="148" idx="6"/>
              <a:endCxn id="152" idx="2"/>
            </p:cNvCxnSpPr>
            <p:nvPr/>
          </p:nvCxnSpPr>
          <p:spPr>
            <a:xfrm>
              <a:off x="8887781" y="3722804"/>
              <a:ext cx="237490" cy="2787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>
              <a:stCxn id="148" idx="6"/>
              <a:endCxn id="153" idx="2"/>
            </p:cNvCxnSpPr>
            <p:nvPr/>
          </p:nvCxnSpPr>
          <p:spPr>
            <a:xfrm flipH="1">
              <a:off x="8693471" y="3722804"/>
              <a:ext cx="194310" cy="2787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>
              <a:stCxn id="149" idx="6"/>
              <a:endCxn id="151" idx="2"/>
            </p:cNvCxnSpPr>
            <p:nvPr/>
          </p:nvCxnSpPr>
          <p:spPr>
            <a:xfrm>
              <a:off x="8022911" y="3722804"/>
              <a:ext cx="238760" cy="2787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>
              <a:stCxn id="149" idx="6"/>
              <a:endCxn id="150" idx="2"/>
            </p:cNvCxnSpPr>
            <p:nvPr/>
          </p:nvCxnSpPr>
          <p:spPr>
            <a:xfrm flipH="1">
              <a:off x="7829871" y="3722804"/>
              <a:ext cx="193040" cy="2787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637769" y="4633825"/>
            <a:ext cx="1137309" cy="108001"/>
            <a:chOff x="3795764" y="4215131"/>
            <a:chExt cx="1137309" cy="108001"/>
          </a:xfrm>
        </p:grpSpPr>
        <p:sp>
          <p:nvSpPr>
            <p:cNvPr id="160" name="椭圆 159"/>
            <p:cNvSpPr/>
            <p:nvPr/>
          </p:nvSpPr>
          <p:spPr>
            <a:xfrm rot="5400000">
              <a:off x="3795764" y="4215132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 rot="5400000">
              <a:off x="3924260" y="4215131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椭圆 161"/>
            <p:cNvSpPr/>
            <p:nvPr/>
          </p:nvSpPr>
          <p:spPr>
            <a:xfrm rot="5400000">
              <a:off x="4054315" y="4215132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 rot="5400000">
              <a:off x="4182809" y="4215132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 rot="5400000">
              <a:off x="4311305" y="4215131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 rot="5400000">
              <a:off x="4441360" y="4215132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 rot="5400000">
              <a:off x="4566523" y="4215132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 rot="5400000">
              <a:off x="4695018" y="4215131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 rot="5400000">
              <a:off x="4825073" y="4215132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2515642" y="6212355"/>
            <a:ext cx="292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第二步归一化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softmax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71" name="图片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2075" y="354013"/>
            <a:ext cx="7481888" cy="3743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7" name="矩形 6"/>
          <p:cNvSpPr/>
          <p:nvPr/>
        </p:nvSpPr>
        <p:spPr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3" name="组合 13"/>
          <p:cNvGrpSpPr>
            <a:grpSpLocks noChangeAspect="1"/>
          </p:cNvGrpSpPr>
          <p:nvPr/>
        </p:nvGrpSpPr>
        <p:grpSpPr>
          <a:xfrm>
            <a:off x="8001453" y="3191714"/>
            <a:ext cx="4201433" cy="3481388"/>
            <a:chOff x="0" y="0"/>
            <a:chExt cx="4010131" cy="3322983"/>
          </a:xfrm>
        </p:grpSpPr>
        <p:pic>
          <p:nvPicPr>
            <p:cNvPr id="2097172" name="图片 14"/>
            <p:cNvPicPr>
              <a:picLocks noChangeAspect="1"/>
            </p:cNvPicPr>
            <p:nvPr/>
          </p:nvPicPr>
          <p:blipFill rotWithShape="1">
            <a:blip r:embed="rId4" cstate="print"/>
            <a:srcRect r="24714" b="52040"/>
            <a:stretch>
              <a:fillRect/>
            </a:stretch>
          </p:blipFill>
          <p:spPr>
            <a:xfrm>
              <a:off x="6344" y="0"/>
              <a:ext cx="4003787" cy="164241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97173" name="图片 15"/>
            <p:cNvPicPr>
              <a:picLocks noChangeAspect="1"/>
            </p:cNvPicPr>
            <p:nvPr/>
          </p:nvPicPr>
          <p:blipFill rotWithShape="1">
            <a:blip r:embed="rId4" cstate="print"/>
            <a:srcRect l="1" t="50633" r="24986"/>
            <a:stretch>
              <a:fillRect/>
            </a:stretch>
          </p:blipFill>
          <p:spPr>
            <a:xfrm>
              <a:off x="0" y="1632435"/>
              <a:ext cx="3989350" cy="169054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48668" name="文本框 8"/>
          <p:cNvSpPr txBox="1"/>
          <p:nvPr/>
        </p:nvSpPr>
        <p:spPr>
          <a:xfrm>
            <a:off x="0" y="1571625"/>
            <a:ext cx="1495425" cy="5386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4400" b="1" i="0" u="none" strike="noStrike" kern="1200" cap="none" spc="0" normalizeH="0" baseline="0" noProof="0" dirty="0">
              <a:ln>
                <a:noFill/>
              </a:ln>
              <a:solidFill>
                <a:srgbClr val="1C488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2762250" y="3632200"/>
            <a:ext cx="505142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7200" b="1" dirty="0" smtClean="0">
                <a:solidFill>
                  <a:srgbClr val="1C4885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</a:rPr>
              <a:t>总结与展望</a:t>
            </a:r>
            <a:endParaRPr lang="zh-CN" altLang="en-US" sz="7200" b="1" dirty="0">
              <a:solidFill>
                <a:srgbClr val="1C4885"/>
              </a:solidFill>
              <a:latin typeface="Arial Black" panose="020B0A04020102020204" charset="0"/>
              <a:ea typeface="微软雅黑" panose="020B0503020204020204" charset="-122"/>
              <a:cs typeface="Arial Black" panose="020B0A040201020202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14702" y="306388"/>
            <a:ext cx="7937680" cy="918137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88715" y="2141889"/>
            <a:ext cx="1908000" cy="2556000"/>
          </a:xfrm>
          <a:prstGeom prst="rect">
            <a:avLst/>
          </a:prstGeom>
          <a:solidFill>
            <a:srgbClr val="5A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05482" y="2141889"/>
            <a:ext cx="1908000" cy="2556000"/>
          </a:xfrm>
          <a:prstGeom prst="rect">
            <a:avLst/>
          </a:prstGeom>
          <a:solidFill>
            <a:srgbClr val="4A9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22249" y="2141890"/>
            <a:ext cx="1908000" cy="25560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21596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33" name="组合 21"/>
          <p:cNvGrpSpPr/>
          <p:nvPr/>
        </p:nvGrpSpPr>
        <p:grpSpPr>
          <a:xfrm>
            <a:off x="2100049" y="2404147"/>
            <a:ext cx="1713901" cy="409166"/>
            <a:chOff x="9741514" y="2068691"/>
            <a:chExt cx="1707269" cy="388459"/>
          </a:xfrm>
        </p:grpSpPr>
        <p:sp>
          <p:nvSpPr>
            <p:cNvPr id="34" name="圆角矩形 33"/>
            <p:cNvSpPr/>
            <p:nvPr/>
          </p:nvSpPr>
          <p:spPr>
            <a:xfrm>
              <a:off x="9741514" y="2068691"/>
              <a:ext cx="1707269" cy="3884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5" name="文本框 16"/>
            <p:cNvSpPr txBox="1"/>
            <p:nvPr/>
          </p:nvSpPr>
          <p:spPr bwMode="auto">
            <a:xfrm>
              <a:off x="9741514" y="2122152"/>
              <a:ext cx="1658061" cy="321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defTabSz="457200">
                <a:defRPr/>
              </a:pPr>
              <a:r>
                <a:rPr lang="zh-CN" altLang="en-US" sz="1600" b="1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简单高效的规则</a:t>
              </a:r>
            </a:p>
          </p:txBody>
        </p:sp>
      </p:grpSp>
      <p:sp>
        <p:nvSpPr>
          <p:cNvPr id="36" name="文本框 26"/>
          <p:cNvSpPr txBox="1"/>
          <p:nvPr/>
        </p:nvSpPr>
        <p:spPr bwMode="auto">
          <a:xfrm>
            <a:off x="2248557" y="3013356"/>
            <a:ext cx="1504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CN" altLang="en-US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简单高效的规则挖掘用户</a:t>
            </a:r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ID</a:t>
            </a:r>
            <a:r>
              <a:rPr lang="zh-CN" altLang="en-US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的信息</a:t>
            </a:r>
          </a:p>
        </p:txBody>
      </p:sp>
      <p:grpSp>
        <p:nvGrpSpPr>
          <p:cNvPr id="37" name="组合 25"/>
          <p:cNvGrpSpPr/>
          <p:nvPr/>
        </p:nvGrpSpPr>
        <p:grpSpPr>
          <a:xfrm>
            <a:off x="5058367" y="2404147"/>
            <a:ext cx="1841256" cy="409166"/>
            <a:chOff x="9621327" y="2068691"/>
            <a:chExt cx="1937750" cy="388459"/>
          </a:xfrm>
        </p:grpSpPr>
        <p:sp>
          <p:nvSpPr>
            <p:cNvPr id="38" name="圆角矩形 37"/>
            <p:cNvSpPr/>
            <p:nvPr/>
          </p:nvSpPr>
          <p:spPr>
            <a:xfrm>
              <a:off x="9741514" y="2068691"/>
              <a:ext cx="1707269" cy="3884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9" name="文本框 16"/>
            <p:cNvSpPr txBox="1"/>
            <p:nvPr/>
          </p:nvSpPr>
          <p:spPr bwMode="auto">
            <a:xfrm>
              <a:off x="9621327" y="2114989"/>
              <a:ext cx="1937750" cy="321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两步归一化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40" name="文本框 26"/>
          <p:cNvSpPr txBox="1"/>
          <p:nvPr/>
        </p:nvSpPr>
        <p:spPr bwMode="auto">
          <a:xfrm>
            <a:off x="5178472" y="3042328"/>
            <a:ext cx="16010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与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一步归一化方法相比，直接带来了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1%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的提升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41" name="组合 29"/>
          <p:cNvGrpSpPr/>
          <p:nvPr/>
        </p:nvGrpSpPr>
        <p:grpSpPr>
          <a:xfrm>
            <a:off x="8203109" y="2404148"/>
            <a:ext cx="1635324" cy="409166"/>
            <a:chOff x="9717020" y="2068691"/>
            <a:chExt cx="1789873" cy="388459"/>
          </a:xfrm>
        </p:grpSpPr>
        <p:sp>
          <p:nvSpPr>
            <p:cNvPr id="42" name="圆角矩形 41"/>
            <p:cNvSpPr/>
            <p:nvPr/>
          </p:nvSpPr>
          <p:spPr>
            <a:xfrm>
              <a:off x="9741514" y="2068691"/>
              <a:ext cx="1707269" cy="3884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3" name="文本框 16"/>
            <p:cNvSpPr txBox="1"/>
            <p:nvPr/>
          </p:nvSpPr>
          <p:spPr bwMode="auto">
            <a:xfrm>
              <a:off x="9717020" y="2114988"/>
              <a:ext cx="1789873" cy="321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优势互补的集成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文本框 26"/>
          <p:cNvSpPr txBox="1"/>
          <p:nvPr/>
        </p:nvSpPr>
        <p:spPr bwMode="auto">
          <a:xfrm>
            <a:off x="8288002" y="3020804"/>
            <a:ext cx="1497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通过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CNN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和规则的集成，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CNN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和规则优势互补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8" name="平行四边形 3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" name="平行四边形 4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6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47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48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9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12402" y="853780"/>
            <a:ext cx="294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 </a:t>
            </a:r>
            <a:r>
              <a:rPr lang="zh-CN" altLang="en-US" sz="2800" b="1" dirty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创新点</a:t>
            </a:r>
          </a:p>
        </p:txBody>
      </p:sp>
      <p:sp>
        <p:nvSpPr>
          <p:cNvPr id="52" name="文本框 26"/>
          <p:cNvSpPr txBox="1"/>
          <p:nvPr/>
        </p:nvSpPr>
        <p:spPr bwMode="auto">
          <a:xfrm>
            <a:off x="2032765" y="4998335"/>
            <a:ext cx="17990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代码量少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可并行计算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文本框 26"/>
          <p:cNvSpPr txBox="1"/>
          <p:nvPr/>
        </p:nvSpPr>
        <p:spPr bwMode="auto">
          <a:xfrm>
            <a:off x="5079460" y="4998335"/>
            <a:ext cx="1799069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1%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文本框 26"/>
          <p:cNvSpPr txBox="1"/>
          <p:nvPr/>
        </p:nvSpPr>
        <p:spPr bwMode="auto">
          <a:xfrm>
            <a:off x="8105879" y="5003313"/>
            <a:ext cx="1799069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9%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377994" y="1729302"/>
            <a:ext cx="2408441" cy="461657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工程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可行性高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45" name="组合 43"/>
          <p:cNvGrpSpPr/>
          <p:nvPr/>
        </p:nvGrpSpPr>
        <p:grpSpPr>
          <a:xfrm>
            <a:off x="1377993" y="4568041"/>
            <a:ext cx="7015625" cy="1760464"/>
            <a:chOff x="4911768" y="5406241"/>
            <a:chExt cx="7015625" cy="1760464"/>
          </a:xfrm>
        </p:grpSpPr>
        <p:sp>
          <p:nvSpPr>
            <p:cNvPr id="46" name="矩形 45"/>
            <p:cNvSpPr/>
            <p:nvPr/>
          </p:nvSpPr>
          <p:spPr>
            <a:xfrm>
              <a:off x="4911769" y="5406241"/>
              <a:ext cx="2408441" cy="461657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可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扩展性好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" name="矩形 47"/>
            <p:cNvSpPr>
              <a:spLocks noChangeArrowheads="1"/>
            </p:cNvSpPr>
            <p:nvPr/>
          </p:nvSpPr>
          <p:spPr bwMode="auto">
            <a:xfrm>
              <a:off x="4911768" y="5843274"/>
              <a:ext cx="7015625" cy="1323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marL="285750" marR="0" lvl="0" indent="-285750" algn="l" defTabSz="457200" rtl="0" eaLnBrk="1" fontAlgn="auto" latinLnBrk="0" hangingPunct="1">
                <a:lnSpc>
                  <a:spcPct val="2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 smtClean="0">
                  <a:sym typeface="微软雅黑" panose="020B0503020204020204" charset="-122"/>
                </a:rPr>
                <a:t>两步归一化的</a:t>
              </a: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sym typeface="微软雅黑" panose="020B0503020204020204" charset="-122"/>
                </a:rPr>
                <a:t>方法可以对其他任务提供参考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sym typeface="微软雅黑" panose="020B0503020204020204" charset="-122"/>
              </a:endParaRPr>
            </a:p>
            <a:p>
              <a:pPr marL="285750" lvl="0" indent="-285750" defTabSz="457200">
                <a:lnSpc>
                  <a:spcPct val="20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ym typeface="微软雅黑" panose="020B0503020204020204" charset="-122"/>
                </a:rPr>
                <a:t>简单有效的规则可以</a:t>
              </a:r>
              <a:r>
                <a:rPr lang="zh-CN" altLang="en-US" sz="2000" dirty="0" smtClean="0">
                  <a:sym typeface="微软雅黑" panose="020B0503020204020204" charset="-122"/>
                </a:rPr>
                <a:t>用于其他</a:t>
              </a: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sym typeface="微软雅黑" panose="020B0503020204020204" charset="-122"/>
                </a:rPr>
                <a:t>分类领域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微软雅黑" panose="020B0503020204020204" charset="-122"/>
              </a:endParaRPr>
            </a:p>
          </p:txBody>
        </p:sp>
      </p:grpSp>
      <p:sp>
        <p:nvSpPr>
          <p:cNvPr id="58" name="矩形 47"/>
          <p:cNvSpPr>
            <a:spLocks noChangeArrowheads="1"/>
          </p:cNvSpPr>
          <p:nvPr/>
        </p:nvSpPr>
        <p:spPr bwMode="auto">
          <a:xfrm>
            <a:off x="1377992" y="2150650"/>
            <a:ext cx="7632657" cy="193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marL="285750" lvl="0" indent="-285750" defTabSz="4572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ym typeface="微软雅黑" panose="020B0503020204020204" charset="-122"/>
              </a:rPr>
              <a:t>规则支持</a:t>
            </a:r>
            <a:r>
              <a:rPr lang="zh-CN" altLang="en-US" sz="2000" b="1" dirty="0" smtClean="0">
                <a:sym typeface="微软雅黑" panose="020B0503020204020204" charset="-122"/>
              </a:rPr>
              <a:t>增量更新</a:t>
            </a:r>
            <a:r>
              <a:rPr lang="zh-CN" altLang="en-US" sz="2000" dirty="0" smtClean="0">
                <a:sym typeface="微软雅黑" panose="020B0503020204020204" charset="-122"/>
              </a:rPr>
              <a:t>用户集合</a:t>
            </a:r>
            <a:endParaRPr lang="en-US" altLang="zh-CN" sz="2000" dirty="0">
              <a:sym typeface="微软雅黑" panose="020B0503020204020204" charset="-122"/>
            </a:endParaRPr>
          </a:p>
          <a:p>
            <a:pPr marL="285750" lvl="0" indent="-285750" defTabSz="4572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ym typeface="微软雅黑" panose="020B0503020204020204" charset="-122"/>
              </a:rPr>
              <a:t>规则支持</a:t>
            </a:r>
            <a:r>
              <a:rPr lang="zh-CN" altLang="en-US" sz="2000" b="1" dirty="0" smtClean="0">
                <a:sym typeface="微软雅黑" panose="020B0503020204020204" charset="-122"/>
              </a:rPr>
              <a:t>并行计算</a:t>
            </a:r>
            <a:r>
              <a:rPr lang="zh-CN" altLang="en-US" sz="2000" dirty="0" smtClean="0">
                <a:sym typeface="微软雅黑" panose="020B0503020204020204" charset="-122"/>
              </a:rPr>
              <a:t>，实现加速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sym typeface="微软雅黑" panose="020B0503020204020204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sym typeface="微软雅黑" panose="020B0503020204020204" charset="-122"/>
              </a:rPr>
              <a:t>规则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sym typeface="微软雅黑" panose="020B0503020204020204" charset="-122"/>
              </a:rPr>
              <a:t>实现简单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sym typeface="微软雅黑" panose="020B0503020204020204" charset="-122"/>
              </a:rPr>
              <a:t>，只需统计训练集的用户分布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sym typeface="微软雅黑" panose="020B0503020204020204" charset="-122"/>
            </a:endParaRPr>
          </a:p>
        </p:txBody>
      </p:sp>
      <p:sp>
        <p:nvSpPr>
          <p:cNvPr id="29" name="平行四边形 3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平行四边形 4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1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32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33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4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2402" y="853780"/>
            <a:ext cx="294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 </a:t>
            </a:r>
            <a:r>
              <a:rPr lang="zh-CN" altLang="en-US" sz="2800" b="1" dirty="0" smtClean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方案总结</a:t>
            </a:r>
            <a:endParaRPr lang="zh-CN" altLang="en-US" sz="2800" b="1" dirty="0">
              <a:solidFill>
                <a:srgbClr val="3563A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2691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47"/>
          <p:cNvSpPr>
            <a:spLocks noChangeArrowheads="1"/>
          </p:cNvSpPr>
          <p:nvPr/>
        </p:nvSpPr>
        <p:spPr bwMode="auto">
          <a:xfrm>
            <a:off x="1377993" y="2030252"/>
            <a:ext cx="8893378" cy="230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marL="342900" lvl="0" indent="-342900" defTabSz="4572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ym typeface="微软雅黑" panose="020B0503020204020204" charset="-122"/>
              </a:rPr>
              <a:t>对用户访问数据的</a:t>
            </a:r>
            <a:r>
              <a:rPr lang="zh-CN" altLang="en-US" sz="2400" b="1" dirty="0" smtClean="0">
                <a:sym typeface="微软雅黑" panose="020B0503020204020204" charset="-122"/>
              </a:rPr>
              <a:t>时序特征</a:t>
            </a:r>
            <a:r>
              <a:rPr lang="zh-CN" altLang="en-US" sz="2400" dirty="0" smtClean="0">
                <a:sym typeface="微软雅黑" panose="020B0503020204020204" charset="-122"/>
              </a:rPr>
              <a:t>进行挖掘</a:t>
            </a:r>
            <a:endParaRPr lang="en-US" altLang="zh-CN" sz="2400" dirty="0" smtClean="0">
              <a:sym typeface="微软雅黑" panose="020B0503020204020204" charset="-122"/>
            </a:endParaRPr>
          </a:p>
          <a:p>
            <a:pPr marL="342900" lvl="0" indent="-342900" defTabSz="4572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ym typeface="微软雅黑" panose="020B0503020204020204" charset="-122"/>
              </a:rPr>
              <a:t>使用</a:t>
            </a:r>
            <a:r>
              <a:rPr lang="zh-CN" altLang="en-US" sz="2400" b="1" dirty="0" smtClean="0">
                <a:sym typeface="微软雅黑" panose="020B0503020204020204" charset="-122"/>
              </a:rPr>
              <a:t>超分辨率技术</a:t>
            </a:r>
            <a:r>
              <a:rPr lang="zh-CN" altLang="en-US" sz="2400" dirty="0" smtClean="0">
                <a:sym typeface="微软雅黑" panose="020B0503020204020204" charset="-122"/>
              </a:rPr>
              <a:t>，提高图像质量</a:t>
            </a:r>
            <a:endParaRPr lang="en-US" altLang="zh-CN" sz="2400" dirty="0" smtClean="0">
              <a:sym typeface="微软雅黑" panose="020B0503020204020204" charset="-122"/>
            </a:endParaRPr>
          </a:p>
          <a:p>
            <a:pPr marL="342900" lvl="0" indent="-342900" defTabSz="4572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ym typeface="微软雅黑" panose="020B0503020204020204" charset="-122"/>
              </a:rPr>
              <a:t>不同的样本可能属于同一地理区域，</a:t>
            </a:r>
            <a:r>
              <a:rPr lang="zh-CN" altLang="en-US" sz="2400" b="1" dirty="0" smtClean="0">
                <a:sym typeface="微软雅黑" panose="020B0503020204020204" charset="-122"/>
              </a:rPr>
              <a:t>相邻区域</a:t>
            </a:r>
            <a:r>
              <a:rPr lang="zh-CN" altLang="en-US" sz="2400" dirty="0" smtClean="0">
                <a:sym typeface="微软雅黑" panose="020B0503020204020204" charset="-122"/>
              </a:rPr>
              <a:t>有待充分挖掘</a:t>
            </a:r>
            <a:endParaRPr lang="en-US" altLang="zh-CN" sz="1600" b="1" dirty="0">
              <a:sym typeface="微软雅黑" panose="020B0503020204020204" charset="-122"/>
            </a:endParaRPr>
          </a:p>
        </p:txBody>
      </p:sp>
      <p:sp>
        <p:nvSpPr>
          <p:cNvPr id="8" name="平行四边形 3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平行四边形 4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4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1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1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2402" y="853780"/>
            <a:ext cx="294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 </a:t>
            </a:r>
            <a:r>
              <a:rPr lang="zh-CN" altLang="en-US" sz="2800" b="1" dirty="0" smtClean="0">
                <a:solidFill>
                  <a:srgbClr val="3563A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展望</a:t>
            </a:r>
            <a:endParaRPr lang="zh-CN" altLang="en-US" sz="2800" b="1" dirty="0">
              <a:solidFill>
                <a:srgbClr val="3563A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77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20" y="109855"/>
            <a:ext cx="7480300" cy="3743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75" name="矩形 6"/>
          <p:cNvSpPr/>
          <p:nvPr/>
        </p:nvSpPr>
        <p:spPr>
          <a:xfrm>
            <a:off x="0" y="4750435"/>
            <a:ext cx="12192000" cy="2107565"/>
          </a:xfrm>
          <a:prstGeom prst="rect">
            <a:avLst/>
          </a:prstGeom>
          <a:solidFill>
            <a:srgbClr val="305998"/>
          </a:solidFill>
          <a:ln w="9525">
            <a:noFill/>
          </a:ln>
        </p:spPr>
        <p:txBody>
          <a:bodyPr anchor="ctr"/>
          <a:lstStyle/>
          <a:p>
            <a:pPr lvl="3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13"/>
          <p:cNvGrpSpPr>
            <a:grpSpLocks noChangeAspect="1"/>
          </p:cNvGrpSpPr>
          <p:nvPr/>
        </p:nvGrpSpPr>
        <p:grpSpPr>
          <a:xfrm>
            <a:off x="6993890" y="2659380"/>
            <a:ext cx="5189855" cy="4229100"/>
            <a:chOff x="-250" y="-250"/>
            <a:chExt cx="4831813" cy="3322983"/>
          </a:xfrm>
        </p:grpSpPr>
        <p:pic>
          <p:nvPicPr>
            <p:cNvPr id="2097178" name="图片 11"/>
            <p:cNvPicPr>
              <a:picLocks noChangeAspect="1"/>
            </p:cNvPicPr>
            <p:nvPr/>
          </p:nvPicPr>
          <p:blipFill>
            <a:blip r:embed="rId4"/>
            <a:srcRect r="9268" b="52040"/>
            <a:stretch>
              <a:fillRect/>
            </a:stretch>
          </p:blipFill>
          <p:spPr>
            <a:xfrm>
              <a:off x="6236" y="-250"/>
              <a:ext cx="4825327" cy="164253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97179" name="图片 12"/>
            <p:cNvPicPr>
              <a:picLocks noChangeAspect="1"/>
            </p:cNvPicPr>
            <p:nvPr/>
          </p:nvPicPr>
          <p:blipFill>
            <a:blip r:embed="rId4"/>
            <a:srcRect t="50633" r="9410"/>
            <a:stretch>
              <a:fillRect/>
            </a:stretch>
          </p:blipFill>
          <p:spPr>
            <a:xfrm>
              <a:off x="-250" y="1632303"/>
              <a:ext cx="4817844" cy="169043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48676" name="文本框 58"/>
          <p:cNvSpPr txBox="1"/>
          <p:nvPr/>
        </p:nvSpPr>
        <p:spPr>
          <a:xfrm>
            <a:off x="360045" y="3333433"/>
            <a:ext cx="9550400" cy="120840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lvl="0" algn="l" eaLnBrk="1" hangingPunct="1">
              <a:lnSpc>
                <a:spcPct val="110000"/>
              </a:lnSpc>
            </a:pPr>
            <a:r>
              <a:rPr lang="en-US" altLang="zh-CN" sz="6600" b="1" dirty="0">
                <a:solidFill>
                  <a:srgbClr val="3563A8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</a:rPr>
              <a:t>Thank You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004835" y="5290007"/>
            <a:ext cx="11726287" cy="1567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3"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历时三个月的竞赛，非常感谢工作人员的辛勤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付出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感谢主办方提供真实的业务场景与数据，让我们能在比赛中学习到更多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075" y="354013"/>
            <a:ext cx="7481888" cy="3743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01" name="矩形 6"/>
          <p:cNvSpPr/>
          <p:nvPr/>
        </p:nvSpPr>
        <p:spPr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048603" name="文本框 12"/>
          <p:cNvSpPr txBox="1"/>
          <p:nvPr/>
        </p:nvSpPr>
        <p:spPr>
          <a:xfrm>
            <a:off x="2762250" y="3632200"/>
            <a:ext cx="505142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7200" b="1" dirty="0">
                <a:solidFill>
                  <a:srgbClr val="1C4885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</a:rPr>
              <a:t>赛</a:t>
            </a:r>
            <a:r>
              <a:rPr lang="zh-CN" altLang="en-US" sz="7200" b="1" dirty="0" smtClean="0">
                <a:solidFill>
                  <a:srgbClr val="1C4885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</a:rPr>
              <a:t>题分析</a:t>
            </a:r>
            <a:endParaRPr lang="zh-CN" altLang="en-US" sz="7200" b="1" dirty="0">
              <a:solidFill>
                <a:srgbClr val="1C4885"/>
              </a:solidFill>
              <a:latin typeface="Arial Black" panose="020B0A04020102020204" charset="0"/>
              <a:ea typeface="微软雅黑" panose="020B0503020204020204" charset="-122"/>
              <a:cs typeface="Arial Black" panose="020B0A04020102020204" charset="0"/>
            </a:endParaRPr>
          </a:p>
        </p:txBody>
      </p:sp>
      <p:grpSp>
        <p:nvGrpSpPr>
          <p:cNvPr id="38" name="组合 13"/>
          <p:cNvGrpSpPr>
            <a:grpSpLocks noChangeAspect="1"/>
          </p:cNvGrpSpPr>
          <p:nvPr/>
        </p:nvGrpSpPr>
        <p:grpSpPr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2097157" name="图片 14"/>
            <p:cNvPicPr>
              <a:picLocks noChangeAspect="1"/>
            </p:cNvPicPr>
            <p:nvPr/>
          </p:nvPicPr>
          <p:blipFill>
            <a:blip r:embed="rId4"/>
            <a:srcRect b="52040"/>
            <a:stretch>
              <a:fillRect/>
            </a:stretch>
          </p:blipFill>
          <p:spPr>
            <a:xfrm>
              <a:off x="6344" y="0"/>
              <a:ext cx="5318129" cy="164241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97158" name="图片 15"/>
            <p:cNvPicPr>
              <a:picLocks noChangeAspect="1"/>
            </p:cNvPicPr>
            <p:nvPr/>
          </p:nvPicPr>
          <p:blipFill>
            <a:blip r:embed="rId4"/>
            <a:srcRect t="50633" r="2628"/>
            <a:stretch>
              <a:fillRect/>
            </a:stretch>
          </p:blipFill>
          <p:spPr>
            <a:xfrm>
              <a:off x="0" y="1632435"/>
              <a:ext cx="5178427" cy="169054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48602" name="文本框 8"/>
          <p:cNvSpPr txBox="1"/>
          <p:nvPr/>
        </p:nvSpPr>
        <p:spPr>
          <a:xfrm>
            <a:off x="0" y="1571625"/>
            <a:ext cx="1495425" cy="53860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sz="34400" b="1" dirty="0">
              <a:solidFill>
                <a:srgbClr val="1C488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49718" y="308196"/>
            <a:ext cx="7937680" cy="918137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428582" y="2927900"/>
            <a:ext cx="6239544" cy="35856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48611" name="文本框 52"/>
          <p:cNvSpPr txBox="1"/>
          <p:nvPr/>
        </p:nvSpPr>
        <p:spPr>
          <a:xfrm>
            <a:off x="876300" y="1065971"/>
            <a:ext cx="1004761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3563A8"/>
                </a:solidFill>
                <a:latin typeface="+mj-lt"/>
              </a:rPr>
              <a:t> </a:t>
            </a:r>
            <a:r>
              <a:rPr lang="en-US" altLang="zh-CN" sz="2400" b="1" dirty="0" smtClean="0">
                <a:solidFill>
                  <a:srgbClr val="3563A8"/>
                </a:solidFill>
                <a:latin typeface="+mj-lt"/>
              </a:rPr>
              <a:t>   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一个城市区域功能分类模型，对给定的地理区域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，根据区域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遥感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访数据，预测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区域功能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类别。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91426"/>
              </p:ext>
            </p:extLst>
          </p:nvPr>
        </p:nvGraphicFramePr>
        <p:xfrm>
          <a:off x="1077782" y="2534791"/>
          <a:ext cx="3688902" cy="3978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87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区域功能类型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居住区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学校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工业园区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火车站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飞机场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公园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商业区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政务区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医院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文本框 52"/>
          <p:cNvSpPr txBox="1"/>
          <p:nvPr/>
        </p:nvSpPr>
        <p:spPr>
          <a:xfrm>
            <a:off x="5419789" y="2284549"/>
            <a:ext cx="248449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一个飞机场样本</a:t>
            </a:r>
            <a:r>
              <a:rPr lang="zh-CN" altLang="en-US" sz="2400" dirty="0" smtClean="0">
                <a:latin typeface="+mj-lt"/>
              </a:rPr>
              <a:t> </a:t>
            </a:r>
            <a:endParaRPr lang="en-US" altLang="zh-CN" sz="2400" dirty="0" smtClean="0">
              <a:latin typeface="+mj-lt"/>
            </a:endParaRPr>
          </a:p>
        </p:txBody>
      </p:sp>
      <p:sp>
        <p:nvSpPr>
          <p:cNvPr id="15" name="文本框 52"/>
          <p:cNvSpPr txBox="1"/>
          <p:nvPr/>
        </p:nvSpPr>
        <p:spPr>
          <a:xfrm>
            <a:off x="5514358" y="4482257"/>
            <a:ext cx="6382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用户到访数据：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f8b5c304071d8bc9     20190203&amp;15|16|17,20190204&amp;08|09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895bc111bb1949ac    20181113&amp;14|15|16,20181114&amp;15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c8d4185548b991ad    20190202&amp;17|18,20190203&amp;10|11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866927682208d6cf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20190202&amp;18,20190203&amp;18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52"/>
          <p:cNvSpPr txBox="1"/>
          <p:nvPr/>
        </p:nvSpPr>
        <p:spPr>
          <a:xfrm>
            <a:off x="5528735" y="2821227"/>
            <a:ext cx="1876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遥感图像数据：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85" y="3320851"/>
            <a:ext cx="1258312" cy="1258312"/>
          </a:xfrm>
          <a:prstGeom prst="rect">
            <a:avLst/>
          </a:prstGeom>
        </p:spPr>
      </p:pic>
      <p:sp>
        <p:nvSpPr>
          <p:cNvPr id="18" name="平行四边形 3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平行四边形 4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0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21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22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"/>
          <p:cNvSpPr txBox="1"/>
          <p:nvPr/>
        </p:nvSpPr>
        <p:spPr>
          <a:xfrm>
            <a:off x="1143839" y="1620000"/>
            <a:ext cx="9698331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algn="l" defTabSz="12185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类别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9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12185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训练集：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万有标签样本，包含了图片和文本的双模态数据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12185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测试集：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万样本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841" y="1080000"/>
            <a:ext cx="1224606" cy="463417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给定数据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1143635" y="3779520"/>
            <a:ext cx="5493648" cy="2400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数据规模大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用户到访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数据在半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年中按小时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采样</a:t>
            </a:r>
            <a:endParaRPr lang="en-US" altLang="zh-CN" sz="200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同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一用户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出现在多个区域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7F7F7F">
                    <a:lumMod val="40000"/>
                    <a:lumOff val="6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类别</a:t>
            </a:r>
            <a:r>
              <a:rPr lang="zh-CN" altLang="en-US" sz="2000" dirty="0">
                <a:solidFill>
                  <a:srgbClr val="7F7F7F">
                    <a:lumMod val="40000"/>
                    <a:lumOff val="6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不均衡</a:t>
            </a:r>
          </a:p>
          <a:p>
            <a:pPr marL="28575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7F7F7F">
                    <a:lumMod val="40000"/>
                    <a:lumOff val="6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图片质量低</a:t>
            </a:r>
          </a:p>
          <a:p>
            <a:pPr marL="28575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7F7F7F">
                    <a:lumMod val="40000"/>
                    <a:lumOff val="6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不同类别图片</a:t>
            </a:r>
            <a:r>
              <a:rPr lang="zh-CN" altLang="en-US" sz="2000" dirty="0" smtClean="0">
                <a:solidFill>
                  <a:srgbClr val="7F7F7F">
                    <a:lumMod val="40000"/>
                    <a:lumOff val="6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相似</a:t>
            </a:r>
            <a:endParaRPr lang="zh-CN" altLang="en-US" sz="2000" dirty="0">
              <a:solidFill>
                <a:srgbClr val="7F7F7F">
                  <a:lumMod val="40000"/>
                  <a:lumOff val="6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838" y="3239805"/>
            <a:ext cx="1224606" cy="463417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数据特点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平行四边形 3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平行四边形 4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16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17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"/>
          <p:cNvSpPr txBox="1"/>
          <p:nvPr/>
        </p:nvSpPr>
        <p:spPr>
          <a:xfrm>
            <a:off x="1143839" y="1620000"/>
            <a:ext cx="9698331" cy="1200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algn="l" defTabSz="12185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类别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9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12185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训练集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万有标签样本，包含了图片和文本的双模态数据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12185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测试集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万样本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841" y="1080000"/>
            <a:ext cx="1224606" cy="463417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给定数据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1143635" y="3779520"/>
            <a:ext cx="5380990" cy="2400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数据规模大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用户到访数据在半年中按小时采样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同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一用户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出现在多个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区域</a:t>
            </a:r>
            <a:endParaRPr lang="en-US" altLang="zh-CN" sz="200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类别不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均衡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7F7F7F">
                    <a:lumMod val="40000"/>
                    <a:lumOff val="6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图片</a:t>
            </a:r>
            <a:r>
              <a:rPr lang="zh-CN" altLang="en-US" sz="2000" dirty="0">
                <a:solidFill>
                  <a:srgbClr val="7F7F7F">
                    <a:lumMod val="40000"/>
                    <a:lumOff val="6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质量低</a:t>
            </a:r>
          </a:p>
          <a:p>
            <a:pPr marL="28575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7F7F7F">
                    <a:lumMod val="40000"/>
                    <a:lumOff val="6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不同类别图片</a:t>
            </a:r>
            <a:r>
              <a:rPr lang="zh-CN" altLang="en-US" sz="2000" dirty="0" smtClean="0">
                <a:solidFill>
                  <a:srgbClr val="7F7F7F">
                    <a:lumMod val="40000"/>
                    <a:lumOff val="6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相似</a:t>
            </a:r>
            <a:endParaRPr lang="zh-CN" altLang="en-US" sz="2000" dirty="0">
              <a:solidFill>
                <a:srgbClr val="7F7F7F">
                  <a:lumMod val="40000"/>
                  <a:lumOff val="6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838" y="3239805"/>
            <a:ext cx="1224606" cy="463417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数据特点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9532" r="8594" b="2498"/>
          <a:stretch>
            <a:fillRect/>
          </a:stretch>
        </p:blipFill>
        <p:spPr>
          <a:xfrm>
            <a:off x="5438775" y="3239805"/>
            <a:ext cx="6086474" cy="3051367"/>
          </a:xfrm>
          <a:prstGeom prst="rect">
            <a:avLst/>
          </a:prstGeom>
        </p:spPr>
      </p:pic>
      <p:sp>
        <p:nvSpPr>
          <p:cNvPr id="13" name="平行四边形 3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平行四边形 4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16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17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"/>
          <p:cNvSpPr txBox="1"/>
          <p:nvPr/>
        </p:nvSpPr>
        <p:spPr>
          <a:xfrm>
            <a:off x="1143839" y="1620000"/>
            <a:ext cx="9698331" cy="1200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algn="l" defTabSz="12185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类别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9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12185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训练集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万有标签样本，包含了图片和文本的双模态数据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12185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测试集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万样本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841" y="1080000"/>
            <a:ext cx="1224606" cy="463417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给定数据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1143635" y="3779520"/>
            <a:ext cx="4323911" cy="2400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数据规模大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用户到访数据在半年中按小时采样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同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一用户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出现在多个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区域</a:t>
            </a:r>
            <a:endParaRPr lang="en-US" altLang="zh-CN" sz="200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类别不均衡</a:t>
            </a:r>
          </a:p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图片质量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低</a:t>
            </a:r>
            <a:endParaRPr lang="en-US" altLang="zh-CN" sz="200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7F7F7F">
                    <a:lumMod val="40000"/>
                    <a:lumOff val="6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不同</a:t>
            </a:r>
            <a:r>
              <a:rPr lang="zh-CN" altLang="en-US" sz="2000" dirty="0">
                <a:solidFill>
                  <a:srgbClr val="7F7F7F">
                    <a:lumMod val="40000"/>
                    <a:lumOff val="6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类别图片相似</a:t>
            </a:r>
          </a:p>
        </p:txBody>
      </p:sp>
      <p:sp>
        <p:nvSpPr>
          <p:cNvPr id="12" name="矩形 11"/>
          <p:cNvSpPr/>
          <p:nvPr/>
        </p:nvSpPr>
        <p:spPr>
          <a:xfrm>
            <a:off x="1143838" y="3239805"/>
            <a:ext cx="1224606" cy="463417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数据特点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57" y="4425851"/>
            <a:ext cx="1556361" cy="15563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04" y="4425851"/>
            <a:ext cx="1556361" cy="15563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651" y="4425851"/>
            <a:ext cx="1553395" cy="1553395"/>
          </a:xfrm>
          <a:prstGeom prst="rect">
            <a:avLst/>
          </a:prstGeom>
        </p:spPr>
      </p:pic>
      <p:sp>
        <p:nvSpPr>
          <p:cNvPr id="14" name="文本框 52"/>
          <p:cNvSpPr txBox="1"/>
          <p:nvPr/>
        </p:nvSpPr>
        <p:spPr>
          <a:xfrm>
            <a:off x="6129159" y="3779520"/>
            <a:ext cx="1273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黑图</a:t>
            </a:r>
            <a:r>
              <a:rPr lang="zh-CN" altLang="en-US" sz="2400" b="1" dirty="0" smtClean="0">
                <a:solidFill>
                  <a:srgbClr val="3563A8"/>
                </a:solidFill>
                <a:latin typeface="+mj-lt"/>
              </a:rPr>
              <a:t> </a:t>
            </a:r>
            <a:endParaRPr lang="en-US" altLang="zh-CN" sz="2400" b="1" dirty="0" smtClean="0">
              <a:solidFill>
                <a:srgbClr val="3563A8"/>
              </a:solidFill>
              <a:latin typeface="+mj-lt"/>
            </a:endParaRPr>
          </a:p>
        </p:txBody>
      </p:sp>
      <p:sp>
        <p:nvSpPr>
          <p:cNvPr id="15" name="文本框 52"/>
          <p:cNvSpPr txBox="1"/>
          <p:nvPr/>
        </p:nvSpPr>
        <p:spPr>
          <a:xfrm>
            <a:off x="8158106" y="3779520"/>
            <a:ext cx="1273555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</a:rPr>
              <a:t>云雾</a:t>
            </a:r>
            <a:endParaRPr lang="en-US" altLang="zh-CN" sz="2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52"/>
          <p:cNvSpPr txBox="1"/>
          <p:nvPr/>
        </p:nvSpPr>
        <p:spPr>
          <a:xfrm>
            <a:off x="10070269" y="3779520"/>
            <a:ext cx="1504158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</a:rPr>
              <a:t>辨识度低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57" y="4425851"/>
            <a:ext cx="1556361" cy="15563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04" y="4425851"/>
            <a:ext cx="1556361" cy="1556361"/>
          </a:xfrm>
          <a:prstGeom prst="rect">
            <a:avLst/>
          </a:prstGeom>
        </p:spPr>
      </p:pic>
      <p:sp>
        <p:nvSpPr>
          <p:cNvPr id="18" name="平行四边形 3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平行四边形 4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0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21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22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"/>
          <p:cNvSpPr txBox="1"/>
          <p:nvPr/>
        </p:nvSpPr>
        <p:spPr>
          <a:xfrm>
            <a:off x="1143839" y="1620000"/>
            <a:ext cx="9698331" cy="1200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algn="l" defTabSz="12185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类别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9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12185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训练集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万有标签样本，包含了图片和文本的双模态数据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12185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测试集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万样本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841" y="1080000"/>
            <a:ext cx="1224606" cy="463417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给定数据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1143635" y="3779520"/>
            <a:ext cx="4323911" cy="2400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数据规模大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用户到访数据在半年中按小时采样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同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一用户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出现在多个区域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类别不均衡</a:t>
            </a:r>
          </a:p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图片质量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低</a:t>
            </a:r>
            <a:endParaRPr lang="en-US" altLang="zh-CN" sz="200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121856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不同类别图片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相似</a:t>
            </a:r>
            <a:endParaRPr lang="zh-CN" altLang="en-US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838" y="3239805"/>
            <a:ext cx="1224606" cy="463417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数据特点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815" y="4388149"/>
            <a:ext cx="1542429" cy="15424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39" y="4388149"/>
            <a:ext cx="1542429" cy="1542429"/>
          </a:xfrm>
          <a:prstGeom prst="rect">
            <a:avLst/>
          </a:prstGeom>
        </p:spPr>
      </p:pic>
      <p:sp>
        <p:nvSpPr>
          <p:cNvPr id="17" name="文本框 52"/>
          <p:cNvSpPr txBox="1"/>
          <p:nvPr/>
        </p:nvSpPr>
        <p:spPr>
          <a:xfrm>
            <a:off x="6832375" y="3703222"/>
            <a:ext cx="1273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</a:rPr>
              <a:t>居住区</a:t>
            </a:r>
            <a:r>
              <a:rPr lang="zh-CN" altLang="en-US" sz="2400" b="1" dirty="0" smtClean="0">
                <a:solidFill>
                  <a:srgbClr val="3563A8"/>
                </a:solidFill>
                <a:latin typeface="+mj-lt"/>
              </a:rPr>
              <a:t> </a:t>
            </a:r>
            <a:endParaRPr lang="en-US" altLang="zh-CN" sz="2400" b="1" dirty="0" smtClean="0">
              <a:solidFill>
                <a:srgbClr val="3563A8"/>
              </a:solidFill>
              <a:latin typeface="+mj-lt"/>
            </a:endParaRPr>
          </a:p>
        </p:txBody>
      </p:sp>
      <p:sp>
        <p:nvSpPr>
          <p:cNvPr id="18" name="文本框 52"/>
          <p:cNvSpPr txBox="1"/>
          <p:nvPr/>
        </p:nvSpPr>
        <p:spPr>
          <a:xfrm>
            <a:off x="9271251" y="3703222"/>
            <a:ext cx="1273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</a:rPr>
              <a:t>政务区</a:t>
            </a:r>
            <a:r>
              <a:rPr lang="zh-CN" altLang="en-US" sz="2400" dirty="0" smtClean="0">
                <a:latin typeface="+mj-lt"/>
              </a:rPr>
              <a:t> </a:t>
            </a:r>
            <a:endParaRPr lang="en-US" altLang="zh-CN" sz="2400" dirty="0" smtClean="0">
              <a:latin typeface="+mj-lt"/>
            </a:endParaRPr>
          </a:p>
        </p:txBody>
      </p:sp>
      <p:sp>
        <p:nvSpPr>
          <p:cNvPr id="24" name="平行四边形 3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平行四边形 4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6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27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28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9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2"/>
          <p:cNvSpPr txBox="1"/>
          <p:nvPr/>
        </p:nvSpPr>
        <p:spPr>
          <a:xfrm>
            <a:off x="1611630" y="2518392"/>
            <a:ext cx="896874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 defTabSz="1218565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如何综合利用图片和文本的</a:t>
            </a:r>
            <a:r>
              <a:rPr lang="zh-CN" altLang="en-US" sz="2200" b="1" dirty="0" smtClean="0">
                <a:latin typeface="微软雅黑" panose="020B0503020204020204" charset="-122"/>
                <a:ea typeface="微软雅黑" panose="020B0503020204020204" charset="-122"/>
              </a:rPr>
              <a:t>双模态数据</a:t>
            </a:r>
            <a:r>
              <a:rPr lang="zh-CN" altLang="en-US" sz="22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，使得两种模态数据</a:t>
            </a:r>
            <a:r>
              <a:rPr lang="zh-CN" altLang="en-US" sz="2200" b="1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优势互补</a:t>
            </a:r>
            <a:endParaRPr lang="en-US" altLang="zh-CN" sz="2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1218565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如何从</a:t>
            </a:r>
            <a:r>
              <a:rPr lang="zh-CN" altLang="en-US" sz="2200" b="1" dirty="0" smtClean="0">
                <a:latin typeface="微软雅黑" panose="020B0503020204020204" charset="-122"/>
                <a:ea typeface="微软雅黑" panose="020B0503020204020204" charset="-122"/>
              </a:rPr>
              <a:t>不规整</a:t>
            </a:r>
            <a:r>
              <a:rPr lang="zh-CN" altLang="en-US" sz="22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的用户访问数据中挖掘有效的信息</a:t>
            </a:r>
            <a:endParaRPr lang="en-US" altLang="zh-CN" sz="220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876300" y="1360170"/>
            <a:ext cx="2037715" cy="479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1218565">
              <a:lnSpc>
                <a:spcPct val="130000"/>
              </a:lnSpc>
              <a:defRPr/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难点与挑战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平行四边形 3"/>
          <p:cNvSpPr>
            <a:spLocks noChangeArrowheads="1"/>
          </p:cNvSpPr>
          <p:nvPr/>
        </p:nvSpPr>
        <p:spPr bwMode="auto">
          <a:xfrm>
            <a:off x="347662" y="231775"/>
            <a:ext cx="528638" cy="491332"/>
          </a:xfrm>
          <a:prstGeom prst="parallelogram">
            <a:avLst>
              <a:gd name="adj" fmla="val 37420"/>
            </a:avLst>
          </a:prstGeom>
          <a:solidFill>
            <a:srgbClr val="0174B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平行四边形 4"/>
          <p:cNvSpPr>
            <a:spLocks noChangeArrowheads="1"/>
          </p:cNvSpPr>
          <p:nvPr/>
        </p:nvSpPr>
        <p:spPr bwMode="auto">
          <a:xfrm>
            <a:off x="773112" y="231775"/>
            <a:ext cx="529200" cy="491332"/>
          </a:xfrm>
          <a:prstGeom prst="parallelogram">
            <a:avLst>
              <a:gd name="adj" fmla="val 37420"/>
            </a:avLst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0" name="组合 10"/>
          <p:cNvGrpSpPr>
            <a:grpSpLocks/>
          </p:cNvGrpSpPr>
          <p:nvPr/>
        </p:nvGrpSpPr>
        <p:grpSpPr bwMode="auto">
          <a:xfrm>
            <a:off x="1020762" y="498116"/>
            <a:ext cx="6084887" cy="215430"/>
            <a:chOff x="0" y="0"/>
            <a:chExt cx="5029195" cy="180308"/>
          </a:xfrm>
          <a:solidFill>
            <a:srgbClr val="4F81BD"/>
          </a:solidFill>
        </p:grpSpPr>
        <p:cxnSp>
          <p:nvCxnSpPr>
            <p:cNvPr id="12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 cmpd="sng">
              <a:solidFill>
                <a:schemeClr val="accent1"/>
              </a:solidFill>
              <a:round/>
              <a:headEnd/>
              <a:tailEnd/>
            </a:ln>
            <a:extLst/>
          </p:spPr>
        </p:cxnSp>
        <p:sp>
          <p:nvSpPr>
            <p:cNvPr id="13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3850607" cy="5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自定义 22">
      <a:majorFont>
        <a:latin typeface="Arial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1325</Words>
  <Application>Microsoft Office PowerPoint</Application>
  <PresentationFormat>宽屏</PresentationFormat>
  <Paragraphs>358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宋体</vt:lpstr>
      <vt:lpstr>华文楷体</vt:lpstr>
      <vt:lpstr>Arial Black</vt:lpstr>
      <vt:lpstr>Calibri</vt:lpstr>
      <vt:lpstr>Arial Unicode MS</vt:lpstr>
      <vt:lpstr>Wingdings</vt:lpstr>
      <vt:lpstr>Cambria Math</vt:lpstr>
      <vt:lpstr>Arial</vt:lpstr>
      <vt:lpstr>Times New Roman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404</cp:revision>
  <dcterms:created xsi:type="dcterms:W3CDTF">2014-10-16T01:09:00Z</dcterms:created>
  <dcterms:modified xsi:type="dcterms:W3CDTF">2019-09-14T03:39:11Z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