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7" r:id="rId2"/>
    <p:sldId id="258" r:id="rId3"/>
    <p:sldId id="259" r:id="rId4"/>
    <p:sldId id="261" r:id="rId5"/>
    <p:sldId id="262" r:id="rId6"/>
    <p:sldId id="313" r:id="rId7"/>
    <p:sldId id="302" r:id="rId8"/>
    <p:sldId id="303" r:id="rId9"/>
    <p:sldId id="314" r:id="rId10"/>
    <p:sldId id="269" r:id="rId11"/>
    <p:sldId id="273" r:id="rId12"/>
    <p:sldId id="341" r:id="rId13"/>
    <p:sldId id="342" r:id="rId14"/>
    <p:sldId id="299" r:id="rId15"/>
    <p:sldId id="338" r:id="rId16"/>
    <p:sldId id="300" r:id="rId17"/>
    <p:sldId id="337" r:id="rId18"/>
    <p:sldId id="311" r:id="rId19"/>
    <p:sldId id="305" r:id="rId20"/>
    <p:sldId id="306" r:id="rId21"/>
    <p:sldId id="301" r:id="rId22"/>
    <p:sldId id="316" r:id="rId23"/>
    <p:sldId id="317" r:id="rId24"/>
    <p:sldId id="298" r:id="rId25"/>
    <p:sldId id="312" r:id="rId26"/>
    <p:sldId id="339" r:id="rId27"/>
    <p:sldId id="309" r:id="rId28"/>
    <p:sldId id="272" r:id="rId29"/>
  </p:sldIdLst>
  <p:sldSz cx="12192000" cy="6858000"/>
  <p:notesSz cx="6858000" cy="9144000"/>
  <p:embeddedFontLst>
    <p:embeddedFont>
      <p:font typeface="微软雅黑" panose="020B0503020204020204" pitchFamily="34" charset="-122"/>
      <p:regular r:id="rId31"/>
      <p:bold r:id="rId32"/>
    </p:embeddedFont>
    <p:embeddedFont>
      <p:font typeface="华文楷体" panose="02010600040101010101" pitchFamily="2" charset="-122"/>
      <p:regular r:id="rId33"/>
    </p:embeddedFont>
    <p:embeddedFont>
      <p:font typeface="Arial Black" panose="020B0A04020102020204" pitchFamily="34" charset="0"/>
      <p:bold r:id="rId34"/>
    </p:embeddedFont>
    <p:embeddedFont>
      <p:font typeface="Calibri" panose="020F0502020204030204" pitchFamily="34" charset="0"/>
      <p:regular r:id="rId35"/>
      <p:bold r:id="rId36"/>
      <p:italic r:id="rId37"/>
      <p:boldItalic r:id="rId38"/>
    </p:embeddedFont>
    <p:embeddedFont>
      <p:font typeface="Arial Unicode MS" panose="02010600030101010101" charset="-122"/>
      <p:regular r:id="rId39"/>
    </p:embeddedFont>
    <p:embeddedFont>
      <p:font typeface="Cambria Math" panose="02040503050406030204" pitchFamily="18" charset="0"/>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0">
          <p15:clr>
            <a:srgbClr val="A4A3A4"/>
          </p15:clr>
        </p15:guide>
        <p15:guide id="2" pos="38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CCB"/>
    <a:srgbClr val="D0D8E8"/>
    <a:srgbClr val="4F81BD"/>
    <a:srgbClr val="FFD6AD"/>
    <a:srgbClr val="CDAC8B"/>
    <a:srgbClr val="0174BB"/>
    <a:srgbClr val="CCCCCC"/>
    <a:srgbClr val="B9E1FF"/>
    <a:srgbClr val="215968"/>
    <a:srgbClr val="769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7146" autoAdjust="0"/>
  </p:normalViewPr>
  <p:slideViewPr>
    <p:cSldViewPr snapToGrid="0" showGuides="1">
      <p:cViewPr varScale="1">
        <p:scale>
          <a:sx n="93" d="100"/>
          <a:sy n="93" d="100"/>
        </p:scale>
        <p:origin x="1590" y="66"/>
      </p:cViewPr>
      <p:guideLst>
        <p:guide orient="horz" pos="2080"/>
        <p:guide pos="382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34"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BBF06-C0F1-4EEA-9161-94E5AE50D86A}" type="datetimeFigureOut">
              <a:rPr lang="zh-CN" altLang="en-US" smtClean="0"/>
              <a:t>2019/9/6 Friday</a:t>
            </a:fld>
            <a:endParaRPr lang="zh-CN" altLang="en-US"/>
          </a:p>
        </p:txBody>
      </p:sp>
      <p:sp>
        <p:nvSpPr>
          <p:cNvPr id="1048735"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36"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37"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38"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358CC-A703-4029-B39F-0A33770C7D5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幻灯片图像占位符 1"/>
          <p:cNvSpPr>
            <a:spLocks noGrp="1" noRot="1" noChangeAspect="1"/>
          </p:cNvSpPr>
          <p:nvPr>
            <p:ph type="sldImg" idx="2"/>
          </p:nvPr>
        </p:nvSpPr>
        <p:spPr/>
      </p:sp>
      <p:sp>
        <p:nvSpPr>
          <p:cNvPr id="1048585"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尊敬的各位专家评委，同学们，大家好。我是来自</a:t>
            </a:r>
            <a:r>
              <a:rPr lang="en-US" altLang="zh-CN" sz="1200" kern="1200" dirty="0" smtClean="0">
                <a:solidFill>
                  <a:schemeClr val="tx1"/>
                </a:solidFill>
                <a:effectLst/>
                <a:latin typeface="+mn-lt"/>
                <a:ea typeface="+mn-ea"/>
                <a:cs typeface="+mn-cs"/>
              </a:rPr>
              <a:t>Turing</a:t>
            </a:r>
            <a:r>
              <a:rPr lang="zh-CN" altLang="zh-CN" sz="1200" kern="1200" dirty="0" smtClean="0">
                <a:solidFill>
                  <a:schemeClr val="tx1"/>
                </a:solidFill>
                <a:effectLst/>
                <a:latin typeface="+mn-lt"/>
                <a:ea typeface="+mn-ea"/>
                <a:cs typeface="+mn-cs"/>
              </a:rPr>
              <a:t>队的成员李迎港，这一位是队长罗涛。我们的团队由来自中南大学和华南理工大学的五位同学组成。</a:t>
            </a:r>
          </a:p>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那么针对这两个问题，我们提出了我们的解决方案。</a:t>
            </a:r>
          </a:p>
          <a:p>
            <a:endParaRPr lang="zh-CN" altLang="en-US" dirty="0"/>
          </a:p>
        </p:txBody>
      </p:sp>
      <p:sp>
        <p:nvSpPr>
          <p:cNvPr id="4" name="灯片编号占位符 3"/>
          <p:cNvSpPr>
            <a:spLocks noGrp="1"/>
          </p:cNvSpPr>
          <p:nvPr>
            <p:ph type="sldNum" sz="quarter" idx="10"/>
          </p:nvPr>
        </p:nvSpPr>
        <p:spPr/>
        <p:txBody>
          <a:bodyPr/>
          <a:lstStyle/>
          <a:p>
            <a:fld id="{0C1358CC-A703-4029-B39F-0A33770C7D5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首先，我们对数据进行了预处理，</a:t>
            </a:r>
          </a:p>
          <a:p>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40W</a:t>
            </a:r>
            <a:r>
              <a:rPr lang="zh-CN" altLang="zh-CN" sz="1200" kern="1200" dirty="0" smtClean="0">
                <a:solidFill>
                  <a:schemeClr val="tx1"/>
                </a:solidFill>
                <a:effectLst/>
                <a:latin typeface="+mn-lt"/>
                <a:ea typeface="+mn-ea"/>
                <a:cs typeface="+mn-cs"/>
              </a:rPr>
              <a:t>训练集划分为</a:t>
            </a:r>
            <a:r>
              <a:rPr lang="en-US" altLang="zh-CN" sz="1200" kern="1200" dirty="0" smtClean="0">
                <a:solidFill>
                  <a:schemeClr val="tx1"/>
                </a:solidFill>
                <a:effectLst/>
                <a:latin typeface="+mn-lt"/>
                <a:ea typeface="+mn-ea"/>
                <a:cs typeface="+mn-cs"/>
              </a:rPr>
              <a:t>35W</a:t>
            </a:r>
            <a:r>
              <a:rPr lang="zh-CN" altLang="zh-CN" sz="1200" kern="1200" dirty="0" smtClean="0">
                <a:solidFill>
                  <a:schemeClr val="tx1"/>
                </a:solidFill>
                <a:effectLst/>
                <a:latin typeface="+mn-lt"/>
                <a:ea typeface="+mn-ea"/>
                <a:cs typeface="+mn-cs"/>
              </a:rPr>
              <a:t>训练集和</a:t>
            </a:r>
            <a:r>
              <a:rPr lang="en-US" altLang="zh-CN" sz="1200" kern="1200" dirty="0" smtClean="0">
                <a:solidFill>
                  <a:schemeClr val="tx1"/>
                </a:solidFill>
                <a:effectLst/>
                <a:latin typeface="+mn-lt"/>
                <a:ea typeface="+mn-ea"/>
                <a:cs typeface="+mn-cs"/>
              </a:rPr>
              <a:t>5W</a:t>
            </a:r>
            <a:r>
              <a:rPr lang="zh-CN" altLang="zh-CN" sz="1200" kern="1200" dirty="0" smtClean="0">
                <a:solidFill>
                  <a:schemeClr val="tx1"/>
                </a:solidFill>
                <a:effectLst/>
                <a:latin typeface="+mn-lt"/>
                <a:ea typeface="+mn-ea"/>
                <a:cs typeface="+mn-cs"/>
              </a:rPr>
              <a:t>验证集。</a:t>
            </a:r>
          </a:p>
          <a:p>
            <a:r>
              <a:rPr lang="zh-CN" altLang="zh-CN" sz="1200" kern="1200" dirty="0" smtClean="0">
                <a:solidFill>
                  <a:schemeClr val="tx1"/>
                </a:solidFill>
                <a:effectLst/>
                <a:latin typeface="+mn-lt"/>
                <a:ea typeface="+mn-ea"/>
                <a:cs typeface="+mn-cs"/>
              </a:rPr>
              <a:t>针对图像不清晰的问题，我们去除了训练样本中的所有黑图。</a:t>
            </a:r>
          </a:p>
          <a:p>
            <a:r>
              <a:rPr lang="zh-CN" altLang="zh-CN" sz="1200" kern="1200" dirty="0" smtClean="0">
                <a:solidFill>
                  <a:schemeClr val="tx1"/>
                </a:solidFill>
                <a:effectLst/>
                <a:latin typeface="+mn-lt"/>
                <a:ea typeface="+mn-ea"/>
                <a:cs typeface="+mn-cs"/>
              </a:rPr>
              <a:t>针对样本不均衡的问题，我们使用</a:t>
            </a:r>
            <a:r>
              <a:rPr lang="zh-CN" altLang="zh-CN" sz="1200" kern="1200" dirty="0" smtClean="0">
                <a:solidFill>
                  <a:schemeClr val="tx1"/>
                </a:solidFill>
                <a:effectLst/>
                <a:latin typeface="+mn-lt"/>
                <a:ea typeface="+mn-ea"/>
                <a:cs typeface="+mn-cs"/>
              </a:rPr>
              <a:t>重采样</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样本数量少的类别进行</a:t>
            </a:r>
            <a:r>
              <a:rPr lang="zh-CN" altLang="zh-CN" sz="1200" kern="1200" dirty="0" smtClean="0">
                <a:solidFill>
                  <a:schemeClr val="tx1"/>
                </a:solidFill>
                <a:effectLst/>
                <a:latin typeface="+mn-lt"/>
                <a:ea typeface="+mn-ea"/>
                <a:cs typeface="+mn-cs"/>
              </a:rPr>
              <a:t>了</a:t>
            </a:r>
            <a:r>
              <a:rPr lang="zh-CN" altLang="en-US" sz="1200" kern="1200" dirty="0" smtClean="0">
                <a:solidFill>
                  <a:schemeClr val="tx1"/>
                </a:solidFill>
                <a:effectLst/>
                <a:latin typeface="+mn-lt"/>
                <a:ea typeface="+mn-ea"/>
                <a:cs typeface="+mn-cs"/>
              </a:rPr>
              <a:t>随机采样</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最后，根据用户访问数据的特点，我们将每个用户访问数据处理为</a:t>
            </a:r>
            <a:r>
              <a:rPr lang="en-US" altLang="zh-CN" sz="1200" kern="1200" dirty="0" smtClean="0">
                <a:solidFill>
                  <a:schemeClr val="tx1"/>
                </a:solidFill>
                <a:effectLst/>
                <a:latin typeface="+mn-lt"/>
                <a:ea typeface="+mn-ea"/>
                <a:cs typeface="+mn-cs"/>
              </a:rPr>
              <a:t>26x7x24</a:t>
            </a:r>
            <a:r>
              <a:rPr lang="zh-CN" altLang="zh-CN" sz="1200" kern="1200" dirty="0" smtClean="0">
                <a:solidFill>
                  <a:schemeClr val="tx1"/>
                </a:solidFill>
                <a:effectLst/>
                <a:latin typeface="+mn-lt"/>
                <a:ea typeface="+mn-ea"/>
                <a:cs typeface="+mn-cs"/>
              </a:rPr>
              <a:t>的张量，作为</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模型的输入。这三个维度分别表示</a:t>
            </a:r>
            <a:r>
              <a:rPr lang="en-US" altLang="zh-CN" sz="1200" kern="1200" dirty="0" smtClean="0">
                <a:solidFill>
                  <a:schemeClr val="tx1"/>
                </a:solidFill>
                <a:effectLst/>
                <a:latin typeface="+mn-lt"/>
                <a:ea typeface="+mn-ea"/>
                <a:cs typeface="+mn-cs"/>
              </a:rPr>
              <a:t>26</a:t>
            </a:r>
            <a:r>
              <a:rPr lang="zh-CN" altLang="zh-CN" sz="1200" kern="1200" dirty="0" smtClean="0">
                <a:solidFill>
                  <a:schemeClr val="tx1"/>
                </a:solidFill>
                <a:effectLst/>
                <a:latin typeface="+mn-lt"/>
                <a:ea typeface="+mn-ea"/>
                <a:cs typeface="+mn-cs"/>
              </a:rPr>
              <a:t>周，一周</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天，一天</a:t>
            </a:r>
            <a:r>
              <a:rPr lang="en-US" altLang="zh-CN" sz="1200" kern="1200" dirty="0" smtClean="0">
                <a:solidFill>
                  <a:schemeClr val="tx1"/>
                </a:solidFill>
                <a:effectLst/>
                <a:latin typeface="+mn-lt"/>
                <a:ea typeface="+mn-ea"/>
                <a:cs typeface="+mn-cs"/>
              </a:rPr>
              <a:t>24</a:t>
            </a:r>
            <a:r>
              <a:rPr lang="zh-CN" altLang="zh-CN" sz="1200" kern="1200" dirty="0" smtClean="0">
                <a:solidFill>
                  <a:schemeClr val="tx1"/>
                </a:solidFill>
                <a:effectLst/>
                <a:latin typeface="+mn-lt"/>
                <a:ea typeface="+mn-ea"/>
                <a:cs typeface="+mn-cs"/>
              </a:rPr>
              <a:t>小时，张量的值表示该小时的访客数量。</a:t>
            </a:r>
          </a:p>
          <a:p>
            <a:pPr indent="0">
              <a:lnSpc>
                <a:spcPts val="3000"/>
              </a:lnSpc>
              <a:spcBef>
                <a:spcPts val="0"/>
              </a:spcBef>
              <a:spcAft>
                <a:spcPts val="0"/>
              </a:spcAft>
              <a:buFont typeface="Wingdings" panose="05000000000000000000" pitchFamily="2" charset="2"/>
              <a:buNone/>
            </a:pPr>
            <a:endParaRPr lang="zh-CN" altLang="en-US" sz="1200" b="1" dirty="0">
              <a:solidFill>
                <a:srgbClr val="3563A8"/>
              </a:solidFill>
            </a:endParaRPr>
          </a:p>
        </p:txBody>
      </p:sp>
      <p:sp>
        <p:nvSpPr>
          <p:cNvPr id="4" name="灯片编号占位符 3"/>
          <p:cNvSpPr>
            <a:spLocks noGrp="1"/>
          </p:cNvSpPr>
          <p:nvPr>
            <p:ph type="sldNum" sz="quarter" idx="10"/>
          </p:nvPr>
        </p:nvSpPr>
        <p:spPr/>
        <p:txBody>
          <a:bodyPr/>
          <a:lstStyle/>
          <a:p>
            <a:fld id="{0C1358CC-A703-4029-B39F-0A33770C7D58}"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我们的整体框架包含三大模块</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第一个模块是由</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构建的分类器</a:t>
            </a:r>
          </a:p>
          <a:p>
            <a:r>
              <a:rPr lang="zh-CN" altLang="zh-CN" sz="1200" kern="1200" dirty="0" smtClean="0">
                <a:solidFill>
                  <a:schemeClr val="tx1"/>
                </a:solidFill>
                <a:effectLst/>
                <a:latin typeface="+mn-lt"/>
                <a:ea typeface="+mn-ea"/>
                <a:cs typeface="+mn-cs"/>
              </a:rPr>
              <a:t>第二个模块是我们设计的规则</a:t>
            </a:r>
          </a:p>
          <a:p>
            <a:r>
              <a:rPr lang="zh-CN" altLang="zh-CN" sz="1200" kern="1200" dirty="0" smtClean="0">
                <a:solidFill>
                  <a:schemeClr val="tx1"/>
                </a:solidFill>
                <a:effectLst/>
                <a:latin typeface="+mn-lt"/>
                <a:ea typeface="+mn-ea"/>
                <a:cs typeface="+mn-cs"/>
              </a:rPr>
              <a:t>第三个模块使用集成学习方法对</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和规则进行集成。</a:t>
            </a:r>
          </a:p>
          <a:p>
            <a:r>
              <a:rPr lang="zh-CN" altLang="zh-CN" sz="1200" kern="1200" dirty="0" smtClean="0">
                <a:solidFill>
                  <a:schemeClr val="tx1"/>
                </a:solidFill>
                <a:effectLst/>
                <a:latin typeface="+mn-lt"/>
                <a:ea typeface="+mn-ea"/>
                <a:cs typeface="+mn-cs"/>
              </a:rPr>
              <a:t>下面我们将详细介绍每一个模块。</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b="1" dirty="0">
              <a:solidFill>
                <a:srgbClr val="3563A8"/>
              </a:solidFill>
            </a:endParaRPr>
          </a:p>
        </p:txBody>
      </p:sp>
      <p:sp>
        <p:nvSpPr>
          <p:cNvPr id="4" name="灯片编号占位符 3"/>
          <p:cNvSpPr>
            <a:spLocks noGrp="1"/>
          </p:cNvSpPr>
          <p:nvPr>
            <p:ph type="sldNum" sz="quarter" idx="5"/>
          </p:nvPr>
        </p:nvSpPr>
        <p:spPr/>
        <p:txBody>
          <a:bodyPr/>
          <a:lstStyle/>
          <a:p>
            <a:fld id="{0C1358CC-A703-4029-B39F-0A33770C7D58}" type="slidenum">
              <a:rPr lang="zh-CN" altLang="en-US" smtClean="0"/>
              <a:t>12</a:t>
            </a:fld>
            <a:endParaRPr lang="zh-CN" altLang="en-US"/>
          </a:p>
        </p:txBody>
      </p:sp>
    </p:spTree>
    <p:extLst>
      <p:ext uri="{BB962C8B-B14F-4D97-AF65-F5344CB8AC3E}">
        <p14:creationId xmlns:p14="http://schemas.microsoft.com/office/powerpoint/2010/main" val="90328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在由</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构建的分类器模型中，为了同时利用图像数据和用户访问数据，我们采用了双分支残差网络。</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对于每一个样本，将遥感图像作为第一个分支的输入，用户访问数据的张量作为第二个分支的输入，两者经过</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模型后得到对应的特征向量，</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将这两个特征向量进行拼接，实现特征融合与分类。在具体的卷积结构选择方面，我们使用了多种不同</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结构训练了多种模型。</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在图像网络的分支中，我们使用了残差神经网络及其变体，在用户访问数据网络中，我们使用了</a:t>
            </a:r>
            <a:r>
              <a:rPr lang="en-US" altLang="zh-CN" sz="1200" kern="1200" dirty="0" smtClean="0">
                <a:solidFill>
                  <a:schemeClr val="tx1"/>
                </a:solidFill>
                <a:effectLst/>
                <a:latin typeface="+mn-lt"/>
                <a:ea typeface="+mn-ea"/>
                <a:cs typeface="+mn-cs"/>
              </a:rPr>
              <a:t>DPN</a:t>
            </a:r>
            <a:r>
              <a:rPr lang="zh-CN" altLang="zh-CN" sz="1200" kern="1200" dirty="0" smtClean="0">
                <a:solidFill>
                  <a:schemeClr val="tx1"/>
                </a:solidFill>
                <a:effectLst/>
                <a:latin typeface="+mn-lt"/>
                <a:ea typeface="+mn-ea"/>
                <a:cs typeface="+mn-cs"/>
              </a:rPr>
              <a:t>网络。通过组合，我们得到了</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种不同结构的分类器。</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13</a:t>
            </a:fld>
            <a:endParaRPr lang="zh-CN" altLang="en-US"/>
          </a:p>
        </p:txBody>
      </p:sp>
    </p:spTree>
    <p:extLst>
      <p:ext uri="{BB962C8B-B14F-4D97-AF65-F5344CB8AC3E}">
        <p14:creationId xmlns:p14="http://schemas.microsoft.com/office/powerpoint/2010/main" val="36157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将这</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种不同结构的模型用于分类，最高能得到</a:t>
            </a:r>
            <a:r>
              <a:rPr lang="en-US" altLang="zh-CN" sz="1200" kern="1200" dirty="0" smtClean="0">
                <a:solidFill>
                  <a:schemeClr val="tx1"/>
                </a:solidFill>
                <a:effectLst/>
                <a:latin typeface="+mn-lt"/>
                <a:ea typeface="+mn-ea"/>
                <a:cs typeface="+mn-cs"/>
              </a:rPr>
              <a:t>72%</a:t>
            </a:r>
            <a:r>
              <a:rPr lang="zh-CN" altLang="zh-CN" sz="1200" kern="1200" dirty="0" smtClean="0">
                <a:solidFill>
                  <a:schemeClr val="tx1"/>
                </a:solidFill>
                <a:effectLst/>
                <a:latin typeface="+mn-lt"/>
                <a:ea typeface="+mn-ea"/>
                <a:cs typeface="+mn-cs"/>
              </a:rPr>
              <a:t>的准确率，我们使用集成学习的方法对这</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模型的结果集成后，能得到</a:t>
            </a:r>
            <a:r>
              <a:rPr lang="en-US" altLang="zh-CN" sz="1200" kern="1200" dirty="0" smtClean="0">
                <a:solidFill>
                  <a:schemeClr val="tx1"/>
                </a:solidFill>
                <a:effectLst/>
                <a:latin typeface="+mn-lt"/>
                <a:ea typeface="+mn-ea"/>
                <a:cs typeface="+mn-cs"/>
              </a:rPr>
              <a:t>75%</a:t>
            </a:r>
            <a:r>
              <a:rPr lang="zh-CN" altLang="zh-CN" sz="1200" kern="1200" dirty="0" smtClean="0">
                <a:solidFill>
                  <a:schemeClr val="tx1"/>
                </a:solidFill>
                <a:effectLst/>
                <a:latin typeface="+mn-lt"/>
                <a:ea typeface="+mn-ea"/>
                <a:cs typeface="+mn-cs"/>
              </a:rPr>
              <a:t>的分类准确率。</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接着我们再来看看第二个模块。不知道大家还记不记得刚刚在分析数据特点的时候，我们提到了同一个用户出现在多个区域。</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这是一个非常重要的信息，由于用户的行为总是具有自身的独特性，所以用户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携带了丰富的信息，在第一个模块中，</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没有充分利用到这个特征。</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通过分析训练集和测试集的</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特征，我们发现训练集和测试集的用户重叠率极高，测试集的</a:t>
            </a:r>
            <a:r>
              <a:rPr lang="en-US" altLang="zh-CN" sz="1200" kern="1200" dirty="0" smtClean="0">
                <a:solidFill>
                  <a:schemeClr val="tx1"/>
                </a:solidFill>
                <a:effectLst/>
                <a:latin typeface="+mn-lt"/>
                <a:ea typeface="+mn-ea"/>
                <a:cs typeface="+mn-cs"/>
              </a:rPr>
              <a:t>5KW</a:t>
            </a:r>
            <a:r>
              <a:rPr lang="zh-CN" altLang="zh-CN" sz="1200" kern="1200" dirty="0" smtClean="0">
                <a:solidFill>
                  <a:schemeClr val="tx1"/>
                </a:solidFill>
                <a:effectLst/>
                <a:latin typeface="+mn-lt"/>
                <a:ea typeface="+mn-ea"/>
                <a:cs typeface="+mn-cs"/>
              </a:rPr>
              <a:t>用户中有</a:t>
            </a:r>
            <a:r>
              <a:rPr lang="en-US" altLang="zh-CN" sz="1200" kern="1200" dirty="0" smtClean="0">
                <a:solidFill>
                  <a:schemeClr val="tx1"/>
                </a:solidFill>
                <a:effectLst/>
                <a:latin typeface="+mn-lt"/>
                <a:ea typeface="+mn-ea"/>
                <a:cs typeface="+mn-cs"/>
              </a:rPr>
              <a:t>4300W</a:t>
            </a:r>
            <a:r>
              <a:rPr lang="zh-CN" altLang="zh-CN" sz="1200" kern="1200" dirty="0" smtClean="0">
                <a:solidFill>
                  <a:schemeClr val="tx1"/>
                </a:solidFill>
                <a:effectLst/>
                <a:latin typeface="+mn-lt"/>
                <a:ea typeface="+mn-ea"/>
                <a:cs typeface="+mn-cs"/>
              </a:rPr>
              <a:t>都在训练集中出现过，重叠率超过</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那么如何利用好用户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特征，是提高分类准确率的关键。</a:t>
            </a:r>
          </a:p>
          <a:p>
            <a:r>
              <a:rPr lang="zh-CN" altLang="zh-CN" sz="1200" kern="1200" dirty="0" smtClean="0">
                <a:solidFill>
                  <a:schemeClr val="tx1"/>
                </a:solidFill>
                <a:effectLst/>
                <a:latin typeface="+mn-lt"/>
                <a:ea typeface="+mn-ea"/>
                <a:cs typeface="+mn-cs"/>
              </a:rPr>
              <a:t>针对这个问题，我们设计了规则对用户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进行挖掘。</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15</a:t>
            </a:fld>
            <a:endParaRPr lang="zh-CN" altLang="en-US"/>
          </a:p>
        </p:txBody>
      </p:sp>
    </p:spTree>
    <p:extLst>
      <p:ext uri="{BB962C8B-B14F-4D97-AF65-F5344CB8AC3E}">
        <p14:creationId xmlns:p14="http://schemas.microsoft.com/office/powerpoint/2010/main" val="211402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我们设计的规则能够将训练集与测试集的</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联系起来，核心思想是从训练集中寻找测试样本中出现过的用户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根据训练集中用户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所属的类别进行投票，从而能对测试样本进行分类。</a:t>
            </a:r>
          </a:p>
          <a:p>
            <a:r>
              <a:rPr lang="zh-CN" altLang="zh-CN" sz="1200" kern="1200" dirty="0" smtClean="0">
                <a:solidFill>
                  <a:schemeClr val="tx1"/>
                </a:solidFill>
                <a:effectLst/>
                <a:latin typeface="+mn-lt"/>
                <a:ea typeface="+mn-ea"/>
                <a:cs typeface="+mn-cs"/>
              </a:rPr>
              <a:t>这里我们做了一个小实验，对几个验证集样本进行用户投票，在这个实验中，有</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的用户都属于类别</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，而样本的真实标签也是类别</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另外一个样本也同理，这个实验说明规则是可行的。接下来，我们将说明用户是如何进行投票的。</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在投票时，我们采用了不同的标准，一种是基于时间的规则，另一种是基于可信用户的规则。</a:t>
            </a:r>
          </a:p>
          <a:p>
            <a:r>
              <a:rPr lang="zh-CN" altLang="zh-CN" sz="1200" kern="1200" dirty="0" smtClean="0">
                <a:solidFill>
                  <a:schemeClr val="tx1"/>
                </a:solidFill>
                <a:effectLst/>
                <a:latin typeface="+mn-lt"/>
                <a:ea typeface="+mn-ea"/>
                <a:cs typeface="+mn-cs"/>
              </a:rPr>
              <a:t>对于这两种标准，我们从不同角度和粒度设计了不同的规则，基于时间的规则包含天数，</a:t>
            </a:r>
            <a:r>
              <a:rPr lang="zh-CN" altLang="en-US" sz="1200" kern="1200" dirty="0" smtClean="0">
                <a:solidFill>
                  <a:schemeClr val="tx1"/>
                </a:solidFill>
                <a:effectLst/>
                <a:latin typeface="+mn-lt"/>
                <a:ea typeface="+mn-ea"/>
                <a:cs typeface="+mn-cs"/>
              </a:rPr>
              <a:t>平均时长</a:t>
            </a:r>
            <a:r>
              <a:rPr lang="zh-CN" altLang="zh-CN" sz="1200" kern="1200" dirty="0" smtClean="0">
                <a:solidFill>
                  <a:schemeClr val="tx1"/>
                </a:solidFill>
                <a:effectLst/>
                <a:latin typeface="+mn-lt"/>
                <a:ea typeface="+mn-ea"/>
                <a:cs typeface="+mn-cs"/>
              </a:rPr>
              <a:t>，周末和总时长四种。</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基于可信用户的规则包含基于严格高可信用户和广义高可信用户的规则。</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我们先来看一下基于时间的规则，对于单个测试样本中的用户集合，将其与训练集的用户集合求交集，得到的交集我们称为历史用户集合。</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对于每一个历史用户，我们可以分别求得他在训练集中</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个区域所待时长，将每个历史用户在</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个区域对应的时长相加，时长最多的那个类别就是预测类别。</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在基于可信用户的规则中，我们定义了严格高可信用户和广义高可信用户两种用户。</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若用户在训练集中只去过类别</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的地区，则该用户为严格高可信用户，并将该用户的选票设为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若用户在训练集中某个类别</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区域出现的天数超过其出现总天数的</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，则该用户为广义高可信用户，将该用户的选票设为</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通过定义可信用户，去掉了部分用户，留下的用户是对分类更有利。获取可信用户的选票后，使用可信用户投票的方式对测试样本进行分类。</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幻灯片图像占位符 1"/>
          <p:cNvSpPr>
            <a:spLocks noGrp="1" noRot="1" noChangeAspect="1"/>
          </p:cNvSpPr>
          <p:nvPr>
            <p:ph type="sldImg" idx="2"/>
          </p:nvPr>
        </p:nvSpPr>
        <p:spPr/>
      </p:sp>
      <p:sp>
        <p:nvSpPr>
          <p:cNvPr id="1048600"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接下来我将从赛题分析，解决方案和总结展望三部分来介绍我们的整体思路。</a:t>
            </a:r>
          </a:p>
          <a:p>
            <a:endParaRPr lang="zh-CN" altLang="en-US"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这个是基于严格高可信用户规则的算法。这算法的主要步骤是先对单个测试样本的用户集合和训练集的用户集合求交集，得到历史用户集合，</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对于每一个历史用户，若该用户是严格高可信用户，我们将其选票设置为其所属类别。</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我们使用严格高可信用户的选票对九个区域进行投票，票数最多的类别为预测类别。基于广义高可信用户的算法类似。</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这个表是各个单规则的分类准确率，可以看到基于广义高可信用户的规则准确率最高，能达到</a:t>
            </a:r>
            <a:r>
              <a:rPr lang="en-US" altLang="zh-CN" sz="1200" kern="1200" dirty="0" smtClean="0">
                <a:solidFill>
                  <a:schemeClr val="tx1"/>
                </a:solidFill>
                <a:effectLst/>
                <a:latin typeface="+mn-lt"/>
                <a:ea typeface="+mn-ea"/>
                <a:cs typeface="+mn-cs"/>
              </a:rPr>
              <a:t>77.6%</a:t>
            </a:r>
            <a:r>
              <a:rPr lang="zh-CN" altLang="zh-CN" sz="1200" kern="1200" dirty="0" smtClean="0">
                <a:solidFill>
                  <a:schemeClr val="tx1"/>
                </a:solidFill>
                <a:effectLst/>
                <a:latin typeface="+mn-lt"/>
                <a:ea typeface="+mn-ea"/>
                <a:cs typeface="+mn-cs"/>
              </a:rPr>
              <a:t>，所有规则通过集成可以达到</a:t>
            </a:r>
            <a:r>
              <a:rPr lang="en-US" altLang="zh-CN" sz="1200" kern="1200" dirty="0" smtClean="0">
                <a:solidFill>
                  <a:schemeClr val="tx1"/>
                </a:solidFill>
                <a:effectLst/>
                <a:latin typeface="+mn-lt"/>
                <a:ea typeface="+mn-ea"/>
                <a:cs typeface="+mn-cs"/>
              </a:rPr>
              <a:t>82.2%</a:t>
            </a:r>
            <a:r>
              <a:rPr lang="zh-CN" altLang="zh-CN" sz="1200" kern="1200" dirty="0" smtClean="0">
                <a:solidFill>
                  <a:schemeClr val="tx1"/>
                </a:solidFill>
                <a:effectLst/>
                <a:latin typeface="+mn-lt"/>
                <a:ea typeface="+mn-ea"/>
                <a:cs typeface="+mn-cs"/>
              </a:rPr>
              <a:t>的准确率。</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介绍完前两个模块之后，我们来看一下</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与规则的混淆矩阵。</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我们可以看到</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在飞机场和公园的分类准确率高于规则，而在其他地区规则的分类准确率都高于</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同时，规则也比</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更容易将类别误分类为居住区。经过分析我们可以发现，</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模型和规则在分类上形成了一种互补的关系，</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那么我们该如何将</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和规则的优势结合起来，进一步地提高分类准确率呢？</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这就是我们最后一个模块的作用了，在最后一个模块，我们使用</a:t>
            </a:r>
            <a:r>
              <a:rPr lang="en-US" altLang="zh-CN" sz="1200" kern="1200" dirty="0" smtClean="0">
                <a:solidFill>
                  <a:schemeClr val="tx1"/>
                </a:solidFill>
                <a:effectLst/>
                <a:latin typeface="+mn-lt"/>
                <a:ea typeface="+mn-ea"/>
                <a:cs typeface="+mn-cs"/>
              </a:rPr>
              <a:t>stacking</a:t>
            </a:r>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与规则进行集成。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的输出是概率，规则的输出是数值（不一定是</a:t>
            </a:r>
            <a:r>
              <a:rPr lang="en-US" altLang="zh-CN" sz="1200" kern="1200" dirty="0" smtClean="0">
                <a:solidFill>
                  <a:schemeClr val="tx1"/>
                </a:solidFill>
                <a:effectLst/>
                <a:latin typeface="+mn-lt"/>
                <a:ea typeface="+mn-ea"/>
                <a:cs typeface="+mn-cs"/>
              </a:rPr>
              <a:t>0~1</a:t>
            </a:r>
            <a:r>
              <a:rPr lang="zh-CN" altLang="zh-CN" sz="1200" kern="1200" dirty="0" smtClean="0">
                <a:solidFill>
                  <a:schemeClr val="tx1"/>
                </a:solidFill>
                <a:effectLst/>
                <a:latin typeface="+mn-lt"/>
                <a:ea typeface="+mn-ea"/>
                <a:cs typeface="+mn-cs"/>
              </a:rPr>
              <a:t>），我们首先对每个样本的输出都使用</a:t>
            </a:r>
            <a:r>
              <a:rPr lang="en-US" altLang="zh-CN" sz="1200" kern="1200" dirty="0" smtClean="0">
                <a:solidFill>
                  <a:schemeClr val="tx1"/>
                </a:solidFill>
                <a:effectLst/>
                <a:latin typeface="+mn-lt"/>
                <a:ea typeface="+mn-ea"/>
                <a:cs typeface="+mn-cs"/>
              </a:rPr>
              <a:t>z-score</a:t>
            </a:r>
            <a:r>
              <a:rPr lang="zh-CN" altLang="zh-CN" sz="1200" kern="1200" dirty="0" smtClean="0">
                <a:solidFill>
                  <a:schemeClr val="tx1"/>
                </a:solidFill>
                <a:effectLst/>
                <a:latin typeface="+mn-lt"/>
                <a:ea typeface="+mn-ea"/>
                <a:cs typeface="+mn-cs"/>
              </a:rPr>
              <a:t>归一化，然后再使用</a:t>
            </a:r>
            <a:r>
              <a:rPr lang="en-US" altLang="zh-CN" sz="1200" kern="1200" dirty="0" err="1" smtClean="0">
                <a:solidFill>
                  <a:schemeClr val="tx1"/>
                </a:solidFill>
                <a:effectLst/>
                <a:latin typeface="+mn-lt"/>
                <a:ea typeface="+mn-ea"/>
                <a:cs typeface="+mn-cs"/>
              </a:rPr>
              <a:t>softmax</a:t>
            </a:r>
            <a:r>
              <a:rPr lang="zh-CN" altLang="zh-CN" sz="1200" kern="1200" dirty="0" smtClean="0">
                <a:solidFill>
                  <a:schemeClr val="tx1"/>
                </a:solidFill>
                <a:effectLst/>
                <a:latin typeface="+mn-lt"/>
                <a:ea typeface="+mn-ea"/>
                <a:cs typeface="+mn-cs"/>
              </a:rPr>
              <a:t>提高预测概率的比重，</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目的是将</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和规则的输出都归一化到同一个数量级，这样做能提高</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的分类准确率。</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最后将多个模型的输出归一化的结果进行拼接输入到</a:t>
            </a:r>
            <a:r>
              <a:rPr lang="en-US" altLang="zh-CN" sz="1200" kern="1200" dirty="0" err="1" smtClean="0">
                <a:solidFill>
                  <a:schemeClr val="tx1"/>
                </a:solidFill>
                <a:effectLst/>
                <a:latin typeface="+mn-lt"/>
                <a:ea typeface="+mn-ea"/>
                <a:cs typeface="+mn-cs"/>
              </a:rPr>
              <a:t>lightgbm</a:t>
            </a:r>
            <a:r>
              <a:rPr lang="zh-CN" altLang="zh-CN" sz="1200" kern="1200" dirty="0" smtClean="0">
                <a:solidFill>
                  <a:schemeClr val="tx1"/>
                </a:solidFill>
                <a:effectLst/>
                <a:latin typeface="+mn-lt"/>
                <a:ea typeface="+mn-ea"/>
                <a:cs typeface="+mn-cs"/>
              </a:rPr>
              <a:t>进行分类，最终达到了</a:t>
            </a:r>
            <a:r>
              <a:rPr lang="en-US" altLang="zh-CN" sz="1200" kern="1200" dirty="0" smtClean="0">
                <a:solidFill>
                  <a:schemeClr val="tx1"/>
                </a:solidFill>
                <a:effectLst/>
                <a:latin typeface="+mn-lt"/>
                <a:ea typeface="+mn-ea"/>
                <a:cs typeface="+mn-cs"/>
              </a:rPr>
              <a:t>86.2%</a:t>
            </a:r>
            <a:r>
              <a:rPr lang="zh-CN" altLang="zh-CN" sz="1200" kern="1200" dirty="0" smtClean="0">
                <a:solidFill>
                  <a:schemeClr val="tx1"/>
                </a:solidFill>
                <a:effectLst/>
                <a:latin typeface="+mn-lt"/>
                <a:ea typeface="+mn-ea"/>
                <a:cs typeface="+mn-cs"/>
              </a:rPr>
              <a:t>的分类准确率，说明了方案的有效性。</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b="1" dirty="0">
              <a:solidFill>
                <a:srgbClr val="3563A8"/>
              </a:solidFill>
            </a:endParaRPr>
          </a:p>
        </p:txBody>
      </p:sp>
      <p:sp>
        <p:nvSpPr>
          <p:cNvPr id="4" name="灯片编号占位符 3"/>
          <p:cNvSpPr>
            <a:spLocks noGrp="1"/>
          </p:cNvSpPr>
          <p:nvPr>
            <p:ph type="sldNum" sz="quarter" idx="5"/>
          </p:nvPr>
        </p:nvSpPr>
        <p:spPr/>
        <p:txBody>
          <a:bodyPr/>
          <a:lstStyle/>
          <a:p>
            <a:fld id="{0C1358CC-A703-4029-B39F-0A33770C7D5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到这，我们的解决方案就介绍完了，最后再来看一看总结与展望部分。</a:t>
            </a:r>
          </a:p>
          <a:p>
            <a:endParaRPr lang="zh-CN" altLang="en-US" dirty="0"/>
          </a:p>
        </p:txBody>
      </p:sp>
      <p:sp>
        <p:nvSpPr>
          <p:cNvPr id="4" name="灯片编号占位符 3"/>
          <p:cNvSpPr>
            <a:spLocks noGrp="1"/>
          </p:cNvSpPr>
          <p:nvPr>
            <p:ph type="sldNum" sz="quarter" idx="10"/>
          </p:nvPr>
        </p:nvSpPr>
        <p:spPr/>
        <p:txBody>
          <a:bodyPr/>
          <a:lstStyle/>
          <a:p>
            <a:fld id="{0C1358CC-A703-4029-B39F-0A33770C7D58}" type="slidenum">
              <a:rPr lang="zh-CN" altLang="en-US" smtClean="0"/>
              <a:t>24</a:t>
            </a:fld>
            <a:endParaRPr lang="zh-CN" altLang="en-US"/>
          </a:p>
        </p:txBody>
      </p:sp>
    </p:spTree>
    <p:extLst>
      <p:ext uri="{BB962C8B-B14F-4D97-AF65-F5344CB8AC3E}">
        <p14:creationId xmlns:p14="http://schemas.microsoft.com/office/powerpoint/2010/main" val="3560024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我们方案的创新主要体现在四个方面，第一个方面是提出了简单高效的规则，能够充分挖掘</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特征的信息。</a:t>
            </a:r>
            <a:r>
              <a:rPr lang="zh-CN" altLang="en-US" sz="1200" kern="1200" dirty="0" smtClean="0">
                <a:solidFill>
                  <a:schemeClr val="tx1"/>
                </a:solidFill>
                <a:effectLst/>
                <a:latin typeface="+mn-lt"/>
                <a:ea typeface="+mn-ea"/>
                <a:cs typeface="+mn-cs"/>
              </a:rPr>
              <a:t>代码量少，并且可以并行计算。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第二是使用了</a:t>
            </a:r>
            <a:r>
              <a:rPr lang="zh-CN" altLang="en-US" sz="1200" kern="1200" dirty="0" smtClean="0">
                <a:solidFill>
                  <a:schemeClr val="tx1"/>
                </a:solidFill>
                <a:effectLst/>
                <a:latin typeface="+mn-lt"/>
                <a:ea typeface="+mn-ea"/>
                <a:cs typeface="+mn-cs"/>
              </a:rPr>
              <a:t>两步</a:t>
            </a:r>
            <a:r>
              <a:rPr lang="zh-CN" altLang="zh-CN" sz="1200" kern="1200" dirty="0" smtClean="0">
                <a:solidFill>
                  <a:schemeClr val="tx1"/>
                </a:solidFill>
                <a:effectLst/>
                <a:latin typeface="+mn-lt"/>
                <a:ea typeface="+mn-ea"/>
                <a:cs typeface="+mn-cs"/>
              </a:rPr>
              <a:t>归一化方法，</a:t>
            </a:r>
            <a:r>
              <a:rPr lang="zh-CN" altLang="en-US" sz="1200" kern="1200" dirty="0" smtClean="0">
                <a:solidFill>
                  <a:schemeClr val="tx1"/>
                </a:solidFill>
                <a:effectLst/>
                <a:latin typeface="+mn-lt"/>
                <a:ea typeface="+mn-ea"/>
                <a:cs typeface="+mn-cs"/>
              </a:rPr>
              <a:t>比只使用一次归一化提升了百分之一的准确率</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a:t>
            </a:r>
            <a:r>
              <a:rPr lang="zh-CN" altLang="en-US" sz="1200" kern="1200" dirty="0" smtClean="0">
                <a:solidFill>
                  <a:schemeClr val="tx1"/>
                </a:solidFill>
                <a:effectLst/>
                <a:latin typeface="+mn-lt"/>
                <a:ea typeface="+mn-ea"/>
                <a:cs typeface="+mn-cs"/>
              </a:rPr>
              <a:t>三</a:t>
            </a:r>
            <a:r>
              <a:rPr lang="zh-CN" altLang="zh-CN" sz="1200" kern="1200" dirty="0" smtClean="0">
                <a:solidFill>
                  <a:schemeClr val="tx1"/>
                </a:solidFill>
                <a:effectLst/>
                <a:latin typeface="+mn-lt"/>
                <a:ea typeface="+mn-ea"/>
                <a:cs typeface="+mn-cs"/>
              </a:rPr>
              <a:t>是使用了模型集成，让</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和规则能够优势互补</a:t>
            </a:r>
            <a:r>
              <a:rPr lang="zh-CN" altLang="en-US" sz="1200" kern="1200" dirty="0" smtClean="0">
                <a:solidFill>
                  <a:schemeClr val="tx1"/>
                </a:solidFill>
                <a:effectLst/>
                <a:latin typeface="+mn-lt"/>
                <a:ea typeface="+mn-ea"/>
                <a:cs typeface="+mn-cs"/>
              </a:rPr>
              <a:t>，带来了百分之</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的准确率提升</a:t>
            </a:r>
            <a:r>
              <a:rPr lang="zh-CN"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在工程可行性和可扩展性方面，我们也体现了较大的优势。我们设计的规则能够增量更新用户集合；</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也支持并行计算，能够实现加速；另外，我们的规则只需统计训练集的用户分布，实现简单。</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在可扩展性方面，两次归一化方法可以对其他任务提供参考，简单有效的规则也可以用去其他分类领域。</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26</a:t>
            </a:fld>
            <a:endParaRPr lang="zh-CN" altLang="en-US"/>
          </a:p>
        </p:txBody>
      </p:sp>
    </p:spTree>
    <p:extLst>
      <p:ext uri="{BB962C8B-B14F-4D97-AF65-F5344CB8AC3E}">
        <p14:creationId xmlns:p14="http://schemas.microsoft.com/office/powerpoint/2010/main" val="3858990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在赛后，我们也思考了几个可行的完善方向。</a:t>
            </a:r>
          </a:p>
          <a:p>
            <a:r>
              <a:rPr lang="zh-CN" altLang="zh-CN" sz="1200" kern="1200" dirty="0" smtClean="0">
                <a:solidFill>
                  <a:schemeClr val="tx1"/>
                </a:solidFill>
                <a:effectLst/>
                <a:latin typeface="+mn-lt"/>
                <a:ea typeface="+mn-ea"/>
                <a:cs typeface="+mn-cs"/>
              </a:rPr>
              <a:t>第一，用户访问数据的时序特征也蕴含丰富的信息，可以进行深入挖掘。</a:t>
            </a:r>
          </a:p>
          <a:p>
            <a:r>
              <a:rPr lang="zh-CN" altLang="zh-CN" sz="1200" kern="1200" dirty="0" smtClean="0">
                <a:solidFill>
                  <a:schemeClr val="tx1"/>
                </a:solidFill>
                <a:effectLst/>
                <a:latin typeface="+mn-lt"/>
                <a:ea typeface="+mn-ea"/>
                <a:cs typeface="+mn-cs"/>
              </a:rPr>
              <a:t>第二</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图像质量较低，可以使用超分辨率网络增加清晰度。</a:t>
            </a:r>
          </a:p>
          <a:p>
            <a:r>
              <a:rPr lang="zh-CN" altLang="zh-CN" sz="1200" kern="1200" dirty="0" smtClean="0">
                <a:solidFill>
                  <a:schemeClr val="tx1"/>
                </a:solidFill>
                <a:effectLst/>
                <a:latin typeface="+mn-lt"/>
                <a:ea typeface="+mn-ea"/>
                <a:cs typeface="+mn-cs"/>
              </a:rPr>
              <a:t>第三，在数据集中有上万的机场样本，但我国的民用机场只有</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多个，这意味着不同的机场样本可能属于同一个机场区域，因此相邻区域的信息也可以充分挖掘。</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C1358CC-A703-4029-B39F-0A33770C7D58}"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感谢各位的聆听，也感谢工作人员与主办方的辛勤付出，请专家评委批评指正</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C1358CC-A703-4029-B39F-0A33770C7D58}" type="slidenum">
              <a:rPr lang="zh-CN" altLang="en-US" smtClean="0"/>
              <a:t>28</a:t>
            </a:fld>
            <a:endParaRPr lang="zh-CN" altLang="en-US"/>
          </a:p>
        </p:txBody>
      </p:sp>
    </p:spTree>
    <p:extLst>
      <p:ext uri="{BB962C8B-B14F-4D97-AF65-F5344CB8AC3E}">
        <p14:creationId xmlns:p14="http://schemas.microsoft.com/office/powerpoint/2010/main" val="57289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备注占位符 1048738"/>
          <p:cNvSpPr>
            <a:spLocks noGrp="1"/>
          </p:cNvSpPr>
          <p:nvPr>
            <p:ph type="body"/>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首先我们看一下赛题分析</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幻灯片图像占位符 1"/>
          <p:cNvSpPr>
            <a:spLocks noGrp="1" noRot="1" noChangeAspect="1"/>
          </p:cNvSpPr>
          <p:nvPr>
            <p:ph type="sldImg"/>
          </p:nvPr>
        </p:nvSpPr>
        <p:spPr/>
      </p:sp>
      <p:sp>
        <p:nvSpPr>
          <p:cNvPr id="1048614"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本次大赛的赛题是一个九分类问题，需要构建一个城市区域功能分类模型，对于给定的区域，根据区域的遥感图像和用户到访数据，预测区域功能类别。</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数据集的每一个样本都包含了两种数据，一种是该区域的遥感图像数据，另一种是该区域的多条用户到访数据，我们可以看到</a:t>
            </a:r>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上的这个例子，</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每一个用户到访数据都由两列组成，第一列是用户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，第二列是该用户出现在该区域的时间，在这个例子中，该用户在</a:t>
            </a:r>
            <a:r>
              <a:rPr lang="en-US" altLang="zh-CN" sz="1200" kern="1200" dirty="0" smtClean="0">
                <a:solidFill>
                  <a:schemeClr val="tx1"/>
                </a:solidFill>
                <a:effectLst/>
                <a:latin typeface="+mn-lt"/>
                <a:ea typeface="+mn-ea"/>
                <a:cs typeface="+mn-cs"/>
              </a:rPr>
              <a:t>2019</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日的</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点到</a:t>
            </a:r>
            <a:r>
              <a:rPr lang="en-US" altLang="zh-CN" sz="1200" kern="1200" dirty="0" smtClean="0">
                <a:solidFill>
                  <a:schemeClr val="tx1"/>
                </a:solidFill>
                <a:effectLst/>
                <a:latin typeface="+mn-lt"/>
                <a:ea typeface="+mn-ea"/>
                <a:cs typeface="+mn-cs"/>
              </a:rPr>
              <a:t>17</a:t>
            </a:r>
            <a:r>
              <a:rPr lang="zh-CN" altLang="zh-CN" sz="1200" kern="1200" dirty="0" smtClean="0">
                <a:solidFill>
                  <a:schemeClr val="tx1"/>
                </a:solidFill>
                <a:effectLst/>
                <a:latin typeface="+mn-lt"/>
                <a:ea typeface="+mn-ea"/>
                <a:cs typeface="+mn-cs"/>
              </a:rPr>
              <a:t>点以及</a:t>
            </a:r>
            <a:r>
              <a:rPr lang="en-US" altLang="zh-CN" sz="1200" kern="1200" dirty="0" smtClean="0">
                <a:solidFill>
                  <a:schemeClr val="tx1"/>
                </a:solidFill>
                <a:effectLst/>
                <a:latin typeface="+mn-lt"/>
                <a:ea typeface="+mn-ea"/>
                <a:cs typeface="+mn-cs"/>
              </a:rPr>
              <a:t>2019</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日</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点和</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点访问了该区域。</a:t>
            </a:r>
          </a:p>
          <a:p>
            <a:endParaRPr lang="zh-CN" altLang="en-US" dirty="0" smtClean="0"/>
          </a:p>
        </p:txBody>
      </p:sp>
      <p:sp>
        <p:nvSpPr>
          <p:cNvPr id="1048615" name="灯片编号占位符 3"/>
          <p:cNvSpPr>
            <a:spLocks noGrp="1"/>
          </p:cNvSpPr>
          <p:nvPr>
            <p:ph type="sldNum" sz="quarter" idx="10"/>
          </p:nvPr>
        </p:nvSpPr>
        <p:spPr/>
        <p:txBody>
          <a:bodyPr/>
          <a:lstStyle/>
          <a:p>
            <a:fld id="{0C1358CC-A703-4029-B39F-0A33770C7D5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在半决赛中，给定了</a:t>
            </a:r>
            <a:r>
              <a:rPr lang="en-US" altLang="zh-CN" sz="1200" kern="12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类不同的功能区域数据，包含</a:t>
            </a:r>
            <a:r>
              <a:rPr lang="en-US" altLang="zh-CN" sz="1200" kern="1200" dirty="0" smtClean="0">
                <a:solidFill>
                  <a:schemeClr val="tx1"/>
                </a:solidFill>
                <a:effectLst/>
                <a:latin typeface="+mn-lt"/>
                <a:ea typeface="+mn-ea"/>
                <a:cs typeface="+mn-cs"/>
              </a:rPr>
              <a:t>40W</a:t>
            </a:r>
            <a:r>
              <a:rPr lang="zh-CN" altLang="zh-CN" sz="1200" kern="1200" dirty="0" smtClean="0">
                <a:solidFill>
                  <a:schemeClr val="tx1"/>
                </a:solidFill>
                <a:effectLst/>
                <a:latin typeface="+mn-lt"/>
                <a:ea typeface="+mn-ea"/>
                <a:cs typeface="+mn-cs"/>
              </a:rPr>
              <a:t>训练集和</a:t>
            </a:r>
            <a:r>
              <a:rPr lang="en-US" altLang="zh-CN" sz="1200" kern="1200" dirty="0" smtClean="0">
                <a:solidFill>
                  <a:schemeClr val="tx1"/>
                </a:solidFill>
                <a:effectLst/>
                <a:latin typeface="+mn-lt"/>
                <a:ea typeface="+mn-ea"/>
                <a:cs typeface="+mn-cs"/>
              </a:rPr>
              <a:t>10W</a:t>
            </a:r>
            <a:r>
              <a:rPr lang="zh-CN" altLang="zh-CN" sz="1200" kern="1200" dirty="0" smtClean="0">
                <a:solidFill>
                  <a:schemeClr val="tx1"/>
                </a:solidFill>
                <a:effectLst/>
                <a:latin typeface="+mn-lt"/>
                <a:ea typeface="+mn-ea"/>
                <a:cs typeface="+mn-cs"/>
              </a:rPr>
              <a:t>测试集。数据集中又有图像和文本的双模态数据。我们分析数据发现，给定的数据有六大特点</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第一，数据的规模很大，数据集中有</a:t>
            </a:r>
            <a:r>
              <a:rPr lang="en-US" altLang="zh-CN" sz="1200" kern="1200" dirty="0" smtClean="0">
                <a:solidFill>
                  <a:schemeClr val="tx1"/>
                </a:solidFill>
                <a:effectLst/>
                <a:latin typeface="+mn-lt"/>
                <a:ea typeface="+mn-ea"/>
                <a:cs typeface="+mn-cs"/>
              </a:rPr>
              <a:t>50W</a:t>
            </a:r>
            <a:r>
              <a:rPr lang="zh-CN" altLang="zh-CN" sz="1200" kern="1200" dirty="0" smtClean="0">
                <a:solidFill>
                  <a:schemeClr val="tx1"/>
                </a:solidFill>
                <a:effectLst/>
                <a:latin typeface="+mn-lt"/>
                <a:ea typeface="+mn-ea"/>
                <a:cs typeface="+mn-cs"/>
              </a:rPr>
              <a:t>个样本，而每个样本中又包含了几条到数千条不等的用户到访数据。</a:t>
            </a:r>
          </a:p>
          <a:p>
            <a:r>
              <a:rPr lang="zh-CN" altLang="zh-CN" sz="1200" kern="1200" dirty="0" smtClean="0">
                <a:solidFill>
                  <a:schemeClr val="tx1"/>
                </a:solidFill>
                <a:effectLst/>
                <a:latin typeface="+mn-lt"/>
                <a:ea typeface="+mn-ea"/>
                <a:cs typeface="+mn-cs"/>
              </a:rPr>
              <a:t>第二，数据的采样时间粒度小、跨度大，每小时采样一次，总共</a:t>
            </a:r>
            <a:r>
              <a:rPr lang="en-US" altLang="zh-CN" sz="1200" kern="1200" dirty="0" smtClean="0">
                <a:solidFill>
                  <a:schemeClr val="tx1"/>
                </a:solidFill>
                <a:effectLst/>
                <a:latin typeface="+mn-lt"/>
                <a:ea typeface="+mn-ea"/>
                <a:cs typeface="+mn-cs"/>
              </a:rPr>
              <a:t>182</a:t>
            </a:r>
            <a:r>
              <a:rPr lang="zh-CN" altLang="zh-CN" sz="1200" kern="1200" dirty="0" smtClean="0">
                <a:solidFill>
                  <a:schemeClr val="tx1"/>
                </a:solidFill>
                <a:effectLst/>
                <a:latin typeface="+mn-lt"/>
                <a:ea typeface="+mn-ea"/>
                <a:cs typeface="+mn-cs"/>
              </a:rPr>
              <a:t>天。</a:t>
            </a:r>
          </a:p>
          <a:p>
            <a:r>
              <a:rPr lang="zh-CN" altLang="zh-CN" sz="1200" kern="1200" dirty="0" smtClean="0">
                <a:solidFill>
                  <a:schemeClr val="tx1"/>
                </a:solidFill>
                <a:effectLst/>
                <a:latin typeface="+mn-lt"/>
                <a:ea typeface="+mn-ea"/>
                <a:cs typeface="+mn-cs"/>
              </a:rPr>
              <a:t>第三，我们对用户</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进行分析，发现同一个用户可能出现在不同的样本中，这个特点在之后我们设计的规则中起到了非常重要的作用。</a:t>
            </a:r>
          </a:p>
          <a:p>
            <a:endParaRPr lang="zh-CN" altLang="en-US" dirty="0"/>
          </a:p>
        </p:txBody>
      </p:sp>
      <p:sp>
        <p:nvSpPr>
          <p:cNvPr id="1048623" name="灯片编号占位符 3"/>
          <p:cNvSpPr>
            <a:spLocks noGrp="1"/>
          </p:cNvSpPr>
          <p:nvPr>
            <p:ph type="sldNum" sz="quarter" idx="10"/>
          </p:nvPr>
        </p:nvSpPr>
        <p:spPr/>
        <p:txBody>
          <a:bodyPr/>
          <a:lstStyle/>
          <a:p>
            <a:fld id="{0C1358CC-A703-4029-B39F-0A33770C7D58}"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第四个特点主要是数据类别不均衡，其中样本数量最多的类别是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号居住区，共有</a:t>
            </a:r>
            <a:r>
              <a:rPr lang="en-US" altLang="zh-CN" sz="1200" kern="1200" dirty="0" smtClean="0">
                <a:solidFill>
                  <a:schemeClr val="tx1"/>
                </a:solidFill>
                <a:effectLst/>
                <a:latin typeface="+mn-lt"/>
                <a:ea typeface="+mn-ea"/>
                <a:cs typeface="+mn-cs"/>
              </a:rPr>
              <a:t>12W</a:t>
            </a:r>
            <a:r>
              <a:rPr lang="zh-CN" altLang="zh-CN" sz="1200" kern="1200" dirty="0" smtClean="0">
                <a:solidFill>
                  <a:schemeClr val="tx1"/>
                </a:solidFill>
                <a:effectLst/>
                <a:latin typeface="+mn-lt"/>
                <a:ea typeface="+mn-ea"/>
                <a:cs typeface="+mn-cs"/>
              </a:rPr>
              <a:t>个样本，而数量最少的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号火车站，只有</a:t>
            </a:r>
            <a:r>
              <a:rPr lang="en-US" altLang="zh-CN" sz="1200" kern="1200" dirty="0" smtClean="0">
                <a:solidFill>
                  <a:schemeClr val="tx1"/>
                </a:solidFill>
                <a:effectLst/>
                <a:latin typeface="+mn-lt"/>
                <a:ea typeface="+mn-ea"/>
                <a:cs typeface="+mn-cs"/>
              </a:rPr>
              <a:t>6500</a:t>
            </a:r>
            <a:r>
              <a:rPr lang="zh-CN" altLang="zh-CN" sz="1200" kern="1200" dirty="0" smtClean="0">
                <a:solidFill>
                  <a:schemeClr val="tx1"/>
                </a:solidFill>
                <a:effectLst/>
                <a:latin typeface="+mn-lt"/>
                <a:ea typeface="+mn-ea"/>
                <a:cs typeface="+mn-cs"/>
              </a:rPr>
              <a:t>个样本。</a:t>
            </a:r>
          </a:p>
          <a:p>
            <a:endParaRPr lang="zh-CN" altLang="en-US" dirty="0"/>
          </a:p>
        </p:txBody>
      </p:sp>
      <p:sp>
        <p:nvSpPr>
          <p:cNvPr id="1048623" name="灯片编号占位符 3"/>
          <p:cNvSpPr>
            <a:spLocks noGrp="1"/>
          </p:cNvSpPr>
          <p:nvPr>
            <p:ph type="sldNum" sz="quarter" idx="10"/>
          </p:nvPr>
        </p:nvSpPr>
        <p:spPr/>
        <p:txBody>
          <a:bodyPr/>
          <a:lstStyle/>
          <a:p>
            <a:fld id="{0C1358CC-A703-4029-B39F-0A33770C7D5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另外，在遥感图像数据中，有许多图像并不清晰，有可能出现黑图，云雾遮挡图以及辨识度低的图。</a:t>
            </a:r>
          </a:p>
          <a:p>
            <a:endParaRPr lang="zh-CN" altLang="en-US" dirty="0"/>
          </a:p>
        </p:txBody>
      </p:sp>
      <p:sp>
        <p:nvSpPr>
          <p:cNvPr id="1048623" name="灯片编号占位符 3"/>
          <p:cNvSpPr>
            <a:spLocks noGrp="1"/>
          </p:cNvSpPr>
          <p:nvPr>
            <p:ph type="sldNum" sz="quarter" idx="10"/>
          </p:nvPr>
        </p:nvSpPr>
        <p:spPr/>
        <p:txBody>
          <a:bodyPr/>
          <a:lstStyle/>
          <a:p>
            <a:fld id="{0C1358CC-A703-4029-B39F-0A33770C7D5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最后一个特点主要是不同类别的图像也可能相似，我们可以看到</a:t>
            </a:r>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上展示的两个样本，居住区和政务区在图像上非常相似，很难进行区分。</a:t>
            </a:r>
          </a:p>
          <a:p>
            <a:endParaRPr lang="zh-CN" altLang="en-US" dirty="0"/>
          </a:p>
        </p:txBody>
      </p:sp>
      <p:sp>
        <p:nvSpPr>
          <p:cNvPr id="1048623" name="灯片编号占位符 3"/>
          <p:cNvSpPr>
            <a:spLocks noGrp="1"/>
          </p:cNvSpPr>
          <p:nvPr>
            <p:ph type="sldNum" sz="quarter" idx="10"/>
          </p:nvPr>
        </p:nvSpPr>
        <p:spPr/>
        <p:txBody>
          <a:bodyPr/>
          <a:lstStyle/>
          <a:p>
            <a:fld id="{0C1358CC-A703-4029-B39F-0A33770C7D5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结合以上数据的特点，我们从</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方面总结了本次比赛的难点和挑战：</a:t>
            </a:r>
          </a:p>
          <a:p>
            <a:r>
              <a:rPr lang="zh-CN" altLang="zh-CN" sz="1200" kern="1200" dirty="0" smtClean="0">
                <a:solidFill>
                  <a:schemeClr val="tx1"/>
                </a:solidFill>
                <a:effectLst/>
                <a:latin typeface="+mn-lt"/>
                <a:ea typeface="+mn-ea"/>
                <a:cs typeface="+mn-cs"/>
              </a:rPr>
              <a:t>一是</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如何综合利用图像和文本的双模态数据，使得两种模态数据优势互补</a:t>
            </a:r>
          </a:p>
          <a:p>
            <a:r>
              <a:rPr lang="zh-CN" altLang="zh-CN" sz="1200" kern="1200" dirty="0" smtClean="0">
                <a:solidFill>
                  <a:schemeClr val="tx1"/>
                </a:solidFill>
                <a:effectLst/>
                <a:latin typeface="+mn-lt"/>
                <a:ea typeface="+mn-ea"/>
                <a:cs typeface="+mn-cs"/>
              </a:rPr>
              <a:t>另一个是</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如何从不规整的用户访问数据中挖掘出有效的信息</a:t>
            </a:r>
          </a:p>
          <a:p>
            <a:endParaRPr lang="zh-CN" altLang="en-US" dirty="0"/>
          </a:p>
        </p:txBody>
      </p:sp>
      <p:sp>
        <p:nvSpPr>
          <p:cNvPr id="1048623" name="灯片编号占位符 3"/>
          <p:cNvSpPr>
            <a:spLocks noGrp="1"/>
          </p:cNvSpPr>
          <p:nvPr>
            <p:ph type="sldNum" sz="quarter" idx="10"/>
          </p:nvPr>
        </p:nvSpPr>
        <p:spPr/>
        <p:txBody>
          <a:bodyPr/>
          <a:lstStyle/>
          <a:p>
            <a:fld id="{0C1358CC-A703-4029-B39F-0A33770C7D58}"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10591800" y="231775"/>
            <a:ext cx="1524000" cy="791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8"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smtClean="0"/>
              <a:t>单击此处编辑母版标题样式</a:t>
            </a:r>
            <a:endParaRPr lang="zh-CN" altLang="en-US" dirty="0"/>
          </a:p>
        </p:txBody>
      </p:sp>
      <p:sp>
        <p:nvSpPr>
          <p:cNvPr id="1048679"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1048680" name="日期占位符 3"/>
          <p:cNvSpPr>
            <a:spLocks noGrp="1"/>
          </p:cNvSpPr>
          <p:nvPr>
            <p:ph type="dt" sz="half" idx="10"/>
          </p:nvPr>
        </p:nvSpPr>
        <p:spPr/>
        <p:txBody>
          <a:bodyPr/>
          <a:lstStyle/>
          <a:p>
            <a:fld id="{16D2838C-BFF6-44EE-AD8D-5776E64BEE18}" type="datetime1">
              <a:rPr lang="zh-CN" altLang="en-US" smtClean="0"/>
              <a:t>2019/9/6 Friday</a:t>
            </a:fld>
            <a:endParaRPr lang="zh-CN" altLang="en-US"/>
          </a:p>
        </p:txBody>
      </p:sp>
      <p:sp>
        <p:nvSpPr>
          <p:cNvPr id="1048681" name="页脚占位符 4"/>
          <p:cNvSpPr>
            <a:spLocks noGrp="1"/>
          </p:cNvSpPr>
          <p:nvPr>
            <p:ph type="ftr" sz="quarter" idx="11"/>
          </p:nvPr>
        </p:nvSpPr>
        <p:spPr/>
        <p:txBody>
          <a:bodyPr/>
          <a:lstStyle/>
          <a:p>
            <a:endParaRPr lang="zh-CN" altLang="en-US"/>
          </a:p>
        </p:txBody>
      </p:sp>
      <p:sp>
        <p:nvSpPr>
          <p:cNvPr id="1048682" name="灯片编号占位符 5"/>
          <p:cNvSpPr>
            <a:spLocks noGrp="1"/>
          </p:cNvSpPr>
          <p:nvPr>
            <p:ph type="sldNum" sz="quarter" idx="12"/>
          </p:nvPr>
        </p:nvSpPr>
        <p:spPr/>
        <p:txBody>
          <a:bodyPr/>
          <a:lstStyle/>
          <a:p>
            <a:fld id="{48DEA764-9A3F-4F6A-B636-243E8D961E5B}" type="slidenum">
              <a:rPr lang="zh-CN" altLang="en-US" smtClean="0"/>
              <a:t>‹#›</a:t>
            </a:fld>
            <a:endParaRPr lang="zh-CN" altLang="en-US"/>
          </a:p>
        </p:txBody>
      </p:sp>
      <p:sp>
        <p:nvSpPr>
          <p:cNvPr id="7" name="平行四边形 3"/>
          <p:cNvSpPr>
            <a:spLocks noChangeArrowheads="1"/>
          </p:cNvSpPr>
          <p:nvPr userDrawn="1"/>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8" name="平行四边形 4"/>
          <p:cNvSpPr>
            <a:spLocks noChangeArrowheads="1"/>
          </p:cNvSpPr>
          <p:nvPr userDrawn="1"/>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9" name="组合 10"/>
          <p:cNvGrpSpPr>
            <a:grpSpLocks/>
          </p:cNvGrpSpPr>
          <p:nvPr userDrawn="1"/>
        </p:nvGrpSpPr>
        <p:grpSpPr bwMode="auto">
          <a:xfrm>
            <a:off x="1020762" y="498116"/>
            <a:ext cx="6084887" cy="215430"/>
            <a:chOff x="0" y="0"/>
            <a:chExt cx="5029195" cy="180308"/>
          </a:xfrm>
          <a:solidFill>
            <a:srgbClr val="4F81BD"/>
          </a:solidFill>
        </p:grpSpPr>
        <p:cxnSp>
          <p:nvCxnSpPr>
            <p:cNvPr id="10"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1"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2" name="文本框 11"/>
          <p:cNvSpPr txBox="1">
            <a:spLocks noChangeArrowheads="1"/>
          </p:cNvSpPr>
          <p:nvPr userDrawn="1"/>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sz="3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03"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1048704"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05" name="日期占位符 3"/>
          <p:cNvSpPr>
            <a:spLocks noGrp="1"/>
          </p:cNvSpPr>
          <p:nvPr>
            <p:ph type="dt" sz="half" idx="10"/>
          </p:nvPr>
        </p:nvSpPr>
        <p:spPr/>
        <p:txBody>
          <a:bodyPr/>
          <a:lstStyle/>
          <a:p>
            <a:fld id="{1AB19CA9-6F5A-421B-95A9-7871EC999B68}" type="datetime1">
              <a:rPr lang="zh-CN" altLang="en-US" smtClean="0"/>
              <a:t>2019/9/6 Friday</a:t>
            </a:fld>
            <a:endParaRPr lang="zh-CN" altLang="en-US"/>
          </a:p>
        </p:txBody>
      </p:sp>
      <p:sp>
        <p:nvSpPr>
          <p:cNvPr id="1048706" name="页脚占位符 4"/>
          <p:cNvSpPr>
            <a:spLocks noGrp="1"/>
          </p:cNvSpPr>
          <p:nvPr>
            <p:ph type="ftr" sz="quarter" idx="11"/>
          </p:nvPr>
        </p:nvSpPr>
        <p:spPr/>
        <p:txBody>
          <a:bodyPr/>
          <a:lstStyle/>
          <a:p>
            <a:endParaRPr lang="zh-CN" altLang="en-US"/>
          </a:p>
        </p:txBody>
      </p:sp>
      <p:sp>
        <p:nvSpPr>
          <p:cNvPr id="1048707" name="灯片编号占位符 5"/>
          <p:cNvSpPr>
            <a:spLocks noGrp="1"/>
          </p:cNvSpPr>
          <p:nvPr>
            <p:ph type="sldNum" sz="quarter" idx="12"/>
          </p:nvPr>
        </p:nvSpPr>
        <p:spPr/>
        <p:txBody>
          <a:bodyPr/>
          <a:lstStyle/>
          <a:p>
            <a:fld id="{48DEA764-9A3F-4F6A-B636-243E8D961E5B}" type="slidenum">
              <a:rPr lang="zh-CN" altLang="en-US" smtClean="0"/>
              <a:t>‹#›</a:t>
            </a:fld>
            <a:endParaRPr lang="zh-CN" altLang="en-US"/>
          </a:p>
        </p:txBody>
      </p:sp>
    </p:spTree>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87"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1048688"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689" name="日期占位符 3"/>
          <p:cNvSpPr>
            <a:spLocks noGrp="1"/>
          </p:cNvSpPr>
          <p:nvPr>
            <p:ph type="dt" sz="half" idx="10"/>
          </p:nvPr>
        </p:nvSpPr>
        <p:spPr/>
        <p:txBody>
          <a:bodyPr/>
          <a:lstStyle/>
          <a:p>
            <a:fld id="{A2627A39-82AA-4E11-A7C9-5F620A269A31}" type="datetime1">
              <a:rPr lang="zh-CN" altLang="en-US" smtClean="0"/>
              <a:t>2019/9/6 Friday</a:t>
            </a:fld>
            <a:endParaRPr lang="zh-CN" altLang="en-US"/>
          </a:p>
        </p:txBody>
      </p:sp>
      <p:sp>
        <p:nvSpPr>
          <p:cNvPr id="1048690" name="页脚占位符 4"/>
          <p:cNvSpPr>
            <a:spLocks noGrp="1"/>
          </p:cNvSpPr>
          <p:nvPr>
            <p:ph type="ftr" sz="quarter" idx="11"/>
          </p:nvPr>
        </p:nvSpPr>
        <p:spPr/>
        <p:txBody>
          <a:bodyPr/>
          <a:lstStyle/>
          <a:p>
            <a:endParaRPr lang="zh-CN" altLang="en-US"/>
          </a:p>
        </p:txBody>
      </p:sp>
      <p:sp>
        <p:nvSpPr>
          <p:cNvPr id="1048691" name="灯片编号占位符 5"/>
          <p:cNvSpPr>
            <a:spLocks noGrp="1"/>
          </p:cNvSpPr>
          <p:nvPr>
            <p:ph type="sldNum" sz="quarter" idx="12"/>
          </p:nvPr>
        </p:nvSpPr>
        <p:spPr/>
        <p:txBody>
          <a:bodyPr/>
          <a:lstStyle/>
          <a:p>
            <a:fld id="{48DEA764-9A3F-4F6A-B636-243E8D961E5B}" type="slidenum">
              <a:rPr lang="zh-CN" altLang="en-US" smtClean="0"/>
              <a:t>‹#›</a:t>
            </a:fld>
            <a:endParaRPr lang="zh-CN" altLang="en-US"/>
          </a:p>
        </p:txBody>
      </p:sp>
    </p:spTree>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48692" name="标题 1"/>
          <p:cNvSpPr>
            <a:spLocks noGrp="1"/>
          </p:cNvSpPr>
          <p:nvPr>
            <p:ph type="title"/>
          </p:nvPr>
        </p:nvSpPr>
        <p:spPr>
          <a:xfrm>
            <a:off x="838200" y="365125"/>
            <a:ext cx="10515600" cy="1325563"/>
          </a:xfrm>
          <a:prstGeom prst="rect">
            <a:avLst/>
          </a:prstGeom>
        </p:spPr>
        <p:txBody>
          <a:bodyPr/>
          <a:lstStyle/>
          <a:p>
            <a:r>
              <a:rPr lang="zh-CN" altLang="en-US" dirty="0" smtClean="0"/>
              <a:t>单击此处编辑母版标题样式</a:t>
            </a:r>
            <a:endParaRPr lang="zh-CN" altLang="en-US" dirty="0"/>
          </a:p>
        </p:txBody>
      </p:sp>
      <p:sp>
        <p:nvSpPr>
          <p:cNvPr id="1048694" name="日期占位符 3"/>
          <p:cNvSpPr>
            <a:spLocks noGrp="1"/>
          </p:cNvSpPr>
          <p:nvPr>
            <p:ph type="dt" sz="half" idx="10"/>
          </p:nvPr>
        </p:nvSpPr>
        <p:spPr/>
        <p:txBody>
          <a:bodyPr/>
          <a:lstStyle/>
          <a:p>
            <a:fld id="{5BBE1022-6ACA-4F55-B3A0-0BD25C3254E5}" type="datetime1">
              <a:rPr lang="zh-CN" altLang="en-US" smtClean="0"/>
              <a:t>2019/9/6 Friday</a:t>
            </a:fld>
            <a:endParaRPr lang="zh-CN" altLang="en-US"/>
          </a:p>
        </p:txBody>
      </p:sp>
      <p:sp>
        <p:nvSpPr>
          <p:cNvPr id="1048695" name="页脚占位符 4"/>
          <p:cNvSpPr>
            <a:spLocks noGrp="1"/>
          </p:cNvSpPr>
          <p:nvPr>
            <p:ph type="ftr" sz="quarter" idx="11"/>
          </p:nvPr>
        </p:nvSpPr>
        <p:spPr/>
        <p:txBody>
          <a:bodyPr/>
          <a:lstStyle/>
          <a:p>
            <a:endParaRPr lang="zh-CN" altLang="en-US"/>
          </a:p>
        </p:txBody>
      </p:sp>
      <p:sp>
        <p:nvSpPr>
          <p:cNvPr id="1048696" name="灯片编号占位符 5"/>
          <p:cNvSpPr>
            <a:spLocks noGrp="1"/>
          </p:cNvSpPr>
          <p:nvPr>
            <p:ph type="sldNum" sz="quarter" idx="12"/>
          </p:nvPr>
        </p:nvSpPr>
        <p:spPr/>
        <p:txBody>
          <a:bodyPr/>
          <a:lstStyle/>
          <a:p>
            <a:fld id="{48DEA764-9A3F-4F6A-B636-243E8D961E5B}" type="slidenum">
              <a:rPr lang="zh-CN" altLang="en-US" smtClean="0"/>
              <a:t>‹#›</a:t>
            </a:fld>
            <a:endParaRPr lang="zh-CN" altLang="en-US"/>
          </a:p>
        </p:txBody>
      </p:sp>
      <p:sp>
        <p:nvSpPr>
          <p:cNvPr id="13" name="平行四边形 3"/>
          <p:cNvSpPr>
            <a:spLocks noChangeArrowheads="1"/>
          </p:cNvSpPr>
          <p:nvPr userDrawn="1"/>
        </p:nvSpPr>
        <p:spPr bwMode="auto">
          <a:xfrm>
            <a:off x="347662" y="231775"/>
            <a:ext cx="512179" cy="478204"/>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平行四边形 4"/>
          <p:cNvSpPr>
            <a:spLocks noChangeArrowheads="1"/>
          </p:cNvSpPr>
          <p:nvPr userDrawn="1"/>
        </p:nvSpPr>
        <p:spPr bwMode="auto">
          <a:xfrm>
            <a:off x="773112" y="231775"/>
            <a:ext cx="512179" cy="478204"/>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5" name="组合 10"/>
          <p:cNvGrpSpPr>
            <a:grpSpLocks/>
          </p:cNvGrpSpPr>
          <p:nvPr userDrawn="1"/>
        </p:nvGrpSpPr>
        <p:grpSpPr bwMode="auto">
          <a:xfrm>
            <a:off x="1020763" y="498116"/>
            <a:ext cx="5408612" cy="209674"/>
            <a:chOff x="0" y="0"/>
            <a:chExt cx="5029195" cy="180308"/>
          </a:xfrm>
          <a:solidFill>
            <a:srgbClr val="4F81BD"/>
          </a:solidFill>
        </p:grpSpPr>
        <p:cxnSp>
          <p:nvCxnSpPr>
            <p:cNvPr id="16"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7"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08"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1048709"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48710" name="日期占位符 3"/>
          <p:cNvSpPr>
            <a:spLocks noGrp="1"/>
          </p:cNvSpPr>
          <p:nvPr>
            <p:ph type="dt" sz="half" idx="10"/>
          </p:nvPr>
        </p:nvSpPr>
        <p:spPr/>
        <p:txBody>
          <a:bodyPr/>
          <a:lstStyle/>
          <a:p>
            <a:fld id="{44F6879A-9CBE-4B28-AD8B-12F5DF23C6A9}" type="datetime1">
              <a:rPr lang="zh-CN" altLang="en-US" smtClean="0"/>
              <a:t>2019/9/6 Friday</a:t>
            </a:fld>
            <a:endParaRPr lang="zh-CN" altLang="en-US"/>
          </a:p>
        </p:txBody>
      </p:sp>
      <p:sp>
        <p:nvSpPr>
          <p:cNvPr id="1048711" name="页脚占位符 4"/>
          <p:cNvSpPr>
            <a:spLocks noGrp="1"/>
          </p:cNvSpPr>
          <p:nvPr>
            <p:ph type="ftr" sz="quarter" idx="11"/>
          </p:nvPr>
        </p:nvSpPr>
        <p:spPr/>
        <p:txBody>
          <a:bodyPr/>
          <a:lstStyle/>
          <a:p>
            <a:endParaRPr lang="zh-CN" altLang="en-US"/>
          </a:p>
        </p:txBody>
      </p:sp>
      <p:sp>
        <p:nvSpPr>
          <p:cNvPr id="1048712" name="灯片编号占位符 5"/>
          <p:cNvSpPr>
            <a:spLocks noGrp="1"/>
          </p:cNvSpPr>
          <p:nvPr>
            <p:ph type="sldNum" sz="quarter" idx="12"/>
          </p:nvPr>
        </p:nvSpPr>
        <p:spPr/>
        <p:txBody>
          <a:bodyPr/>
          <a:lstStyle/>
          <a:p>
            <a:fld id="{48DEA764-9A3F-4F6A-B636-243E8D961E5B}" type="slidenum">
              <a:rPr lang="zh-CN" altLang="en-US" smtClean="0"/>
              <a:t>‹#›</a:t>
            </a:fld>
            <a:endParaRPr lang="zh-CN" altLang="en-US"/>
          </a:p>
        </p:txBody>
      </p:sp>
      <p:sp>
        <p:nvSpPr>
          <p:cNvPr id="13" name="平行四边形 3"/>
          <p:cNvSpPr>
            <a:spLocks noChangeArrowheads="1"/>
          </p:cNvSpPr>
          <p:nvPr userDrawn="1"/>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平行四边形 4"/>
          <p:cNvSpPr>
            <a:spLocks noChangeArrowheads="1"/>
          </p:cNvSpPr>
          <p:nvPr userDrawn="1"/>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5" name="组合 10"/>
          <p:cNvGrpSpPr>
            <a:grpSpLocks/>
          </p:cNvGrpSpPr>
          <p:nvPr userDrawn="1"/>
        </p:nvGrpSpPr>
        <p:grpSpPr bwMode="auto">
          <a:xfrm>
            <a:off x="1020762" y="498116"/>
            <a:ext cx="6084887" cy="215430"/>
            <a:chOff x="0" y="0"/>
            <a:chExt cx="5029195" cy="180308"/>
          </a:xfrm>
          <a:solidFill>
            <a:srgbClr val="4F81BD"/>
          </a:solidFill>
        </p:grpSpPr>
        <p:cxnSp>
          <p:nvCxnSpPr>
            <p:cNvPr id="16"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7"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8" name="文本框 11"/>
          <p:cNvSpPr txBox="1">
            <a:spLocks noChangeArrowheads="1"/>
          </p:cNvSpPr>
          <p:nvPr userDrawn="1"/>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solidFill>
                  <a:srgbClr val="595959"/>
                </a:solidFill>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13"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1048714"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15"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16" name="日期占位符 4"/>
          <p:cNvSpPr>
            <a:spLocks noGrp="1"/>
          </p:cNvSpPr>
          <p:nvPr>
            <p:ph type="dt" sz="half" idx="10"/>
          </p:nvPr>
        </p:nvSpPr>
        <p:spPr/>
        <p:txBody>
          <a:bodyPr/>
          <a:lstStyle/>
          <a:p>
            <a:fld id="{E3CA92DD-C6AF-4BE5-B518-78EF51980AF8}" type="datetime1">
              <a:rPr lang="zh-CN" altLang="en-US" smtClean="0"/>
              <a:t>2019/9/6 Friday</a:t>
            </a:fld>
            <a:endParaRPr lang="zh-CN" altLang="en-US"/>
          </a:p>
        </p:txBody>
      </p:sp>
      <p:sp>
        <p:nvSpPr>
          <p:cNvPr id="1048717" name="页脚占位符 5"/>
          <p:cNvSpPr>
            <a:spLocks noGrp="1"/>
          </p:cNvSpPr>
          <p:nvPr>
            <p:ph type="ftr" sz="quarter" idx="11"/>
          </p:nvPr>
        </p:nvSpPr>
        <p:spPr/>
        <p:txBody>
          <a:bodyPr/>
          <a:lstStyle/>
          <a:p>
            <a:endParaRPr lang="zh-CN" altLang="en-US"/>
          </a:p>
        </p:txBody>
      </p:sp>
      <p:sp>
        <p:nvSpPr>
          <p:cNvPr id="1048718" name="灯片编号占位符 6"/>
          <p:cNvSpPr>
            <a:spLocks noGrp="1"/>
          </p:cNvSpPr>
          <p:nvPr>
            <p:ph type="sldNum" sz="quarter" idx="12"/>
          </p:nvPr>
        </p:nvSpPr>
        <p:spPr/>
        <p:txBody>
          <a:bodyPr/>
          <a:lstStyle/>
          <a:p>
            <a:fld id="{48DEA764-9A3F-4F6A-B636-243E8D961E5B}" type="slidenum">
              <a:rPr lang="zh-CN" altLang="en-US" smtClean="0"/>
              <a:t>‹#›</a:t>
            </a:fld>
            <a:endParaRPr lang="zh-CN" altLang="en-US"/>
          </a:p>
        </p:txBody>
      </p:sp>
      <p:sp>
        <p:nvSpPr>
          <p:cNvPr id="8" name="平行四边形 3"/>
          <p:cNvSpPr>
            <a:spLocks noChangeArrowheads="1"/>
          </p:cNvSpPr>
          <p:nvPr userDrawn="1"/>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 name="平行四边形 4"/>
          <p:cNvSpPr>
            <a:spLocks noChangeArrowheads="1"/>
          </p:cNvSpPr>
          <p:nvPr userDrawn="1"/>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0" name="组合 10"/>
          <p:cNvGrpSpPr>
            <a:grpSpLocks/>
          </p:cNvGrpSpPr>
          <p:nvPr userDrawn="1"/>
        </p:nvGrpSpPr>
        <p:grpSpPr bwMode="auto">
          <a:xfrm>
            <a:off x="1020762" y="498116"/>
            <a:ext cx="6084887" cy="215430"/>
            <a:chOff x="0" y="0"/>
            <a:chExt cx="5029195" cy="180308"/>
          </a:xfrm>
          <a:solidFill>
            <a:srgbClr val="4F81BD"/>
          </a:solidFill>
        </p:grpSpPr>
        <p:cxnSp>
          <p:nvCxnSpPr>
            <p:cNvPr id="11"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2"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3" name="文本框 11"/>
          <p:cNvSpPr txBox="1">
            <a:spLocks noChangeArrowheads="1"/>
          </p:cNvSpPr>
          <p:nvPr userDrawn="1"/>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solidFill>
                  <a:srgbClr val="595959"/>
                </a:solidFill>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19"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1048720"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721"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22"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723"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24" name="日期占位符 6"/>
          <p:cNvSpPr>
            <a:spLocks noGrp="1"/>
          </p:cNvSpPr>
          <p:nvPr>
            <p:ph type="dt" sz="half" idx="10"/>
          </p:nvPr>
        </p:nvSpPr>
        <p:spPr/>
        <p:txBody>
          <a:bodyPr/>
          <a:lstStyle/>
          <a:p>
            <a:fld id="{AC4D006E-3573-49D4-BEA0-7B5B64C8EDFE}" type="datetime1">
              <a:rPr lang="zh-CN" altLang="en-US" smtClean="0"/>
              <a:t>2019/9/6 Friday</a:t>
            </a:fld>
            <a:endParaRPr lang="zh-CN" altLang="en-US"/>
          </a:p>
        </p:txBody>
      </p:sp>
      <p:sp>
        <p:nvSpPr>
          <p:cNvPr id="1048725" name="页脚占位符 7"/>
          <p:cNvSpPr>
            <a:spLocks noGrp="1"/>
          </p:cNvSpPr>
          <p:nvPr>
            <p:ph type="ftr" sz="quarter" idx="11"/>
          </p:nvPr>
        </p:nvSpPr>
        <p:spPr/>
        <p:txBody>
          <a:bodyPr/>
          <a:lstStyle/>
          <a:p>
            <a:endParaRPr lang="zh-CN" altLang="en-US"/>
          </a:p>
        </p:txBody>
      </p:sp>
      <p:sp>
        <p:nvSpPr>
          <p:cNvPr id="1048726" name="灯片编号占位符 8"/>
          <p:cNvSpPr>
            <a:spLocks noGrp="1"/>
          </p:cNvSpPr>
          <p:nvPr>
            <p:ph type="sldNum" sz="quarter" idx="12"/>
          </p:nvPr>
        </p:nvSpPr>
        <p:spPr/>
        <p:txBody>
          <a:bodyPr/>
          <a:lstStyle/>
          <a:p>
            <a:fld id="{48DEA764-9A3F-4F6A-B636-243E8D961E5B}" type="slidenum">
              <a:rPr lang="zh-CN" altLang="en-US" smtClean="0"/>
              <a:t>‹#›</a:t>
            </a:fld>
            <a:endParaRPr lang="zh-CN" altLang="en-US"/>
          </a:p>
        </p:txBody>
      </p:sp>
      <p:sp>
        <p:nvSpPr>
          <p:cNvPr id="10" name="平行四边形 3"/>
          <p:cNvSpPr>
            <a:spLocks noChangeArrowheads="1"/>
          </p:cNvSpPr>
          <p:nvPr userDrawn="1"/>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 name="平行四边形 4"/>
          <p:cNvSpPr>
            <a:spLocks noChangeArrowheads="1"/>
          </p:cNvSpPr>
          <p:nvPr userDrawn="1"/>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2" name="组合 10"/>
          <p:cNvGrpSpPr>
            <a:grpSpLocks/>
          </p:cNvGrpSpPr>
          <p:nvPr userDrawn="1"/>
        </p:nvGrpSpPr>
        <p:grpSpPr bwMode="auto">
          <a:xfrm>
            <a:off x="1020762" y="498116"/>
            <a:ext cx="6084887" cy="215430"/>
            <a:chOff x="0" y="0"/>
            <a:chExt cx="5029195" cy="180308"/>
          </a:xfrm>
          <a:solidFill>
            <a:srgbClr val="4F81BD"/>
          </a:solidFill>
        </p:grpSpPr>
        <p:cxnSp>
          <p:nvCxnSpPr>
            <p:cNvPr id="13"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4"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5" name="文本框 11"/>
          <p:cNvSpPr txBox="1">
            <a:spLocks noChangeArrowheads="1"/>
          </p:cNvSpPr>
          <p:nvPr userDrawn="1"/>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solidFill>
                  <a:srgbClr val="595959"/>
                </a:solidFill>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83"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1048684" name="日期占位符 2"/>
          <p:cNvSpPr>
            <a:spLocks noGrp="1"/>
          </p:cNvSpPr>
          <p:nvPr>
            <p:ph type="dt" sz="half" idx="10"/>
          </p:nvPr>
        </p:nvSpPr>
        <p:spPr/>
        <p:txBody>
          <a:bodyPr/>
          <a:lstStyle/>
          <a:p>
            <a:fld id="{B9D25F6B-40D9-4ED2-9306-49B62633A4C2}" type="datetime1">
              <a:rPr lang="zh-CN" altLang="en-US" smtClean="0"/>
              <a:t>2019/9/6 Friday</a:t>
            </a:fld>
            <a:endParaRPr lang="zh-CN" altLang="en-US"/>
          </a:p>
        </p:txBody>
      </p:sp>
      <p:sp>
        <p:nvSpPr>
          <p:cNvPr id="1048685" name="页脚占位符 3"/>
          <p:cNvSpPr>
            <a:spLocks noGrp="1"/>
          </p:cNvSpPr>
          <p:nvPr>
            <p:ph type="ftr" sz="quarter" idx="11"/>
          </p:nvPr>
        </p:nvSpPr>
        <p:spPr/>
        <p:txBody>
          <a:bodyPr/>
          <a:lstStyle/>
          <a:p>
            <a:endParaRPr lang="zh-CN" altLang="en-US"/>
          </a:p>
        </p:txBody>
      </p:sp>
      <p:sp>
        <p:nvSpPr>
          <p:cNvPr id="1048686" name="灯片编号占位符 4"/>
          <p:cNvSpPr>
            <a:spLocks noGrp="1"/>
          </p:cNvSpPr>
          <p:nvPr>
            <p:ph type="sldNum" sz="quarter" idx="12"/>
          </p:nvPr>
        </p:nvSpPr>
        <p:spPr/>
        <p:txBody>
          <a:bodyPr/>
          <a:lstStyle/>
          <a:p>
            <a:fld id="{48DEA764-9A3F-4F6A-B636-243E8D961E5B}" type="slidenum">
              <a:rPr lang="zh-CN" altLang="en-US" smtClean="0"/>
              <a:t>‹#›</a:t>
            </a:fld>
            <a:endParaRPr lang="zh-CN" altLang="en-US"/>
          </a:p>
        </p:txBody>
      </p:sp>
    </p:spTree>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27"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1048728"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29"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8730" name="日期占位符 4"/>
          <p:cNvSpPr>
            <a:spLocks noGrp="1"/>
          </p:cNvSpPr>
          <p:nvPr>
            <p:ph type="dt" sz="half" idx="10"/>
          </p:nvPr>
        </p:nvSpPr>
        <p:spPr/>
        <p:txBody>
          <a:bodyPr/>
          <a:lstStyle/>
          <a:p>
            <a:fld id="{84BEFE52-2D3F-4BD5-AFD2-08925509856C}" type="datetime1">
              <a:rPr lang="zh-CN" altLang="en-US" smtClean="0"/>
              <a:t>2019/9/6 Friday</a:t>
            </a:fld>
            <a:endParaRPr lang="zh-CN" altLang="en-US"/>
          </a:p>
        </p:txBody>
      </p:sp>
      <p:sp>
        <p:nvSpPr>
          <p:cNvPr id="1048731" name="页脚占位符 5"/>
          <p:cNvSpPr>
            <a:spLocks noGrp="1"/>
          </p:cNvSpPr>
          <p:nvPr>
            <p:ph type="ftr" sz="quarter" idx="11"/>
          </p:nvPr>
        </p:nvSpPr>
        <p:spPr/>
        <p:txBody>
          <a:bodyPr/>
          <a:lstStyle/>
          <a:p>
            <a:endParaRPr lang="zh-CN" altLang="en-US"/>
          </a:p>
        </p:txBody>
      </p:sp>
      <p:sp>
        <p:nvSpPr>
          <p:cNvPr id="1048732" name="灯片编号占位符 6"/>
          <p:cNvSpPr>
            <a:spLocks noGrp="1"/>
          </p:cNvSpPr>
          <p:nvPr>
            <p:ph type="sldNum" sz="quarter" idx="12"/>
          </p:nvPr>
        </p:nvSpPr>
        <p:spPr/>
        <p:txBody>
          <a:bodyPr/>
          <a:lstStyle/>
          <a:p>
            <a:fld id="{48DEA764-9A3F-4F6A-B636-243E8D961E5B}" type="slidenum">
              <a:rPr lang="zh-CN" altLang="en-US" smtClean="0"/>
              <a:t>‹#›</a:t>
            </a:fld>
            <a:endParaRPr lang="zh-CN" altLang="en-US"/>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97"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1048698"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99"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8700" name="日期占位符 4"/>
          <p:cNvSpPr>
            <a:spLocks noGrp="1"/>
          </p:cNvSpPr>
          <p:nvPr>
            <p:ph type="dt" sz="half" idx="10"/>
          </p:nvPr>
        </p:nvSpPr>
        <p:spPr/>
        <p:txBody>
          <a:bodyPr/>
          <a:lstStyle/>
          <a:p>
            <a:fld id="{D84DC7CF-6A18-4EBB-9944-CC735FF06DA2}" type="datetime1">
              <a:rPr lang="zh-CN" altLang="en-US" smtClean="0"/>
              <a:t>2019/9/6 Friday</a:t>
            </a:fld>
            <a:endParaRPr lang="zh-CN" altLang="en-US"/>
          </a:p>
        </p:txBody>
      </p:sp>
      <p:sp>
        <p:nvSpPr>
          <p:cNvPr id="1048701" name="页脚占位符 5"/>
          <p:cNvSpPr>
            <a:spLocks noGrp="1"/>
          </p:cNvSpPr>
          <p:nvPr>
            <p:ph type="ftr" sz="quarter" idx="11"/>
          </p:nvPr>
        </p:nvSpPr>
        <p:spPr/>
        <p:txBody>
          <a:bodyPr/>
          <a:lstStyle/>
          <a:p>
            <a:endParaRPr lang="zh-CN" altLang="en-US"/>
          </a:p>
        </p:txBody>
      </p:sp>
      <p:sp>
        <p:nvSpPr>
          <p:cNvPr id="1048702" name="灯片编号占位符 6"/>
          <p:cNvSpPr>
            <a:spLocks noGrp="1"/>
          </p:cNvSpPr>
          <p:nvPr>
            <p:ph type="sldNum" sz="quarter" idx="12"/>
          </p:nvPr>
        </p:nvSpPr>
        <p:spPr/>
        <p:txBody>
          <a:bodyPr/>
          <a:lstStyle/>
          <a:p>
            <a:fld id="{48DEA764-9A3F-4F6A-B636-243E8D961E5B}" type="slidenum">
              <a:rPr lang="zh-CN" altLang="en-US" smtClean="0"/>
              <a:t>‹#›</a:t>
            </a:fld>
            <a:endParaRPr lang="zh-CN" altLang="en-US"/>
          </a:p>
        </p:txBody>
      </p:sp>
    </p:spTree>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FC4C6-D029-4A02-8D8A-374C012F707B}" type="datetime1">
              <a:rPr lang="zh-CN" altLang="en-US" smtClean="0"/>
              <a:t>2019/9/6 Friday</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EA764-9A3F-4F6A-B636-243E8D961E5B}" type="slidenum">
              <a:rPr lang="zh-CN" altLang="en-US" smtClean="0"/>
              <a:t>‹#›</a:t>
            </a:fld>
            <a:endParaRPr lang="zh-CN" altLang="en-US"/>
          </a:p>
        </p:txBody>
      </p:sp>
      <p:grpSp>
        <p:nvGrpSpPr>
          <p:cNvPr id="28" name="组合 27"/>
          <p:cNvGrpSpPr/>
          <p:nvPr userDrawn="1"/>
        </p:nvGrpSpPr>
        <p:grpSpPr>
          <a:xfrm>
            <a:off x="10600228" y="95616"/>
            <a:ext cx="1507144" cy="816386"/>
            <a:chOff x="10600228" y="210459"/>
            <a:chExt cx="1507144" cy="816386"/>
          </a:xfrm>
        </p:grpSpPr>
        <p:sp>
          <p:nvSpPr>
            <p:cNvPr id="3" name="文本框 2"/>
            <p:cNvSpPr txBox="1"/>
            <p:nvPr userDrawn="1"/>
          </p:nvSpPr>
          <p:spPr>
            <a:xfrm>
              <a:off x="10600228" y="210459"/>
              <a:ext cx="1507144" cy="646331"/>
            </a:xfrm>
            <a:prstGeom prst="rect">
              <a:avLst/>
            </a:prstGeom>
            <a:noFill/>
          </p:spPr>
          <p:txBody>
            <a:bodyPr wrap="none" rtlCol="0">
              <a:spAutoFit/>
            </a:bodyPr>
            <a:lstStyle/>
            <a:p>
              <a:r>
                <a:rPr lang="en-US" altLang="zh-CN" sz="3600" b="1" spc="300" dirty="0" smtClean="0">
                  <a:solidFill>
                    <a:schemeClr val="accent1">
                      <a:lumMod val="60000"/>
                      <a:lumOff val="40000"/>
                    </a:schemeClr>
                  </a:solidFill>
                  <a:latin typeface="华文楷体" panose="02010600040101010101" pitchFamily="2" charset="-122"/>
                  <a:ea typeface="华文楷体" panose="02010600040101010101" pitchFamily="2" charset="-122"/>
                  <a:cs typeface="Calibri" panose="020F0502020204030204" pitchFamily="34" charset="0"/>
                </a:rPr>
                <a:t>URFC</a:t>
              </a:r>
              <a:endParaRPr lang="zh-CN" altLang="en-US" sz="3600" b="1" spc="300" dirty="0">
                <a:solidFill>
                  <a:schemeClr val="accent1">
                    <a:lumMod val="60000"/>
                    <a:lumOff val="40000"/>
                  </a:schemeClr>
                </a:solidFill>
                <a:latin typeface="华文楷体" panose="02010600040101010101" pitchFamily="2" charset="-122"/>
                <a:ea typeface="华文楷体" panose="02010600040101010101" pitchFamily="2" charset="-122"/>
                <a:cs typeface="Calibri" panose="020F0502020204030204" pitchFamily="34" charset="0"/>
              </a:endParaRPr>
            </a:p>
          </p:txBody>
        </p:sp>
        <p:cxnSp>
          <p:nvCxnSpPr>
            <p:cNvPr id="19" name="直接连接符 18"/>
            <p:cNvCxnSpPr/>
            <p:nvPr userDrawn="1"/>
          </p:nvCxnSpPr>
          <p:spPr>
            <a:xfrm>
              <a:off x="11616583" y="856790"/>
              <a:ext cx="31011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1055666" y="688291"/>
              <a:ext cx="639919" cy="338554"/>
            </a:xfrm>
            <a:prstGeom prst="rect">
              <a:avLst/>
            </a:prstGeom>
            <a:noFill/>
          </p:spPr>
          <p:txBody>
            <a:bodyPr wrap="square" rtlCol="0">
              <a:spAutoFit/>
            </a:bodyPr>
            <a:lstStyle/>
            <a:p>
              <a:pPr algn="dist"/>
              <a:r>
                <a:rPr lang="en-US" altLang="zh-CN" sz="1600" b="0" dirty="0" smtClean="0">
                  <a:solidFill>
                    <a:schemeClr val="accent1">
                      <a:lumMod val="60000"/>
                      <a:lumOff val="40000"/>
                    </a:schemeClr>
                  </a:solidFill>
                </a:rPr>
                <a:t>2019</a:t>
              </a:r>
              <a:endParaRPr lang="zh-CN" altLang="en-US" sz="1600" b="0" dirty="0">
                <a:solidFill>
                  <a:schemeClr val="accent1">
                    <a:lumMod val="60000"/>
                    <a:lumOff val="40000"/>
                  </a:schemeClr>
                </a:solidFill>
              </a:endParaRPr>
            </a:p>
          </p:txBody>
        </p:sp>
        <p:cxnSp>
          <p:nvCxnSpPr>
            <p:cNvPr id="24" name="直接连接符 23"/>
            <p:cNvCxnSpPr/>
            <p:nvPr userDrawn="1"/>
          </p:nvCxnSpPr>
          <p:spPr>
            <a:xfrm>
              <a:off x="10765909" y="857568"/>
              <a:ext cx="360096"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0" name="图片 29"/>
          <p:cNvPicPr>
            <a:picLocks noChangeAspect="1"/>
          </p:cNvPicPr>
          <p:nvPr userDrawn="1"/>
        </p:nvPicPr>
        <p:blipFill rotWithShape="1">
          <a:blip r:embed="rId14"/>
          <a:srcRect r="9228"/>
          <a:stretch/>
        </p:blipFill>
        <p:spPr>
          <a:xfrm>
            <a:off x="10394673" y="95616"/>
            <a:ext cx="1780852" cy="9619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2" name="图片 5"/>
          <p:cNvPicPr>
            <a:picLocks noChangeAspect="1"/>
          </p:cNvPicPr>
          <p:nvPr/>
        </p:nvPicPr>
        <p:blipFill>
          <a:blip r:embed="rId3"/>
          <a:stretch>
            <a:fillRect/>
          </a:stretch>
        </p:blipFill>
        <p:spPr>
          <a:xfrm>
            <a:off x="1858072" y="-45085"/>
            <a:ext cx="7480300" cy="3743325"/>
          </a:xfrm>
          <a:prstGeom prst="rect">
            <a:avLst/>
          </a:prstGeom>
          <a:noFill/>
          <a:ln w="9525">
            <a:noFill/>
          </a:ln>
        </p:spPr>
      </p:pic>
      <p:sp>
        <p:nvSpPr>
          <p:cNvPr id="1048581" name="矩形 6"/>
          <p:cNvSpPr/>
          <p:nvPr/>
        </p:nvSpPr>
        <p:spPr>
          <a:xfrm>
            <a:off x="0" y="4350114"/>
            <a:ext cx="12192000" cy="2507886"/>
          </a:xfrm>
          <a:prstGeom prst="rect">
            <a:avLst/>
          </a:prstGeom>
          <a:solidFill>
            <a:srgbClr val="305998"/>
          </a:solidFill>
          <a:ln w="9525">
            <a:noFill/>
          </a:ln>
        </p:spPr>
        <p:txBody>
          <a:bodyPr anchor="ctr"/>
          <a:lstStyle/>
          <a:p>
            <a:pPr algn="ctr" eaLnBrk="1" hangingPunct="1"/>
            <a:endParaRPr lang="zh-CN" altLang="en-US" dirty="0">
              <a:solidFill>
                <a:srgbClr val="FFFFFF"/>
              </a:solidFill>
              <a:latin typeface="Calibri" panose="020F0502020204030204" charset="0"/>
            </a:endParaRPr>
          </a:p>
        </p:txBody>
      </p:sp>
      <p:grpSp>
        <p:nvGrpSpPr>
          <p:cNvPr id="26" name="组合 13"/>
          <p:cNvGrpSpPr>
            <a:grpSpLocks noChangeAspect="1"/>
          </p:cNvGrpSpPr>
          <p:nvPr/>
        </p:nvGrpSpPr>
        <p:grpSpPr>
          <a:xfrm>
            <a:off x="6849459" y="2279709"/>
            <a:ext cx="5189855" cy="4229100"/>
            <a:chOff x="-250" y="-250"/>
            <a:chExt cx="4831813" cy="3322983"/>
          </a:xfrm>
        </p:grpSpPr>
        <p:pic>
          <p:nvPicPr>
            <p:cNvPr id="2097153" name="图片 11"/>
            <p:cNvPicPr>
              <a:picLocks noChangeAspect="1"/>
            </p:cNvPicPr>
            <p:nvPr/>
          </p:nvPicPr>
          <p:blipFill>
            <a:blip r:embed="rId4"/>
            <a:srcRect r="9268" b="52040"/>
            <a:stretch>
              <a:fillRect/>
            </a:stretch>
          </p:blipFill>
          <p:spPr>
            <a:xfrm>
              <a:off x="6236" y="-250"/>
              <a:ext cx="4825327" cy="1642532"/>
            </a:xfrm>
            <a:prstGeom prst="rect">
              <a:avLst/>
            </a:prstGeom>
            <a:noFill/>
            <a:ln w="9525">
              <a:noFill/>
            </a:ln>
          </p:spPr>
        </p:pic>
        <p:pic>
          <p:nvPicPr>
            <p:cNvPr id="2097154" name="图片 12"/>
            <p:cNvPicPr>
              <a:picLocks noChangeAspect="1"/>
            </p:cNvPicPr>
            <p:nvPr/>
          </p:nvPicPr>
          <p:blipFill>
            <a:blip r:embed="rId4"/>
            <a:srcRect t="50633" r="9410"/>
            <a:stretch>
              <a:fillRect/>
            </a:stretch>
          </p:blipFill>
          <p:spPr>
            <a:xfrm>
              <a:off x="-250" y="1632303"/>
              <a:ext cx="4817844" cy="1690430"/>
            </a:xfrm>
            <a:prstGeom prst="rect">
              <a:avLst/>
            </a:prstGeom>
            <a:noFill/>
            <a:ln w="9525">
              <a:noFill/>
            </a:ln>
          </p:spPr>
        </p:pic>
      </p:grpSp>
      <p:sp>
        <p:nvSpPr>
          <p:cNvPr id="1048582" name="文本框 58"/>
          <p:cNvSpPr txBox="1"/>
          <p:nvPr/>
        </p:nvSpPr>
        <p:spPr>
          <a:xfrm>
            <a:off x="361950" y="1296971"/>
            <a:ext cx="9550400" cy="1918335"/>
          </a:xfrm>
          <a:prstGeom prst="rect">
            <a:avLst/>
          </a:prstGeom>
          <a:noFill/>
          <a:ln w="9525">
            <a:noFill/>
          </a:ln>
        </p:spPr>
        <p:txBody>
          <a:bodyPr wrap="square" anchor="ctr" anchorCtr="0">
            <a:spAutoFit/>
          </a:bodyPr>
          <a:lstStyle/>
          <a:p>
            <a:pPr lvl="0">
              <a:lnSpc>
                <a:spcPct val="110000"/>
              </a:lnSpc>
            </a:pPr>
            <a:r>
              <a:rPr lang="zh-CN" altLang="en-US" sz="5400" b="1" dirty="0">
                <a:solidFill>
                  <a:srgbClr val="3563A8"/>
                </a:solidFill>
                <a:latin typeface="Arial Black" panose="020B0A04020102020204" charset="0"/>
                <a:ea typeface="微软雅黑" panose="020B0503020204020204" charset="-122"/>
                <a:cs typeface="Arial Black" panose="020B0A04020102020204" charset="0"/>
              </a:rPr>
              <a:t>基于遥感影像和用户行为</a:t>
            </a:r>
            <a:r>
              <a:rPr lang="zh-CN" altLang="en-US" sz="5400" b="1" dirty="0" smtClean="0">
                <a:solidFill>
                  <a:srgbClr val="3563A8"/>
                </a:solidFill>
                <a:latin typeface="Arial Black" panose="020B0A04020102020204" charset="0"/>
                <a:ea typeface="微软雅黑" panose="020B0503020204020204" charset="-122"/>
                <a:cs typeface="Arial Black" panose="020B0A04020102020204" charset="0"/>
              </a:rPr>
              <a:t>的</a:t>
            </a:r>
            <a:endParaRPr lang="en-US" altLang="zh-CN" sz="5400" b="1" dirty="0" smtClean="0">
              <a:solidFill>
                <a:srgbClr val="3563A8"/>
              </a:solidFill>
              <a:latin typeface="Arial Black" panose="020B0A04020102020204" charset="0"/>
              <a:ea typeface="微软雅黑" panose="020B0503020204020204" charset="-122"/>
              <a:cs typeface="Arial Black" panose="020B0A04020102020204" charset="0"/>
            </a:endParaRPr>
          </a:p>
          <a:p>
            <a:pPr lvl="0">
              <a:lnSpc>
                <a:spcPct val="110000"/>
              </a:lnSpc>
            </a:pPr>
            <a:r>
              <a:rPr lang="zh-CN" altLang="en-US" sz="5400" b="1" dirty="0" smtClean="0">
                <a:solidFill>
                  <a:srgbClr val="3563A8"/>
                </a:solidFill>
                <a:latin typeface="Arial Black" panose="020B0A04020102020204" charset="0"/>
                <a:ea typeface="微软雅黑" panose="020B0503020204020204" charset="-122"/>
                <a:cs typeface="Arial Black" panose="020B0A04020102020204" charset="0"/>
              </a:rPr>
              <a:t>城市</a:t>
            </a:r>
            <a:r>
              <a:rPr lang="zh-CN" altLang="en-US" sz="5400" b="1" dirty="0">
                <a:solidFill>
                  <a:srgbClr val="3563A8"/>
                </a:solidFill>
                <a:latin typeface="Arial Black" panose="020B0A04020102020204" charset="0"/>
                <a:ea typeface="微软雅黑" panose="020B0503020204020204" charset="-122"/>
                <a:cs typeface="Arial Black" panose="020B0A04020102020204" charset="0"/>
              </a:rPr>
              <a:t>区域功能分类</a:t>
            </a:r>
            <a:endParaRPr lang="en-US" altLang="zh-CN" sz="5400" b="1" dirty="0">
              <a:solidFill>
                <a:srgbClr val="3563A8"/>
              </a:solidFill>
              <a:latin typeface="Arial Black" panose="020B0A04020102020204" charset="0"/>
              <a:ea typeface="微软雅黑" panose="020B0503020204020204" charset="-122"/>
              <a:cs typeface="Arial Black" panose="020B0A04020102020204" charset="0"/>
            </a:endParaRPr>
          </a:p>
        </p:txBody>
      </p:sp>
      <p:sp>
        <p:nvSpPr>
          <p:cNvPr id="1048583" name="文本框 169"/>
          <p:cNvSpPr txBox="1"/>
          <p:nvPr/>
        </p:nvSpPr>
        <p:spPr>
          <a:xfrm>
            <a:off x="339438" y="4421405"/>
            <a:ext cx="10026650" cy="2308324"/>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团队名称：</a:t>
            </a:r>
            <a:r>
              <a:rPr lang="en-US" altLang="zh-CN" sz="2400" dirty="0" smtClean="0">
                <a:solidFill>
                  <a:schemeClr val="bg1"/>
                </a:solidFill>
                <a:latin typeface="微软雅黑" panose="020B0503020204020204" charset="-122"/>
                <a:ea typeface="微软雅黑" panose="020B0503020204020204" charset="-122"/>
                <a:cs typeface="微软雅黑" panose="020B0503020204020204" charset="-122"/>
              </a:rPr>
              <a:t>Turing</a:t>
            </a:r>
          </a:p>
          <a:p>
            <a:pPr>
              <a:lnSpc>
                <a:spcPct val="150000"/>
              </a:lnSpc>
            </a:pP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复赛排名：第 </a:t>
            </a:r>
            <a:r>
              <a:rPr lang="en-US" altLang="zh-CN" sz="2400" dirty="0" smtClean="0">
                <a:solidFill>
                  <a:schemeClr val="bg1"/>
                </a:solidFill>
                <a:latin typeface="微软雅黑" panose="020B0503020204020204" charset="-122"/>
                <a:ea typeface="微软雅黑" panose="020B0503020204020204" charset="-122"/>
                <a:cs typeface="微软雅黑" panose="020B0503020204020204" charset="-122"/>
              </a:rPr>
              <a:t>4 </a:t>
            </a: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名</a:t>
            </a:r>
            <a:endParaRPr lang="en-US" altLang="zh-CN" sz="2400" dirty="0" smtClean="0">
              <a:solidFill>
                <a:schemeClr val="bg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团队成员：中南</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大学</a:t>
            </a: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：罗</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涛 </a:t>
            </a: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 李</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楠 </a:t>
            </a: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 王艺霏  李</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迎港</a:t>
            </a:r>
          </a:p>
          <a:p>
            <a:pPr>
              <a:lnSpc>
                <a:spcPct val="150000"/>
              </a:lnSpc>
            </a:pPr>
            <a:r>
              <a:rPr lang="zh-CN" altLang="en-US" sz="2400" dirty="0" smtClean="0">
                <a:solidFill>
                  <a:schemeClr val="bg1"/>
                </a:solidFill>
                <a:latin typeface="微软雅黑" panose="020B0503020204020204" charset="-122"/>
                <a:ea typeface="微软雅黑" panose="020B0503020204020204" charset="-122"/>
                <a:cs typeface="微软雅黑" panose="020B0503020204020204" charset="-122"/>
              </a:rPr>
              <a:t>                 华南理工大学：陈暄群</a:t>
            </a:r>
            <a:endParaRPr lang="en-US" altLang="zh-CN" sz="24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文本框 58"/>
          <p:cNvSpPr txBox="1"/>
          <p:nvPr/>
        </p:nvSpPr>
        <p:spPr>
          <a:xfrm>
            <a:off x="180975" y="3502325"/>
            <a:ext cx="9550400" cy="498598"/>
          </a:xfrm>
          <a:prstGeom prst="rect">
            <a:avLst/>
          </a:prstGeom>
          <a:noFill/>
          <a:ln w="9525">
            <a:noFill/>
          </a:ln>
        </p:spPr>
        <p:txBody>
          <a:bodyPr wrap="square" anchor="ctr" anchorCtr="0">
            <a:spAutoFit/>
          </a:bodyPr>
          <a:lstStyle/>
          <a:p>
            <a:pPr lvl="0" algn="ctr">
              <a:lnSpc>
                <a:spcPct val="110000"/>
              </a:lnSpc>
            </a:pPr>
            <a:r>
              <a:rPr lang="zh-CN" altLang="en-US" sz="2400" b="1" dirty="0" smtClean="0">
                <a:solidFill>
                  <a:srgbClr val="3563A8"/>
                </a:solidFill>
                <a:latin typeface="Arial Black" panose="020B0A04020102020204" charset="0"/>
                <a:ea typeface="微软雅黑" panose="020B0503020204020204" charset="-122"/>
                <a:cs typeface="Arial Black" panose="020B0A04020102020204" charset="0"/>
              </a:rPr>
              <a:t>汇报人：李迎港，罗涛</a:t>
            </a:r>
            <a:endParaRPr lang="en-US" altLang="zh-CN" sz="2400" b="1" dirty="0">
              <a:solidFill>
                <a:srgbClr val="3563A8"/>
              </a:solidFill>
              <a:latin typeface="Arial Black" panose="020B0A04020102020204" charset="0"/>
              <a:ea typeface="微软雅黑" panose="020B0503020204020204" charset="-122"/>
              <a:cs typeface="Arial Black" panose="020B0A0402010202020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8" name="图片 20"/>
          <p:cNvPicPr>
            <a:picLocks noChangeAspect="1"/>
          </p:cNvPicPr>
          <p:nvPr/>
        </p:nvPicPr>
        <p:blipFill>
          <a:blip r:embed="rId3"/>
          <a:stretch>
            <a:fillRect/>
          </a:stretch>
        </p:blipFill>
        <p:spPr>
          <a:xfrm>
            <a:off x="2632075" y="354013"/>
            <a:ext cx="7481888" cy="3743325"/>
          </a:xfrm>
          <a:prstGeom prst="rect">
            <a:avLst/>
          </a:prstGeom>
          <a:noFill/>
          <a:ln w="9525">
            <a:noFill/>
          </a:ln>
        </p:spPr>
      </p:pic>
      <p:sp>
        <p:nvSpPr>
          <p:cNvPr id="1048663"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charset="0"/>
            </a:endParaRPr>
          </a:p>
        </p:txBody>
      </p:sp>
      <p:grpSp>
        <p:nvGrpSpPr>
          <p:cNvPr id="71" name="组合 13"/>
          <p:cNvGrpSpPr>
            <a:grpSpLocks noChangeAspect="1"/>
          </p:cNvGrpSpPr>
          <p:nvPr/>
        </p:nvGrpSpPr>
        <p:grpSpPr>
          <a:xfrm>
            <a:off x="7324725" y="3183278"/>
            <a:ext cx="4867275" cy="3481388"/>
            <a:chOff x="0" y="0"/>
            <a:chExt cx="4645656" cy="3322983"/>
          </a:xfrm>
        </p:grpSpPr>
        <p:pic>
          <p:nvPicPr>
            <p:cNvPr id="2097169" name="图片 14"/>
            <p:cNvPicPr>
              <a:picLocks noChangeAspect="1"/>
            </p:cNvPicPr>
            <p:nvPr/>
          </p:nvPicPr>
          <p:blipFill rotWithShape="1">
            <a:blip r:embed="rId4"/>
            <a:srcRect l="1" r="12763" b="52040"/>
            <a:stretch>
              <a:fillRect/>
            </a:stretch>
          </p:blipFill>
          <p:spPr>
            <a:xfrm>
              <a:off x="6344" y="0"/>
              <a:ext cx="4639312" cy="1642414"/>
            </a:xfrm>
            <a:prstGeom prst="rect">
              <a:avLst/>
            </a:prstGeom>
            <a:noFill/>
            <a:ln w="9525">
              <a:noFill/>
            </a:ln>
          </p:spPr>
        </p:pic>
        <p:pic>
          <p:nvPicPr>
            <p:cNvPr id="2097170" name="图片 15"/>
            <p:cNvPicPr>
              <a:picLocks noChangeAspect="1"/>
            </p:cNvPicPr>
            <p:nvPr/>
          </p:nvPicPr>
          <p:blipFill rotWithShape="1">
            <a:blip r:embed="rId4"/>
            <a:srcRect t="50633" r="12646"/>
            <a:stretch>
              <a:fillRect/>
            </a:stretch>
          </p:blipFill>
          <p:spPr>
            <a:xfrm>
              <a:off x="0" y="1632435"/>
              <a:ext cx="4645656" cy="1690548"/>
            </a:xfrm>
            <a:prstGeom prst="rect">
              <a:avLst/>
            </a:prstGeom>
            <a:noFill/>
            <a:ln w="9525">
              <a:noFill/>
            </a:ln>
          </p:spPr>
        </p:pic>
      </p:grpSp>
      <p:sp>
        <p:nvSpPr>
          <p:cNvPr id="1048664" name="文本框 8"/>
          <p:cNvSpPr txBox="1"/>
          <p:nvPr/>
        </p:nvSpPr>
        <p:spPr>
          <a:xfrm>
            <a:off x="0" y="1571625"/>
            <a:ext cx="1495425" cy="5386090"/>
          </a:xfrm>
          <a:prstGeom prst="rect">
            <a:avLst/>
          </a:prstGeom>
          <a:noFill/>
          <a:ln w="9525">
            <a:noFill/>
          </a:ln>
        </p:spPr>
        <p:txBody>
          <a:bodyPr>
            <a:spAutoFit/>
          </a:bodyPr>
          <a:lstStyle/>
          <a:p>
            <a:pPr eaLnBrk="1" hangingPunct="1"/>
            <a:endParaRPr lang="zh-CN" altLang="en-US" sz="34400" b="1" dirty="0">
              <a:solidFill>
                <a:srgbClr val="1C4885"/>
              </a:solidFill>
              <a:latin typeface="微软雅黑" panose="020B0503020204020204" charset="-122"/>
              <a:ea typeface="微软雅黑" panose="020B0503020204020204" charset="-122"/>
            </a:endParaRPr>
          </a:p>
        </p:txBody>
      </p:sp>
      <p:sp>
        <p:nvSpPr>
          <p:cNvPr id="10" name="文本框 12"/>
          <p:cNvSpPr txBox="1"/>
          <p:nvPr/>
        </p:nvSpPr>
        <p:spPr>
          <a:xfrm>
            <a:off x="2762250" y="3632200"/>
            <a:ext cx="5051425" cy="1200329"/>
          </a:xfrm>
          <a:prstGeom prst="rect">
            <a:avLst/>
          </a:prstGeom>
          <a:noFill/>
          <a:ln w="9525">
            <a:noFill/>
          </a:ln>
        </p:spPr>
        <p:txBody>
          <a:bodyPr wrap="square">
            <a:spAutoFit/>
          </a:bodyPr>
          <a:lstStyle/>
          <a:p>
            <a:pPr eaLnBrk="1" hangingPunct="1"/>
            <a:r>
              <a:rPr lang="zh-CN" altLang="en-US" sz="7200" b="1" dirty="0" smtClean="0">
                <a:solidFill>
                  <a:srgbClr val="1C4885"/>
                </a:solidFill>
                <a:latin typeface="Arial Black" panose="020B0A04020102020204" charset="0"/>
                <a:ea typeface="微软雅黑" panose="020B0503020204020204" charset="-122"/>
                <a:cs typeface="Arial Black" panose="020B0A04020102020204" charset="0"/>
              </a:rPr>
              <a:t>解决方案</a:t>
            </a:r>
            <a:endParaRPr lang="zh-CN" altLang="en-US" sz="7200" b="1" dirty="0">
              <a:solidFill>
                <a:srgbClr val="1C4885"/>
              </a:solidFill>
              <a:latin typeface="Arial Black" panose="020B0A04020102020204" charset="0"/>
              <a:ea typeface="微软雅黑" panose="020B0503020204020204" charset="-122"/>
              <a:cs typeface="Arial Black" panose="020B0A04020102020204" charset="0"/>
            </a:endParaRPr>
          </a:p>
        </p:txBody>
      </p:sp>
      <p:pic>
        <p:nvPicPr>
          <p:cNvPr id="13" name="图片 12"/>
          <p:cNvPicPr>
            <a:picLocks noChangeAspect="1"/>
          </p:cNvPicPr>
          <p:nvPr/>
        </p:nvPicPr>
        <p:blipFill>
          <a:blip r:embed="rId5"/>
          <a:stretch>
            <a:fillRect/>
          </a:stretch>
        </p:blipFill>
        <p:spPr>
          <a:xfrm>
            <a:off x="-2124038" y="260893"/>
            <a:ext cx="7943776" cy="9181372"/>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347662" y="1047876"/>
            <a:ext cx="4837216" cy="521970"/>
          </a:xfrm>
          <a:prstGeom prst="rect">
            <a:avLst/>
          </a:prstGeom>
          <a:noFill/>
        </p:spPr>
        <p:txBody>
          <a:bodyPr wrap="square" rtlCol="0">
            <a:spAutoFit/>
          </a:bodyPr>
          <a:lstStyle/>
          <a:p>
            <a:r>
              <a:rPr lang="en-US" altLang="zh-CN" sz="2800" b="1" dirty="0" smtClean="0">
                <a:solidFill>
                  <a:srgbClr val="3563A8"/>
                </a:solidFill>
                <a:latin typeface="微软雅黑" panose="020B0503020204020204" charset="-122"/>
                <a:ea typeface="微软雅黑" panose="020B0503020204020204" charset="-122"/>
                <a:cs typeface="微软雅黑" panose="020B0503020204020204" charset="-122"/>
              </a:rPr>
              <a:t>2.1 </a:t>
            </a:r>
            <a:r>
              <a:rPr lang="zh-CN" altLang="en-US" sz="2800" b="1" dirty="0" smtClean="0">
                <a:solidFill>
                  <a:srgbClr val="3563A8"/>
                </a:solidFill>
                <a:latin typeface="微软雅黑" panose="020B0503020204020204" charset="-122"/>
                <a:ea typeface="微软雅黑" panose="020B0503020204020204" charset="-122"/>
                <a:cs typeface="微软雅黑" panose="020B0503020204020204" charset="-122"/>
              </a:rPr>
              <a:t>数据预处理</a:t>
            </a:r>
            <a:endParaRPr lang="zh-CN" altLang="en-US" sz="2800" b="1" dirty="0">
              <a:solidFill>
                <a:srgbClr val="3563A8"/>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880780" y="1745177"/>
            <a:ext cx="10087541" cy="2862322"/>
          </a:xfrm>
          <a:prstGeom prst="rect">
            <a:avLst/>
          </a:prstGeom>
        </p:spPr>
        <p:txBody>
          <a:bodyPr wrap="square">
            <a:spAutoFit/>
          </a:bodyPr>
          <a:lstStyle/>
          <a:p>
            <a:pPr marL="342900" indent="-342900">
              <a:lnSpc>
                <a:spcPct val="150000"/>
              </a:lnSpc>
              <a:spcBef>
                <a:spcPts val="0"/>
              </a:spcBef>
              <a:spcAft>
                <a:spcPts val="0"/>
              </a:spcAft>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mn-ea"/>
              </a:rPr>
              <a:t>训练集划分</a:t>
            </a:r>
            <a:endParaRPr lang="en-US" altLang="zh-CN" sz="2400" dirty="0" smtClean="0">
              <a:solidFill>
                <a:schemeClr val="tx1"/>
              </a:solidFill>
              <a:latin typeface="微软雅黑" panose="020B0503020204020204" charset="-122"/>
              <a:ea typeface="微软雅黑" panose="020B0503020204020204" charset="-122"/>
              <a:cs typeface="+mn-ea"/>
            </a:endParaRPr>
          </a:p>
          <a:p>
            <a:pPr lvl="0">
              <a:lnSpc>
                <a:spcPct val="150000"/>
              </a:lnSpc>
              <a:spcBef>
                <a:spcPts val="0"/>
              </a:spcBef>
              <a:spcAft>
                <a:spcPts val="0"/>
              </a:spcAft>
            </a:pPr>
            <a:r>
              <a:rPr lang="zh-CN" altLang="en-US" sz="2400" dirty="0" smtClean="0">
                <a:solidFill>
                  <a:schemeClr val="tx1"/>
                </a:solidFill>
                <a:latin typeface="微软雅黑" panose="020B0503020204020204" charset="-122"/>
                <a:ea typeface="微软雅黑" panose="020B0503020204020204" charset="-122"/>
              </a:rPr>
              <a:t>          训练集</a:t>
            </a:r>
            <a:r>
              <a:rPr lang="en-US" altLang="zh-CN" sz="2400" dirty="0" smtClean="0">
                <a:solidFill>
                  <a:schemeClr val="tx1"/>
                </a:solidFill>
                <a:latin typeface="微软雅黑" panose="020B0503020204020204" charset="-122"/>
                <a:ea typeface="微软雅黑" panose="020B0503020204020204" charset="-122"/>
              </a:rPr>
              <a:t>(40</a:t>
            </a:r>
            <a:r>
              <a:rPr lang="zh-CN" altLang="en-US" sz="2400" dirty="0" smtClean="0">
                <a:solidFill>
                  <a:schemeClr val="tx1"/>
                </a:solidFill>
                <a:latin typeface="微软雅黑" panose="020B0503020204020204" charset="-122"/>
                <a:ea typeface="微软雅黑" panose="020B0503020204020204" charset="-122"/>
              </a:rPr>
              <a:t>万样本</a:t>
            </a:r>
            <a:r>
              <a:rPr lang="en-US" altLang="zh-CN" sz="2400" dirty="0" smtClean="0">
                <a:solidFill>
                  <a:schemeClr val="tx1"/>
                </a:solidFill>
                <a:latin typeface="微软雅黑" panose="020B0503020204020204" charset="-122"/>
                <a:ea typeface="微软雅黑" panose="020B0503020204020204" charset="-122"/>
              </a:rPr>
              <a:t>)</a:t>
            </a:r>
            <a:r>
              <a:rPr lang="zh-CN" altLang="en-US" sz="2400" dirty="0" smtClean="0">
                <a:solidFill>
                  <a:schemeClr val="tx1"/>
                </a:solidFill>
                <a:latin typeface="微软雅黑" panose="020B0503020204020204" charset="-122"/>
                <a:ea typeface="微软雅黑" panose="020B0503020204020204" charset="-122"/>
              </a:rPr>
              <a:t> </a:t>
            </a:r>
            <a:r>
              <a:rPr lang="en-US" altLang="zh-CN" sz="2400" dirty="0">
                <a:solidFill>
                  <a:schemeClr val="tx1"/>
                </a:solidFill>
                <a:latin typeface="微软雅黑" panose="020B0503020204020204" charset="-122"/>
                <a:ea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rPr>
              <a:t>训练集 </a:t>
            </a:r>
            <a:r>
              <a:rPr lang="en-US" altLang="zh-CN" sz="2400" dirty="0" smtClean="0">
                <a:solidFill>
                  <a:schemeClr val="tx1"/>
                </a:solidFill>
                <a:latin typeface="微软雅黑" panose="020B0503020204020204" charset="-122"/>
                <a:ea typeface="微软雅黑" panose="020B0503020204020204" charset="-122"/>
              </a:rPr>
              <a:t>(35</a:t>
            </a:r>
            <a:r>
              <a:rPr lang="zh-CN" altLang="en-US" sz="2400" dirty="0" smtClean="0">
                <a:solidFill>
                  <a:schemeClr val="tx1"/>
                </a:solidFill>
                <a:latin typeface="微软雅黑" panose="020B0503020204020204" charset="-122"/>
                <a:ea typeface="微软雅黑" panose="020B0503020204020204" charset="-122"/>
              </a:rPr>
              <a:t>万样本</a:t>
            </a:r>
            <a:r>
              <a:rPr lang="en-US" altLang="zh-CN" sz="2400" dirty="0" smtClean="0">
                <a:solidFill>
                  <a:schemeClr val="tx1"/>
                </a:solidFill>
                <a:latin typeface="微软雅黑" panose="020B0503020204020204" charset="-122"/>
                <a:ea typeface="微软雅黑" panose="020B0503020204020204" charset="-122"/>
              </a:rPr>
              <a:t>)</a:t>
            </a:r>
            <a:r>
              <a:rPr lang="zh-CN" altLang="en-US" sz="2400" dirty="0" smtClean="0">
                <a:solidFill>
                  <a:schemeClr val="tx1"/>
                </a:solidFill>
                <a:latin typeface="微软雅黑" panose="020B0503020204020204" charset="-122"/>
                <a:ea typeface="微软雅黑" panose="020B0503020204020204" charset="-122"/>
              </a:rPr>
              <a:t> </a:t>
            </a:r>
            <a:r>
              <a:rPr lang="en-US" altLang="zh-CN" sz="2400" dirty="0">
                <a:solidFill>
                  <a:schemeClr val="tx1"/>
                </a:solidFill>
                <a:latin typeface="微软雅黑" panose="020B0503020204020204" charset="-122"/>
                <a:ea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rPr>
              <a:t>验证集 </a:t>
            </a:r>
            <a:r>
              <a:rPr lang="en-US" altLang="zh-CN" sz="2400" dirty="0" smtClean="0">
                <a:solidFill>
                  <a:schemeClr val="tx1"/>
                </a:solidFill>
                <a:latin typeface="微软雅黑" panose="020B0503020204020204" charset="-122"/>
                <a:ea typeface="微软雅黑" panose="020B0503020204020204" charset="-122"/>
              </a:rPr>
              <a:t>(5</a:t>
            </a:r>
            <a:r>
              <a:rPr lang="zh-CN" altLang="en-US" sz="2400" dirty="0" smtClean="0">
                <a:solidFill>
                  <a:schemeClr val="tx1"/>
                </a:solidFill>
                <a:latin typeface="微软雅黑" panose="020B0503020204020204" charset="-122"/>
                <a:ea typeface="微软雅黑" panose="020B0503020204020204" charset="-122"/>
              </a:rPr>
              <a:t>万样本</a:t>
            </a:r>
            <a:r>
              <a:rPr lang="en-US" altLang="zh-CN" sz="2400" dirty="0" smtClean="0">
                <a:solidFill>
                  <a:schemeClr val="tx1"/>
                </a:solidFill>
                <a:latin typeface="微软雅黑" panose="020B0503020204020204" charset="-122"/>
                <a:ea typeface="微软雅黑" panose="020B0503020204020204" charset="-122"/>
              </a:rPr>
              <a:t>)</a:t>
            </a:r>
            <a:endParaRPr lang="en-US" altLang="zh-CN" sz="2400" dirty="0" smtClean="0">
              <a:solidFill>
                <a:schemeClr val="tx1"/>
              </a:solidFill>
              <a:latin typeface="微软雅黑" panose="020B0503020204020204" charset="-122"/>
              <a:ea typeface="微软雅黑" panose="020B0503020204020204" charset="-122"/>
              <a:cs typeface="+mn-ea"/>
            </a:endParaRPr>
          </a:p>
          <a:p>
            <a:pPr marL="342900" indent="-342900">
              <a:lnSpc>
                <a:spcPct val="150000"/>
              </a:lnSpc>
              <a:spcBef>
                <a:spcPts val="0"/>
              </a:spcBef>
              <a:spcAft>
                <a:spcPts val="0"/>
              </a:spcAft>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mn-ea"/>
              </a:rPr>
              <a:t>去除训练集约</a:t>
            </a:r>
            <a:r>
              <a:rPr lang="en-US" altLang="zh-CN" sz="2400" dirty="0" smtClean="0">
                <a:solidFill>
                  <a:schemeClr val="tx1"/>
                </a:solidFill>
                <a:latin typeface="微软雅黑" panose="020B0503020204020204" charset="-122"/>
                <a:ea typeface="微软雅黑" panose="020B0503020204020204" charset="-122"/>
                <a:cs typeface="+mn-ea"/>
              </a:rPr>
              <a:t>1300</a:t>
            </a:r>
            <a:r>
              <a:rPr lang="zh-CN" altLang="en-US" sz="2400" dirty="0" smtClean="0">
                <a:solidFill>
                  <a:schemeClr val="tx1"/>
                </a:solidFill>
                <a:latin typeface="微软雅黑" panose="020B0503020204020204" charset="-122"/>
                <a:ea typeface="微软雅黑" panose="020B0503020204020204" charset="-122"/>
                <a:cs typeface="+mn-ea"/>
              </a:rPr>
              <a:t>张黑图样本</a:t>
            </a:r>
            <a:endParaRPr lang="en-US" altLang="zh-CN" sz="2400" dirty="0">
              <a:solidFill>
                <a:schemeClr val="tx1"/>
              </a:solidFill>
              <a:latin typeface="微软雅黑" panose="020B0503020204020204" charset="-122"/>
              <a:ea typeface="微软雅黑" panose="020B0503020204020204" charset="-122"/>
              <a:cs typeface="+mn-ea"/>
            </a:endParaRPr>
          </a:p>
          <a:p>
            <a:pPr marL="342900" indent="-342900">
              <a:lnSpc>
                <a:spcPct val="150000"/>
              </a:lnSpc>
              <a:spcBef>
                <a:spcPts val="0"/>
              </a:spcBef>
              <a:spcAft>
                <a:spcPts val="0"/>
              </a:spcAft>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mn-ea"/>
              </a:rPr>
              <a:t>针对</a:t>
            </a:r>
            <a:r>
              <a:rPr lang="zh-CN" altLang="en-US" sz="2400" dirty="0">
                <a:solidFill>
                  <a:schemeClr val="tx1"/>
                </a:solidFill>
                <a:latin typeface="微软雅黑" panose="020B0503020204020204" charset="-122"/>
                <a:ea typeface="微软雅黑" panose="020B0503020204020204" charset="-122"/>
                <a:cs typeface="+mn-ea"/>
              </a:rPr>
              <a:t>类别不均衡</a:t>
            </a:r>
            <a:r>
              <a:rPr lang="zh-CN" altLang="en-US" sz="2400" dirty="0" smtClean="0">
                <a:solidFill>
                  <a:schemeClr val="tx1"/>
                </a:solidFill>
                <a:latin typeface="微软雅黑" panose="020B0503020204020204" charset="-122"/>
                <a:ea typeface="微软雅黑" panose="020B0503020204020204" charset="-122"/>
                <a:cs typeface="+mn-ea"/>
              </a:rPr>
              <a:t>问题，</a:t>
            </a:r>
            <a:r>
              <a:rPr lang="zh-CN" altLang="en-US" sz="2400" dirty="0">
                <a:solidFill>
                  <a:schemeClr val="tx1"/>
                </a:solidFill>
                <a:latin typeface="微软雅黑" panose="020B0503020204020204" charset="-122"/>
                <a:ea typeface="微软雅黑" panose="020B0503020204020204" charset="-122"/>
                <a:cs typeface="+mn-ea"/>
              </a:rPr>
              <a:t>进行</a:t>
            </a:r>
            <a:r>
              <a:rPr lang="zh-CN" altLang="en-US" sz="2400" dirty="0" smtClean="0">
                <a:solidFill>
                  <a:schemeClr val="tx1"/>
                </a:solidFill>
                <a:latin typeface="微软雅黑" panose="020B0503020204020204" charset="-122"/>
                <a:ea typeface="微软雅黑" panose="020B0503020204020204" charset="-122"/>
                <a:cs typeface="+mn-ea"/>
              </a:rPr>
              <a:t>重采样</a:t>
            </a:r>
            <a:endParaRPr lang="en-US" altLang="zh-CN" sz="2400" dirty="0">
              <a:solidFill>
                <a:schemeClr val="tx1"/>
              </a:solidFill>
              <a:latin typeface="微软雅黑" panose="020B0503020204020204" charset="-122"/>
              <a:ea typeface="微软雅黑" panose="020B0503020204020204" charset="-122"/>
              <a:cs typeface="+mn-ea"/>
            </a:endParaRPr>
          </a:p>
          <a:p>
            <a:pPr marL="342900" indent="-342900">
              <a:lnSpc>
                <a:spcPct val="150000"/>
              </a:lnSpc>
              <a:spcBef>
                <a:spcPts val="0"/>
              </a:spcBef>
              <a:spcAft>
                <a:spcPts val="0"/>
              </a:spcAft>
              <a:buFont typeface="Wingdings" panose="05000000000000000000" pitchFamily="2" charset="2"/>
              <a:buChar char="Ø"/>
            </a:pPr>
            <a:r>
              <a:rPr lang="zh-CN" altLang="en-US" sz="2400" dirty="0" smtClean="0">
                <a:solidFill>
                  <a:schemeClr val="tx1"/>
                </a:solidFill>
                <a:latin typeface="微软雅黑" panose="020B0503020204020204" charset="-122"/>
                <a:ea typeface="微软雅黑" panose="020B0503020204020204" charset="-122"/>
                <a:cs typeface="+mn-ea"/>
              </a:rPr>
              <a:t>将访问数据处理成维度 </a:t>
            </a:r>
            <a:r>
              <a:rPr lang="en-US" altLang="zh-CN" sz="2400" dirty="0" smtClean="0">
                <a:solidFill>
                  <a:schemeClr val="tx1"/>
                </a:solidFill>
                <a:latin typeface="微软雅黑" panose="020B0503020204020204" charset="-122"/>
                <a:ea typeface="微软雅黑" panose="020B0503020204020204" charset="-122"/>
                <a:cs typeface="+mn-ea"/>
              </a:rPr>
              <a:t>[26</a:t>
            </a:r>
            <a:r>
              <a:rPr lang="en-US" altLang="zh-CN" sz="2400" dirty="0">
                <a:latin typeface="微软雅黑" panose="020B0503020204020204" charset="-122"/>
                <a:ea typeface="微软雅黑" panose="020B0503020204020204" charset="-122"/>
                <a:cs typeface="+mn-ea"/>
              </a:rPr>
              <a:t>,</a:t>
            </a:r>
            <a:r>
              <a:rPr lang="en-US" altLang="zh-CN" sz="2400" dirty="0" smtClean="0">
                <a:latin typeface="微软雅黑" panose="020B0503020204020204" charset="-122"/>
                <a:ea typeface="微软雅黑" panose="020B0503020204020204" charset="-122"/>
                <a:cs typeface="+mn-ea"/>
              </a:rPr>
              <a:t>7,24] </a:t>
            </a:r>
            <a:r>
              <a:rPr lang="zh-CN" altLang="en-US" sz="2400" dirty="0" smtClean="0">
                <a:solidFill>
                  <a:schemeClr val="tx1"/>
                </a:solidFill>
                <a:latin typeface="微软雅黑" panose="020B0503020204020204" charset="-122"/>
                <a:ea typeface="微软雅黑" panose="020B0503020204020204" charset="-122"/>
                <a:cs typeface="+mn-ea"/>
              </a:rPr>
              <a:t>的</a:t>
            </a:r>
            <a:r>
              <a:rPr lang="zh-CN" altLang="en-US" sz="2400" dirty="0">
                <a:latin typeface="微软雅黑" panose="020B0503020204020204" charset="-122"/>
                <a:ea typeface="微软雅黑" panose="020B0503020204020204" charset="-122"/>
                <a:cs typeface="+mn-ea"/>
              </a:rPr>
              <a:t>张量</a:t>
            </a:r>
            <a:endParaRPr lang="zh-CN" altLang="en-US" sz="2400" dirty="0" smtClean="0">
              <a:solidFill>
                <a:schemeClr val="tx1"/>
              </a:solidFill>
              <a:latin typeface="微软雅黑" panose="020B0503020204020204" charset="-122"/>
              <a:ea typeface="微软雅黑" panose="020B0503020204020204" charset="-122"/>
              <a:cs typeface="+mn-ea"/>
            </a:endParaRPr>
          </a:p>
        </p:txBody>
      </p:sp>
      <p:sp>
        <p:nvSpPr>
          <p:cNvPr id="4"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6" name="组合 10"/>
          <p:cNvGrpSpPr>
            <a:grpSpLocks/>
          </p:cNvGrpSpPr>
          <p:nvPr/>
        </p:nvGrpSpPr>
        <p:grpSpPr bwMode="auto">
          <a:xfrm>
            <a:off x="1020762" y="498116"/>
            <a:ext cx="6084887" cy="215430"/>
            <a:chOff x="0" y="0"/>
            <a:chExt cx="5029195" cy="180308"/>
          </a:xfrm>
          <a:solidFill>
            <a:srgbClr val="4F81BD"/>
          </a:solidFill>
        </p:grpSpPr>
        <p:cxnSp>
          <p:nvCxnSpPr>
            <p:cNvPr id="7"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8"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9"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smtClean="0">
                <a:latin typeface="微软雅黑" panose="020B0503020204020204" pitchFamily="34" charset="-122"/>
                <a:ea typeface="微软雅黑" panose="020B0503020204020204" pitchFamily="34" charset="-122"/>
              </a:rPr>
              <a:t>解决方案</a:t>
            </a:r>
            <a:endParaRPr lang="zh-CN" altLang="en-US" sz="3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34645" y="1790700"/>
            <a:ext cx="11400155" cy="4631690"/>
            <a:chOff x="334645" y="1790700"/>
            <a:chExt cx="11400155" cy="4631690"/>
          </a:xfrm>
        </p:grpSpPr>
        <p:sp>
          <p:nvSpPr>
            <p:cNvPr id="12" name="矩形 11"/>
            <p:cNvSpPr/>
            <p:nvPr/>
          </p:nvSpPr>
          <p:spPr>
            <a:xfrm>
              <a:off x="837080" y="2063081"/>
              <a:ext cx="6974072" cy="2125185"/>
            </a:xfrm>
            <a:prstGeom prst="rect">
              <a:avLst/>
            </a:prstGeom>
            <a:noFill/>
            <a:ln w="1905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25132" y="4936124"/>
              <a:ext cx="1082510" cy="665928"/>
            </a:xfrm>
            <a:prstGeom prst="rect">
              <a:avLst/>
            </a:prstGeom>
            <a:solidFill>
              <a:schemeClr val="accent3">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文本框 17"/>
            <p:cNvSpPr txBox="1"/>
            <p:nvPr/>
          </p:nvSpPr>
          <p:spPr>
            <a:xfrm>
              <a:off x="2402097" y="5026464"/>
              <a:ext cx="1135973" cy="461665"/>
            </a:xfrm>
            <a:prstGeom prst="rect">
              <a:avLst/>
            </a:prstGeom>
            <a:noFill/>
          </p:spPr>
          <p:txBody>
            <a:bodyPr wrap="square" rtlCol="0">
              <a:spAutoFit/>
            </a:bodyPr>
            <a:lstStyle/>
            <a:p>
              <a:pPr algn="ct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rPr>
                <a:t>Search history users</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4" name="矩形 23"/>
            <p:cNvSpPr/>
            <p:nvPr/>
          </p:nvSpPr>
          <p:spPr>
            <a:xfrm>
              <a:off x="1032383" y="4990651"/>
              <a:ext cx="969241" cy="552005"/>
            </a:xfrm>
            <a:prstGeom prst="rect">
              <a:avLst/>
            </a:prstGeom>
            <a:solidFill>
              <a:srgbClr val="4A9CCB"/>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文本框 24"/>
            <p:cNvSpPr txBox="1"/>
            <p:nvPr/>
          </p:nvSpPr>
          <p:spPr>
            <a:xfrm>
              <a:off x="1192553" y="5085267"/>
              <a:ext cx="665353" cy="306705"/>
            </a:xfrm>
            <a:prstGeom prst="rect">
              <a:avLst/>
            </a:prstGeom>
            <a:noFill/>
          </p:spPr>
          <p:txBody>
            <a:bodyPr wrap="square" rtlCol="0">
              <a:spAutoFit/>
            </a:bodyPr>
            <a:lstStyle/>
            <a:p>
              <a:pPr algn="ctr"/>
              <a:r>
                <a:rPr lang="en-US" altLang="zh-CN" sz="1400" dirty="0" smtClean="0">
                  <a:solidFill>
                    <a:schemeClr val="bg1"/>
                  </a:solidFill>
                  <a:latin typeface="Arial" panose="020B0604020202020204" pitchFamily="34" charset="0"/>
                  <a:cs typeface="Arial" panose="020B0604020202020204" pitchFamily="34" charset="0"/>
                </a:rPr>
                <a:t>Visit</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36" name="文本框 35"/>
            <p:cNvSpPr txBox="1"/>
            <p:nvPr/>
          </p:nvSpPr>
          <p:spPr>
            <a:xfrm>
              <a:off x="5506851" y="2105861"/>
              <a:ext cx="2306516"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Best 0.721</a:t>
              </a:r>
            </a:p>
          </p:txBody>
        </p:sp>
        <p:sp>
          <p:nvSpPr>
            <p:cNvPr id="38" name="文本框 37"/>
            <p:cNvSpPr txBox="1"/>
            <p:nvPr/>
          </p:nvSpPr>
          <p:spPr>
            <a:xfrm>
              <a:off x="7851716" y="5042630"/>
              <a:ext cx="1365776" cy="307777"/>
            </a:xfrm>
            <a:prstGeom prst="rect">
              <a:avLst/>
            </a:prstGeom>
            <a:noFill/>
          </p:spPr>
          <p:txBody>
            <a:bodyPr wrap="square" rtlCol="0">
              <a:spAutoFit/>
            </a:bodyPr>
            <a:lstStyle/>
            <a:p>
              <a:pPr algn="ctr"/>
              <a:r>
                <a:rPr lang="en-US" altLang="zh-CN" sz="1400" dirty="0" smtClean="0">
                  <a:latin typeface="Arial" panose="020B0604020202020204" pitchFamily="34" charset="0"/>
                  <a:cs typeface="Arial" panose="020B0604020202020204" pitchFamily="34" charset="0"/>
                </a:rPr>
                <a:t>Vote vector</a:t>
              </a:r>
              <a:endParaRPr lang="zh-CN" altLang="en-US" sz="1400" dirty="0">
                <a:latin typeface="Arial" panose="020B0604020202020204" pitchFamily="34" charset="0"/>
                <a:cs typeface="Arial" panose="020B0604020202020204" pitchFamily="34" charset="0"/>
              </a:endParaRPr>
            </a:p>
          </p:txBody>
        </p:sp>
        <p:sp>
          <p:nvSpPr>
            <p:cNvPr id="39" name="文本框 38"/>
            <p:cNvSpPr txBox="1"/>
            <p:nvPr/>
          </p:nvSpPr>
          <p:spPr>
            <a:xfrm>
              <a:off x="5616970" y="4367346"/>
              <a:ext cx="2174381"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Best 0.776</a:t>
              </a:r>
              <a:endParaRPr lang="zh-CN" altLang="en-US" dirty="0">
                <a:latin typeface="Arial" panose="020B0604020202020204" pitchFamily="34" charset="0"/>
                <a:cs typeface="Arial" panose="020B0604020202020204" pitchFamily="34" charset="0"/>
              </a:endParaRPr>
            </a:p>
          </p:txBody>
        </p:sp>
        <p:sp>
          <p:nvSpPr>
            <p:cNvPr id="46" name="椭圆 45"/>
            <p:cNvSpPr/>
            <p:nvPr/>
          </p:nvSpPr>
          <p:spPr>
            <a:xfrm rot="5400000">
              <a:off x="10319982" y="3578949"/>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5400000">
              <a:off x="10787458" y="3985349"/>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5400000">
              <a:off x="9922784" y="3985349"/>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5400000">
              <a:off x="9729744" y="4492890"/>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5400000">
              <a:off x="10161544" y="4492890"/>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5400000">
              <a:off x="11025144" y="4492890"/>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5400000">
              <a:off x="10593344" y="4492890"/>
              <a:ext cx="228600" cy="228600"/>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a:stCxn id="46" idx="6"/>
              <a:endCxn id="47" idx="3"/>
            </p:cNvCxnSpPr>
            <p:nvPr/>
          </p:nvCxnSpPr>
          <p:spPr>
            <a:xfrm>
              <a:off x="10434320" y="3807460"/>
              <a:ext cx="386715" cy="211455"/>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a:stCxn id="46" idx="6"/>
              <a:endCxn id="48" idx="1"/>
            </p:cNvCxnSpPr>
            <p:nvPr/>
          </p:nvCxnSpPr>
          <p:spPr>
            <a:xfrm flipH="1">
              <a:off x="10118090" y="3807460"/>
              <a:ext cx="316230" cy="211455"/>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直接连接符 54"/>
            <p:cNvCxnSpPr>
              <a:stCxn id="47" idx="6"/>
              <a:endCxn id="51" idx="2"/>
            </p:cNvCxnSpPr>
            <p:nvPr/>
          </p:nvCxnSpPr>
          <p:spPr>
            <a:xfrm>
              <a:off x="10901680" y="4213860"/>
              <a:ext cx="237490" cy="27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a:stCxn id="47" idx="6"/>
              <a:endCxn id="52" idx="2"/>
            </p:cNvCxnSpPr>
            <p:nvPr/>
          </p:nvCxnSpPr>
          <p:spPr>
            <a:xfrm flipH="1">
              <a:off x="10707370" y="4213860"/>
              <a:ext cx="194310" cy="27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a:stCxn id="48" idx="6"/>
              <a:endCxn id="50" idx="2"/>
            </p:cNvCxnSpPr>
            <p:nvPr/>
          </p:nvCxnSpPr>
          <p:spPr>
            <a:xfrm>
              <a:off x="10036810" y="4213860"/>
              <a:ext cx="238760" cy="27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接连接符 57"/>
            <p:cNvCxnSpPr>
              <a:stCxn id="48" idx="6"/>
              <a:endCxn id="49" idx="2"/>
            </p:cNvCxnSpPr>
            <p:nvPr/>
          </p:nvCxnSpPr>
          <p:spPr>
            <a:xfrm flipH="1">
              <a:off x="9843770" y="4213860"/>
              <a:ext cx="193040" cy="278765"/>
            </a:xfrm>
            <a:prstGeom prst="line">
              <a:avLst/>
            </a:prstGeom>
            <a:ln w="19050"/>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9543267" y="2705515"/>
              <a:ext cx="1870569" cy="646331"/>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Ensemble learning</a:t>
              </a:r>
            </a:p>
          </p:txBody>
        </p:sp>
        <p:sp>
          <p:nvSpPr>
            <p:cNvPr id="60" name="文本框 59"/>
            <p:cNvSpPr txBox="1"/>
            <p:nvPr/>
          </p:nvSpPr>
          <p:spPr>
            <a:xfrm>
              <a:off x="9457037" y="5008330"/>
              <a:ext cx="2116131"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Accuracy 0.862</a:t>
              </a:r>
              <a:endParaRPr lang="zh-CN" altLang="en-US" dirty="0">
                <a:latin typeface="Arial" panose="020B0604020202020204" pitchFamily="34" charset="0"/>
                <a:cs typeface="Arial" panose="020B0604020202020204" pitchFamily="34" charset="0"/>
              </a:endParaRPr>
            </a:p>
          </p:txBody>
        </p:sp>
        <p:sp>
          <p:nvSpPr>
            <p:cNvPr id="63" name="文本框 62"/>
            <p:cNvSpPr txBox="1"/>
            <p:nvPr/>
          </p:nvSpPr>
          <p:spPr>
            <a:xfrm>
              <a:off x="805363" y="4348009"/>
              <a:ext cx="1075259"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Rule</a:t>
              </a:r>
              <a:endParaRPr lang="zh-CN" altLang="en-US" dirty="0">
                <a:latin typeface="Arial" panose="020B0604020202020204" pitchFamily="34" charset="0"/>
                <a:cs typeface="Arial" panose="020B0604020202020204" pitchFamily="34" charset="0"/>
              </a:endParaRPr>
            </a:p>
          </p:txBody>
        </p:sp>
        <p:sp>
          <p:nvSpPr>
            <p:cNvPr id="66" name="矩形 65"/>
            <p:cNvSpPr/>
            <p:nvPr/>
          </p:nvSpPr>
          <p:spPr>
            <a:xfrm>
              <a:off x="9517761" y="2610116"/>
              <a:ext cx="1912211" cy="2977833"/>
            </a:xfrm>
            <a:prstGeom prst="rect">
              <a:avLst/>
            </a:prstGeom>
            <a:noFill/>
            <a:ln w="1905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p:cNvSpPr/>
            <p:nvPr/>
          </p:nvSpPr>
          <p:spPr>
            <a:xfrm>
              <a:off x="820826" y="4332046"/>
              <a:ext cx="6990326" cy="1802850"/>
            </a:xfrm>
            <a:prstGeom prst="rect">
              <a:avLst/>
            </a:prstGeom>
            <a:noFill/>
            <a:ln w="1905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p:cNvSpPr/>
            <p:nvPr/>
          </p:nvSpPr>
          <p:spPr>
            <a:xfrm>
              <a:off x="4095327" y="5331990"/>
              <a:ext cx="1567672" cy="611985"/>
            </a:xfrm>
            <a:prstGeom prst="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4" name="文本框 203"/>
            <p:cNvSpPr txBox="1"/>
            <p:nvPr/>
          </p:nvSpPr>
          <p:spPr>
            <a:xfrm>
              <a:off x="4106634" y="5433999"/>
              <a:ext cx="1575754" cy="461665"/>
            </a:xfrm>
            <a:prstGeom prst="rect">
              <a:avLst/>
            </a:prstGeom>
            <a:noFill/>
          </p:spPr>
          <p:txBody>
            <a:bodyPr wrap="square" rtlCol="0">
              <a:spAutoFit/>
            </a:bodyPr>
            <a:lstStyle/>
            <a:p>
              <a:pPr algn="ctr"/>
              <a:r>
                <a:rPr lang="en-US" altLang="zh-CN" sz="1200" dirty="0">
                  <a:solidFill>
                    <a:schemeClr val="bg1"/>
                  </a:solidFill>
                  <a:latin typeface="Arial" panose="020B0604020202020204" pitchFamily="34" charset="0"/>
                  <a:cs typeface="Arial" panose="020B0604020202020204" pitchFamily="34" charset="0"/>
                </a:rPr>
                <a:t>Search </a:t>
              </a:r>
              <a:r>
                <a:rPr lang="en-US" altLang="zh-CN" sz="1200" dirty="0" smtClean="0">
                  <a:solidFill>
                    <a:schemeClr val="bg1"/>
                  </a:solidFill>
                  <a:latin typeface="Arial" panose="020B0604020202020204" pitchFamily="34" charset="0"/>
                  <a:cs typeface="Arial" panose="020B0604020202020204" pitchFamily="34" charset="0"/>
                </a:rPr>
                <a:t>g</a:t>
              </a:r>
              <a:r>
                <a:rPr lang="en-US" altLang="zh-CN" sz="1200" dirty="0" smtClean="0">
                  <a:solidFill>
                    <a:schemeClr val="bg1"/>
                  </a:solidFill>
                  <a:latin typeface="微软雅黑" panose="020B0503020204020204" charset="-122"/>
                  <a:ea typeface="微软雅黑" panose="020B0503020204020204" charset="-122"/>
                </a:rPr>
                <a:t>eneralized </a:t>
              </a:r>
              <a:r>
                <a:rPr lang="en-US" altLang="zh-CN" sz="1200" dirty="0">
                  <a:solidFill>
                    <a:schemeClr val="bg1"/>
                  </a:solidFill>
                  <a:latin typeface="微软雅黑" panose="020B0503020204020204" charset="-122"/>
                  <a:ea typeface="微软雅黑" panose="020B0503020204020204" charset="-122"/>
                </a:rPr>
                <a:t>high trusted </a:t>
              </a:r>
              <a:r>
                <a:rPr lang="en-US" altLang="zh-CN" sz="1200" dirty="0" smtClean="0">
                  <a:solidFill>
                    <a:schemeClr val="bg1"/>
                  </a:solidFill>
                  <a:latin typeface="微软雅黑" panose="020B0503020204020204" charset="-122"/>
                  <a:ea typeface="微软雅黑" panose="020B0503020204020204" charset="-122"/>
                </a:rPr>
                <a:t>users</a:t>
              </a:r>
              <a:endParaRPr lang="en-US" altLang="zh-CN" sz="1200" dirty="0">
                <a:solidFill>
                  <a:schemeClr val="bg1"/>
                </a:solidFill>
                <a:latin typeface="微软雅黑" panose="020B0503020204020204" charset="-122"/>
                <a:ea typeface="微软雅黑" panose="020B0503020204020204" charset="-122"/>
              </a:endParaRPr>
            </a:p>
          </p:txBody>
        </p:sp>
        <p:sp>
          <p:nvSpPr>
            <p:cNvPr id="206" name="文本框 205"/>
            <p:cNvSpPr txBox="1"/>
            <p:nvPr/>
          </p:nvSpPr>
          <p:spPr>
            <a:xfrm>
              <a:off x="848607" y="2072606"/>
              <a:ext cx="1032015"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CNN</a:t>
              </a:r>
              <a:endParaRPr lang="zh-CN" altLang="en-US" dirty="0">
                <a:latin typeface="Arial" panose="020B0604020202020204" pitchFamily="34" charset="0"/>
                <a:cs typeface="Arial" panose="020B0604020202020204" pitchFamily="34" charset="0"/>
              </a:endParaRPr>
            </a:p>
          </p:txBody>
        </p:sp>
        <p:sp>
          <p:nvSpPr>
            <p:cNvPr id="207" name="文本框 206"/>
            <p:cNvSpPr txBox="1"/>
            <p:nvPr/>
          </p:nvSpPr>
          <p:spPr>
            <a:xfrm>
              <a:off x="7891134" y="3231882"/>
              <a:ext cx="1652133" cy="307777"/>
            </a:xfrm>
            <a:prstGeom prst="rect">
              <a:avLst/>
            </a:prstGeom>
            <a:noFill/>
          </p:spPr>
          <p:txBody>
            <a:bodyPr wrap="square" rtlCol="0">
              <a:spAutoFit/>
            </a:bodyPr>
            <a:lstStyle/>
            <a:p>
              <a:pPr algn="ctr"/>
              <a:r>
                <a:rPr lang="en-US" altLang="zh-CN" sz="1400" dirty="0" smtClean="0">
                  <a:latin typeface="微软雅黑" panose="020B0503020204020204" charset="-122"/>
                  <a:ea typeface="微软雅黑" panose="020B0503020204020204" charset="-122"/>
                  <a:cs typeface="Arial" panose="020B0604020202020204" pitchFamily="34" charset="0"/>
                </a:rPr>
                <a:t>Class probability</a:t>
              </a:r>
              <a:endParaRPr lang="zh-CN" altLang="en-US" sz="1400" dirty="0">
                <a:latin typeface="微软雅黑" panose="020B0503020204020204" charset="-122"/>
                <a:ea typeface="微软雅黑" panose="020B0503020204020204" charset="-122"/>
                <a:cs typeface="Arial" panose="020B0604020202020204" pitchFamily="34" charset="0"/>
              </a:endParaRPr>
            </a:p>
          </p:txBody>
        </p:sp>
        <p:sp>
          <p:nvSpPr>
            <p:cNvPr id="221" name="矩形 220"/>
            <p:cNvSpPr/>
            <p:nvPr/>
          </p:nvSpPr>
          <p:spPr>
            <a:xfrm>
              <a:off x="8296213" y="4039639"/>
              <a:ext cx="800124" cy="611985"/>
            </a:xfrm>
            <a:prstGeom prst="rect">
              <a:avLst/>
            </a:prstGeom>
            <a:solidFill>
              <a:schemeClr val="accent5">
                <a:lumMod val="5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2" name="文本框 221"/>
            <p:cNvSpPr txBox="1"/>
            <p:nvPr/>
          </p:nvSpPr>
          <p:spPr>
            <a:xfrm>
              <a:off x="8268942" y="4074615"/>
              <a:ext cx="878064" cy="523220"/>
            </a:xfrm>
            <a:prstGeom prst="rect">
              <a:avLst/>
            </a:prstGeom>
            <a:noFill/>
          </p:spPr>
          <p:txBody>
            <a:bodyPr wrap="square" rtlCol="0">
              <a:spAutoFit/>
            </a:bodyPr>
            <a:lstStyle/>
            <a:p>
              <a:pPr algn="ctr"/>
              <a:r>
                <a:rPr lang="en-US" altLang="zh-CN" sz="1400" dirty="0" smtClean="0">
                  <a:solidFill>
                    <a:schemeClr val="bg1"/>
                  </a:solidFill>
                  <a:latin typeface="Arial" panose="020B0604020202020204" pitchFamily="34" charset="0"/>
                  <a:cs typeface="Arial" panose="020B0604020202020204" pitchFamily="34" charset="0"/>
                </a:rPr>
                <a:t>Z-score</a:t>
              </a:r>
            </a:p>
            <a:p>
              <a:pPr algn="ctr"/>
              <a:r>
                <a:rPr lang="en-US" altLang="zh-CN" sz="1400" dirty="0" err="1" smtClean="0">
                  <a:solidFill>
                    <a:schemeClr val="bg1"/>
                  </a:solidFill>
                  <a:latin typeface="Arial" panose="020B0604020202020204" pitchFamily="34" charset="0"/>
                  <a:cs typeface="Arial" panose="020B0604020202020204" pitchFamily="34" charset="0"/>
                </a:rPr>
                <a:t>softmax</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229" name="右箭头 228"/>
            <p:cNvSpPr/>
            <p:nvPr/>
          </p:nvSpPr>
          <p:spPr>
            <a:xfrm>
              <a:off x="9139722" y="4185875"/>
              <a:ext cx="345777" cy="279522"/>
            </a:xfrm>
            <a:prstGeom prst="rightArrow">
              <a:avLst/>
            </a:prstGeom>
            <a:solidFill>
              <a:srgbClr val="4F81B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5" name="矩形 234"/>
            <p:cNvSpPr/>
            <p:nvPr/>
          </p:nvSpPr>
          <p:spPr>
            <a:xfrm>
              <a:off x="6174328" y="4960515"/>
              <a:ext cx="1086772" cy="563091"/>
            </a:xfrm>
            <a:prstGeom prst="rect">
              <a:avLst/>
            </a:prstGeom>
            <a:solidFill>
              <a:schemeClr val="accent1">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6" name="文本框 235"/>
            <p:cNvSpPr txBox="1"/>
            <p:nvPr/>
          </p:nvSpPr>
          <p:spPr>
            <a:xfrm>
              <a:off x="6380562" y="5103407"/>
              <a:ext cx="667347"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Vote</a:t>
              </a:r>
              <a:endParaRPr lang="zh-CN" altLang="en-US" sz="1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26" name="矩形 125"/>
            <p:cNvSpPr/>
            <p:nvPr/>
          </p:nvSpPr>
          <p:spPr>
            <a:xfrm>
              <a:off x="4095327" y="4560465"/>
              <a:ext cx="1567672" cy="611985"/>
            </a:xfrm>
            <a:prstGeom prst="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文本框 126"/>
            <p:cNvSpPr txBox="1"/>
            <p:nvPr/>
          </p:nvSpPr>
          <p:spPr>
            <a:xfrm>
              <a:off x="4106634" y="4662474"/>
              <a:ext cx="1575754" cy="461665"/>
            </a:xfrm>
            <a:prstGeom prst="rect">
              <a:avLst/>
            </a:prstGeom>
            <a:noFill/>
          </p:spPr>
          <p:txBody>
            <a:bodyPr wrap="square" rtlCol="0">
              <a:spAutoFit/>
            </a:bodyPr>
            <a:lstStyle/>
            <a:p>
              <a:pPr algn="ctr"/>
              <a:r>
                <a:rPr lang="en-US" altLang="zh-CN" sz="1200" dirty="0">
                  <a:solidFill>
                    <a:schemeClr val="bg1"/>
                  </a:solidFill>
                  <a:latin typeface="Arial" panose="020B0604020202020204" pitchFamily="34" charset="0"/>
                  <a:cs typeface="Arial" panose="020B0604020202020204" pitchFamily="34" charset="0"/>
                </a:rPr>
                <a:t>Search </a:t>
              </a:r>
              <a:r>
                <a:rPr lang="en-US" altLang="zh-CN" sz="1200" dirty="0" smtClean="0">
                  <a:solidFill>
                    <a:schemeClr val="bg1"/>
                  </a:solidFill>
                  <a:latin typeface="微软雅黑" panose="020B0503020204020204" charset="-122"/>
                  <a:ea typeface="微软雅黑" panose="020B0503020204020204" charset="-122"/>
                </a:rPr>
                <a:t>strictly </a:t>
              </a:r>
            </a:p>
            <a:p>
              <a:pPr algn="ctr"/>
              <a:r>
                <a:rPr lang="en-US" altLang="zh-CN" sz="1200" dirty="0" smtClean="0">
                  <a:solidFill>
                    <a:schemeClr val="bg1"/>
                  </a:solidFill>
                  <a:latin typeface="微软雅黑" panose="020B0503020204020204" charset="-122"/>
                  <a:ea typeface="微软雅黑" panose="020B0503020204020204" charset="-122"/>
                </a:rPr>
                <a:t>high </a:t>
              </a:r>
              <a:r>
                <a:rPr lang="en-US" altLang="zh-CN" sz="1200" dirty="0">
                  <a:solidFill>
                    <a:schemeClr val="bg1"/>
                  </a:solidFill>
                  <a:latin typeface="微软雅黑" panose="020B0503020204020204" charset="-122"/>
                  <a:ea typeface="微软雅黑" panose="020B0503020204020204" charset="-122"/>
                </a:rPr>
                <a:t>trusted </a:t>
              </a:r>
              <a:r>
                <a:rPr lang="en-US" altLang="zh-CN" sz="1200" dirty="0" smtClean="0">
                  <a:solidFill>
                    <a:schemeClr val="bg1"/>
                  </a:solidFill>
                  <a:latin typeface="微软雅黑" panose="020B0503020204020204" charset="-122"/>
                  <a:ea typeface="微软雅黑" panose="020B0503020204020204" charset="-122"/>
                </a:rPr>
                <a:t>users</a:t>
              </a:r>
              <a:endParaRPr lang="en-US" altLang="zh-CN" sz="1200" dirty="0">
                <a:solidFill>
                  <a:schemeClr val="bg1"/>
                </a:solidFill>
                <a:latin typeface="微软雅黑" panose="020B0503020204020204" charset="-122"/>
                <a:ea typeface="微软雅黑" panose="020B0503020204020204" charset="-122"/>
              </a:endParaRPr>
            </a:p>
          </p:txBody>
        </p:sp>
        <p:grpSp>
          <p:nvGrpSpPr>
            <p:cNvPr id="180" name="组合 179"/>
            <p:cNvGrpSpPr/>
            <p:nvPr/>
          </p:nvGrpSpPr>
          <p:grpSpPr>
            <a:xfrm>
              <a:off x="890288" y="2485399"/>
              <a:ext cx="6824980" cy="1564550"/>
              <a:chOff x="1480187" y="692874"/>
              <a:chExt cx="6824980" cy="1564550"/>
            </a:xfrm>
          </p:grpSpPr>
          <p:sp>
            <p:nvSpPr>
              <p:cNvPr id="181" name="矩形 180"/>
              <p:cNvSpPr/>
              <p:nvPr/>
            </p:nvSpPr>
            <p:spPr>
              <a:xfrm>
                <a:off x="2861660" y="692874"/>
                <a:ext cx="1141203" cy="673706"/>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cxnSp>
            <p:nvCxnSpPr>
              <p:cNvPr id="182" name="直接箭头连接符 181"/>
              <p:cNvCxnSpPr/>
              <p:nvPr/>
            </p:nvCxnSpPr>
            <p:spPr>
              <a:xfrm flipV="1">
                <a:off x="2544661" y="1029727"/>
                <a:ext cx="289261" cy="1"/>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83" name="文本框 182"/>
              <p:cNvSpPr txBox="1"/>
              <p:nvPr/>
            </p:nvSpPr>
            <p:spPr>
              <a:xfrm>
                <a:off x="2822035" y="778119"/>
                <a:ext cx="1256117" cy="523220"/>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Image network</a:t>
                </a:r>
              </a:p>
            </p:txBody>
          </p:sp>
          <p:sp>
            <p:nvSpPr>
              <p:cNvPr id="184" name="矩形 183"/>
              <p:cNvSpPr/>
              <p:nvPr/>
            </p:nvSpPr>
            <p:spPr>
              <a:xfrm>
                <a:off x="1561957" y="692874"/>
                <a:ext cx="958928" cy="673706"/>
              </a:xfrm>
              <a:prstGeom prst="rect">
                <a:avLst/>
              </a:prstGeom>
              <a:solidFill>
                <a:srgbClr val="4A9CCB"/>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185" name="文本框 184"/>
              <p:cNvSpPr txBox="1"/>
              <p:nvPr/>
            </p:nvSpPr>
            <p:spPr>
              <a:xfrm>
                <a:off x="1480187" y="790922"/>
                <a:ext cx="1081290" cy="523220"/>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Image</a:t>
                </a:r>
              </a:p>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100*100*3</a:t>
                </a:r>
                <a:endParaRPr lang="zh-CN" altLang="en-US" sz="1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86" name="矩形 185"/>
              <p:cNvSpPr/>
              <p:nvPr/>
            </p:nvSpPr>
            <p:spPr>
              <a:xfrm>
                <a:off x="1561957" y="1569962"/>
                <a:ext cx="958928" cy="673706"/>
              </a:xfrm>
              <a:prstGeom prst="rect">
                <a:avLst/>
              </a:prstGeom>
              <a:solidFill>
                <a:srgbClr val="4A9CCB"/>
              </a:solidFill>
              <a:ln w="1270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187" name="文本框 186"/>
              <p:cNvSpPr txBox="1"/>
              <p:nvPr/>
            </p:nvSpPr>
            <p:spPr>
              <a:xfrm>
                <a:off x="1492613" y="1664505"/>
                <a:ext cx="1022329" cy="300525"/>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Visit</a:t>
                </a:r>
              </a:p>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7*26*24</a:t>
                </a:r>
                <a:endParaRPr lang="zh-CN" altLang="en-US" sz="14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88" name="矩形 187"/>
              <p:cNvSpPr/>
              <p:nvPr/>
            </p:nvSpPr>
            <p:spPr>
              <a:xfrm>
                <a:off x="2861660" y="1583718"/>
                <a:ext cx="1141203" cy="673706"/>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cxnSp>
            <p:nvCxnSpPr>
              <p:cNvPr id="189" name="直接箭头连接符 188"/>
              <p:cNvCxnSpPr/>
              <p:nvPr/>
            </p:nvCxnSpPr>
            <p:spPr>
              <a:xfrm flipV="1">
                <a:off x="2536736" y="1920570"/>
                <a:ext cx="289262" cy="2"/>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90" name="文本框 189"/>
              <p:cNvSpPr txBox="1"/>
              <p:nvPr/>
            </p:nvSpPr>
            <p:spPr>
              <a:xfrm>
                <a:off x="2793461" y="1688014"/>
                <a:ext cx="1256117" cy="523220"/>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Visit network</a:t>
                </a:r>
              </a:p>
            </p:txBody>
          </p:sp>
          <p:sp>
            <p:nvSpPr>
              <p:cNvPr id="191" name="矩形 190"/>
              <p:cNvSpPr/>
              <p:nvPr/>
            </p:nvSpPr>
            <p:spPr>
              <a:xfrm>
                <a:off x="4359490" y="702398"/>
                <a:ext cx="982634" cy="673706"/>
              </a:xfrm>
              <a:prstGeom prst="rect">
                <a:avLst/>
              </a:prstGeom>
              <a:solidFill>
                <a:schemeClr val="accent4">
                  <a:lumMod val="75000"/>
                </a:schemeClr>
              </a:solidFill>
              <a:ln w="127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cxnSp>
            <p:nvCxnSpPr>
              <p:cNvPr id="192" name="直接箭头连接符 191"/>
              <p:cNvCxnSpPr/>
              <p:nvPr/>
            </p:nvCxnSpPr>
            <p:spPr>
              <a:xfrm>
                <a:off x="4034563" y="1029727"/>
                <a:ext cx="281337" cy="8698"/>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93" name="文本框 192"/>
              <p:cNvSpPr txBox="1"/>
              <p:nvPr/>
            </p:nvSpPr>
            <p:spPr>
              <a:xfrm>
                <a:off x="4353474" y="892420"/>
                <a:ext cx="988649"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Vector1</a:t>
                </a:r>
              </a:p>
            </p:txBody>
          </p:sp>
          <p:sp>
            <p:nvSpPr>
              <p:cNvPr id="194" name="矩形 193"/>
              <p:cNvSpPr/>
              <p:nvPr/>
            </p:nvSpPr>
            <p:spPr>
              <a:xfrm>
                <a:off x="4359488" y="1583717"/>
                <a:ext cx="982635" cy="673706"/>
              </a:xfrm>
              <a:prstGeom prst="rect">
                <a:avLst/>
              </a:prstGeom>
              <a:solidFill>
                <a:schemeClr val="accent4">
                  <a:lumMod val="75000"/>
                </a:schemeClr>
              </a:solidFill>
              <a:ln w="127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cxnSp>
            <p:nvCxnSpPr>
              <p:cNvPr id="195" name="直接箭头连接符 194"/>
              <p:cNvCxnSpPr/>
              <p:nvPr/>
            </p:nvCxnSpPr>
            <p:spPr>
              <a:xfrm flipV="1">
                <a:off x="4026638" y="1920570"/>
                <a:ext cx="289262" cy="2"/>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96" name="文本框 195"/>
              <p:cNvSpPr txBox="1"/>
              <p:nvPr/>
            </p:nvSpPr>
            <p:spPr>
              <a:xfrm>
                <a:off x="4361878" y="1764213"/>
                <a:ext cx="100882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Vector2</a:t>
                </a:r>
              </a:p>
            </p:txBody>
          </p:sp>
          <p:cxnSp>
            <p:nvCxnSpPr>
              <p:cNvPr id="197" name="肘形连接符 196"/>
              <p:cNvCxnSpPr/>
              <p:nvPr/>
            </p:nvCxnSpPr>
            <p:spPr>
              <a:xfrm>
                <a:off x="5378392" y="1038426"/>
                <a:ext cx="479461" cy="44945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8" name="肘形连接符 197"/>
              <p:cNvCxnSpPr/>
              <p:nvPr/>
            </p:nvCxnSpPr>
            <p:spPr>
              <a:xfrm flipV="1">
                <a:off x="5378392" y="1487600"/>
                <a:ext cx="479461" cy="42553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9" name="矩形 198"/>
              <p:cNvSpPr/>
              <p:nvPr/>
            </p:nvSpPr>
            <p:spPr>
              <a:xfrm>
                <a:off x="5897477" y="1130086"/>
                <a:ext cx="893847" cy="673706"/>
              </a:xfrm>
              <a:prstGeom prst="rect">
                <a:avLst/>
              </a:prstGeom>
              <a:solidFill>
                <a:schemeClr val="accent1">
                  <a:lumMod val="75000"/>
                </a:schemeClr>
              </a:solidFill>
              <a:ln w="127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200" name="文本框 199"/>
              <p:cNvSpPr txBox="1"/>
              <p:nvPr/>
            </p:nvSpPr>
            <p:spPr>
              <a:xfrm>
                <a:off x="5664564" y="1224857"/>
                <a:ext cx="1319517" cy="523220"/>
              </a:xfrm>
              <a:prstGeom prst="rect">
                <a:avLst/>
              </a:prstGeom>
              <a:noFill/>
            </p:spPr>
            <p:txBody>
              <a:bodyPr wrap="square" rtlCol="0">
                <a:spAutoFit/>
              </a:bodyPr>
              <a:lstStyle/>
              <a:p>
                <a:pPr algn="ctr"/>
                <a:r>
                  <a:rPr lang="en-US" altLang="zh-CN" sz="1400" dirty="0" err="1" smtClean="0">
                    <a:solidFill>
                      <a:schemeClr val="bg1"/>
                    </a:solidFill>
                    <a:latin typeface="微软雅黑" panose="020B0503020204020204" charset="-122"/>
                    <a:ea typeface="微软雅黑" panose="020B0503020204020204" charset="-122"/>
                    <a:cs typeface="Arial" panose="020B0604020202020204" pitchFamily="34" charset="0"/>
                  </a:rPr>
                  <a:t>Concat</a:t>
                </a: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 vector</a:t>
                </a:r>
              </a:p>
            </p:txBody>
          </p:sp>
          <p:cxnSp>
            <p:nvCxnSpPr>
              <p:cNvPr id="201" name="直接箭头连接符 200"/>
              <p:cNvCxnSpPr/>
              <p:nvPr/>
            </p:nvCxnSpPr>
            <p:spPr>
              <a:xfrm>
                <a:off x="6821585" y="1471429"/>
                <a:ext cx="281337" cy="8698"/>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05" name="矩形 204"/>
              <p:cNvSpPr/>
              <p:nvPr/>
            </p:nvSpPr>
            <p:spPr>
              <a:xfrm>
                <a:off x="7131496" y="1130086"/>
                <a:ext cx="1141203" cy="673706"/>
              </a:xfrm>
              <a:prstGeom prst="rect">
                <a:avLst/>
              </a:prstGeom>
              <a:solidFill>
                <a:schemeClr val="tx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208" name="文本框 207"/>
              <p:cNvSpPr txBox="1"/>
              <p:nvPr/>
            </p:nvSpPr>
            <p:spPr>
              <a:xfrm>
                <a:off x="7195187" y="1113244"/>
                <a:ext cx="1109980" cy="737235"/>
              </a:xfrm>
              <a:prstGeom prst="rect">
                <a:avLst/>
              </a:prstGeom>
              <a:noFill/>
              <a:ln w="12700">
                <a:noFill/>
              </a:ln>
            </p:spPr>
            <p:txBody>
              <a:bodyPr wrap="square" rtlCol="0">
                <a:spAutoFit/>
              </a:bodyPr>
              <a:lstStyle/>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Fully </a:t>
                </a:r>
              </a:p>
              <a:p>
                <a:pPr algn="ctr"/>
                <a:r>
                  <a:rPr lang="en-US" altLang="zh-CN" sz="1400" dirty="0" smtClean="0">
                    <a:solidFill>
                      <a:schemeClr val="bg1"/>
                    </a:solidFill>
                    <a:latin typeface="微软雅黑" panose="020B0503020204020204" charset="-122"/>
                    <a:ea typeface="微软雅黑" panose="020B0503020204020204" charset="-122"/>
                    <a:cs typeface="Arial" panose="020B0604020202020204" pitchFamily="34" charset="0"/>
                  </a:rPr>
                  <a:t>connected layer</a:t>
                </a:r>
              </a:p>
            </p:txBody>
          </p:sp>
        </p:grpSp>
        <p:cxnSp>
          <p:nvCxnSpPr>
            <p:cNvPr id="209" name="直接箭头连接符 208"/>
            <p:cNvCxnSpPr/>
            <p:nvPr/>
          </p:nvCxnSpPr>
          <p:spPr>
            <a:xfrm>
              <a:off x="2082466" y="5262304"/>
              <a:ext cx="281337" cy="8698"/>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10" name="直接箭头连接符 209"/>
            <p:cNvCxnSpPr/>
            <p:nvPr/>
          </p:nvCxnSpPr>
          <p:spPr>
            <a:xfrm>
              <a:off x="3634679" y="5370036"/>
              <a:ext cx="384654" cy="193357"/>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11" name="直接箭头连接符 210"/>
            <p:cNvCxnSpPr/>
            <p:nvPr/>
          </p:nvCxnSpPr>
          <p:spPr>
            <a:xfrm>
              <a:off x="5721472" y="4827359"/>
              <a:ext cx="384654" cy="193357"/>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12" name="直接箭头连接符 211"/>
            <p:cNvCxnSpPr/>
            <p:nvPr/>
          </p:nvCxnSpPr>
          <p:spPr>
            <a:xfrm flipV="1">
              <a:off x="3624792" y="4907727"/>
              <a:ext cx="333530" cy="269327"/>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14" name="直接箭头连接符 213"/>
            <p:cNvCxnSpPr/>
            <p:nvPr/>
          </p:nvCxnSpPr>
          <p:spPr>
            <a:xfrm flipV="1">
              <a:off x="5754996" y="5372897"/>
              <a:ext cx="333530" cy="269327"/>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16" name="圆角矩形 215"/>
            <p:cNvSpPr/>
            <p:nvPr/>
          </p:nvSpPr>
          <p:spPr>
            <a:xfrm>
              <a:off x="334645" y="1790700"/>
              <a:ext cx="11400155" cy="4631690"/>
            </a:xfrm>
            <a:prstGeom prst="roundRect">
              <a:avLst/>
            </a:prstGeom>
            <a:noFill/>
            <a:ln w="19050">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右箭头 216"/>
            <p:cNvSpPr/>
            <p:nvPr/>
          </p:nvSpPr>
          <p:spPr>
            <a:xfrm rot="3102762">
              <a:off x="7787542" y="3603028"/>
              <a:ext cx="568073" cy="279522"/>
            </a:xfrm>
            <a:prstGeom prst="rightArrow">
              <a:avLst/>
            </a:prstGeom>
            <a:solidFill>
              <a:srgbClr val="4F81B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9" name="右箭头 218"/>
            <p:cNvSpPr/>
            <p:nvPr/>
          </p:nvSpPr>
          <p:spPr>
            <a:xfrm rot="18780733">
              <a:off x="7804906" y="4792974"/>
              <a:ext cx="568073" cy="279522"/>
            </a:xfrm>
            <a:prstGeom prst="rightArrow">
              <a:avLst/>
            </a:prstGeom>
            <a:solidFill>
              <a:srgbClr val="4F81B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77" name="平行四边形 76"/>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8" name="平行四边形 77"/>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79" name="组合 10"/>
          <p:cNvGrpSpPr>
            <a:grpSpLocks/>
          </p:cNvGrpSpPr>
          <p:nvPr/>
        </p:nvGrpSpPr>
        <p:grpSpPr bwMode="auto">
          <a:xfrm>
            <a:off x="1020762" y="498116"/>
            <a:ext cx="6084887" cy="215430"/>
            <a:chOff x="0" y="0"/>
            <a:chExt cx="5029195" cy="180308"/>
          </a:xfrm>
          <a:solidFill>
            <a:srgbClr val="4F81BD"/>
          </a:solidFill>
        </p:grpSpPr>
        <p:cxnSp>
          <p:nvCxnSpPr>
            <p:cNvPr id="80" name="直接连接符 79"/>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81"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82"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83" name="文本框 82"/>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cs typeface="微软雅黑" panose="020B0503020204020204" charset="-122"/>
              </a:rPr>
              <a:t>2.2 </a:t>
            </a:r>
            <a:r>
              <a:rPr lang="zh-CN" altLang="en-US" sz="2800" b="1" dirty="0">
                <a:solidFill>
                  <a:srgbClr val="3563A8"/>
                </a:solidFill>
                <a:latin typeface="微软雅黑" panose="020B0503020204020204" charset="-122"/>
                <a:ea typeface="微软雅黑" panose="020B0503020204020204" charset="-122"/>
                <a:cs typeface="微软雅黑" panose="020B0503020204020204" charset="-122"/>
              </a:rPr>
              <a:t>整体框架</a:t>
            </a:r>
          </a:p>
        </p:txBody>
      </p:sp>
    </p:spTree>
    <p:extLst>
      <p:ext uri="{BB962C8B-B14F-4D97-AF65-F5344CB8AC3E}">
        <p14:creationId xmlns:p14="http://schemas.microsoft.com/office/powerpoint/2010/main" val="21728681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矩形 237"/>
          <p:cNvSpPr/>
          <p:nvPr/>
        </p:nvSpPr>
        <p:spPr>
          <a:xfrm>
            <a:off x="2421423" y="2055085"/>
            <a:ext cx="7082555" cy="1598228"/>
          </a:xfrm>
          <a:prstGeom prst="rect">
            <a:avLst/>
          </a:prstGeom>
          <a:solidFill>
            <a:srgbClr val="CCCCCC"/>
          </a:solidFill>
          <a:ln>
            <a:solidFill>
              <a:schemeClr val="accent6">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7" name="矩形 236"/>
          <p:cNvSpPr/>
          <p:nvPr/>
        </p:nvSpPr>
        <p:spPr>
          <a:xfrm>
            <a:off x="2421423" y="4127490"/>
            <a:ext cx="7082555" cy="2131567"/>
          </a:xfrm>
          <a:prstGeom prst="rect">
            <a:avLst/>
          </a:prstGeom>
          <a:solidFill>
            <a:srgbClr val="CCCCCC"/>
          </a:solidFill>
          <a:ln>
            <a:solidFill>
              <a:schemeClr val="accent6">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2421424" y="3655497"/>
            <a:ext cx="7082554" cy="478618"/>
          </a:xfrm>
          <a:prstGeom prst="rect">
            <a:avLst/>
          </a:prstGeom>
          <a:solidFill>
            <a:srgbClr val="017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256891" y="2909553"/>
            <a:ext cx="144000" cy="1606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89" name="组合 88"/>
          <p:cNvGrpSpPr/>
          <p:nvPr/>
        </p:nvGrpSpPr>
        <p:grpSpPr>
          <a:xfrm>
            <a:off x="4119754" y="2947254"/>
            <a:ext cx="112441" cy="112441"/>
            <a:chOff x="4463420" y="2725143"/>
            <a:chExt cx="100800" cy="100800"/>
          </a:xfrm>
        </p:grpSpPr>
        <p:sp>
          <p:nvSpPr>
            <p:cNvPr id="115" name="椭圆 114"/>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6" name="文本框 115"/>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95" name="肘形连接符 94"/>
          <p:cNvCxnSpPr/>
          <p:nvPr/>
        </p:nvCxnSpPr>
        <p:spPr>
          <a:xfrm rot="5400000" flipH="1" flipV="1">
            <a:off x="2936210" y="2465413"/>
            <a:ext cx="504000" cy="5400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6" name="图片 1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281" y="2473932"/>
            <a:ext cx="1000954" cy="1000954"/>
          </a:xfrm>
          <a:prstGeom prst="rect">
            <a:avLst/>
          </a:prstGeom>
        </p:spPr>
      </p:pic>
      <p:sp>
        <p:nvSpPr>
          <p:cNvPr id="178" name="文本框 177"/>
          <p:cNvSpPr txBox="1"/>
          <p:nvPr/>
        </p:nvSpPr>
        <p:spPr>
          <a:xfrm>
            <a:off x="1358071" y="2165098"/>
            <a:ext cx="647956"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Image</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86" name="直接箭头连接符 185"/>
          <p:cNvCxnSpPr/>
          <p:nvPr/>
        </p:nvCxnSpPr>
        <p:spPr>
          <a:xfrm>
            <a:off x="10022482" y="3920359"/>
            <a:ext cx="324000" cy="384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文本框 186"/>
          <p:cNvSpPr txBox="1"/>
          <p:nvPr/>
        </p:nvSpPr>
        <p:spPr>
          <a:xfrm>
            <a:off x="9995099" y="3719152"/>
            <a:ext cx="377301"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Fc 9</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90" name="组合 289"/>
          <p:cNvGrpSpPr/>
          <p:nvPr/>
        </p:nvGrpSpPr>
        <p:grpSpPr>
          <a:xfrm>
            <a:off x="9942147" y="3164359"/>
            <a:ext cx="46800" cy="1512000"/>
            <a:chOff x="9357841" y="3331418"/>
            <a:chExt cx="112218" cy="1592957"/>
          </a:xfrm>
        </p:grpSpPr>
        <p:sp>
          <p:nvSpPr>
            <p:cNvPr id="239" name="矩形 238"/>
            <p:cNvSpPr/>
            <p:nvPr/>
          </p:nvSpPr>
          <p:spPr>
            <a:xfrm>
              <a:off x="9357841" y="3331418"/>
              <a:ext cx="112218" cy="530085"/>
            </a:xfrm>
            <a:prstGeom prst="rect">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2" name="矩形 241"/>
            <p:cNvSpPr/>
            <p:nvPr/>
          </p:nvSpPr>
          <p:spPr>
            <a:xfrm>
              <a:off x="9357841" y="3861503"/>
              <a:ext cx="112218" cy="1062872"/>
            </a:xfrm>
            <a:prstGeom prst="rect">
              <a:avLst/>
            </a:prstGeom>
            <a:solidFill>
              <a:srgbClr val="FFD6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5" name="矩形 244"/>
          <p:cNvSpPr/>
          <p:nvPr/>
        </p:nvSpPr>
        <p:spPr>
          <a:xfrm>
            <a:off x="10357462" y="3535363"/>
            <a:ext cx="77982" cy="77866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3" name="肘形连接符 302"/>
          <p:cNvCxnSpPr/>
          <p:nvPr/>
        </p:nvCxnSpPr>
        <p:spPr>
          <a:xfrm flipV="1">
            <a:off x="8982137" y="3913900"/>
            <a:ext cx="936000" cy="1224000"/>
          </a:xfrm>
          <a:prstGeom prst="bentConnector3">
            <a:avLst>
              <a:gd name="adj1" fmla="val 7037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732784" y="3718222"/>
            <a:ext cx="241874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lvl="0" algn="ctr">
              <a:defRPr/>
            </a:pP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双分支残差网络</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3" name="文本框 92"/>
          <p:cNvSpPr txBox="1"/>
          <p:nvPr/>
        </p:nvSpPr>
        <p:spPr>
          <a:xfrm>
            <a:off x="10346482" y="3696554"/>
            <a:ext cx="1070366" cy="430887"/>
          </a:xfrm>
          <a:prstGeom prst="rect">
            <a:avLst/>
          </a:prstGeom>
          <a:noFill/>
        </p:spPr>
        <p:txBody>
          <a:bodyPr wrap="square" rtlCol="0">
            <a:spAutoFit/>
          </a:bodyPr>
          <a:lstStyle/>
          <a:p>
            <a:pPr algn="ctr"/>
            <a:r>
              <a:rPr lang="en-US" altLang="zh-CN" sz="1100" dirty="0" smtClean="0">
                <a:latin typeface="微软雅黑" panose="020B0503020204020204" pitchFamily="34" charset="-122"/>
                <a:ea typeface="微软雅黑" panose="020B0503020204020204" pitchFamily="34" charset="-122"/>
                <a:cs typeface="Arial" panose="020B0604020202020204" pitchFamily="34" charset="0"/>
              </a:rPr>
              <a:t>Class probability</a:t>
            </a:r>
            <a:endParaRPr lang="zh-CN" altLang="en-US" sz="11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4" name="平行四边形 9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8" name="平行四边形 97"/>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99" name="组合 10"/>
          <p:cNvGrpSpPr>
            <a:grpSpLocks/>
          </p:cNvGrpSpPr>
          <p:nvPr/>
        </p:nvGrpSpPr>
        <p:grpSpPr bwMode="auto">
          <a:xfrm>
            <a:off x="1020762" y="498116"/>
            <a:ext cx="6084887" cy="215430"/>
            <a:chOff x="0" y="0"/>
            <a:chExt cx="5029195" cy="180308"/>
          </a:xfrm>
          <a:solidFill>
            <a:srgbClr val="4F81BD"/>
          </a:solidFill>
        </p:grpSpPr>
        <p:cxnSp>
          <p:nvCxnSpPr>
            <p:cNvPr id="100" name="直接连接符 99"/>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01"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2"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103" name="文本框 102"/>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pitchFamily="34" charset="-122"/>
                <a:ea typeface="微软雅黑" panose="020B0503020204020204" pitchFamily="34" charset="-122"/>
              </a:rPr>
              <a:t>2.2.1 CNN</a:t>
            </a:r>
          </a:p>
        </p:txBody>
      </p:sp>
      <p:cxnSp>
        <p:nvCxnSpPr>
          <p:cNvPr id="109" name="肘形连接符 108"/>
          <p:cNvCxnSpPr/>
          <p:nvPr/>
        </p:nvCxnSpPr>
        <p:spPr>
          <a:xfrm>
            <a:off x="8979357" y="3055354"/>
            <a:ext cx="936000" cy="864000"/>
          </a:xfrm>
          <a:prstGeom prst="bentConnector3">
            <a:avLst>
              <a:gd name="adj1" fmla="val 7054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1203372" y="4298257"/>
            <a:ext cx="1011072"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Visit Matrix</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5" name="图片 1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116" y="4648277"/>
            <a:ext cx="1169973" cy="1169973"/>
          </a:xfrm>
          <a:prstGeom prst="rect">
            <a:avLst/>
          </a:prstGeom>
        </p:spPr>
      </p:pic>
      <p:sp>
        <p:nvSpPr>
          <p:cNvPr id="146" name="矩形 145"/>
          <p:cNvSpPr/>
          <p:nvPr/>
        </p:nvSpPr>
        <p:spPr>
          <a:xfrm>
            <a:off x="3144323" y="4342251"/>
            <a:ext cx="4595927" cy="27479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3135884" y="5799162"/>
            <a:ext cx="4604366" cy="24049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Cube 4"/>
          <p:cNvSpPr/>
          <p:nvPr/>
        </p:nvSpPr>
        <p:spPr>
          <a:xfrm>
            <a:off x="3696211" y="4665421"/>
            <a:ext cx="163289" cy="380784"/>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1" name="肘形连接符 150"/>
          <p:cNvCxnSpPr/>
          <p:nvPr/>
        </p:nvCxnSpPr>
        <p:spPr>
          <a:xfrm>
            <a:off x="3419985" y="4624317"/>
            <a:ext cx="276226" cy="251959"/>
          </a:xfrm>
          <a:prstGeom prst="bentConnector3">
            <a:avLst>
              <a:gd name="adj1" fmla="val 172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肘形连接符 151"/>
          <p:cNvCxnSpPr/>
          <p:nvPr/>
        </p:nvCxnSpPr>
        <p:spPr>
          <a:xfrm flipV="1">
            <a:off x="3419985" y="5547202"/>
            <a:ext cx="276226" cy="251959"/>
          </a:xfrm>
          <a:prstGeom prst="bentConnector3">
            <a:avLst>
              <a:gd name="adj1" fmla="val 172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Cube 4"/>
          <p:cNvSpPr/>
          <p:nvPr/>
        </p:nvSpPr>
        <p:spPr>
          <a:xfrm>
            <a:off x="3696210" y="5321620"/>
            <a:ext cx="163289" cy="380784"/>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4" name="肘形连接符 153"/>
          <p:cNvCxnSpPr/>
          <p:nvPr/>
        </p:nvCxnSpPr>
        <p:spPr>
          <a:xfrm rot="16200000" flipH="1">
            <a:off x="3795957" y="4880757"/>
            <a:ext cx="267833" cy="256576"/>
          </a:xfrm>
          <a:prstGeom prst="bentConnector3">
            <a:avLst>
              <a:gd name="adj1" fmla="val 139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肘形连接符 154"/>
          <p:cNvCxnSpPr/>
          <p:nvPr/>
        </p:nvCxnSpPr>
        <p:spPr>
          <a:xfrm flipV="1">
            <a:off x="3801585" y="5298164"/>
            <a:ext cx="256577" cy="240490"/>
          </a:xfrm>
          <a:prstGeom prst="bentConnector3">
            <a:avLst>
              <a:gd name="adj1" fmla="val 9949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6" name="组合 155"/>
          <p:cNvGrpSpPr/>
          <p:nvPr/>
        </p:nvGrpSpPr>
        <p:grpSpPr>
          <a:xfrm>
            <a:off x="4001941" y="5164342"/>
            <a:ext cx="112441" cy="112441"/>
            <a:chOff x="4463420" y="2725143"/>
            <a:chExt cx="100800" cy="100800"/>
          </a:xfrm>
        </p:grpSpPr>
        <p:sp>
          <p:nvSpPr>
            <p:cNvPr id="157" name="椭圆 156"/>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8" name="文本框 157"/>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159" name="直接箭头连接符 158"/>
          <p:cNvCxnSpPr/>
          <p:nvPr/>
        </p:nvCxnSpPr>
        <p:spPr>
          <a:xfrm>
            <a:off x="4127166" y="5223287"/>
            <a:ext cx="266921"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Cube 4"/>
          <p:cNvSpPr/>
          <p:nvPr/>
        </p:nvSpPr>
        <p:spPr>
          <a:xfrm>
            <a:off x="4375058" y="4918126"/>
            <a:ext cx="232602" cy="563793"/>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1" name="直接箭头连接符 160"/>
          <p:cNvCxnSpPr/>
          <p:nvPr/>
        </p:nvCxnSpPr>
        <p:spPr>
          <a:xfrm>
            <a:off x="4491359" y="5223287"/>
            <a:ext cx="266921"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Cube 4"/>
          <p:cNvSpPr/>
          <p:nvPr/>
        </p:nvSpPr>
        <p:spPr>
          <a:xfrm>
            <a:off x="4749159" y="5025628"/>
            <a:ext cx="163289" cy="380784"/>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3" name="肘形连接符 162"/>
          <p:cNvCxnSpPr/>
          <p:nvPr/>
        </p:nvCxnSpPr>
        <p:spPr>
          <a:xfrm rot="16200000" flipH="1">
            <a:off x="4779605" y="5347775"/>
            <a:ext cx="405756" cy="242062"/>
          </a:xfrm>
          <a:prstGeom prst="bentConnector3">
            <a:avLst>
              <a:gd name="adj1" fmla="val -164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肘形连接符 163"/>
          <p:cNvCxnSpPr/>
          <p:nvPr/>
        </p:nvCxnSpPr>
        <p:spPr>
          <a:xfrm rot="5400000" flipH="1" flipV="1">
            <a:off x="4705677" y="4790501"/>
            <a:ext cx="553609" cy="242062"/>
          </a:xfrm>
          <a:prstGeom prst="bentConnector3">
            <a:avLst>
              <a:gd name="adj1" fmla="val -469"/>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组合 164"/>
          <p:cNvGrpSpPr/>
          <p:nvPr/>
        </p:nvGrpSpPr>
        <p:grpSpPr>
          <a:xfrm>
            <a:off x="5047292" y="4427491"/>
            <a:ext cx="112441" cy="112441"/>
            <a:chOff x="4463420" y="2725143"/>
            <a:chExt cx="100800" cy="100800"/>
          </a:xfrm>
        </p:grpSpPr>
        <p:sp>
          <p:nvSpPr>
            <p:cNvPr id="166" name="椭圆 165"/>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7" name="文本框 166"/>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68" name="矩形 167"/>
          <p:cNvSpPr/>
          <p:nvPr/>
        </p:nvSpPr>
        <p:spPr>
          <a:xfrm>
            <a:off x="5103512" y="5695777"/>
            <a:ext cx="2636738" cy="11004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Cube 4"/>
          <p:cNvSpPr/>
          <p:nvPr/>
        </p:nvSpPr>
        <p:spPr>
          <a:xfrm>
            <a:off x="5870974" y="4656080"/>
            <a:ext cx="163289" cy="380784"/>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70" name="肘形连接符 169"/>
          <p:cNvCxnSpPr/>
          <p:nvPr/>
        </p:nvCxnSpPr>
        <p:spPr>
          <a:xfrm>
            <a:off x="5580134" y="4625906"/>
            <a:ext cx="290908" cy="242182"/>
          </a:xfrm>
          <a:prstGeom prst="bentConnector3">
            <a:avLst>
              <a:gd name="adj1" fmla="val 887"/>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flipV="1">
            <a:off x="5580134" y="5454633"/>
            <a:ext cx="284537" cy="221716"/>
          </a:xfrm>
          <a:prstGeom prst="bentConnector3">
            <a:avLst>
              <a:gd name="adj1" fmla="val 624"/>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Cube 4"/>
          <p:cNvSpPr/>
          <p:nvPr/>
        </p:nvSpPr>
        <p:spPr>
          <a:xfrm>
            <a:off x="5864671" y="5248299"/>
            <a:ext cx="163289" cy="380784"/>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3" name="组合 172"/>
          <p:cNvGrpSpPr/>
          <p:nvPr/>
        </p:nvGrpSpPr>
        <p:grpSpPr>
          <a:xfrm>
            <a:off x="6168808" y="5102130"/>
            <a:ext cx="112441" cy="112441"/>
            <a:chOff x="4463420" y="2725143"/>
            <a:chExt cx="100800" cy="100800"/>
          </a:xfrm>
        </p:grpSpPr>
        <p:sp>
          <p:nvSpPr>
            <p:cNvPr id="174" name="椭圆 173"/>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5" name="文本框 174"/>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177" name="直接箭头连接符 176"/>
          <p:cNvCxnSpPr/>
          <p:nvPr/>
        </p:nvCxnSpPr>
        <p:spPr>
          <a:xfrm>
            <a:off x="6281249" y="5159593"/>
            <a:ext cx="266921"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Cube 4"/>
          <p:cNvSpPr/>
          <p:nvPr/>
        </p:nvSpPr>
        <p:spPr>
          <a:xfrm>
            <a:off x="6523620" y="4849519"/>
            <a:ext cx="232602" cy="563793"/>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1" name="直接箭头连接符 180"/>
          <p:cNvCxnSpPr/>
          <p:nvPr/>
        </p:nvCxnSpPr>
        <p:spPr>
          <a:xfrm>
            <a:off x="6650004" y="5164342"/>
            <a:ext cx="266921"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Cube 4"/>
          <p:cNvSpPr/>
          <p:nvPr/>
        </p:nvSpPr>
        <p:spPr>
          <a:xfrm>
            <a:off x="6916925" y="4959057"/>
            <a:ext cx="163289" cy="380784"/>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3" name="肘形连接符 182"/>
          <p:cNvCxnSpPr/>
          <p:nvPr/>
        </p:nvCxnSpPr>
        <p:spPr>
          <a:xfrm rot="16200000" flipH="1">
            <a:off x="6962321" y="5262071"/>
            <a:ext cx="381228" cy="236689"/>
          </a:xfrm>
          <a:prstGeom prst="bentConnector3">
            <a:avLst>
              <a:gd name="adj1" fmla="val 65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肘形连接符 183"/>
          <p:cNvCxnSpPr/>
          <p:nvPr/>
        </p:nvCxnSpPr>
        <p:spPr>
          <a:xfrm rot="5400000" flipH="1" flipV="1">
            <a:off x="6894497" y="4756750"/>
            <a:ext cx="514060" cy="239505"/>
          </a:xfrm>
          <a:prstGeom prst="bentConnector3">
            <a:avLst>
              <a:gd name="adj1" fmla="val 589"/>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8" name="组合 187"/>
          <p:cNvGrpSpPr/>
          <p:nvPr/>
        </p:nvGrpSpPr>
        <p:grpSpPr>
          <a:xfrm>
            <a:off x="7215058" y="4411655"/>
            <a:ext cx="112441" cy="112441"/>
            <a:chOff x="4463420" y="2725143"/>
            <a:chExt cx="100800" cy="100800"/>
          </a:xfrm>
        </p:grpSpPr>
        <p:sp>
          <p:nvSpPr>
            <p:cNvPr id="194" name="椭圆 193"/>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5" name="文本框 194"/>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196" name="肘形连接符 195"/>
          <p:cNvCxnSpPr>
            <a:endCxn id="174" idx="4"/>
          </p:cNvCxnSpPr>
          <p:nvPr/>
        </p:nvCxnSpPr>
        <p:spPr>
          <a:xfrm flipV="1">
            <a:off x="5972810" y="5214571"/>
            <a:ext cx="252219" cy="23758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肘形连接符 196"/>
          <p:cNvCxnSpPr/>
          <p:nvPr/>
        </p:nvCxnSpPr>
        <p:spPr>
          <a:xfrm>
            <a:off x="5971166" y="4862076"/>
            <a:ext cx="252219" cy="237583"/>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矩形 197"/>
          <p:cNvSpPr/>
          <p:nvPr/>
        </p:nvSpPr>
        <p:spPr>
          <a:xfrm>
            <a:off x="7271280" y="5569443"/>
            <a:ext cx="468970" cy="1298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Cube 4"/>
          <p:cNvSpPr/>
          <p:nvPr/>
        </p:nvSpPr>
        <p:spPr>
          <a:xfrm>
            <a:off x="2513872" y="4823468"/>
            <a:ext cx="349405" cy="794187"/>
          </a:xfrm>
          <a:prstGeom prst="cube">
            <a:avLst>
              <a:gd name="adj" fmla="val 81850"/>
            </a:avLst>
          </a:prstGeom>
          <a:solidFill>
            <a:srgbClr val="FFD6AD"/>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9" name="肘形连接符 8"/>
          <p:cNvCxnSpPr/>
          <p:nvPr/>
        </p:nvCxnSpPr>
        <p:spPr>
          <a:xfrm flipV="1">
            <a:off x="2745364" y="4483682"/>
            <a:ext cx="396000" cy="720000"/>
          </a:xfrm>
          <a:prstGeom prst="bentConnector3">
            <a:avLst>
              <a:gd name="adj1" fmla="val 5081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肘形连接符 201"/>
          <p:cNvCxnSpPr/>
          <p:nvPr/>
        </p:nvCxnSpPr>
        <p:spPr>
          <a:xfrm>
            <a:off x="2744980" y="5199407"/>
            <a:ext cx="396000" cy="720000"/>
          </a:xfrm>
          <a:prstGeom prst="bentConnector3">
            <a:avLst>
              <a:gd name="adj1" fmla="val 5081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右箭头 203"/>
          <p:cNvSpPr/>
          <p:nvPr/>
        </p:nvSpPr>
        <p:spPr>
          <a:xfrm>
            <a:off x="2250602" y="5142972"/>
            <a:ext cx="144000" cy="1606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cxnSp>
        <p:nvCxnSpPr>
          <p:cNvPr id="205" name="直接箭头连接符 204"/>
          <p:cNvCxnSpPr/>
          <p:nvPr/>
        </p:nvCxnSpPr>
        <p:spPr>
          <a:xfrm flipV="1">
            <a:off x="8573443" y="5129321"/>
            <a:ext cx="351082"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文本框 205"/>
          <p:cNvSpPr txBox="1"/>
          <p:nvPr/>
        </p:nvSpPr>
        <p:spPr>
          <a:xfrm>
            <a:off x="7735874" y="4528785"/>
            <a:ext cx="581695" cy="169277"/>
          </a:xfrm>
          <a:prstGeom prst="rect">
            <a:avLst/>
          </a:prstGeom>
          <a:noFill/>
        </p:spPr>
        <p:txBody>
          <a:bodyPr wrap="square" lIns="0" tIns="0" rIns="0" bIns="0" rtlCol="0">
            <a:spAutoFit/>
          </a:bodyPr>
          <a:lstStyle/>
          <a:p>
            <a:pPr lvl="0" algn="ctr">
              <a:defRPr/>
            </a:pPr>
            <a:r>
              <a:rPr lang="en-US" altLang="zh-CN" sz="10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Flatten</a:t>
            </a:r>
            <a:r>
              <a:rPr lang="en-US" altLang="zh-CN" sz="1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2" name="直接连接符 21"/>
          <p:cNvCxnSpPr/>
          <p:nvPr/>
        </p:nvCxnSpPr>
        <p:spPr>
          <a:xfrm flipV="1">
            <a:off x="3139675" y="4342251"/>
            <a:ext cx="4604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3135884" y="4612123"/>
            <a:ext cx="4604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V="1">
            <a:off x="3135884" y="5800515"/>
            <a:ext cx="196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flipV="1">
            <a:off x="3131666" y="6042054"/>
            <a:ext cx="4604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flipV="1">
            <a:off x="5103512" y="5691984"/>
            <a:ext cx="217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V="1">
            <a:off x="7269743" y="5566268"/>
            <a:ext cx="46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文本框 226"/>
          <p:cNvSpPr txBox="1"/>
          <p:nvPr/>
        </p:nvSpPr>
        <p:spPr>
          <a:xfrm>
            <a:off x="7710851" y="5591264"/>
            <a:ext cx="581695" cy="169277"/>
          </a:xfrm>
          <a:prstGeom prst="rect">
            <a:avLst/>
          </a:prstGeom>
          <a:noFill/>
        </p:spPr>
        <p:txBody>
          <a:bodyPr wrap="square" lIns="0" tIns="0" rIns="0" bIns="0" rtlCol="0">
            <a:spAutoFit/>
          </a:bodyPr>
          <a:lstStyle/>
          <a:p>
            <a:pPr lvl="0" algn="ctr">
              <a:defRPr/>
            </a:pPr>
            <a:r>
              <a:rPr lang="en-US" altLang="zh-CN" sz="10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Flatten</a:t>
            </a:r>
            <a:r>
              <a:rPr lang="en-US" altLang="zh-CN" sz="11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8" name="文本框 227"/>
          <p:cNvSpPr txBox="1"/>
          <p:nvPr/>
        </p:nvSpPr>
        <p:spPr>
          <a:xfrm>
            <a:off x="8040422" y="5027196"/>
            <a:ext cx="540000" cy="21600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err="1"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Concat</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29" name="肘形连接符 228"/>
          <p:cNvCxnSpPr/>
          <p:nvPr/>
        </p:nvCxnSpPr>
        <p:spPr>
          <a:xfrm>
            <a:off x="7735430" y="4487795"/>
            <a:ext cx="576000" cy="52987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肘形连接符 232"/>
          <p:cNvCxnSpPr>
            <a:endCxn id="228" idx="2"/>
          </p:cNvCxnSpPr>
          <p:nvPr/>
        </p:nvCxnSpPr>
        <p:spPr>
          <a:xfrm flipV="1">
            <a:off x="7743051" y="5243196"/>
            <a:ext cx="567371" cy="561862"/>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4" name="矩形 233"/>
          <p:cNvSpPr/>
          <p:nvPr/>
        </p:nvSpPr>
        <p:spPr>
          <a:xfrm>
            <a:off x="8934224" y="4625906"/>
            <a:ext cx="53384" cy="1008000"/>
          </a:xfrm>
          <a:prstGeom prst="rect">
            <a:avLst/>
          </a:prstGeom>
          <a:solidFill>
            <a:srgbClr val="FFD6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6" name="文本框 235"/>
          <p:cNvSpPr txBox="1"/>
          <p:nvPr/>
        </p:nvSpPr>
        <p:spPr>
          <a:xfrm>
            <a:off x="8937484" y="4896818"/>
            <a:ext cx="566493"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Fc 512</a:t>
            </a:r>
            <a:endParaRPr kumimoji="0" lang="zh-CN" altLang="en-US"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0" name="Cube 4"/>
          <p:cNvSpPr/>
          <p:nvPr/>
        </p:nvSpPr>
        <p:spPr>
          <a:xfrm>
            <a:off x="2512668" y="2618630"/>
            <a:ext cx="349405" cy="794187"/>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1" name="Cube 4"/>
          <p:cNvSpPr/>
          <p:nvPr/>
        </p:nvSpPr>
        <p:spPr>
          <a:xfrm>
            <a:off x="3062884" y="2803290"/>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55" name="直接箭头连接符 254"/>
          <p:cNvCxnSpPr/>
          <p:nvPr/>
        </p:nvCxnSpPr>
        <p:spPr>
          <a:xfrm>
            <a:off x="2739721" y="2993682"/>
            <a:ext cx="324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Cube 4"/>
          <p:cNvSpPr/>
          <p:nvPr/>
        </p:nvSpPr>
        <p:spPr>
          <a:xfrm>
            <a:off x="3419350" y="2707971"/>
            <a:ext cx="232602" cy="563793"/>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63" name="直接箭头连接符 262"/>
          <p:cNvCxnSpPr/>
          <p:nvPr/>
        </p:nvCxnSpPr>
        <p:spPr>
          <a:xfrm>
            <a:off x="3167350" y="2995439"/>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5" name="Cube 4"/>
          <p:cNvSpPr/>
          <p:nvPr/>
        </p:nvSpPr>
        <p:spPr>
          <a:xfrm>
            <a:off x="3815086" y="2804814"/>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66" name="直接箭头连接符 265"/>
          <p:cNvCxnSpPr/>
          <p:nvPr/>
        </p:nvCxnSpPr>
        <p:spPr>
          <a:xfrm>
            <a:off x="3561929" y="3003059"/>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Cube 4"/>
          <p:cNvSpPr/>
          <p:nvPr/>
        </p:nvSpPr>
        <p:spPr>
          <a:xfrm>
            <a:off x="3455466" y="2271790"/>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0" name="肘形连接符 69"/>
          <p:cNvCxnSpPr/>
          <p:nvPr/>
        </p:nvCxnSpPr>
        <p:spPr>
          <a:xfrm rot="16200000" flipH="1">
            <a:off x="3640829" y="2414057"/>
            <a:ext cx="468000" cy="612000"/>
          </a:xfrm>
          <a:prstGeom prst="bentConnector3">
            <a:avLst>
              <a:gd name="adj1" fmla="val -236"/>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9" name="直接箭头连接符 268"/>
          <p:cNvCxnSpPr/>
          <p:nvPr/>
        </p:nvCxnSpPr>
        <p:spPr>
          <a:xfrm>
            <a:off x="3905431" y="3011061"/>
            <a:ext cx="216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0" name="组合 269"/>
          <p:cNvGrpSpPr/>
          <p:nvPr/>
        </p:nvGrpSpPr>
        <p:grpSpPr>
          <a:xfrm>
            <a:off x="5643393" y="2967143"/>
            <a:ext cx="112441" cy="112441"/>
            <a:chOff x="4463420" y="2725143"/>
            <a:chExt cx="100800" cy="100800"/>
          </a:xfrm>
        </p:grpSpPr>
        <p:sp>
          <p:nvSpPr>
            <p:cNvPr id="271" name="椭圆 270"/>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2" name="文本框 271"/>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273" name="肘形连接符 272"/>
          <p:cNvCxnSpPr/>
          <p:nvPr/>
        </p:nvCxnSpPr>
        <p:spPr>
          <a:xfrm rot="5400000" flipH="1" flipV="1">
            <a:off x="4441849" y="2467302"/>
            <a:ext cx="504000" cy="5760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Cube 4"/>
          <p:cNvSpPr/>
          <p:nvPr/>
        </p:nvSpPr>
        <p:spPr>
          <a:xfrm>
            <a:off x="4586523" y="2823179"/>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76" name="直接箭头连接符 275"/>
          <p:cNvCxnSpPr/>
          <p:nvPr/>
        </p:nvCxnSpPr>
        <p:spPr>
          <a:xfrm>
            <a:off x="4253835" y="3013571"/>
            <a:ext cx="324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9" name="Cube 4"/>
          <p:cNvSpPr/>
          <p:nvPr/>
        </p:nvSpPr>
        <p:spPr>
          <a:xfrm>
            <a:off x="4942989" y="2727860"/>
            <a:ext cx="232602" cy="563793"/>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80" name="直接箭头连接符 279"/>
          <p:cNvCxnSpPr/>
          <p:nvPr/>
        </p:nvCxnSpPr>
        <p:spPr>
          <a:xfrm>
            <a:off x="4690989" y="3015328"/>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1" name="Cube 4"/>
          <p:cNvSpPr/>
          <p:nvPr/>
        </p:nvSpPr>
        <p:spPr>
          <a:xfrm>
            <a:off x="5338725" y="2824703"/>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82" name="直接箭头连接符 281"/>
          <p:cNvCxnSpPr/>
          <p:nvPr/>
        </p:nvCxnSpPr>
        <p:spPr>
          <a:xfrm>
            <a:off x="5085568" y="3022948"/>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Cube 4"/>
          <p:cNvSpPr/>
          <p:nvPr/>
        </p:nvSpPr>
        <p:spPr>
          <a:xfrm>
            <a:off x="4972538" y="2292434"/>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84" name="肘形连接符 283"/>
          <p:cNvCxnSpPr/>
          <p:nvPr/>
        </p:nvCxnSpPr>
        <p:spPr>
          <a:xfrm rot="16200000" flipH="1">
            <a:off x="5164468" y="2433946"/>
            <a:ext cx="468000" cy="612000"/>
          </a:xfrm>
          <a:prstGeom prst="bentConnector3">
            <a:avLst>
              <a:gd name="adj1" fmla="val -236"/>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5" name="直接箭头连接符 284"/>
          <p:cNvCxnSpPr/>
          <p:nvPr/>
        </p:nvCxnSpPr>
        <p:spPr>
          <a:xfrm>
            <a:off x="5429070" y="3030950"/>
            <a:ext cx="216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组合 285"/>
          <p:cNvGrpSpPr/>
          <p:nvPr/>
        </p:nvGrpSpPr>
        <p:grpSpPr>
          <a:xfrm>
            <a:off x="7140615" y="2982998"/>
            <a:ext cx="112441" cy="112441"/>
            <a:chOff x="4463420" y="2725143"/>
            <a:chExt cx="100800" cy="100800"/>
          </a:xfrm>
        </p:grpSpPr>
        <p:sp>
          <p:nvSpPr>
            <p:cNvPr id="287" name="椭圆 286"/>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88" name="文本框 287"/>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289" name="肘形连接符 288"/>
          <p:cNvCxnSpPr/>
          <p:nvPr/>
        </p:nvCxnSpPr>
        <p:spPr>
          <a:xfrm rot="5400000" flipH="1" flipV="1">
            <a:off x="5939071" y="2483157"/>
            <a:ext cx="504000" cy="5760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1" name="Cube 4"/>
          <p:cNvSpPr/>
          <p:nvPr/>
        </p:nvSpPr>
        <p:spPr>
          <a:xfrm>
            <a:off x="6083745" y="2839034"/>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2" name="直接箭头连接符 291"/>
          <p:cNvCxnSpPr/>
          <p:nvPr/>
        </p:nvCxnSpPr>
        <p:spPr>
          <a:xfrm>
            <a:off x="5757412" y="3029426"/>
            <a:ext cx="324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3" name="Cube 4"/>
          <p:cNvSpPr/>
          <p:nvPr/>
        </p:nvSpPr>
        <p:spPr>
          <a:xfrm>
            <a:off x="6440211" y="2743715"/>
            <a:ext cx="232602" cy="563793"/>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4" name="直接箭头连接符 293"/>
          <p:cNvCxnSpPr/>
          <p:nvPr/>
        </p:nvCxnSpPr>
        <p:spPr>
          <a:xfrm>
            <a:off x="6188211" y="3031183"/>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5" name="Cube 4"/>
          <p:cNvSpPr/>
          <p:nvPr/>
        </p:nvSpPr>
        <p:spPr>
          <a:xfrm>
            <a:off x="6835947" y="2840558"/>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6" name="直接箭头连接符 295"/>
          <p:cNvCxnSpPr/>
          <p:nvPr/>
        </p:nvCxnSpPr>
        <p:spPr>
          <a:xfrm>
            <a:off x="6582790" y="3038803"/>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接箭头连接符 297"/>
          <p:cNvCxnSpPr/>
          <p:nvPr/>
        </p:nvCxnSpPr>
        <p:spPr>
          <a:xfrm>
            <a:off x="6926292" y="3046805"/>
            <a:ext cx="216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接箭头连接符 298"/>
          <p:cNvCxnSpPr/>
          <p:nvPr/>
        </p:nvCxnSpPr>
        <p:spPr>
          <a:xfrm flipV="1">
            <a:off x="8718194" y="3061618"/>
            <a:ext cx="216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1" name="矩形 300"/>
          <p:cNvSpPr/>
          <p:nvPr/>
        </p:nvSpPr>
        <p:spPr>
          <a:xfrm>
            <a:off x="8938056" y="2803894"/>
            <a:ext cx="45719" cy="504000"/>
          </a:xfrm>
          <a:prstGeom prst="rect">
            <a:avLst/>
          </a:prstGeom>
          <a:solidFill>
            <a:srgbClr val="B9E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2" name="文本框 301"/>
          <p:cNvSpPr txBox="1"/>
          <p:nvPr/>
        </p:nvSpPr>
        <p:spPr>
          <a:xfrm>
            <a:off x="8937485" y="2813465"/>
            <a:ext cx="566493" cy="15388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Fc 256</a:t>
            </a:r>
            <a:endParaRPr kumimoji="0" lang="zh-CN" altLang="en-US"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4" name="Cube 4"/>
          <p:cNvSpPr/>
          <p:nvPr/>
        </p:nvSpPr>
        <p:spPr>
          <a:xfrm>
            <a:off x="6483953" y="2288230"/>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7" name="肘形连接符 296"/>
          <p:cNvCxnSpPr/>
          <p:nvPr/>
        </p:nvCxnSpPr>
        <p:spPr>
          <a:xfrm rot="16200000" flipH="1">
            <a:off x="6661690" y="2449801"/>
            <a:ext cx="468000" cy="612000"/>
          </a:xfrm>
          <a:prstGeom prst="bentConnector3">
            <a:avLst>
              <a:gd name="adj1" fmla="val -236"/>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329" name="组合 328"/>
          <p:cNvGrpSpPr/>
          <p:nvPr/>
        </p:nvGrpSpPr>
        <p:grpSpPr>
          <a:xfrm>
            <a:off x="8602380" y="2998238"/>
            <a:ext cx="112441" cy="112441"/>
            <a:chOff x="4463420" y="2725143"/>
            <a:chExt cx="100800" cy="100800"/>
          </a:xfrm>
        </p:grpSpPr>
        <p:sp>
          <p:nvSpPr>
            <p:cNvPr id="330" name="椭圆 329"/>
            <p:cNvSpPr/>
            <p:nvPr/>
          </p:nvSpPr>
          <p:spPr>
            <a:xfrm>
              <a:off x="4463420" y="2725143"/>
              <a:ext cx="100800" cy="10080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1" name="文本框 330"/>
            <p:cNvSpPr txBox="1"/>
            <p:nvPr/>
          </p:nvSpPr>
          <p:spPr>
            <a:xfrm>
              <a:off x="4494249" y="2749519"/>
              <a:ext cx="43745" cy="43904"/>
            </a:xfrm>
            <a:prstGeom prst="rect">
              <a:avLst/>
            </a:prstGeom>
            <a:noFill/>
          </p:spPr>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1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332" name="肘形连接符 331"/>
          <p:cNvCxnSpPr/>
          <p:nvPr/>
        </p:nvCxnSpPr>
        <p:spPr>
          <a:xfrm rot="5400000" flipH="1" flipV="1">
            <a:off x="7400836" y="2498397"/>
            <a:ext cx="504000" cy="5760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 name="Cube 4"/>
          <p:cNvSpPr/>
          <p:nvPr/>
        </p:nvSpPr>
        <p:spPr>
          <a:xfrm>
            <a:off x="7551860" y="2854274"/>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34" name="直接箭头连接符 333"/>
          <p:cNvCxnSpPr/>
          <p:nvPr/>
        </p:nvCxnSpPr>
        <p:spPr>
          <a:xfrm>
            <a:off x="7258546" y="3044666"/>
            <a:ext cx="288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5" name="Cube 4"/>
          <p:cNvSpPr/>
          <p:nvPr/>
        </p:nvSpPr>
        <p:spPr>
          <a:xfrm>
            <a:off x="7901976" y="2758955"/>
            <a:ext cx="232602" cy="563793"/>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36" name="直接箭头连接符 335"/>
          <p:cNvCxnSpPr/>
          <p:nvPr/>
        </p:nvCxnSpPr>
        <p:spPr>
          <a:xfrm>
            <a:off x="7649976" y="3046423"/>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7" name="Cube 4"/>
          <p:cNvSpPr/>
          <p:nvPr/>
        </p:nvSpPr>
        <p:spPr>
          <a:xfrm>
            <a:off x="8297712" y="2855798"/>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38" name="直接箭头连接符 337"/>
          <p:cNvCxnSpPr/>
          <p:nvPr/>
        </p:nvCxnSpPr>
        <p:spPr>
          <a:xfrm>
            <a:off x="8044555" y="3054043"/>
            <a:ext cx="252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接箭头连接符 338"/>
          <p:cNvCxnSpPr/>
          <p:nvPr/>
        </p:nvCxnSpPr>
        <p:spPr>
          <a:xfrm>
            <a:off x="8388057" y="3062045"/>
            <a:ext cx="216000"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0" name="Cube 4"/>
          <p:cNvSpPr/>
          <p:nvPr/>
        </p:nvSpPr>
        <p:spPr>
          <a:xfrm>
            <a:off x="7937523" y="2306027"/>
            <a:ext cx="163289" cy="380784"/>
          </a:xfrm>
          <a:prstGeom prst="cube">
            <a:avLst>
              <a:gd name="adj" fmla="val 81850"/>
            </a:avLst>
          </a:prstGeom>
          <a:solidFill>
            <a:srgbClr val="B9E1FF"/>
          </a:solidFill>
          <a:ln w="9525">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41" name="肘形连接符 340"/>
          <p:cNvCxnSpPr/>
          <p:nvPr/>
        </p:nvCxnSpPr>
        <p:spPr>
          <a:xfrm rot="16200000" flipH="1">
            <a:off x="8123455" y="2465041"/>
            <a:ext cx="468000" cy="612000"/>
          </a:xfrm>
          <a:prstGeom prst="bentConnector3">
            <a:avLst>
              <a:gd name="adj1" fmla="val -236"/>
            </a:avLst>
          </a:prstGeom>
          <a:ln w="95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43" name="椭圆 342"/>
          <p:cNvSpPr/>
          <p:nvPr/>
        </p:nvSpPr>
        <p:spPr>
          <a:xfrm rot="5400000">
            <a:off x="10367752" y="3570380"/>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rot="5400000">
            <a:off x="10367752" y="3652210"/>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rot="5400000">
            <a:off x="10367752" y="3731981"/>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rot="5400000">
            <a:off x="10367752" y="3814159"/>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p:nvPr/>
        </p:nvSpPr>
        <p:spPr>
          <a:xfrm rot="5400000">
            <a:off x="10367752" y="3895989"/>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p:nvPr/>
        </p:nvSpPr>
        <p:spPr>
          <a:xfrm rot="5400000">
            <a:off x="10367752" y="3975760"/>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rot="5400000">
            <a:off x="10367752" y="4055531"/>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rot="5400000">
            <a:off x="10367752" y="4137361"/>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rot="5400000">
            <a:off x="10367752" y="4217132"/>
            <a:ext cx="62163" cy="61991"/>
          </a:xfrm>
          <a:prstGeom prst="ellipse">
            <a:avLst/>
          </a:prstGeom>
          <a:solidFill>
            <a:srgbClr val="0174BB"/>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338034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26479799"/>
              </p:ext>
            </p:extLst>
          </p:nvPr>
        </p:nvGraphicFramePr>
        <p:xfrm>
          <a:off x="2766270" y="1894615"/>
          <a:ext cx="6491335" cy="4320000"/>
        </p:xfrm>
        <a:graphic>
          <a:graphicData uri="http://schemas.openxmlformats.org/drawingml/2006/table">
            <a:tbl>
              <a:tblPr firstRow="1" bandRow="1">
                <a:tableStyleId>{5C22544A-7EE6-4342-B048-85BDC9FD1C3A}</a:tableStyleId>
              </a:tblPr>
              <a:tblGrid>
                <a:gridCol w="4090104">
                  <a:extLst>
                    <a:ext uri="{9D8B030D-6E8A-4147-A177-3AD203B41FA5}">
                      <a16:colId xmlns:a16="http://schemas.microsoft.com/office/drawing/2014/main" val="20000"/>
                    </a:ext>
                  </a:extLst>
                </a:gridCol>
                <a:gridCol w="2401231">
                  <a:extLst>
                    <a:ext uri="{9D8B030D-6E8A-4147-A177-3AD203B41FA5}">
                      <a16:colId xmlns:a16="http://schemas.microsoft.com/office/drawing/2014/main" val="20001"/>
                    </a:ext>
                  </a:extLst>
                </a:gridCol>
              </a:tblGrid>
              <a:tr h="540000">
                <a:tc>
                  <a:txBody>
                    <a:bodyPr/>
                    <a:lstStyle/>
                    <a:p>
                      <a:pPr algn="ctr"/>
                      <a:r>
                        <a:rPr lang="zh-CN" altLang="en-US" dirty="0" smtClean="0">
                          <a:latin typeface="微软雅黑" panose="020B0503020204020204" charset="-122"/>
                          <a:ea typeface="微软雅黑" panose="020B0503020204020204" charset="-122"/>
                        </a:rPr>
                        <a:t>模型</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准确率</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0"/>
                  </a:ext>
                </a:extLst>
              </a:tr>
              <a:tr h="540000">
                <a:tc>
                  <a:txBody>
                    <a:bodyPr/>
                    <a:lstStyle/>
                    <a:p>
                      <a:pPr algn="ctr"/>
                      <a:r>
                        <a:rPr lang="en-US" altLang="zh-CN" b="1" dirty="0" smtClean="0">
                          <a:latin typeface="微软雅黑" panose="020B0503020204020204" charset="-122"/>
                          <a:ea typeface="微软雅黑" panose="020B0503020204020204" charset="-122"/>
                        </a:rPr>
                        <a:t>resnet50+DPN</a:t>
                      </a:r>
                      <a:endParaRPr lang="zh-CN" altLang="en-US" b="1" dirty="0">
                        <a:latin typeface="微软雅黑" panose="020B0503020204020204" charset="-122"/>
                        <a:ea typeface="微软雅黑" panose="020B0503020204020204" charset="-122"/>
                      </a:endParaRPr>
                    </a:p>
                  </a:txBody>
                  <a:tcPr anchor="ctr"/>
                </a:tc>
                <a:tc>
                  <a:txBody>
                    <a:bodyPr/>
                    <a:lstStyle/>
                    <a:p>
                      <a:pPr algn="ctr"/>
                      <a:r>
                        <a:rPr lang="en-US" altLang="zh-CN" b="1" dirty="0" smtClean="0">
                          <a:solidFill>
                            <a:schemeClr val="tx1"/>
                          </a:solidFill>
                          <a:latin typeface="微软雅黑" panose="020B0503020204020204" charset="-122"/>
                          <a:ea typeface="微软雅黑" panose="020B0503020204020204" charset="-122"/>
                        </a:rPr>
                        <a:t>0.721</a:t>
                      </a:r>
                      <a:endParaRPr lang="zh-CN" altLang="en-US" b="1" dirty="0">
                        <a:solidFill>
                          <a:schemeClr val="tx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540000">
                <a:tc>
                  <a:txBody>
                    <a:bodyPr/>
                    <a:lstStyle/>
                    <a:p>
                      <a:pPr algn="ctr"/>
                      <a:r>
                        <a:rPr lang="en-US" altLang="zh-CN" dirty="0" smtClean="0">
                          <a:latin typeface="微软雅黑" panose="020B0503020204020204" charset="-122"/>
                          <a:ea typeface="微软雅黑" panose="020B0503020204020204" charset="-122"/>
                        </a:rPr>
                        <a:t>se_resnet50+DPN</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0.710</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540000">
                <a:tc>
                  <a:txBody>
                    <a:bodyPr/>
                    <a:lstStyle/>
                    <a:p>
                      <a:pPr algn="ctr"/>
                      <a:r>
                        <a:rPr lang="en-US" altLang="zh-CN" dirty="0" smtClean="0">
                          <a:latin typeface="微软雅黑" panose="020B0503020204020204" charset="-122"/>
                          <a:ea typeface="微软雅黑" panose="020B0503020204020204" charset="-122"/>
                        </a:rPr>
                        <a:t>se_resnext50_32x4d+DPN </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0.702</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r h="540000">
                <a:tc>
                  <a:txBody>
                    <a:bodyPr/>
                    <a:lstStyle/>
                    <a:p>
                      <a:pPr algn="ctr"/>
                      <a:r>
                        <a:rPr lang="en-US" altLang="zh-CN" dirty="0" smtClean="0">
                          <a:latin typeface="微软雅黑" panose="020B0503020204020204" charset="-122"/>
                          <a:ea typeface="微软雅黑" panose="020B0503020204020204" charset="-122"/>
                        </a:rPr>
                        <a:t>se_resnext101_32x4d+DPN</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0.707</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4"/>
                  </a:ext>
                </a:extLst>
              </a:tr>
              <a:tr h="540000">
                <a:tc>
                  <a:txBody>
                    <a:bodyPr/>
                    <a:lstStyle/>
                    <a:p>
                      <a:pPr algn="ctr"/>
                      <a:r>
                        <a:rPr lang="en-US" altLang="zh-CN" dirty="0" smtClean="0">
                          <a:latin typeface="微软雅黑" panose="020B0503020204020204" charset="-122"/>
                          <a:ea typeface="微软雅黑" panose="020B0503020204020204" charset="-122"/>
                        </a:rPr>
                        <a:t>resnet101+DPN</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0.698</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5"/>
                  </a:ext>
                </a:extLst>
              </a:tr>
              <a:tr h="540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latin typeface="微软雅黑" panose="020B0503020204020204" charset="-122"/>
                          <a:ea typeface="微软雅黑" panose="020B0503020204020204" charset="-122"/>
                        </a:rPr>
                        <a:t>squeezenet1_0+DPN</a:t>
                      </a:r>
                      <a:endParaRPr lang="zh-CN" altLang="en-US" dirty="0" smtClean="0">
                        <a:latin typeface="微软雅黑" panose="020B0503020204020204" charset="-122"/>
                        <a:ea typeface="微软雅黑" panose="020B050302020402020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latin typeface="微软雅黑" panose="020B0503020204020204" charset="-122"/>
                          <a:ea typeface="微软雅黑" panose="020B0503020204020204" charset="-122"/>
                        </a:rPr>
                        <a:t>0.600</a:t>
                      </a:r>
                      <a:endParaRPr lang="zh-CN" altLang="en-US" dirty="0" smtClean="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6"/>
                  </a:ext>
                </a:extLst>
              </a:tr>
              <a:tr h="540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smtClean="0">
                          <a:solidFill>
                            <a:srgbClr val="FF0000"/>
                          </a:solidFill>
                          <a:latin typeface="微软雅黑" panose="020B0503020204020204" charset="-122"/>
                          <a:ea typeface="微软雅黑" panose="020B0503020204020204" charset="-122"/>
                        </a:rPr>
                        <a:t>CNN</a:t>
                      </a:r>
                      <a:r>
                        <a:rPr lang="zh-CN" altLang="en-US" b="1" dirty="0" smtClean="0">
                          <a:solidFill>
                            <a:srgbClr val="FF0000"/>
                          </a:solidFill>
                          <a:latin typeface="微软雅黑" panose="020B0503020204020204" charset="-122"/>
                          <a:ea typeface="微软雅黑" panose="020B0503020204020204" charset="-122"/>
                        </a:rPr>
                        <a:t>集成模型</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dirty="0" smtClean="0">
                          <a:solidFill>
                            <a:srgbClr val="FF0000"/>
                          </a:solidFill>
                          <a:latin typeface="微软雅黑" panose="020B0503020204020204" charset="-122"/>
                          <a:ea typeface="微软雅黑" panose="020B0503020204020204" charset="-122"/>
                        </a:rPr>
                        <a:t>0.754</a:t>
                      </a:r>
                      <a:endParaRPr lang="zh-CN" altLang="en-US" b="1" dirty="0" smtClean="0">
                        <a:solidFill>
                          <a:srgbClr val="FF0000"/>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2586378419"/>
                  </a:ext>
                </a:extLst>
              </a:tr>
            </a:tbl>
          </a:graphicData>
        </a:graphic>
      </p:graphicFrame>
      <p:sp>
        <p:nvSpPr>
          <p:cNvPr id="8" name="平行四边形 7"/>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 name="平行四边形 12"/>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4" name="组合 10"/>
          <p:cNvGrpSpPr>
            <a:grpSpLocks/>
          </p:cNvGrpSpPr>
          <p:nvPr/>
        </p:nvGrpSpPr>
        <p:grpSpPr bwMode="auto">
          <a:xfrm>
            <a:off x="1020762" y="498116"/>
            <a:ext cx="6084887" cy="215430"/>
            <a:chOff x="0" y="0"/>
            <a:chExt cx="5029195" cy="180308"/>
          </a:xfrm>
          <a:solidFill>
            <a:srgbClr val="4F81BD"/>
          </a:solidFill>
        </p:grpSpPr>
        <p:cxnSp>
          <p:nvCxnSpPr>
            <p:cNvPr id="15" name="直接连接符 14"/>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6"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7"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5" name="文本框 24"/>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pitchFamily="34" charset="-122"/>
                <a:ea typeface="微软雅黑" panose="020B0503020204020204" pitchFamily="34" charset="-122"/>
              </a:rPr>
              <a:t>2.2.1 CNN</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183424" y="2315138"/>
            <a:ext cx="10535484" cy="1135054"/>
          </a:xfrm>
          <a:prstGeom prst="rect">
            <a:avLst/>
          </a:prstGeom>
          <a:noFill/>
        </p:spPr>
        <p:txBody>
          <a:bodyPr wrap="square" rtlCol="0">
            <a:spAutoFit/>
          </a:bodyPr>
          <a:lstStyle/>
          <a:p>
            <a:pPr>
              <a:lnSpc>
                <a:spcPct val="150000"/>
              </a:lnSpc>
            </a:pPr>
            <a:r>
              <a:rPr lang="en-US" altLang="zh-CN" sz="2400" dirty="0" smtClean="0">
                <a:latin typeface="微软雅黑" panose="020B0503020204020204" charset="-122"/>
                <a:ea typeface="微软雅黑" panose="020B0503020204020204" charset="-122"/>
              </a:rPr>
              <a:t>CNN</a:t>
            </a:r>
            <a:r>
              <a:rPr lang="zh-CN" altLang="en-US" sz="2400" dirty="0" smtClean="0">
                <a:latin typeface="微软雅黑" panose="020B0503020204020204" charset="-122"/>
                <a:ea typeface="微软雅黑" panose="020B0503020204020204" charset="-122"/>
              </a:rPr>
              <a:t>无法利用</a:t>
            </a:r>
            <a:r>
              <a:rPr lang="en-US" altLang="zh-CN" sz="2400" dirty="0" smtClean="0">
                <a:latin typeface="微软雅黑" panose="020B0503020204020204" charset="-122"/>
                <a:ea typeface="微软雅黑" panose="020B0503020204020204" charset="-122"/>
              </a:rPr>
              <a:t>visit</a:t>
            </a:r>
            <a:r>
              <a:rPr lang="zh-CN" altLang="en-US" sz="2400" dirty="0" smtClean="0">
                <a:latin typeface="微软雅黑" panose="020B0503020204020204" charset="-122"/>
                <a:ea typeface="微软雅黑" panose="020B0503020204020204" charset="-122"/>
              </a:rPr>
              <a:t>数据的</a:t>
            </a:r>
            <a:r>
              <a:rPr lang="zh-CN" altLang="en-US" sz="2400" b="1" dirty="0" smtClean="0">
                <a:latin typeface="微软雅黑" panose="020B0503020204020204" charset="-122"/>
                <a:ea typeface="微软雅黑" panose="020B0503020204020204" charset="-122"/>
              </a:rPr>
              <a:t>用户</a:t>
            </a:r>
            <a:r>
              <a:rPr lang="en-US" altLang="zh-CN" sz="2400" b="1" dirty="0" smtClean="0">
                <a:latin typeface="微软雅黑" panose="020B0503020204020204" charset="-122"/>
                <a:ea typeface="微软雅黑" panose="020B0503020204020204" charset="-122"/>
              </a:rPr>
              <a:t>ID</a:t>
            </a:r>
            <a:r>
              <a:rPr lang="zh-CN" altLang="en-US" sz="2400" b="1" dirty="0" smtClean="0">
                <a:latin typeface="微软雅黑" panose="020B0503020204020204" charset="-122"/>
                <a:ea typeface="微软雅黑" panose="020B0503020204020204" charset="-122"/>
              </a:rPr>
              <a:t>特征</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用户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在训练集与测试集中大部分重叠，测试集含有</a:t>
            </a:r>
            <a:r>
              <a:rPr lang="zh-CN" altLang="en-US" sz="2400" b="1" dirty="0" smtClean="0">
                <a:latin typeface="微软雅黑" panose="020B0503020204020204" charset="-122"/>
                <a:ea typeface="微软雅黑" panose="020B0503020204020204" charset="-122"/>
              </a:rPr>
              <a:t>超过</a:t>
            </a:r>
            <a:r>
              <a:rPr lang="en-US" altLang="zh-CN" sz="2400" b="1" dirty="0">
                <a:latin typeface="微软雅黑" panose="020B0503020204020204" charset="-122"/>
                <a:ea typeface="微软雅黑" panose="020B0503020204020204" charset="-122"/>
              </a:rPr>
              <a:t>8</a:t>
            </a:r>
            <a:r>
              <a:rPr lang="en-US" altLang="zh-CN" sz="2400" b="1" dirty="0" smtClean="0">
                <a:latin typeface="微软雅黑" panose="020B0503020204020204" charset="-122"/>
                <a:ea typeface="微软雅黑" panose="020B0503020204020204" charset="-122"/>
              </a:rPr>
              <a:t>0%</a:t>
            </a:r>
            <a:r>
              <a:rPr lang="zh-CN" altLang="en-US" sz="2400" dirty="0">
                <a:latin typeface="微软雅黑" panose="020B0503020204020204" charset="-122"/>
                <a:ea typeface="微软雅黑" panose="020B0503020204020204" charset="-122"/>
              </a:rPr>
              <a:t>历史</a:t>
            </a:r>
            <a:r>
              <a:rPr lang="zh-CN" altLang="en-US" sz="2400" dirty="0" smtClean="0">
                <a:latin typeface="微软雅黑" panose="020B0503020204020204" charset="-122"/>
                <a:ea typeface="微软雅黑" panose="020B0503020204020204" charset="-122"/>
              </a:rPr>
              <a:t>用户</a:t>
            </a:r>
            <a:endParaRPr lang="en-US" altLang="zh-CN" sz="2400" dirty="0" smtClean="0">
              <a:latin typeface="微软雅黑" panose="020B0503020204020204" charset="-122"/>
              <a:ea typeface="微软雅黑" panose="020B0503020204020204" charset="-122"/>
            </a:endParaRPr>
          </a:p>
        </p:txBody>
      </p:sp>
      <p:sp>
        <p:nvSpPr>
          <p:cNvPr id="2" name="椭圆 1"/>
          <p:cNvSpPr/>
          <p:nvPr/>
        </p:nvSpPr>
        <p:spPr>
          <a:xfrm>
            <a:off x="3634879" y="3858901"/>
            <a:ext cx="3482939" cy="244265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673501" y="4374791"/>
            <a:ext cx="2755481" cy="1926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840413" y="5488889"/>
            <a:ext cx="1588569" cy="400110"/>
          </a:xfrm>
          <a:prstGeom prst="rect">
            <a:avLst/>
          </a:prstGeom>
          <a:noFill/>
        </p:spPr>
        <p:txBody>
          <a:bodyPr wrap="square" rtlCol="0">
            <a:spAutoFit/>
          </a:bodyPr>
          <a:lstStyle/>
          <a:p>
            <a:pPr algn="ctr"/>
            <a:r>
              <a:rPr lang="en-US" altLang="zh-CN" sz="2000" dirty="0" smtClean="0">
                <a:latin typeface="微软雅黑" panose="020B0503020204020204" charset="-122"/>
                <a:ea typeface="微软雅黑" panose="020B0503020204020204" charset="-122"/>
              </a:rPr>
              <a:t>703</a:t>
            </a:r>
            <a:r>
              <a:rPr lang="zh-CN" altLang="en-US" sz="2000" dirty="0" smtClean="0">
                <a:latin typeface="微软雅黑" panose="020B0503020204020204" charset="-122"/>
                <a:ea typeface="微软雅黑" panose="020B0503020204020204" charset="-122"/>
              </a:rPr>
              <a:t>万用户</a:t>
            </a:r>
            <a:endParaRPr lang="en-US" altLang="zh-CN" sz="2000" dirty="0" smtClean="0">
              <a:latin typeface="微软雅黑" panose="020B0503020204020204" charset="-122"/>
              <a:ea typeface="微软雅黑" panose="020B0503020204020204" charset="-122"/>
            </a:endParaRPr>
          </a:p>
        </p:txBody>
      </p:sp>
      <p:sp>
        <p:nvSpPr>
          <p:cNvPr id="14" name="文本框 13"/>
          <p:cNvSpPr txBox="1"/>
          <p:nvPr/>
        </p:nvSpPr>
        <p:spPr>
          <a:xfrm>
            <a:off x="5605969" y="5009011"/>
            <a:ext cx="1641616" cy="400110"/>
          </a:xfrm>
          <a:prstGeom prst="rect">
            <a:avLst/>
          </a:prstGeom>
          <a:noFill/>
        </p:spPr>
        <p:txBody>
          <a:bodyPr wrap="square" rtlCol="0">
            <a:spAutoFit/>
          </a:bodyPr>
          <a:lstStyle/>
          <a:p>
            <a:pPr algn="ctr"/>
            <a:r>
              <a:rPr lang="en-US" altLang="zh-CN" sz="2000" dirty="0" smtClean="0">
                <a:latin typeface="微软雅黑" panose="020B0503020204020204" charset="-122"/>
                <a:ea typeface="微软雅黑" panose="020B0503020204020204" charset="-122"/>
              </a:rPr>
              <a:t>4376</a:t>
            </a:r>
            <a:r>
              <a:rPr lang="zh-CN" altLang="en-US" sz="2000" dirty="0" smtClean="0">
                <a:latin typeface="微软雅黑" panose="020B0503020204020204" charset="-122"/>
                <a:ea typeface="微软雅黑" panose="020B0503020204020204" charset="-122"/>
              </a:rPr>
              <a:t>万用户</a:t>
            </a:r>
            <a:endParaRPr lang="en-US" altLang="zh-CN" sz="2000" dirty="0" smtClean="0">
              <a:latin typeface="微软雅黑" panose="020B0503020204020204" charset="-122"/>
              <a:ea typeface="微软雅黑" panose="020B0503020204020204" charset="-122"/>
            </a:endParaRPr>
          </a:p>
        </p:txBody>
      </p:sp>
      <p:sp>
        <p:nvSpPr>
          <p:cNvPr id="15" name="文本框 14"/>
          <p:cNvSpPr txBox="1"/>
          <p:nvPr/>
        </p:nvSpPr>
        <p:spPr>
          <a:xfrm>
            <a:off x="3831142" y="5073039"/>
            <a:ext cx="1851027" cy="400110"/>
          </a:xfrm>
          <a:prstGeom prst="rect">
            <a:avLst/>
          </a:prstGeom>
          <a:noFill/>
        </p:spPr>
        <p:txBody>
          <a:bodyPr wrap="square" rtlCol="0">
            <a:spAutoFit/>
          </a:bodyPr>
          <a:lstStyle/>
          <a:p>
            <a:r>
              <a:rPr lang="en-US" altLang="zh-CN" sz="2000" dirty="0" smtClean="0">
                <a:latin typeface="微软雅黑" panose="020B0503020204020204" charset="-122"/>
                <a:ea typeface="微软雅黑" panose="020B0503020204020204" charset="-122"/>
              </a:rPr>
              <a:t>5036</a:t>
            </a:r>
            <a:r>
              <a:rPr lang="zh-CN" altLang="en-US" sz="2000" dirty="0" smtClean="0">
                <a:latin typeface="微软雅黑" panose="020B0503020204020204" charset="-122"/>
                <a:ea typeface="微软雅黑" panose="020B0503020204020204" charset="-122"/>
              </a:rPr>
              <a:t>万用户</a:t>
            </a:r>
            <a:endParaRPr lang="en-US" altLang="zh-CN" sz="2000" dirty="0" smtClean="0">
              <a:latin typeface="微软雅黑" panose="020B0503020204020204" charset="-122"/>
              <a:ea typeface="微软雅黑" panose="020B0503020204020204" charset="-122"/>
            </a:endParaRPr>
          </a:p>
        </p:txBody>
      </p:sp>
      <p:sp>
        <p:nvSpPr>
          <p:cNvPr id="16" name="文本框 15"/>
          <p:cNvSpPr txBox="1"/>
          <p:nvPr/>
        </p:nvSpPr>
        <p:spPr>
          <a:xfrm>
            <a:off x="4499437" y="4155515"/>
            <a:ext cx="1021786" cy="400110"/>
          </a:xfrm>
          <a:prstGeom prst="rect">
            <a:avLst/>
          </a:prstGeom>
          <a:noFill/>
        </p:spPr>
        <p:txBody>
          <a:bodyPr wrap="square" rtlCol="0">
            <a:spAutoFit/>
          </a:bodyPr>
          <a:lstStyle/>
          <a:p>
            <a:pPr algn="ctr"/>
            <a:r>
              <a:rPr lang="zh-CN" altLang="en-US" sz="2000" dirty="0" smtClean="0">
                <a:latin typeface="微软雅黑" panose="020B0503020204020204" charset="-122"/>
                <a:ea typeface="微软雅黑" panose="020B0503020204020204" charset="-122"/>
              </a:rPr>
              <a:t>训练集</a:t>
            </a:r>
            <a:endParaRPr lang="en-US" altLang="zh-CN" sz="2000" dirty="0" smtClean="0">
              <a:latin typeface="微软雅黑" panose="020B0503020204020204" charset="-122"/>
              <a:ea typeface="微软雅黑" panose="020B0503020204020204" charset="-122"/>
            </a:endParaRPr>
          </a:p>
        </p:txBody>
      </p:sp>
      <p:sp>
        <p:nvSpPr>
          <p:cNvPr id="17" name="文本框 16"/>
          <p:cNvSpPr txBox="1"/>
          <p:nvPr/>
        </p:nvSpPr>
        <p:spPr>
          <a:xfrm>
            <a:off x="7185350" y="4808956"/>
            <a:ext cx="1021786" cy="400110"/>
          </a:xfrm>
          <a:prstGeom prst="rect">
            <a:avLst/>
          </a:prstGeom>
          <a:noFill/>
        </p:spPr>
        <p:txBody>
          <a:bodyPr wrap="square" rtlCol="0">
            <a:spAutoFit/>
          </a:bodyPr>
          <a:lstStyle/>
          <a:p>
            <a:pPr algn="ctr"/>
            <a:r>
              <a:rPr lang="zh-CN" altLang="en-US" sz="2000" dirty="0" smtClean="0">
                <a:latin typeface="微软雅黑" panose="020B0503020204020204" charset="-122"/>
                <a:ea typeface="微软雅黑" panose="020B0503020204020204" charset="-122"/>
              </a:rPr>
              <a:t>测试集</a:t>
            </a:r>
            <a:endParaRPr lang="en-US" altLang="zh-CN" sz="2000" dirty="0" smtClean="0">
              <a:latin typeface="微软雅黑" panose="020B0503020204020204" charset="-122"/>
              <a:ea typeface="微软雅黑" panose="020B0503020204020204" charset="-122"/>
            </a:endParaRPr>
          </a:p>
        </p:txBody>
      </p:sp>
      <p:sp>
        <p:nvSpPr>
          <p:cNvPr id="18" name="平行四边形 17"/>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平行四边形 19"/>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21" name="组合 10"/>
          <p:cNvGrpSpPr>
            <a:grpSpLocks/>
          </p:cNvGrpSpPr>
          <p:nvPr/>
        </p:nvGrpSpPr>
        <p:grpSpPr bwMode="auto">
          <a:xfrm>
            <a:off x="1020762" y="498116"/>
            <a:ext cx="6084887" cy="215430"/>
            <a:chOff x="0" y="0"/>
            <a:chExt cx="5029195" cy="180308"/>
          </a:xfrm>
          <a:solidFill>
            <a:srgbClr val="4F81BD"/>
          </a:solidFill>
        </p:grpSpPr>
        <p:cxnSp>
          <p:nvCxnSpPr>
            <p:cNvPr id="22" name="直接连接符 21"/>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23"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4"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5" name="文本框 24"/>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sp>
        <p:nvSpPr>
          <p:cNvPr id="19" name="文本框 18"/>
          <p:cNvSpPr txBox="1"/>
          <p:nvPr/>
        </p:nvSpPr>
        <p:spPr>
          <a:xfrm>
            <a:off x="1183424" y="1713561"/>
            <a:ext cx="10535484" cy="461665"/>
          </a:xfrm>
          <a:prstGeom prst="rect">
            <a:avLst/>
          </a:prstGeom>
          <a:noFill/>
        </p:spPr>
        <p:txBody>
          <a:bodyPr wrap="square" rtlCol="0">
            <a:spAutoFit/>
          </a:bodyPr>
          <a:lstStyle/>
          <a:p>
            <a:r>
              <a:rPr lang="zh-CN" altLang="en-US" sz="2400" b="1" dirty="0" smtClean="0">
                <a:latin typeface="微软雅黑" panose="020B0503020204020204" charset="-122"/>
                <a:ea typeface="微软雅黑" panose="020B0503020204020204" charset="-122"/>
              </a:rPr>
              <a:t>规则的提出背景</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3131079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276455" y="1774507"/>
            <a:ext cx="10661119"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rPr>
              <a:t>用户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将训练集和测试集联系起来，充分利用和挖掘用户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的信息</a:t>
            </a:r>
            <a:endParaRPr lang="en-US" altLang="zh-CN" sz="2400" dirty="0" smtClean="0">
              <a:latin typeface="微软雅黑" panose="020B0503020204020204" charset="-122"/>
              <a:ea typeface="微软雅黑" panose="020B0503020204020204" charset="-122"/>
            </a:endParaRPr>
          </a:p>
        </p:txBody>
      </p:sp>
      <p:sp>
        <p:nvSpPr>
          <p:cNvPr id="34" name="文本框 33"/>
          <p:cNvSpPr txBox="1"/>
          <p:nvPr/>
        </p:nvSpPr>
        <p:spPr>
          <a:xfrm>
            <a:off x="1195717" y="2236172"/>
            <a:ext cx="9214375" cy="1200329"/>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rPr>
              <a:t>       </a:t>
            </a:r>
            <a:r>
              <a:rPr lang="zh-CN" altLang="en-US" sz="2400" b="1" dirty="0" smtClean="0">
                <a:latin typeface="微软雅黑" panose="020B0503020204020204" charset="-122"/>
                <a:ea typeface="微软雅黑" panose="020B0503020204020204" charset="-122"/>
              </a:rPr>
              <a:t>规则的定义</a:t>
            </a:r>
            <a:r>
              <a:rPr lang="zh-CN" altLang="en-US" sz="2400" dirty="0" smtClean="0">
                <a:latin typeface="微软雅黑" panose="020B0503020204020204" charset="-122"/>
                <a:ea typeface="微软雅黑" panose="020B0503020204020204" charset="-122"/>
              </a:rPr>
              <a:t>：从训练集中寻找测试样本中出现的用户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，根据训练集中用户的类别进行投票，从而对测试样本进行分类</a:t>
            </a:r>
            <a:endParaRPr lang="en-US" altLang="zh-CN" sz="2400" dirty="0" smtClean="0">
              <a:latin typeface="微软雅黑" panose="020B0503020204020204" charset="-122"/>
              <a:ea typeface="微软雅黑" panose="020B0503020204020204" charset="-122"/>
            </a:endParaRPr>
          </a:p>
        </p:txBody>
      </p:sp>
      <p:sp>
        <p:nvSpPr>
          <p:cNvPr id="13" name="文本框 12"/>
          <p:cNvSpPr txBox="1"/>
          <p:nvPr/>
        </p:nvSpPr>
        <p:spPr>
          <a:xfrm>
            <a:off x="1973222" y="6137419"/>
            <a:ext cx="2647950" cy="461665"/>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charset="-122"/>
                <a:ea typeface="微软雅黑" panose="020B0503020204020204" charset="-122"/>
              </a:rPr>
              <a:t>真实标签为类别</a:t>
            </a:r>
            <a:r>
              <a:rPr lang="en-US" altLang="zh-CN" sz="1600" dirty="0" smtClean="0">
                <a:latin typeface="微软雅黑" panose="020B0503020204020204" charset="-122"/>
                <a:ea typeface="微软雅黑" panose="020B0503020204020204" charset="-122"/>
              </a:rPr>
              <a:t>6</a:t>
            </a:r>
            <a:r>
              <a:rPr lang="zh-CN" altLang="en-US" sz="1600" dirty="0" smtClean="0">
                <a:latin typeface="微软雅黑" panose="020B0503020204020204" charset="-122"/>
                <a:ea typeface="微软雅黑" panose="020B0503020204020204" charset="-122"/>
              </a:rPr>
              <a:t>的样本</a:t>
            </a:r>
            <a:endParaRPr lang="en-US" altLang="zh-CN" sz="1600" dirty="0" smtClean="0">
              <a:latin typeface="微软雅黑" panose="020B0503020204020204" charset="-122"/>
              <a:ea typeface="微软雅黑" panose="020B0503020204020204" charset="-122"/>
            </a:endParaRPr>
          </a:p>
        </p:txBody>
      </p:sp>
      <p:sp>
        <p:nvSpPr>
          <p:cNvPr id="15" name="文本框 14"/>
          <p:cNvSpPr txBox="1"/>
          <p:nvPr/>
        </p:nvSpPr>
        <p:spPr>
          <a:xfrm>
            <a:off x="6577091" y="6137419"/>
            <a:ext cx="2647950" cy="461665"/>
          </a:xfrm>
          <a:prstGeom prst="rect">
            <a:avLst/>
          </a:prstGeom>
          <a:noFill/>
        </p:spPr>
        <p:txBody>
          <a:bodyPr wrap="square" rtlCol="0">
            <a:spAutoFit/>
          </a:bodyPr>
          <a:lstStyle/>
          <a:p>
            <a:pPr algn="ctr">
              <a:lnSpc>
                <a:spcPct val="150000"/>
              </a:lnSpc>
            </a:pPr>
            <a:r>
              <a:rPr lang="zh-CN" altLang="en-US" sz="1600" dirty="0" smtClean="0">
                <a:latin typeface="微软雅黑" panose="020B0503020204020204" charset="-122"/>
                <a:ea typeface="微软雅黑" panose="020B0503020204020204" charset="-122"/>
              </a:rPr>
              <a:t>真实标签为类别</a:t>
            </a:r>
            <a:r>
              <a:rPr lang="en-US" altLang="zh-CN" sz="1600" dirty="0" smtClean="0">
                <a:latin typeface="微软雅黑" panose="020B0503020204020204" charset="-122"/>
                <a:ea typeface="微软雅黑" panose="020B0503020204020204" charset="-122"/>
              </a:rPr>
              <a:t>2</a:t>
            </a:r>
            <a:r>
              <a:rPr lang="zh-CN" altLang="en-US" sz="1600" dirty="0" smtClean="0">
                <a:latin typeface="微软雅黑" panose="020B0503020204020204" charset="-122"/>
                <a:ea typeface="微软雅黑" panose="020B0503020204020204" charset="-122"/>
              </a:rPr>
              <a:t>的样本</a:t>
            </a:r>
            <a:endParaRPr lang="en-US" altLang="zh-CN" sz="1600" dirty="0" smtClean="0">
              <a:latin typeface="微软雅黑" panose="020B0503020204020204" charset="-122"/>
              <a:ea typeface="微软雅黑" panose="020B0503020204020204" charset="-122"/>
            </a:endParaRPr>
          </a:p>
        </p:txBody>
      </p:sp>
      <p:sp>
        <p:nvSpPr>
          <p:cNvPr id="16" name="平行四边形 15"/>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7" name="平行四边形 16"/>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8" name="组合 10"/>
          <p:cNvGrpSpPr>
            <a:grpSpLocks/>
          </p:cNvGrpSpPr>
          <p:nvPr/>
        </p:nvGrpSpPr>
        <p:grpSpPr bwMode="auto">
          <a:xfrm>
            <a:off x="1020762" y="498116"/>
            <a:ext cx="6084887" cy="215430"/>
            <a:chOff x="0" y="0"/>
            <a:chExt cx="5029195" cy="180308"/>
          </a:xfrm>
          <a:solidFill>
            <a:srgbClr val="4F81BD"/>
          </a:solidFill>
        </p:grpSpPr>
        <p:cxnSp>
          <p:nvCxnSpPr>
            <p:cNvPr id="19" name="直接连接符 18"/>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20"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1"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2" name="文本框 21"/>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190" t="354" r="42816" b="-354"/>
          <a:stretch/>
        </p:blipFill>
        <p:spPr>
          <a:xfrm>
            <a:off x="1795814" y="3371226"/>
            <a:ext cx="3389064" cy="3149029"/>
          </a:xfrm>
          <a:prstGeom prst="rect">
            <a:avLst/>
          </a:prstGeom>
        </p:spPr>
      </p:pic>
      <p:pic>
        <p:nvPicPr>
          <p:cNvPr id="8" name="图片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6971" t="4609" r="1704" b="10474"/>
          <a:stretch/>
        </p:blipFill>
        <p:spPr>
          <a:xfrm>
            <a:off x="6607014" y="3475775"/>
            <a:ext cx="3004457" cy="2753248"/>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245957" y="1569846"/>
            <a:ext cx="9224423" cy="1753235"/>
          </a:xfrm>
          <a:prstGeom prst="rect">
            <a:avLst/>
          </a:prstGeom>
          <a:noFill/>
        </p:spPr>
        <p:txBody>
          <a:bodyPr wrap="square" rtlCol="0">
            <a:spAutoFit/>
          </a:bodyPr>
          <a:lstStyle/>
          <a:p>
            <a:pPr>
              <a:lnSpc>
                <a:spcPct val="150000"/>
              </a:lnSpc>
            </a:pPr>
            <a:r>
              <a:rPr lang="zh-CN" altLang="en-US" sz="2400" dirty="0" smtClean="0">
                <a:latin typeface="微软雅黑" panose="020B0503020204020204" charset="-122"/>
                <a:ea typeface="微软雅黑" panose="020B0503020204020204" charset="-122"/>
              </a:rPr>
              <a:t>投票时，可以采用不同的标准：</a:t>
            </a:r>
            <a:endParaRPr lang="en-US" altLang="zh-CN" sz="2400" dirty="0" smtClean="0">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基于</a:t>
            </a:r>
            <a:r>
              <a:rPr lang="zh-CN" altLang="en-US" sz="2400" dirty="0">
                <a:latin typeface="微软雅黑" panose="020B0503020204020204" charset="-122"/>
                <a:ea typeface="微软雅黑" panose="020B0503020204020204" charset="-122"/>
              </a:rPr>
              <a:t>时间</a:t>
            </a:r>
            <a:r>
              <a:rPr lang="zh-CN" altLang="en-US" sz="2400" dirty="0" smtClean="0">
                <a:latin typeface="微软雅黑" panose="020B0503020204020204" charset="-122"/>
                <a:ea typeface="微软雅黑" panose="020B0503020204020204" charset="-122"/>
              </a:rPr>
              <a:t>的规则</a:t>
            </a:r>
            <a:endParaRPr lang="en-US" altLang="zh-CN" sz="2400" dirty="0" smtClean="0">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Ø"/>
            </a:pPr>
            <a:r>
              <a:rPr lang="zh-CN" altLang="en-US" sz="2400" dirty="0" smtClean="0">
                <a:latin typeface="微软雅黑" panose="020B0503020204020204" charset="-122"/>
                <a:ea typeface="微软雅黑" panose="020B0503020204020204" charset="-122"/>
              </a:rPr>
              <a:t>基于可信用户的规则</a:t>
            </a:r>
            <a:endParaRPr lang="en-US" altLang="zh-CN" sz="2400" dirty="0" smtClean="0">
              <a:latin typeface="微软雅黑" panose="020B0503020204020204" charset="-122"/>
              <a:ea typeface="微软雅黑" panose="020B0503020204020204" charset="-122"/>
            </a:endParaRPr>
          </a:p>
        </p:txBody>
      </p:sp>
      <p:sp>
        <p:nvSpPr>
          <p:cNvPr id="14" name="平行四边形 1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 name="平行四边形 1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6" name="组合 10"/>
          <p:cNvGrpSpPr>
            <a:grpSpLocks/>
          </p:cNvGrpSpPr>
          <p:nvPr/>
        </p:nvGrpSpPr>
        <p:grpSpPr bwMode="auto">
          <a:xfrm>
            <a:off x="1020762" y="498116"/>
            <a:ext cx="6084887" cy="215430"/>
            <a:chOff x="0" y="0"/>
            <a:chExt cx="5029195" cy="180308"/>
          </a:xfrm>
          <a:solidFill>
            <a:srgbClr val="4F81BD"/>
          </a:solidFill>
        </p:grpSpPr>
        <p:cxnSp>
          <p:nvCxnSpPr>
            <p:cNvPr id="17" name="直接连接符 1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8"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9"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0" name="文本框 19"/>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1648265" y="3323081"/>
            <a:ext cx="8419806" cy="3060466"/>
          </a:xfrm>
          <a:prstGeom prst="rect">
            <a:avLst/>
          </a:prstGeom>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988164" y="1700032"/>
            <a:ext cx="6955066" cy="46166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rPr>
              <a:t>基于时间的规则</a:t>
            </a:r>
            <a:endParaRPr lang="en-US" altLang="zh-CN" sz="2400" dirty="0" smtClean="0">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14" name="文本框 13"/>
              <p:cNvSpPr txBox="1"/>
              <p:nvPr/>
            </p:nvSpPr>
            <p:spPr>
              <a:xfrm>
                <a:off x="988163" y="4665448"/>
                <a:ext cx="7860561" cy="1787797"/>
              </a:xfrm>
              <a:prstGeom prst="rect">
                <a:avLst/>
              </a:prstGeom>
              <a:noFill/>
            </p:spPr>
            <p:txBody>
              <a:bodyPr wrap="square" rtlCol="0">
                <a:spAutoFit/>
              </a:bodyPr>
              <a:lstStyle/>
              <a:p>
                <a:pPr>
                  <a:lnSpc>
                    <a:spcPct val="150000"/>
                  </a:lnSpc>
                </a:pP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𝑢𝑠𝑒𝑟</m:t>
                    </m:r>
                    <m:r>
                      <a:rPr lang="en-US" altLang="zh-CN" b="0" i="1" smtClean="0">
                        <a:latin typeface="Cambria Math" panose="02040503050406030204" pitchFamily="18" charset="0"/>
                        <a:ea typeface="微软雅黑" panose="020B0503020204020204" pitchFamily="34" charset="-122"/>
                      </a:rPr>
                      <m:t>_</m:t>
                    </m:r>
                    <m:r>
                      <a:rPr lang="en-US" altLang="zh-CN" b="0" i="1" smtClean="0">
                        <a:latin typeface="Cambria Math" panose="02040503050406030204" pitchFamily="18" charset="0"/>
                        <a:ea typeface="微软雅黑" panose="020B0503020204020204" pitchFamily="34" charset="-122"/>
                      </a:rPr>
                      <m:t>𝑡𝑟</m:t>
                    </m:r>
                  </m:oMath>
                </a14:m>
                <a:r>
                  <a:rPr lang="zh-CN" altLang="en-US" dirty="0" smtClean="0">
                    <a:latin typeface="微软雅黑" panose="020B0503020204020204" pitchFamily="34" charset="-122"/>
                    <a:ea typeface="微软雅黑" panose="020B0503020204020204" pitchFamily="34" charset="-122"/>
                  </a:rPr>
                  <a:t>：训练集的用户集合</a:t>
                </a:r>
                <a:endParaRPr lang="en-US" altLang="zh-CN" dirty="0" smtClean="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i="1">
                        <a:latin typeface="Cambria Math" panose="02040503050406030204" pitchFamily="18" charset="0"/>
                        <a:ea typeface="微软雅黑" panose="020B0503020204020204" pitchFamily="34" charset="-122"/>
                      </a:rPr>
                      <m:t>𝑢𝑠𝑒𝑟</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𝑡𝑠</m:t>
                    </m:r>
                  </m:oMath>
                </a14:m>
                <a:r>
                  <a:rPr lang="zh-CN" altLang="en-US" dirty="0" smtClean="0">
                    <a:latin typeface="微软雅黑" panose="020B0503020204020204" pitchFamily="34" charset="-122"/>
                    <a:ea typeface="微软雅黑" panose="020B0503020204020204" pitchFamily="34" charset="-122"/>
                  </a:rPr>
                  <a:t>：单个测试样本的</a:t>
                </a:r>
                <a:r>
                  <a:rPr lang="zh-CN" altLang="en-US" dirty="0">
                    <a:latin typeface="微软雅黑" panose="020B0503020204020204" pitchFamily="34" charset="-122"/>
                    <a:ea typeface="微软雅黑" panose="020B0503020204020204" pitchFamily="34" charset="-122"/>
                  </a:rPr>
                  <a:t>用户</a:t>
                </a:r>
                <a:r>
                  <a:rPr lang="zh-CN" altLang="en-US" dirty="0" smtClean="0">
                    <a:latin typeface="微软雅黑" panose="020B0503020204020204" pitchFamily="34" charset="-122"/>
                    <a:ea typeface="微软雅黑" panose="020B0503020204020204" pitchFamily="34" charset="-122"/>
                  </a:rPr>
                  <a:t>集合</a:t>
                </a:r>
                <a:endParaRPr lang="en-US" altLang="zh-CN"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i="1">
                        <a:latin typeface="Cambria Math" panose="02040503050406030204" pitchFamily="18" charset="0"/>
                        <a:ea typeface="微软雅黑" panose="020B0503020204020204" pitchFamily="34" charset="-122"/>
                      </a:rPr>
                      <m:t>h𝑖𝑠𝑡𝑜𝑟𝑦</m:t>
                    </m:r>
                    <m:r>
                      <a:rPr lang="en-US" altLang="zh-CN" i="1">
                        <a:latin typeface="Cambria Math" panose="02040503050406030204" pitchFamily="18" charset="0"/>
                        <a:ea typeface="微软雅黑" panose="020B0503020204020204" pitchFamily="34" charset="-122"/>
                      </a:rPr>
                      <m:t>_</m:t>
                    </m:r>
                    <m:r>
                      <a:rPr lang="en-US" altLang="zh-CN" i="1">
                        <a:latin typeface="Cambria Math" panose="02040503050406030204" pitchFamily="18" charset="0"/>
                        <a:ea typeface="微软雅黑" panose="020B0503020204020204" pitchFamily="34" charset="-122"/>
                      </a:rPr>
                      <m:t>𝑢𝑠𝑒𝑟</m:t>
                    </m:r>
                  </m:oMath>
                </a14:m>
                <a:r>
                  <a:rPr lang="zh-CN" altLang="en-US" dirty="0">
                    <a:latin typeface="微软雅黑" panose="020B0503020204020204" pitchFamily="34" charset="-122"/>
                    <a:ea typeface="微软雅黑" panose="020B0503020204020204" pitchFamily="34" charset="-122"/>
                  </a:rPr>
                  <a:t>：训练集与测试样本均出现的用户</a:t>
                </a:r>
                <a:r>
                  <a:rPr lang="zh-CN" altLang="en-US" dirty="0" smtClean="0">
                    <a:latin typeface="微软雅黑" panose="020B0503020204020204" pitchFamily="34" charset="-122"/>
                    <a:ea typeface="微软雅黑" panose="020B0503020204020204" pitchFamily="34" charset="-122"/>
                  </a:rPr>
                  <a:t>集合</a:t>
                </a:r>
                <a:endParaRPr lang="en-US" altLang="zh-CN" i="1" dirty="0" smtClean="0">
                  <a:latin typeface="Cambria Math" panose="02040503050406030204" pitchFamily="18" charset="0"/>
                  <a:ea typeface="微软雅黑" panose="020B0503020204020204" pitchFamily="34" charset="-122"/>
                </a:endParaRPr>
              </a:p>
              <a:p>
                <a:pPr>
                  <a:lnSpc>
                    <a:spcPct val="150000"/>
                  </a:lnSpc>
                </a:pP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𝑡𝑖𝑚𝑒</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𝑗</m:t>
                        </m:r>
                      </m:sub>
                    </m:sSub>
                  </m:oMath>
                </a14:m>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用户 </a:t>
                </a:r>
                <a14:m>
                  <m:oMath xmlns:m="http://schemas.openxmlformats.org/officeDocument/2006/math">
                    <m:r>
                      <a:rPr lang="en-US" altLang="zh-CN" i="1" dirty="0">
                        <a:latin typeface="Cambria Math" panose="02040503050406030204" pitchFamily="18" charset="0"/>
                        <a:ea typeface="微软雅黑" panose="020B0503020204020204" pitchFamily="34" charset="-122"/>
                      </a:rPr>
                      <m:t>𝑗</m:t>
                    </m:r>
                  </m:oMath>
                </a14:m>
                <a:r>
                  <a:rPr lang="zh-CN" altLang="en-US" dirty="0" smtClean="0">
                    <a:latin typeface="微软雅黑" panose="020B0503020204020204" pitchFamily="34" charset="-122"/>
                    <a:ea typeface="微软雅黑" panose="020B0503020204020204" pitchFamily="34" charset="-122"/>
                  </a:rPr>
                  <a:t> 在类别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𝑖</m:t>
                    </m:r>
                  </m:oMath>
                </a14:m>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的区域出现的</a:t>
                </a:r>
                <a:r>
                  <a:rPr lang="zh-CN" altLang="en-US" dirty="0" smtClean="0">
                    <a:latin typeface="微软雅黑" panose="020B0503020204020204" pitchFamily="34" charset="-122"/>
                    <a:ea typeface="微软雅黑" panose="020B0503020204020204" pitchFamily="34" charset="-122"/>
                  </a:rPr>
                  <a:t>时长，可以通过</a:t>
                </a:r>
                <a:r>
                  <a:rPr lang="zh-CN" altLang="en-US" b="1" dirty="0" smtClean="0">
                    <a:latin typeface="微软雅黑" panose="020B0503020204020204" pitchFamily="34" charset="-122"/>
                    <a:ea typeface="微软雅黑" panose="020B0503020204020204" pitchFamily="34" charset="-122"/>
                  </a:rPr>
                  <a:t>并行计算</a:t>
                </a:r>
                <a:r>
                  <a:rPr lang="zh-CN" altLang="en-US" dirty="0" smtClean="0">
                    <a:latin typeface="微软雅黑" panose="020B0503020204020204" pitchFamily="34" charset="-122"/>
                    <a:ea typeface="微软雅黑" panose="020B0503020204020204" pitchFamily="34" charset="-122"/>
                  </a:rPr>
                  <a:t>得到</a:t>
                </a:r>
                <a:endParaRPr lang="en-US" altLang="zh-CN" dirty="0" smtClean="0">
                  <a:latin typeface="微软雅黑" panose="020B0503020204020204" pitchFamily="34" charset="-122"/>
                  <a:ea typeface="微软雅黑" panose="020B0503020204020204" pitchFamily="34"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988163" y="4665448"/>
                <a:ext cx="7860561" cy="1787797"/>
              </a:xfrm>
              <a:prstGeom prst="rect">
                <a:avLst/>
              </a:prstGeom>
              <a:blipFill>
                <a:blip r:embed="rId3"/>
                <a:stretch>
                  <a:fillRect l="-233" b="-680"/>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266"/>
          <a:stretch/>
        </p:blipFill>
        <p:spPr>
          <a:xfrm>
            <a:off x="1108744" y="2556332"/>
            <a:ext cx="6131664" cy="798569"/>
          </a:xfrm>
          <a:prstGeom prst="rect">
            <a:avLst/>
          </a:prstGeom>
        </p:spPr>
      </p:pic>
      <p:pic>
        <p:nvPicPr>
          <p:cNvPr id="5" name="图片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8744" y="3354901"/>
            <a:ext cx="6131664" cy="1027261"/>
          </a:xfrm>
          <a:prstGeom prst="rect">
            <a:avLst/>
          </a:prstGeom>
        </p:spPr>
      </p:pic>
      <p:sp>
        <p:nvSpPr>
          <p:cNvPr id="20" name="平行四边形 19"/>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 name="平行四边形 20"/>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22" name="组合 10"/>
          <p:cNvGrpSpPr>
            <a:grpSpLocks/>
          </p:cNvGrpSpPr>
          <p:nvPr/>
        </p:nvGrpSpPr>
        <p:grpSpPr bwMode="auto">
          <a:xfrm>
            <a:off x="1020762" y="498116"/>
            <a:ext cx="6084887" cy="215430"/>
            <a:chOff x="0" y="0"/>
            <a:chExt cx="5029195" cy="180308"/>
          </a:xfrm>
          <a:solidFill>
            <a:srgbClr val="4F81BD"/>
          </a:solidFill>
        </p:grpSpPr>
        <p:cxnSp>
          <p:nvCxnSpPr>
            <p:cNvPr id="23" name="直接连接符 22"/>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24"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5"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7" name="文本框 26"/>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sp>
        <p:nvSpPr>
          <p:cNvPr id="3" name="文本框 2"/>
          <p:cNvSpPr txBox="1"/>
          <p:nvPr/>
        </p:nvSpPr>
        <p:spPr>
          <a:xfrm>
            <a:off x="988164" y="2439844"/>
            <a:ext cx="6903218" cy="2075937"/>
          </a:xfrm>
          <a:prstGeom prst="rect">
            <a:avLst/>
          </a:prstGeom>
          <a:noFill/>
          <a:ln>
            <a:solidFill>
              <a:schemeClr val="bg1">
                <a:lumMod val="50000"/>
              </a:schemeClr>
            </a:solidFill>
            <a:prstDash val="dash"/>
          </a:ln>
        </p:spPr>
        <p:txBody>
          <a:bodyPr wrap="square" rtlCol="0">
            <a:spAutoFit/>
          </a:bodyPr>
          <a:lstStyle/>
          <a:p>
            <a:endParaRPr lang="zh-CN" altLang="en-US" dirty="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51279" y="2425998"/>
            <a:ext cx="10069146" cy="332398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smtClean="0">
                <a:latin typeface="微软雅黑" panose="020B0503020204020204" charset="-122"/>
                <a:ea typeface="微软雅黑" panose="020B0503020204020204" charset="-122"/>
              </a:rPr>
              <a:t>严格高可信用户</a:t>
            </a:r>
            <a:r>
              <a:rPr lang="en-US" altLang="zh-CN" sz="2000" dirty="0" smtClean="0">
                <a:latin typeface="微软雅黑" panose="020B0503020204020204" charset="-122"/>
                <a:ea typeface="微软雅黑" panose="020B0503020204020204" charset="-122"/>
              </a:rPr>
              <a:t>(Strictly </a:t>
            </a:r>
            <a:r>
              <a:rPr lang="en-US" altLang="zh-CN" sz="2000" dirty="0">
                <a:latin typeface="微软雅黑" panose="020B0503020204020204" charset="-122"/>
                <a:ea typeface="微软雅黑" panose="020B0503020204020204" charset="-122"/>
              </a:rPr>
              <a:t>high trusted </a:t>
            </a:r>
            <a:r>
              <a:rPr lang="en-US" altLang="zh-CN" sz="2000" dirty="0" smtClean="0">
                <a:latin typeface="微软雅黑" panose="020B0503020204020204" charset="-122"/>
                <a:ea typeface="微软雅黑" panose="020B0503020204020204" charset="-122"/>
              </a:rPr>
              <a:t>users, SHTU)</a:t>
            </a:r>
            <a:endParaRPr lang="en-US" altLang="zh-CN" sz="2000" dirty="0">
              <a:latin typeface="微软雅黑" panose="020B0503020204020204" charset="-122"/>
              <a:ea typeface="微软雅黑" panose="020B0503020204020204" charset="-122"/>
            </a:endParaRPr>
          </a:p>
          <a:p>
            <a:pPr lvl="0">
              <a:lnSpc>
                <a:spcPct val="150000"/>
              </a:lnSpc>
            </a:pPr>
            <a:r>
              <a:rPr lang="zh-CN" altLang="en-US" sz="2000" dirty="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若</a:t>
            </a:r>
            <a:r>
              <a:rPr lang="zh-CN" altLang="zh-CN" sz="2000" dirty="0" smtClean="0">
                <a:latin typeface="微软雅黑" panose="020B0503020204020204" charset="-122"/>
                <a:ea typeface="微软雅黑" panose="020B0503020204020204" charset="-122"/>
              </a:rPr>
              <a:t>用户</a:t>
            </a:r>
            <a:r>
              <a:rPr lang="zh-CN" altLang="zh-CN" sz="2000" dirty="0">
                <a:latin typeface="微软雅黑" panose="020B0503020204020204" charset="-122"/>
                <a:ea typeface="微软雅黑" panose="020B0503020204020204" charset="-122"/>
              </a:rPr>
              <a:t>在训练集</a:t>
            </a:r>
            <a:r>
              <a:rPr lang="zh-CN" altLang="zh-CN" sz="2000" dirty="0" smtClean="0">
                <a:latin typeface="微软雅黑" panose="020B0503020204020204" charset="-122"/>
                <a:ea typeface="微软雅黑" panose="020B0503020204020204" charset="-122"/>
              </a:rPr>
              <a:t>中</a:t>
            </a:r>
            <a:r>
              <a:rPr lang="zh-CN" altLang="en-US" sz="2000" b="1" dirty="0" smtClean="0">
                <a:latin typeface="微软雅黑" panose="020B0503020204020204" charset="-122"/>
                <a:ea typeface="微软雅黑" panose="020B0503020204020204" charset="-122"/>
              </a:rPr>
              <a:t>只去过类别</a:t>
            </a:r>
            <a:r>
              <a:rPr lang="en-US" altLang="zh-CN" sz="2000" b="1" dirty="0" smtClean="0">
                <a:latin typeface="微软雅黑" panose="020B0503020204020204" charset="-122"/>
                <a:ea typeface="微软雅黑" panose="020B0503020204020204" charset="-122"/>
              </a:rPr>
              <a:t>C</a:t>
            </a:r>
            <a:r>
              <a:rPr lang="zh-CN" altLang="en-US" sz="2000" dirty="0" smtClean="0">
                <a:latin typeface="微软雅黑" panose="020B0503020204020204" charset="-122"/>
                <a:ea typeface="微软雅黑" panose="020B0503020204020204" charset="-122"/>
              </a:rPr>
              <a:t>的区域</a:t>
            </a:r>
            <a:r>
              <a:rPr lang="zh-CN" altLang="zh-CN" sz="2000" dirty="0" smtClean="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则</a:t>
            </a:r>
            <a:r>
              <a:rPr lang="zh-CN" altLang="zh-CN" sz="2000" dirty="0" smtClean="0">
                <a:latin typeface="微软雅黑" panose="020B0503020204020204" charset="-122"/>
                <a:ea typeface="微软雅黑" panose="020B0503020204020204" charset="-122"/>
              </a:rPr>
              <a:t>该用户为</a:t>
            </a:r>
            <a:r>
              <a:rPr lang="zh-CN" altLang="en-US" sz="2000" dirty="0">
                <a:latin typeface="微软雅黑" panose="020B0503020204020204" charset="-122"/>
                <a:ea typeface="微软雅黑" panose="020B0503020204020204" charset="-122"/>
              </a:rPr>
              <a:t>严格</a:t>
            </a:r>
            <a:r>
              <a:rPr lang="zh-CN" altLang="zh-CN" sz="2000" dirty="0" smtClean="0">
                <a:latin typeface="微软雅黑" panose="020B0503020204020204" charset="-122"/>
                <a:ea typeface="微软雅黑" panose="020B0503020204020204" charset="-122"/>
              </a:rPr>
              <a:t>高</a:t>
            </a:r>
            <a:r>
              <a:rPr lang="zh-CN" altLang="zh-CN" sz="2000" dirty="0">
                <a:latin typeface="微软雅黑" panose="020B0503020204020204" charset="-122"/>
                <a:ea typeface="微软雅黑" panose="020B0503020204020204" charset="-122"/>
              </a:rPr>
              <a:t>可信</a:t>
            </a:r>
            <a:r>
              <a:rPr lang="zh-CN" altLang="zh-CN" sz="2000" dirty="0" smtClean="0">
                <a:latin typeface="微软雅黑" panose="020B0503020204020204" charset="-122"/>
                <a:ea typeface="微软雅黑" panose="020B0503020204020204" charset="-122"/>
              </a:rPr>
              <a:t>用户</a:t>
            </a:r>
            <a:r>
              <a:rPr lang="zh-CN" altLang="en-US" sz="2000" dirty="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并将该用户的</a:t>
            </a:r>
            <a:r>
              <a:rPr lang="zh-CN" altLang="en-US" sz="2000" b="1" dirty="0" smtClean="0">
                <a:latin typeface="微软雅黑" panose="020B0503020204020204" charset="-122"/>
                <a:ea typeface="微软雅黑" panose="020B0503020204020204" charset="-122"/>
              </a:rPr>
              <a:t>选票设为</a:t>
            </a:r>
            <a:r>
              <a:rPr lang="en-US" altLang="zh-CN" sz="2000" b="1" dirty="0" smtClean="0">
                <a:latin typeface="微软雅黑" panose="020B0503020204020204" charset="-122"/>
                <a:ea typeface="微软雅黑" panose="020B0503020204020204" charset="-122"/>
              </a:rPr>
              <a:t>C</a:t>
            </a:r>
          </a:p>
          <a:p>
            <a:pPr lvl="0">
              <a:lnSpc>
                <a:spcPct val="150000"/>
              </a:lnSpc>
            </a:pPr>
            <a:endParaRPr lang="zh-CN" altLang="zh-CN" sz="2000" dirty="0">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Ø"/>
            </a:pPr>
            <a:r>
              <a:rPr lang="zh-CN" altLang="en-US" sz="2000" b="1" dirty="0" smtClean="0">
                <a:latin typeface="微软雅黑" panose="020B0503020204020204" charset="-122"/>
                <a:ea typeface="微软雅黑" panose="020B0503020204020204" charset="-122"/>
              </a:rPr>
              <a:t>广义高可信用户</a:t>
            </a:r>
            <a:r>
              <a:rPr lang="en-US" altLang="zh-CN" sz="2000" dirty="0" smtClean="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Generalized high trusted </a:t>
            </a:r>
            <a:r>
              <a:rPr lang="en-US" altLang="zh-CN" sz="2000" dirty="0" smtClean="0">
                <a:latin typeface="微软雅黑" panose="020B0503020204020204" charset="-122"/>
                <a:ea typeface="微软雅黑" panose="020B0503020204020204" charset="-122"/>
              </a:rPr>
              <a:t>users, GHTU)</a:t>
            </a:r>
          </a:p>
          <a:p>
            <a:pPr>
              <a:lnSpc>
                <a:spcPct val="150000"/>
              </a:lnSpc>
            </a:pPr>
            <a:r>
              <a:rPr lang="en-US" altLang="zh-CN" sz="2000" dirty="0">
                <a:latin typeface="微软雅黑" panose="020B0503020204020204" charset="-122"/>
                <a:ea typeface="微软雅黑" panose="020B0503020204020204" charset="-122"/>
              </a:rPr>
              <a:t> </a:t>
            </a:r>
            <a:r>
              <a:rPr lang="en-US" altLang="zh-CN" sz="2000" dirty="0" smtClean="0">
                <a:latin typeface="微软雅黑" panose="020B0503020204020204" charset="-122"/>
                <a:ea typeface="微软雅黑" panose="020B0503020204020204" charset="-122"/>
              </a:rPr>
              <a:t>      </a:t>
            </a:r>
            <a:r>
              <a:rPr lang="zh-CN" altLang="en-US" sz="2000" dirty="0" smtClean="0">
                <a:latin typeface="微软雅黑" panose="020B0503020204020204" charset="-122"/>
                <a:ea typeface="微软雅黑" panose="020B0503020204020204" charset="-122"/>
              </a:rPr>
              <a:t>若</a:t>
            </a:r>
            <a:r>
              <a:rPr lang="zh-CN" altLang="zh-CN" sz="2000" dirty="0" smtClean="0">
                <a:latin typeface="微软雅黑" panose="020B0503020204020204" charset="-122"/>
                <a:ea typeface="微软雅黑" panose="020B0503020204020204" charset="-122"/>
              </a:rPr>
              <a:t>用户</a:t>
            </a:r>
            <a:r>
              <a:rPr lang="zh-CN" altLang="zh-CN" sz="2000" dirty="0">
                <a:latin typeface="微软雅黑" panose="020B0503020204020204" charset="-122"/>
                <a:ea typeface="微软雅黑" panose="020B0503020204020204" charset="-122"/>
              </a:rPr>
              <a:t>在训练集</a:t>
            </a:r>
            <a:r>
              <a:rPr lang="zh-CN" altLang="zh-CN" sz="2000" dirty="0" smtClean="0">
                <a:latin typeface="微软雅黑" panose="020B0503020204020204" charset="-122"/>
                <a:ea typeface="微软雅黑" panose="020B0503020204020204" charset="-122"/>
              </a:rPr>
              <a:t>中</a:t>
            </a:r>
            <a:r>
              <a:rPr lang="zh-CN" altLang="en-US" sz="2000" dirty="0" smtClean="0">
                <a:latin typeface="微软雅黑" panose="020B0503020204020204" charset="-122"/>
                <a:ea typeface="微软雅黑" panose="020B0503020204020204" charset="-122"/>
              </a:rPr>
              <a:t>某个类别</a:t>
            </a:r>
            <a:r>
              <a:rPr lang="en-US" altLang="zh-CN" sz="2000" dirty="0" smtClean="0">
                <a:latin typeface="微软雅黑" panose="020B0503020204020204" charset="-122"/>
                <a:ea typeface="微软雅黑" panose="020B0503020204020204" charset="-122"/>
              </a:rPr>
              <a:t>C</a:t>
            </a:r>
            <a:r>
              <a:rPr lang="zh-CN" altLang="en-US" sz="2000" dirty="0" smtClean="0">
                <a:latin typeface="微软雅黑" panose="020B0503020204020204" charset="-122"/>
                <a:ea typeface="微软雅黑" panose="020B0503020204020204" charset="-122"/>
              </a:rPr>
              <a:t>区域出现的天数</a:t>
            </a:r>
            <a:r>
              <a:rPr lang="zh-CN" altLang="en-US" sz="2000" b="1" dirty="0" smtClean="0">
                <a:latin typeface="微软雅黑" panose="020B0503020204020204" charset="-122"/>
                <a:ea typeface="微软雅黑" panose="020B0503020204020204" charset="-122"/>
              </a:rPr>
              <a:t>超过</a:t>
            </a:r>
            <a:r>
              <a:rPr lang="zh-CN" altLang="en-US" sz="2000" dirty="0" smtClean="0">
                <a:latin typeface="微软雅黑" panose="020B0503020204020204" charset="-122"/>
                <a:ea typeface="微软雅黑" panose="020B0503020204020204" charset="-122"/>
              </a:rPr>
              <a:t>其出现</a:t>
            </a:r>
            <a:r>
              <a:rPr lang="zh-CN" altLang="en-US" sz="2000" b="1" dirty="0" smtClean="0">
                <a:latin typeface="微软雅黑" panose="020B0503020204020204" charset="-122"/>
                <a:ea typeface="微软雅黑" panose="020B0503020204020204" charset="-122"/>
              </a:rPr>
              <a:t>总天数的</a:t>
            </a:r>
            <a:r>
              <a:rPr lang="en-US" altLang="zh-CN" sz="2000" b="1" dirty="0" smtClean="0">
                <a:latin typeface="微软雅黑" panose="020B0503020204020204" charset="-122"/>
                <a:ea typeface="微软雅黑" panose="020B0503020204020204" charset="-122"/>
              </a:rPr>
              <a:t>50%</a:t>
            </a:r>
            <a:r>
              <a:rPr lang="zh-CN" altLang="zh-CN" sz="2000" dirty="0" smtClean="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则</a:t>
            </a:r>
            <a:r>
              <a:rPr lang="zh-CN" altLang="zh-CN" sz="2000" dirty="0" smtClean="0">
                <a:latin typeface="微软雅黑" panose="020B0503020204020204" charset="-122"/>
                <a:ea typeface="微软雅黑" panose="020B0503020204020204" charset="-122"/>
              </a:rPr>
              <a:t>该用户为</a:t>
            </a:r>
            <a:r>
              <a:rPr lang="zh-CN" altLang="en-US" sz="2000" dirty="0" smtClean="0">
                <a:latin typeface="微软雅黑" panose="020B0503020204020204" charset="-122"/>
                <a:ea typeface="微软雅黑" panose="020B0503020204020204" charset="-122"/>
              </a:rPr>
              <a:t>广义</a:t>
            </a:r>
            <a:r>
              <a:rPr lang="zh-CN" altLang="zh-CN" sz="2000" dirty="0" smtClean="0">
                <a:latin typeface="微软雅黑" panose="020B0503020204020204" charset="-122"/>
                <a:ea typeface="微软雅黑" panose="020B0503020204020204" charset="-122"/>
              </a:rPr>
              <a:t>高</a:t>
            </a:r>
            <a:r>
              <a:rPr lang="zh-CN" altLang="zh-CN" sz="2000" dirty="0">
                <a:latin typeface="微软雅黑" panose="020B0503020204020204" charset="-122"/>
                <a:ea typeface="微软雅黑" panose="020B0503020204020204" charset="-122"/>
              </a:rPr>
              <a:t>可信</a:t>
            </a:r>
            <a:r>
              <a:rPr lang="zh-CN" altLang="zh-CN" sz="2000" dirty="0" smtClean="0">
                <a:latin typeface="微软雅黑" panose="020B0503020204020204" charset="-122"/>
                <a:ea typeface="微软雅黑" panose="020B0503020204020204" charset="-122"/>
              </a:rPr>
              <a:t>用户</a:t>
            </a:r>
            <a:r>
              <a:rPr lang="zh-CN" altLang="en-US" sz="2000" dirty="0" smtClean="0">
                <a:latin typeface="微软雅黑" panose="020B0503020204020204" charset="-122"/>
                <a:ea typeface="微软雅黑" panose="020B0503020204020204" charset="-122"/>
              </a:rPr>
              <a:t>，将</a:t>
            </a:r>
            <a:r>
              <a:rPr lang="zh-CN" altLang="en-US" sz="2000" dirty="0">
                <a:latin typeface="微软雅黑" panose="020B0503020204020204" charset="-122"/>
                <a:ea typeface="微软雅黑" panose="020B0503020204020204" charset="-122"/>
              </a:rPr>
              <a:t>该用户的</a:t>
            </a:r>
            <a:r>
              <a:rPr lang="zh-CN" altLang="en-US" sz="2000" b="1" dirty="0">
                <a:latin typeface="微软雅黑" panose="020B0503020204020204" charset="-122"/>
                <a:ea typeface="微软雅黑" panose="020B0503020204020204" charset="-122"/>
              </a:rPr>
              <a:t>选票设为</a:t>
            </a:r>
            <a:r>
              <a:rPr lang="en-US" altLang="zh-CN" sz="2000" b="1" dirty="0" smtClean="0">
                <a:latin typeface="微软雅黑" panose="020B0503020204020204" charset="-122"/>
                <a:ea typeface="微软雅黑" panose="020B0503020204020204" charset="-122"/>
              </a:rPr>
              <a:t>C</a:t>
            </a:r>
            <a:endParaRPr lang="en-US" altLang="zh-CN" sz="2000" b="1" dirty="0">
              <a:latin typeface="微软雅黑" panose="020B0503020204020204" charset="-122"/>
              <a:ea typeface="微软雅黑" panose="020B0503020204020204" charset="-122"/>
            </a:endParaRPr>
          </a:p>
        </p:txBody>
      </p:sp>
      <p:sp>
        <p:nvSpPr>
          <p:cNvPr id="13" name="文本框 12"/>
          <p:cNvSpPr txBox="1"/>
          <p:nvPr/>
        </p:nvSpPr>
        <p:spPr>
          <a:xfrm>
            <a:off x="951279" y="1699054"/>
            <a:ext cx="3115896" cy="461665"/>
          </a:xfrm>
          <a:prstGeom prst="rect">
            <a:avLst/>
          </a:prstGeom>
          <a:noFill/>
        </p:spPr>
        <p:txBody>
          <a:bodyPr wrap="square" rtlCol="0">
            <a:spAutoFit/>
          </a:bodyPr>
          <a:lstStyle/>
          <a:p>
            <a:r>
              <a:rPr lang="zh-CN" altLang="zh-CN" sz="2400" dirty="0" smtClean="0">
                <a:latin typeface="微软雅黑" panose="020B0503020204020204" charset="-122"/>
                <a:ea typeface="微软雅黑" panose="020B0503020204020204" charset="-122"/>
              </a:rPr>
              <a:t>基于</a:t>
            </a:r>
            <a:r>
              <a:rPr lang="zh-CN" altLang="en-US" sz="2400" dirty="0">
                <a:latin typeface="微软雅黑" panose="020B0503020204020204" charset="-122"/>
                <a:ea typeface="微软雅黑" panose="020B0503020204020204" charset="-122"/>
              </a:rPr>
              <a:t>可信</a:t>
            </a:r>
            <a:r>
              <a:rPr lang="zh-CN" altLang="zh-CN" sz="2400" dirty="0" smtClean="0">
                <a:latin typeface="微软雅黑" panose="020B0503020204020204" charset="-122"/>
                <a:ea typeface="微软雅黑" panose="020B0503020204020204" charset="-122"/>
              </a:rPr>
              <a:t>用户</a:t>
            </a:r>
            <a:r>
              <a:rPr lang="zh-CN" altLang="zh-CN" sz="2400" dirty="0">
                <a:latin typeface="微软雅黑" panose="020B0503020204020204" charset="-122"/>
                <a:ea typeface="微软雅黑" panose="020B0503020204020204" charset="-122"/>
              </a:rPr>
              <a:t>的规则</a:t>
            </a:r>
            <a:r>
              <a:rPr lang="en-US" altLang="zh-CN" sz="2400" dirty="0" smtClean="0">
                <a:latin typeface="微软雅黑" panose="020B0503020204020204" charset="-122"/>
                <a:ea typeface="微软雅黑" panose="020B0503020204020204" charset="-122"/>
              </a:rPr>
              <a:t>:</a:t>
            </a:r>
          </a:p>
        </p:txBody>
      </p:sp>
      <p:sp>
        <p:nvSpPr>
          <p:cNvPr id="15" name="平行四边形 14"/>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平行四边形 15"/>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7" name="组合 10"/>
          <p:cNvGrpSpPr>
            <a:grpSpLocks/>
          </p:cNvGrpSpPr>
          <p:nvPr/>
        </p:nvGrpSpPr>
        <p:grpSpPr bwMode="auto">
          <a:xfrm>
            <a:off x="1020762" y="498116"/>
            <a:ext cx="6084887" cy="215430"/>
            <a:chOff x="0" y="0"/>
            <a:chExt cx="5029195" cy="180308"/>
          </a:xfrm>
          <a:solidFill>
            <a:srgbClr val="4F81BD"/>
          </a:solidFill>
        </p:grpSpPr>
        <p:cxnSp>
          <p:nvCxnSpPr>
            <p:cNvPr id="18" name="直接连接符 17"/>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9"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0"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1" name="文本框 20"/>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sp>
        <p:nvSpPr>
          <p:cNvPr id="22" name="文本框 21"/>
          <p:cNvSpPr txBox="1"/>
          <p:nvPr/>
        </p:nvSpPr>
        <p:spPr>
          <a:xfrm>
            <a:off x="951279" y="6015264"/>
            <a:ext cx="9069021" cy="553998"/>
          </a:xfrm>
          <a:prstGeom prst="rect">
            <a:avLst/>
          </a:prstGeom>
          <a:noFill/>
        </p:spPr>
        <p:txBody>
          <a:bodyPr wrap="square" rtlCol="0">
            <a:spAutoFit/>
          </a:bodyPr>
          <a:lstStyle/>
          <a:p>
            <a:pPr>
              <a:lnSpc>
                <a:spcPct val="150000"/>
              </a:lnSpc>
            </a:pPr>
            <a:r>
              <a:rPr lang="zh-CN" altLang="en-US" sz="2000" dirty="0" smtClean="0">
                <a:latin typeface="微软雅黑" panose="020B0503020204020204" charset="-122"/>
                <a:ea typeface="微软雅黑" panose="020B0503020204020204" charset="-122"/>
              </a:rPr>
              <a:t>获取</a:t>
            </a:r>
            <a:r>
              <a:rPr lang="zh-CN" altLang="zh-CN" sz="2000" dirty="0" smtClean="0">
                <a:latin typeface="微软雅黑" panose="020B0503020204020204" charset="-122"/>
                <a:ea typeface="微软雅黑" panose="020B0503020204020204" charset="-122"/>
              </a:rPr>
              <a:t>可信</a:t>
            </a:r>
            <a:r>
              <a:rPr lang="zh-CN" altLang="zh-CN" sz="2000" dirty="0">
                <a:latin typeface="微软雅黑" panose="020B0503020204020204" charset="-122"/>
                <a:ea typeface="微软雅黑" panose="020B0503020204020204" charset="-122"/>
              </a:rPr>
              <a:t>用户</a:t>
            </a:r>
            <a:r>
              <a:rPr lang="zh-CN" altLang="zh-CN" sz="2000" dirty="0" smtClean="0">
                <a:latin typeface="微软雅黑" panose="020B0503020204020204" charset="-122"/>
                <a:ea typeface="微软雅黑" panose="020B0503020204020204" charset="-122"/>
              </a:rPr>
              <a:t>的</a:t>
            </a:r>
            <a:r>
              <a:rPr lang="zh-CN" altLang="en-US" sz="2000" dirty="0" smtClean="0">
                <a:latin typeface="微软雅黑" panose="020B0503020204020204" charset="-122"/>
                <a:ea typeface="微软雅黑" panose="020B0503020204020204" charset="-122"/>
              </a:rPr>
              <a:t>选票后，</a:t>
            </a:r>
            <a:r>
              <a:rPr lang="zh-CN" altLang="zh-CN" sz="2000" dirty="0" smtClean="0">
                <a:latin typeface="微软雅黑" panose="020B0503020204020204" charset="-122"/>
                <a:ea typeface="微软雅黑" panose="020B0503020204020204" charset="-122"/>
              </a:rPr>
              <a:t>使用可信</a:t>
            </a:r>
            <a:r>
              <a:rPr lang="zh-CN" altLang="zh-CN" sz="2000" dirty="0">
                <a:latin typeface="微软雅黑" panose="020B0503020204020204" charset="-122"/>
                <a:ea typeface="微软雅黑" panose="020B0503020204020204" charset="-122"/>
              </a:rPr>
              <a:t>用户</a:t>
            </a:r>
            <a:r>
              <a:rPr lang="zh-CN" altLang="zh-CN" sz="2000" b="1" dirty="0">
                <a:latin typeface="微软雅黑" panose="020B0503020204020204" charset="-122"/>
                <a:ea typeface="微软雅黑" panose="020B0503020204020204" charset="-122"/>
              </a:rPr>
              <a:t>投票</a:t>
            </a:r>
            <a:r>
              <a:rPr lang="zh-CN" altLang="zh-CN" sz="2000" dirty="0">
                <a:latin typeface="微软雅黑" panose="020B0503020204020204" charset="-122"/>
                <a:ea typeface="微软雅黑" panose="020B0503020204020204" charset="-122"/>
              </a:rPr>
              <a:t>的方式</a:t>
            </a:r>
            <a:r>
              <a:rPr lang="zh-CN" altLang="zh-CN" sz="2000" dirty="0" smtClean="0">
                <a:latin typeface="微软雅黑" panose="020B0503020204020204" charset="-122"/>
                <a:ea typeface="微软雅黑" panose="020B0503020204020204" charset="-122"/>
              </a:rPr>
              <a:t>对</a:t>
            </a:r>
            <a:r>
              <a:rPr lang="zh-CN" altLang="en-US" sz="2000" dirty="0" smtClean="0">
                <a:latin typeface="微软雅黑" panose="020B0503020204020204" charset="-122"/>
                <a:ea typeface="微软雅黑" panose="020B0503020204020204" charset="-122"/>
              </a:rPr>
              <a:t>测试样本</a:t>
            </a:r>
            <a:r>
              <a:rPr lang="zh-CN" altLang="zh-CN" sz="2000" dirty="0" smtClean="0">
                <a:latin typeface="微软雅黑" panose="020B0503020204020204" charset="-122"/>
                <a:ea typeface="微软雅黑" panose="020B0503020204020204" charset="-122"/>
              </a:rPr>
              <a:t>进行分类</a:t>
            </a:r>
            <a:endParaRPr lang="zh-CN" altLang="zh-CN" sz="2000" dirty="0">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29"/>
          <p:cNvSpPr/>
          <p:nvPr/>
        </p:nvSpPr>
        <p:spPr>
          <a:xfrm>
            <a:off x="2056765" y="210439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charset="0"/>
            </a:endParaRPr>
          </a:p>
        </p:txBody>
      </p:sp>
      <p:sp>
        <p:nvSpPr>
          <p:cNvPr id="1048587" name="文本框 30"/>
          <p:cNvSpPr txBox="1"/>
          <p:nvPr/>
        </p:nvSpPr>
        <p:spPr>
          <a:xfrm>
            <a:off x="2145030" y="2104390"/>
            <a:ext cx="1152525" cy="460375"/>
          </a:xfrm>
          <a:prstGeom prst="rect">
            <a:avLst/>
          </a:prstGeom>
          <a:noFill/>
          <a:ln w="9525">
            <a:noFill/>
          </a:ln>
        </p:spPr>
        <p:txBody>
          <a:bodyPr wrap="square">
            <a:spAutoFit/>
          </a:bodyPr>
          <a:lstStyle/>
          <a:p>
            <a:pPr eaLnBrk="1" hangingPunct="1"/>
            <a:r>
              <a:rPr lang="en-US" altLang="zh-CN" sz="2400" b="1" dirty="0">
                <a:solidFill>
                  <a:schemeClr val="bg1"/>
                </a:solidFill>
                <a:latin typeface="Arial" panose="020B0604020202020204" pitchFamily="34" charset="0"/>
                <a:cs typeface="Arial" panose="020B0604020202020204" pitchFamily="34" charset="0"/>
                <a:sym typeface="+mn-ea"/>
              </a:rPr>
              <a:t>Part 1</a:t>
            </a:r>
            <a:endParaRPr lang="en-US" altLang="zh-CN" sz="2400" b="1" dirty="0">
              <a:solidFill>
                <a:schemeClr val="bg1"/>
              </a:solidFill>
              <a:latin typeface="Arial" panose="020B0604020202020204" pitchFamily="34" charset="0"/>
              <a:ea typeface="微软雅黑" panose="020B0503020204020204" charset="-122"/>
              <a:cs typeface="Arial" panose="020B0604020202020204" pitchFamily="34" charset="0"/>
              <a:sym typeface="+mn-ea"/>
            </a:endParaRPr>
          </a:p>
        </p:txBody>
      </p:sp>
      <p:sp>
        <p:nvSpPr>
          <p:cNvPr id="1048588" name="矩形 36"/>
          <p:cNvSpPr/>
          <p:nvPr/>
        </p:nvSpPr>
        <p:spPr>
          <a:xfrm>
            <a:off x="2056765" y="3155950"/>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charset="0"/>
            </a:endParaRPr>
          </a:p>
        </p:txBody>
      </p:sp>
      <p:sp>
        <p:nvSpPr>
          <p:cNvPr id="1048589" name="矩形 43"/>
          <p:cNvSpPr/>
          <p:nvPr/>
        </p:nvSpPr>
        <p:spPr>
          <a:xfrm>
            <a:off x="2054225" y="4175125"/>
            <a:ext cx="1328738" cy="48895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charset="0"/>
            </a:endParaRPr>
          </a:p>
        </p:txBody>
      </p:sp>
      <p:cxnSp>
        <p:nvCxnSpPr>
          <p:cNvPr id="3145728" name="直接连接符 58"/>
          <p:cNvCxnSpPr/>
          <p:nvPr/>
        </p:nvCxnSpPr>
        <p:spPr>
          <a:xfrm>
            <a:off x="889635" y="1435735"/>
            <a:ext cx="2550795" cy="0"/>
          </a:xfrm>
          <a:prstGeom prst="line">
            <a:avLst/>
          </a:prstGeom>
          <a:ln w="6350" cap="flat" cmpd="sng">
            <a:solidFill>
              <a:srgbClr val="7F7F7F"/>
            </a:solidFill>
            <a:prstDash val="solid"/>
            <a:headEnd type="none" w="med" len="med"/>
            <a:tailEnd type="none" w="med" len="med"/>
          </a:ln>
        </p:spPr>
      </p:cxnSp>
      <p:sp>
        <p:nvSpPr>
          <p:cNvPr id="1048591" name="文本框 56"/>
          <p:cNvSpPr txBox="1"/>
          <p:nvPr/>
        </p:nvSpPr>
        <p:spPr>
          <a:xfrm>
            <a:off x="889635" y="661670"/>
            <a:ext cx="2496185" cy="645160"/>
          </a:xfrm>
          <a:prstGeom prst="rect">
            <a:avLst/>
          </a:prstGeom>
          <a:noFill/>
          <a:ln w="9525">
            <a:noFill/>
          </a:ln>
        </p:spPr>
        <p:txBody>
          <a:bodyPr wrap="square">
            <a:spAutoFit/>
          </a:bodyPr>
          <a:lstStyle/>
          <a:p>
            <a:pPr algn="ctr" eaLnBrk="1" hangingPunct="1"/>
            <a:r>
              <a:rPr lang="zh-CN" altLang="en-US" sz="3600" b="1" dirty="0" smtClean="0">
                <a:solidFill>
                  <a:srgbClr val="1C4885"/>
                </a:solidFill>
                <a:latin typeface="Arial Black" panose="020B0A04020102020204" charset="0"/>
                <a:ea typeface="微软雅黑" panose="020B0503020204020204" charset="-122"/>
                <a:cs typeface="Arial Black" panose="020B0A04020102020204" charset="0"/>
              </a:rPr>
              <a:t>目  录</a:t>
            </a:r>
            <a:endParaRPr lang="en-US" altLang="zh-CN" sz="3600" b="1" dirty="0">
              <a:solidFill>
                <a:srgbClr val="1C4885"/>
              </a:solidFill>
              <a:latin typeface="Arial Black" panose="020B0A04020102020204" charset="0"/>
              <a:ea typeface="微软雅黑" panose="020B0503020204020204" charset="-122"/>
              <a:cs typeface="Arial Black" panose="020B0A04020102020204" charset="0"/>
            </a:endParaRPr>
          </a:p>
        </p:txBody>
      </p:sp>
      <p:sp>
        <p:nvSpPr>
          <p:cNvPr id="1048592" name="文本框 30"/>
          <p:cNvSpPr txBox="1"/>
          <p:nvPr/>
        </p:nvSpPr>
        <p:spPr>
          <a:xfrm>
            <a:off x="2145030" y="3155950"/>
            <a:ext cx="1152525" cy="460375"/>
          </a:xfrm>
          <a:prstGeom prst="rect">
            <a:avLst/>
          </a:prstGeom>
          <a:noFill/>
          <a:ln w="9525">
            <a:noFill/>
          </a:ln>
        </p:spPr>
        <p:txBody>
          <a:bodyPr wrap="square">
            <a:spAutoFit/>
          </a:bodyPr>
          <a:lstStyle/>
          <a:p>
            <a:pPr eaLnBrk="1" hangingPunct="1"/>
            <a:r>
              <a:rPr lang="en-US" altLang="zh-CN" sz="2400" b="1" dirty="0">
                <a:solidFill>
                  <a:schemeClr val="bg1"/>
                </a:solidFill>
                <a:latin typeface="Arial" panose="020B0604020202020204" pitchFamily="34" charset="0"/>
                <a:cs typeface="Arial" panose="020B0604020202020204" pitchFamily="34" charset="0"/>
                <a:sym typeface="+mn-ea"/>
              </a:rPr>
              <a:t>Part 2</a:t>
            </a:r>
            <a:endParaRPr lang="en-US" altLang="zh-CN" sz="2400" b="1" dirty="0">
              <a:solidFill>
                <a:schemeClr val="bg1"/>
              </a:solidFill>
              <a:latin typeface="Arial" panose="020B0604020202020204" pitchFamily="34" charset="0"/>
              <a:ea typeface="微软雅黑" panose="020B0503020204020204" charset="-122"/>
              <a:cs typeface="Arial" panose="020B0604020202020204" pitchFamily="34" charset="0"/>
              <a:sym typeface="+mn-ea"/>
            </a:endParaRPr>
          </a:p>
        </p:txBody>
      </p:sp>
      <p:sp>
        <p:nvSpPr>
          <p:cNvPr id="1048593" name="文本框 30"/>
          <p:cNvSpPr txBox="1"/>
          <p:nvPr/>
        </p:nvSpPr>
        <p:spPr>
          <a:xfrm>
            <a:off x="2145030" y="4203700"/>
            <a:ext cx="1152525" cy="460375"/>
          </a:xfrm>
          <a:prstGeom prst="rect">
            <a:avLst/>
          </a:prstGeom>
          <a:noFill/>
          <a:ln w="9525">
            <a:noFill/>
          </a:ln>
        </p:spPr>
        <p:txBody>
          <a:bodyPr wrap="square">
            <a:spAutoFit/>
          </a:bodyPr>
          <a:lstStyle/>
          <a:p>
            <a:pPr eaLnBrk="1" hangingPunct="1"/>
            <a:r>
              <a:rPr lang="en-US" altLang="zh-CN" sz="2400" b="1" dirty="0">
                <a:solidFill>
                  <a:schemeClr val="bg1"/>
                </a:solidFill>
                <a:latin typeface="Arial" panose="020B0604020202020204" pitchFamily="34" charset="0"/>
                <a:cs typeface="Arial" panose="020B0604020202020204" pitchFamily="34" charset="0"/>
                <a:sym typeface="+mn-ea"/>
              </a:rPr>
              <a:t>Part 3</a:t>
            </a:r>
            <a:endParaRPr lang="en-US" altLang="zh-CN" sz="2400" b="1" dirty="0">
              <a:solidFill>
                <a:schemeClr val="bg1"/>
              </a:solidFill>
              <a:latin typeface="Arial" panose="020B0604020202020204" pitchFamily="34" charset="0"/>
              <a:ea typeface="微软雅黑" panose="020B0503020204020204" charset="-122"/>
              <a:cs typeface="Arial" panose="020B0604020202020204" pitchFamily="34" charset="0"/>
              <a:sym typeface="+mn-ea"/>
            </a:endParaRPr>
          </a:p>
        </p:txBody>
      </p:sp>
      <p:sp>
        <p:nvSpPr>
          <p:cNvPr id="1048595" name="文本框 58"/>
          <p:cNvSpPr txBox="1"/>
          <p:nvPr/>
        </p:nvSpPr>
        <p:spPr>
          <a:xfrm>
            <a:off x="3967535" y="2073333"/>
            <a:ext cx="1938351" cy="523220"/>
          </a:xfrm>
          <a:prstGeom prst="rect">
            <a:avLst/>
          </a:prstGeom>
          <a:noFill/>
        </p:spPr>
        <p:txBody>
          <a:bodyPr wrap="none" rtlCol="0" anchor="ctr">
            <a:spAutoFit/>
          </a:bodyPr>
          <a:lstStyle/>
          <a:p>
            <a:r>
              <a:rPr lang="zh-CN" altLang="en-US" sz="2800" b="1" dirty="0" smtClean="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赛 题 分 析</a:t>
            </a:r>
            <a:endParaRPr lang="en-US" altLang="zh-CN" sz="28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048596" name="文本框 4"/>
          <p:cNvSpPr txBox="1"/>
          <p:nvPr/>
        </p:nvSpPr>
        <p:spPr>
          <a:xfrm>
            <a:off x="3967535" y="3093143"/>
            <a:ext cx="1938351" cy="523220"/>
          </a:xfrm>
          <a:prstGeom prst="rect">
            <a:avLst/>
          </a:prstGeom>
          <a:noFill/>
        </p:spPr>
        <p:txBody>
          <a:bodyPr wrap="none" rtlCol="0" anchor="ctr">
            <a:spAutoFit/>
          </a:bodyPr>
          <a:lstStyle/>
          <a:p>
            <a:pPr algn="l"/>
            <a:r>
              <a:rPr lang="zh-CN" altLang="en-US" sz="2800" b="1" dirty="0" smtClean="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解 决 方 案</a:t>
            </a:r>
            <a:endParaRPr lang="en-US" altLang="zh-CN" sz="28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048597" name="文本框 5"/>
          <p:cNvSpPr txBox="1"/>
          <p:nvPr/>
        </p:nvSpPr>
        <p:spPr>
          <a:xfrm>
            <a:off x="3967535" y="4158673"/>
            <a:ext cx="1980029" cy="523220"/>
          </a:xfrm>
          <a:prstGeom prst="rect">
            <a:avLst/>
          </a:prstGeom>
          <a:noFill/>
        </p:spPr>
        <p:txBody>
          <a:bodyPr wrap="none" rtlCol="0" anchor="ctr">
            <a:spAutoFit/>
          </a:bodyPr>
          <a:lstStyle/>
          <a:p>
            <a:r>
              <a:rPr lang="zh-CN" altLang="en-US" sz="2800" b="1" dirty="0" smtClean="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总结与</a:t>
            </a:r>
            <a:r>
              <a:rPr lang="zh-CN" altLang="en-US" sz="28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展望</a:t>
            </a:r>
            <a:endParaRPr lang="en-US" altLang="zh-CN" sz="28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75784" y="2118391"/>
            <a:ext cx="5559683" cy="4397618"/>
          </a:xfrm>
          <a:prstGeom prst="rect">
            <a:avLst/>
          </a:prstGeom>
        </p:spPr>
      </p:pic>
      <p:sp>
        <p:nvSpPr>
          <p:cNvPr id="14" name="文本框 13"/>
          <p:cNvSpPr txBox="1"/>
          <p:nvPr/>
        </p:nvSpPr>
        <p:spPr>
          <a:xfrm>
            <a:off x="347662" y="1822312"/>
            <a:ext cx="5660152" cy="2585323"/>
          </a:xfrm>
          <a:prstGeom prst="rect">
            <a:avLst/>
          </a:prstGeom>
          <a:noFill/>
        </p:spPr>
        <p:txBody>
          <a:bodyPr wrap="square" rtlCol="0">
            <a:spAutoFit/>
          </a:bodyPr>
          <a:lstStyle/>
          <a:p>
            <a:pPr>
              <a:lnSpc>
                <a:spcPct val="200000"/>
              </a:lnSpc>
            </a:pPr>
            <a:r>
              <a:rPr lang="zh-CN" altLang="en-US" sz="2600" dirty="0" smtClean="0">
                <a:latin typeface="微软雅黑" panose="020B0503020204020204" charset="-122"/>
                <a:ea typeface="微软雅黑" panose="020B0503020204020204" charset="-122"/>
              </a:rPr>
              <a:t>基于</a:t>
            </a:r>
            <a:r>
              <a:rPr lang="en-US" altLang="zh-CN" sz="2600" dirty="0" smtClean="0">
                <a:latin typeface="微软雅黑" panose="020B0503020204020204" charset="-122"/>
                <a:ea typeface="微软雅黑" panose="020B0503020204020204" charset="-122"/>
              </a:rPr>
              <a:t>SHTU</a:t>
            </a:r>
            <a:r>
              <a:rPr lang="zh-CN" altLang="en-US" sz="2600" dirty="0" smtClean="0">
                <a:latin typeface="微软雅黑" panose="020B0503020204020204" charset="-122"/>
                <a:ea typeface="微软雅黑" panose="020B0503020204020204" charset="-122"/>
              </a:rPr>
              <a:t>的规则的算法：</a:t>
            </a:r>
            <a:endParaRPr lang="en-US" altLang="zh-CN" sz="2600" dirty="0" smtClean="0">
              <a:latin typeface="微软雅黑" panose="020B0503020204020204" charset="-122"/>
              <a:ea typeface="微软雅黑" panose="020B0503020204020204" charset="-122"/>
            </a:endParaRPr>
          </a:p>
          <a:p>
            <a:pPr>
              <a:lnSpc>
                <a:spcPct val="200000"/>
              </a:lnSpc>
            </a:pPr>
            <a:r>
              <a:rPr lang="zh-CN" altLang="en-US" sz="2200" dirty="0" smtClean="0">
                <a:latin typeface="微软雅黑" panose="020B0503020204020204" charset="-122"/>
                <a:ea typeface="微软雅黑" panose="020B0503020204020204" charset="-122"/>
              </a:rPr>
              <a:t>输入：</a:t>
            </a:r>
            <a:r>
              <a:rPr lang="zh-CN" altLang="en-US" sz="2200" b="1" dirty="0" smtClean="0">
                <a:latin typeface="微软雅黑" panose="020B0503020204020204" charset="-122"/>
                <a:ea typeface="微软雅黑" panose="020B0503020204020204" charset="-122"/>
              </a:rPr>
              <a:t>训练集的用户集合</a:t>
            </a:r>
            <a:r>
              <a:rPr lang="en-US" altLang="zh-CN" sz="2200" dirty="0" err="1" smtClean="0">
                <a:latin typeface="微软雅黑" panose="020B0503020204020204" charset="-122"/>
                <a:ea typeface="微软雅黑" panose="020B0503020204020204" charset="-122"/>
              </a:rPr>
              <a:t>user_tr</a:t>
            </a:r>
            <a:endParaRPr lang="en-US" altLang="zh-CN" sz="2200" dirty="0">
              <a:latin typeface="微软雅黑" panose="020B0503020204020204" charset="-122"/>
              <a:ea typeface="微软雅黑" panose="020B0503020204020204" charset="-122"/>
            </a:endParaRPr>
          </a:p>
          <a:p>
            <a:pPr>
              <a:lnSpc>
                <a:spcPct val="150000"/>
              </a:lnSpc>
            </a:pPr>
            <a:r>
              <a:rPr lang="en-US" altLang="zh-CN" sz="2200" b="1" dirty="0" smtClean="0">
                <a:latin typeface="微软雅黑" panose="020B0503020204020204" charset="-122"/>
                <a:ea typeface="微软雅黑" panose="020B0503020204020204" charset="-122"/>
              </a:rPr>
              <a:t>          </a:t>
            </a:r>
            <a:r>
              <a:rPr lang="zh-CN" altLang="en-US" sz="2200" b="1" dirty="0" smtClean="0">
                <a:latin typeface="微软雅黑" panose="020B0503020204020204" charset="-122"/>
                <a:ea typeface="微软雅黑" panose="020B0503020204020204" charset="-122"/>
              </a:rPr>
              <a:t>单个测试样本的用户集合</a:t>
            </a:r>
            <a:r>
              <a:rPr lang="en-US" altLang="zh-CN" sz="2200" dirty="0" err="1" smtClean="0">
                <a:latin typeface="微软雅黑" panose="020B0503020204020204" charset="-122"/>
                <a:ea typeface="微软雅黑" panose="020B0503020204020204" charset="-122"/>
              </a:rPr>
              <a:t>user_ts</a:t>
            </a:r>
            <a:endParaRPr lang="en-US" altLang="zh-CN" sz="2200" dirty="0" smtClean="0">
              <a:latin typeface="微软雅黑" panose="020B0503020204020204" charset="-122"/>
              <a:ea typeface="微软雅黑" panose="020B0503020204020204" charset="-122"/>
            </a:endParaRPr>
          </a:p>
          <a:p>
            <a:pPr>
              <a:lnSpc>
                <a:spcPct val="150000"/>
              </a:lnSpc>
            </a:pPr>
            <a:r>
              <a:rPr lang="zh-CN" altLang="en-US" sz="2200" dirty="0" smtClean="0">
                <a:latin typeface="微软雅黑" panose="020B0503020204020204" charset="-122"/>
                <a:ea typeface="微软雅黑" panose="020B0503020204020204" charset="-122"/>
              </a:rPr>
              <a:t>输出：测试样本的预测类别</a:t>
            </a:r>
            <a:endParaRPr lang="zh-CN" altLang="zh-CN" sz="2200" dirty="0">
              <a:latin typeface="微软雅黑" panose="020B0503020204020204" charset="-122"/>
              <a:ea typeface="微软雅黑" panose="020B0503020204020204" charset="-122"/>
            </a:endParaRPr>
          </a:p>
        </p:txBody>
      </p:sp>
      <p:sp>
        <p:nvSpPr>
          <p:cNvPr id="15" name="平行四边形 14"/>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 name="平行四边形 15"/>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7" name="组合 10"/>
          <p:cNvGrpSpPr>
            <a:grpSpLocks/>
          </p:cNvGrpSpPr>
          <p:nvPr/>
        </p:nvGrpSpPr>
        <p:grpSpPr bwMode="auto">
          <a:xfrm>
            <a:off x="1020762" y="498116"/>
            <a:ext cx="6084887" cy="215430"/>
            <a:chOff x="0" y="0"/>
            <a:chExt cx="5029195" cy="180308"/>
          </a:xfrm>
          <a:solidFill>
            <a:srgbClr val="4F81BD"/>
          </a:solidFill>
        </p:grpSpPr>
        <p:cxnSp>
          <p:nvCxnSpPr>
            <p:cNvPr id="18" name="直接连接符 17"/>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9"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0"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21" name="文本框 20"/>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57791905"/>
              </p:ext>
            </p:extLst>
          </p:nvPr>
        </p:nvGraphicFramePr>
        <p:xfrm>
          <a:off x="1952625" y="1981199"/>
          <a:ext cx="8479043" cy="4320000"/>
        </p:xfrm>
        <a:graphic>
          <a:graphicData uri="http://schemas.openxmlformats.org/drawingml/2006/table">
            <a:tbl>
              <a:tblPr firstRow="1" bandRow="1">
                <a:tableStyleId>{5C22544A-7EE6-4342-B048-85BDC9FD1C3A}</a:tableStyleId>
              </a:tblPr>
              <a:tblGrid>
                <a:gridCol w="2380780">
                  <a:extLst>
                    <a:ext uri="{9D8B030D-6E8A-4147-A177-3AD203B41FA5}">
                      <a16:colId xmlns:a16="http://schemas.microsoft.com/office/drawing/2014/main" val="2760806203"/>
                    </a:ext>
                  </a:extLst>
                </a:gridCol>
                <a:gridCol w="3596072">
                  <a:extLst>
                    <a:ext uri="{9D8B030D-6E8A-4147-A177-3AD203B41FA5}">
                      <a16:colId xmlns:a16="http://schemas.microsoft.com/office/drawing/2014/main" val="20000"/>
                    </a:ext>
                  </a:extLst>
                </a:gridCol>
                <a:gridCol w="2502191">
                  <a:extLst>
                    <a:ext uri="{9D8B030D-6E8A-4147-A177-3AD203B41FA5}">
                      <a16:colId xmlns:a16="http://schemas.microsoft.com/office/drawing/2014/main" val="20001"/>
                    </a:ext>
                  </a:extLst>
                </a:gridCol>
              </a:tblGrid>
              <a:tr h="540000">
                <a:tc gridSpan="2">
                  <a:txBody>
                    <a:bodyPr/>
                    <a:lstStyle/>
                    <a:p>
                      <a:pPr algn="ctr"/>
                      <a:r>
                        <a:rPr lang="zh-CN" altLang="en-US" dirty="0" smtClean="0">
                          <a:latin typeface="微软雅黑" panose="020B0503020204020204" charset="-122"/>
                          <a:ea typeface="微软雅黑" panose="020B0503020204020204" charset="-122"/>
                        </a:rPr>
                        <a:t>规则</a:t>
                      </a:r>
                      <a:endParaRPr lang="zh-CN" altLang="en-US" dirty="0">
                        <a:latin typeface="微软雅黑" panose="020B0503020204020204" charset="-122"/>
                        <a:ea typeface="微软雅黑" panose="020B0503020204020204" charset="-122"/>
                      </a:endParaRPr>
                    </a:p>
                  </a:txBody>
                  <a:tcPr anchor="ctr"/>
                </a:tc>
                <a:tc hMerge="1">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准确率</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0"/>
                  </a:ext>
                </a:extLst>
              </a:tr>
              <a:tr h="540000">
                <a:tc rowSpan="4">
                  <a:txBody>
                    <a:bodyPr/>
                    <a:lstStyle/>
                    <a:p>
                      <a:pPr algn="ctr"/>
                      <a:r>
                        <a:rPr lang="zh-CN" altLang="en-US" dirty="0" smtClean="0">
                          <a:latin typeface="微软雅黑" panose="020B0503020204020204" charset="-122"/>
                          <a:ea typeface="微软雅黑" panose="020B0503020204020204" charset="-122"/>
                        </a:rPr>
                        <a:t>基于时间的规则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基于天数的规则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0.717</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2180554695"/>
                  </a:ext>
                </a:extLst>
              </a:tr>
              <a:tr h="540000">
                <a:tc vMerge="1">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基于平均时长的规则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0.706</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537358935"/>
                  </a:ext>
                </a:extLst>
              </a:tr>
              <a:tr h="540000">
                <a:tc vMerge="1">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基于周末的规则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0.687</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3435869366"/>
                  </a:ext>
                </a:extLst>
              </a:tr>
              <a:tr h="540000">
                <a:tc vMerge="1">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基于总时长的规则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dirty="0" smtClean="0">
                          <a:latin typeface="微软雅黑" panose="020B0503020204020204" charset="-122"/>
                          <a:ea typeface="微软雅黑" panose="020B0503020204020204" charset="-122"/>
                        </a:rPr>
                        <a:t>0.685</a:t>
                      </a:r>
                      <a:endParaRPr lang="zh-CN" altLang="en-US"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3046069804"/>
                  </a:ext>
                </a:extLst>
              </a:tr>
              <a:tr h="540000">
                <a:tc rowSpan="2">
                  <a:txBody>
                    <a:bodyPr/>
                    <a:lstStyle/>
                    <a:p>
                      <a:pPr algn="ctr"/>
                      <a:r>
                        <a:rPr lang="zh-CN" altLang="en-US" dirty="0" smtClean="0">
                          <a:latin typeface="微软雅黑" panose="020B0503020204020204" charset="-122"/>
                          <a:ea typeface="微软雅黑" panose="020B0503020204020204" charset="-122"/>
                        </a:rPr>
                        <a:t>基于可信用户的规则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smtClean="0">
                          <a:latin typeface="微软雅黑" panose="020B0503020204020204" charset="-122"/>
                          <a:ea typeface="微软雅黑" panose="020B0503020204020204" charset="-122"/>
                        </a:rPr>
                        <a:t>基于严格高可信用户的规则</a:t>
                      </a:r>
                      <a:endParaRPr lang="zh-CN" altLang="en-US" dirty="0">
                        <a:latin typeface="微软雅黑" panose="020B0503020204020204" charset="-122"/>
                        <a:ea typeface="微软雅黑" panose="020B0503020204020204" charset="-122"/>
                      </a:endParaRPr>
                    </a:p>
                  </a:txBody>
                  <a:tcPr anchor="ctr"/>
                </a:tc>
                <a:tc>
                  <a:txBody>
                    <a:bodyPr/>
                    <a:lstStyle/>
                    <a:p>
                      <a:pPr algn="ctr"/>
                      <a:r>
                        <a:rPr lang="en-US" altLang="zh-CN" b="0" dirty="0" smtClean="0">
                          <a:solidFill>
                            <a:schemeClr val="tx1"/>
                          </a:solidFill>
                          <a:latin typeface="微软雅黑" panose="020B0503020204020204" charset="-122"/>
                          <a:ea typeface="微软雅黑" panose="020B0503020204020204" charset="-122"/>
                        </a:rPr>
                        <a:t>0.767</a:t>
                      </a:r>
                      <a:endParaRPr lang="zh-CN" altLang="en-US" b="0" dirty="0">
                        <a:solidFill>
                          <a:schemeClr val="tx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540000">
                <a:tc vMerge="1">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b="1" dirty="0" smtClean="0">
                          <a:latin typeface="微软雅黑" panose="020B0503020204020204" charset="-122"/>
                          <a:ea typeface="微软雅黑" panose="020B0503020204020204" charset="-122"/>
                        </a:rPr>
                        <a:t>基于广义高可信用户的规则</a:t>
                      </a:r>
                      <a:endParaRPr lang="zh-CN" altLang="en-US" b="1" dirty="0">
                        <a:latin typeface="微软雅黑" panose="020B0503020204020204" charset="-122"/>
                        <a:ea typeface="微软雅黑" panose="020B050302020402020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latin typeface="微软雅黑" panose="020B0503020204020204" charset="-122"/>
                          <a:ea typeface="微软雅黑" panose="020B0503020204020204" charset="-122"/>
                        </a:rPr>
                        <a:t>0.776</a:t>
                      </a:r>
                      <a:endParaRPr lang="zh-CN" altLang="en-US" b="1" dirty="0" smtClean="0">
                        <a:solidFill>
                          <a:schemeClr val="tx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643404065"/>
                  </a:ext>
                </a:extLst>
              </a:tr>
              <a:tr h="540000">
                <a:tc gridSpan="2">
                  <a:txBody>
                    <a:bodyPr/>
                    <a:lstStyle/>
                    <a:p>
                      <a:pPr algn="ctr"/>
                      <a:r>
                        <a:rPr lang="zh-CN" altLang="en-US" b="1" dirty="0" smtClean="0">
                          <a:solidFill>
                            <a:srgbClr val="C00000"/>
                          </a:solidFill>
                          <a:latin typeface="微软雅黑" panose="020B0503020204020204" charset="-122"/>
                          <a:ea typeface="微软雅黑" panose="020B0503020204020204" charset="-122"/>
                        </a:rPr>
                        <a:t>规则集成模型</a:t>
                      </a:r>
                      <a:endParaRPr lang="zh-CN" altLang="en-US" b="1" dirty="0">
                        <a:solidFill>
                          <a:srgbClr val="C00000"/>
                        </a:solidFill>
                        <a:latin typeface="微软雅黑" panose="020B0503020204020204" charset="-122"/>
                        <a:ea typeface="微软雅黑" panose="020B0503020204020204" charset="-122"/>
                      </a:endParaRPr>
                    </a:p>
                  </a:txBody>
                  <a:tcPr anchor="ctr"/>
                </a:tc>
                <a:tc hMerge="1">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C00000"/>
                          </a:solidFill>
                          <a:latin typeface="微软雅黑" panose="020B0503020204020204" charset="-122"/>
                          <a:ea typeface="微软雅黑" panose="020B0503020204020204" charset="-122"/>
                        </a:rPr>
                        <a:t>0.822</a:t>
                      </a:r>
                      <a:endParaRPr lang="zh-CN" altLang="en-US" b="1" dirty="0" smtClean="0">
                        <a:solidFill>
                          <a:srgbClr val="C00000"/>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6207647"/>
                  </a:ext>
                </a:extLst>
              </a:tr>
            </a:tbl>
          </a:graphicData>
        </a:graphic>
      </p:graphicFrame>
      <p:sp>
        <p:nvSpPr>
          <p:cNvPr id="8" name="平行四边形 7"/>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2" name="平行四边形 11"/>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4" name="组合 10"/>
          <p:cNvGrpSpPr>
            <a:grpSpLocks/>
          </p:cNvGrpSpPr>
          <p:nvPr/>
        </p:nvGrpSpPr>
        <p:grpSpPr bwMode="auto">
          <a:xfrm>
            <a:off x="1020762" y="498116"/>
            <a:ext cx="6084887" cy="215430"/>
            <a:chOff x="0" y="0"/>
            <a:chExt cx="5029195" cy="180308"/>
          </a:xfrm>
          <a:solidFill>
            <a:srgbClr val="4F81BD"/>
          </a:solidFill>
        </p:grpSpPr>
        <p:cxnSp>
          <p:nvCxnSpPr>
            <p:cNvPr id="15" name="直接连接符 14"/>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6"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7"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
        <p:nvSpPr>
          <p:cNvPr id="19" name="文本框 18"/>
          <p:cNvSpPr txBox="1"/>
          <p:nvPr/>
        </p:nvSpPr>
        <p:spPr>
          <a:xfrm>
            <a:off x="347662" y="1047876"/>
            <a:ext cx="4837216" cy="521970"/>
          </a:xfrm>
          <a:prstGeom prst="rect">
            <a:avLst/>
          </a:prstGeom>
          <a:noFill/>
        </p:spPr>
        <p:txBody>
          <a:bodyPr wrap="square" rtlCol="0">
            <a:spAutoFit/>
          </a:bodyPr>
          <a:lstStyle/>
          <a:p>
            <a:r>
              <a:rPr lang="en-US" altLang="zh-CN" sz="2800" b="1" dirty="0">
                <a:solidFill>
                  <a:srgbClr val="3563A8"/>
                </a:solidFill>
                <a:latin typeface="微软雅黑" panose="020B0503020204020204" charset="-122"/>
                <a:ea typeface="微软雅黑" panose="020B0503020204020204" charset="-122"/>
              </a:rPr>
              <a:t>2.2.2 </a:t>
            </a:r>
            <a:r>
              <a:rPr lang="zh-CN" altLang="en-US" sz="2800" b="1" dirty="0">
                <a:solidFill>
                  <a:srgbClr val="3563A8"/>
                </a:solidFill>
                <a:latin typeface="微软雅黑" panose="020B0503020204020204" charset="-122"/>
                <a:ea typeface="微软雅黑" panose="020B0503020204020204" charset="-122"/>
              </a:rPr>
              <a:t>规则</a:t>
            </a:r>
            <a:endParaRPr lang="en-US" altLang="zh-CN" sz="2800" b="1" dirty="0">
              <a:solidFill>
                <a:srgbClr val="3563A8"/>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56265" y="766698"/>
            <a:ext cx="5979969" cy="521970"/>
          </a:xfrm>
          <a:prstGeom prst="rect">
            <a:avLst/>
          </a:prstGeom>
          <a:noFill/>
        </p:spPr>
        <p:txBody>
          <a:bodyPr wrap="square" rtlCol="0">
            <a:spAutoFit/>
          </a:bodyPr>
          <a:lstStyle/>
          <a:p>
            <a:r>
              <a:rPr lang="en-US" altLang="zh-CN" sz="2800" b="1" dirty="0" smtClean="0">
                <a:solidFill>
                  <a:srgbClr val="3563A8"/>
                </a:solidFill>
                <a:latin typeface="微软雅黑" panose="020B0503020204020204" charset="-122"/>
                <a:ea typeface="微软雅黑" panose="020B0503020204020204" charset="-122"/>
              </a:rPr>
              <a:t>2.2.3 CNN</a:t>
            </a:r>
            <a:r>
              <a:rPr lang="zh-CN" altLang="en-US" sz="2800" b="1" dirty="0" smtClean="0">
                <a:solidFill>
                  <a:srgbClr val="3563A8"/>
                </a:solidFill>
                <a:latin typeface="微软雅黑" panose="020B0503020204020204" charset="-122"/>
                <a:ea typeface="微软雅黑" panose="020B0503020204020204" charset="-122"/>
              </a:rPr>
              <a:t>与规则的结果分析</a:t>
            </a:r>
            <a:endParaRPr lang="en-US" altLang="zh-CN" sz="2800" b="1" dirty="0">
              <a:solidFill>
                <a:srgbClr val="3563A8"/>
              </a:solidFill>
              <a:latin typeface="微软雅黑" panose="020B0503020204020204" charset="-122"/>
              <a:ea typeface="微软雅黑" panose="020B0503020204020204" charset="-122"/>
            </a:endParaRPr>
          </a:p>
        </p:txBody>
      </p:sp>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1953" t="11547" r="14894" b="11890"/>
          <a:stretch>
            <a:fillRect/>
          </a:stretch>
        </p:blipFill>
        <p:spPr>
          <a:xfrm>
            <a:off x="6771104" y="2426037"/>
            <a:ext cx="4871976" cy="4143038"/>
          </a:xfrm>
          <a:prstGeom prst="rect">
            <a:avLst/>
          </a:prstGeom>
        </p:spPr>
      </p:pic>
      <p:sp>
        <p:nvSpPr>
          <p:cNvPr id="15" name="文本框 14"/>
          <p:cNvSpPr txBox="1"/>
          <p:nvPr/>
        </p:nvSpPr>
        <p:spPr>
          <a:xfrm>
            <a:off x="7389128" y="1340502"/>
            <a:ext cx="2948603" cy="461665"/>
          </a:xfrm>
          <a:prstGeom prst="rect">
            <a:avLst/>
          </a:prstGeom>
          <a:noFill/>
        </p:spPr>
        <p:txBody>
          <a:bodyPr wrap="square" rtlCol="0">
            <a:spAutoFit/>
          </a:bodyPr>
          <a:lstStyle/>
          <a:p>
            <a:pPr algn="ctr"/>
            <a:r>
              <a:rPr lang="zh-CN" altLang="en-US" sz="2400" dirty="0" smtClean="0">
                <a:latin typeface="微软雅黑" panose="020B0503020204020204" charset="-122"/>
                <a:ea typeface="微软雅黑" panose="020B0503020204020204" charset="-122"/>
              </a:rPr>
              <a:t>规则的混淆矩阵</a:t>
            </a:r>
            <a:endParaRPr lang="en-US" altLang="zh-CN" sz="2400" dirty="0" smtClean="0">
              <a:latin typeface="微软雅黑" panose="020B0503020204020204" charset="-122"/>
              <a:ea typeface="微软雅黑" panose="020B0503020204020204" charset="-122"/>
            </a:endParaRPr>
          </a:p>
        </p:txBody>
      </p:sp>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12084" t="11667" r="25307" b="12083"/>
          <a:stretch/>
        </p:blipFill>
        <p:spPr>
          <a:xfrm>
            <a:off x="1051897" y="2450882"/>
            <a:ext cx="4186853" cy="4143038"/>
          </a:xfrm>
          <a:prstGeom prst="rect">
            <a:avLst/>
          </a:prstGeom>
        </p:spPr>
      </p:pic>
      <p:sp>
        <p:nvSpPr>
          <p:cNvPr id="17" name="文本框 16"/>
          <p:cNvSpPr txBox="1"/>
          <p:nvPr/>
        </p:nvSpPr>
        <p:spPr>
          <a:xfrm>
            <a:off x="1807843" y="1340502"/>
            <a:ext cx="2948603" cy="46166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rPr>
              <a:t>CNN</a:t>
            </a:r>
            <a:r>
              <a:rPr lang="zh-CN" altLang="en-US" sz="2400" dirty="0" smtClean="0">
                <a:latin typeface="微软雅黑" panose="020B0503020204020204" charset="-122"/>
                <a:ea typeface="微软雅黑" panose="020B0503020204020204" charset="-122"/>
              </a:rPr>
              <a:t>的混淆矩阵</a:t>
            </a:r>
            <a:endParaRPr lang="en-US" altLang="zh-CN" sz="2400" dirty="0" smtClean="0">
              <a:latin typeface="微软雅黑" panose="020B0503020204020204" charset="-122"/>
              <a:ea typeface="微软雅黑" panose="020B0503020204020204" charset="-122"/>
            </a:endParaRPr>
          </a:p>
        </p:txBody>
      </p:sp>
      <p:sp>
        <p:nvSpPr>
          <p:cNvPr id="13" name="文本框 12"/>
          <p:cNvSpPr txBox="1"/>
          <p:nvPr/>
        </p:nvSpPr>
        <p:spPr>
          <a:xfrm>
            <a:off x="2410642" y="1802561"/>
            <a:ext cx="1409700" cy="369332"/>
          </a:xfrm>
          <a:prstGeom prst="rect">
            <a:avLst/>
          </a:prstGeom>
          <a:noFill/>
        </p:spPr>
        <p:txBody>
          <a:bodyPr wrap="square" rtlCol="0">
            <a:spAutoFit/>
          </a:bodyPr>
          <a:lstStyle/>
          <a:p>
            <a:pPr algn="ctr"/>
            <a:r>
              <a:rPr lang="zh-CN" altLang="en-US" dirty="0" smtClean="0">
                <a:latin typeface="微软雅黑" panose="020B0503020204020204" charset="-122"/>
                <a:ea typeface="微软雅黑" panose="020B0503020204020204" charset="-122"/>
              </a:rPr>
              <a:t>预测类别</a:t>
            </a:r>
            <a:endParaRPr lang="en-US" altLang="zh-CN" dirty="0" smtClean="0">
              <a:latin typeface="微软雅黑" panose="020B0503020204020204" charset="-122"/>
              <a:ea typeface="微软雅黑" panose="020B0503020204020204" charset="-122"/>
            </a:endParaRPr>
          </a:p>
        </p:txBody>
      </p:sp>
      <p:sp>
        <p:nvSpPr>
          <p:cNvPr id="2" name="文本框 1"/>
          <p:cNvSpPr txBox="1"/>
          <p:nvPr/>
        </p:nvSpPr>
        <p:spPr>
          <a:xfrm>
            <a:off x="54641" y="3810944"/>
            <a:ext cx="461665" cy="1384300"/>
          </a:xfrm>
          <a:prstGeom prst="rect">
            <a:avLst/>
          </a:prstGeom>
          <a:noFill/>
        </p:spPr>
        <p:txBody>
          <a:bodyPr vert="eaVert" wrap="square" rtlCol="0">
            <a:spAutoFit/>
          </a:bodyPr>
          <a:lstStyle/>
          <a:p>
            <a:pPr algn="ctr"/>
            <a:r>
              <a:rPr lang="zh-CN" altLang="en-US" dirty="0" smtClean="0">
                <a:latin typeface="微软雅黑" panose="020B0503020204020204" pitchFamily="34" charset="-122"/>
                <a:ea typeface="微软雅黑" panose="020B0503020204020204" pitchFamily="34" charset="-122"/>
              </a:rPr>
              <a:t>实际类别</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791117" y="3781155"/>
            <a:ext cx="461665" cy="1384300"/>
          </a:xfrm>
          <a:prstGeom prst="rect">
            <a:avLst/>
          </a:prstGeom>
          <a:noFill/>
        </p:spPr>
        <p:txBody>
          <a:bodyPr vert="eaVert" wrap="square" rtlCol="0">
            <a:spAutoFit/>
          </a:bodyPr>
          <a:lstStyle/>
          <a:p>
            <a:pPr algn="ctr"/>
            <a:r>
              <a:rPr lang="zh-CN" altLang="en-US" dirty="0" smtClean="0">
                <a:latin typeface="微软雅黑" panose="020B0503020204020204" pitchFamily="34" charset="-122"/>
                <a:ea typeface="微软雅黑" panose="020B0503020204020204" pitchFamily="34" charset="-122"/>
              </a:rPr>
              <a:t>实际类别</a:t>
            </a:r>
            <a:endParaRPr lang="zh-CN" altLang="en-US"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8147900" y="1802561"/>
            <a:ext cx="1409700" cy="369332"/>
          </a:xfrm>
          <a:prstGeom prst="rect">
            <a:avLst/>
          </a:prstGeom>
          <a:noFill/>
        </p:spPr>
        <p:txBody>
          <a:bodyPr wrap="square" rtlCol="0">
            <a:spAutoFit/>
          </a:bodyPr>
          <a:lstStyle/>
          <a:p>
            <a:pPr algn="ctr"/>
            <a:r>
              <a:rPr lang="zh-CN" altLang="en-US" dirty="0" smtClean="0">
                <a:latin typeface="微软雅黑" panose="020B0503020204020204" charset="-122"/>
                <a:ea typeface="微软雅黑" panose="020B0503020204020204" charset="-122"/>
              </a:rPr>
              <a:t>预测类别</a:t>
            </a:r>
            <a:endParaRPr lang="en-US" altLang="zh-CN" dirty="0" smtClean="0">
              <a:latin typeface="微软雅黑" panose="020B0503020204020204" charset="-122"/>
              <a:ea typeface="微软雅黑" panose="020B0503020204020204" charset="-122"/>
            </a:endParaRPr>
          </a:p>
        </p:txBody>
      </p:sp>
      <p:sp>
        <p:nvSpPr>
          <p:cNvPr id="20" name="文本框 19"/>
          <p:cNvSpPr txBox="1"/>
          <p:nvPr/>
        </p:nvSpPr>
        <p:spPr>
          <a:xfrm>
            <a:off x="408367" y="2549488"/>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居住区</a:t>
            </a:r>
            <a:endParaRPr lang="en-US" altLang="zh-CN" sz="1100" dirty="0" smtClean="0">
              <a:latin typeface="微软雅黑" panose="020B0503020204020204" charset="-122"/>
              <a:ea typeface="微软雅黑" panose="020B0503020204020204" charset="-122"/>
            </a:endParaRPr>
          </a:p>
        </p:txBody>
      </p:sp>
      <p:sp>
        <p:nvSpPr>
          <p:cNvPr id="21" name="文本框 20"/>
          <p:cNvSpPr txBox="1"/>
          <p:nvPr/>
        </p:nvSpPr>
        <p:spPr>
          <a:xfrm>
            <a:off x="408368" y="3023272"/>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学校</a:t>
            </a:r>
            <a:endParaRPr lang="en-US" altLang="zh-CN" sz="1100" dirty="0" smtClean="0">
              <a:latin typeface="微软雅黑" panose="020B0503020204020204" charset="-122"/>
              <a:ea typeface="微软雅黑" panose="020B0503020204020204" charset="-122"/>
            </a:endParaRPr>
          </a:p>
        </p:txBody>
      </p:sp>
      <p:sp>
        <p:nvSpPr>
          <p:cNvPr id="22" name="文本框 21"/>
          <p:cNvSpPr txBox="1"/>
          <p:nvPr/>
        </p:nvSpPr>
        <p:spPr>
          <a:xfrm>
            <a:off x="408369" y="3449736"/>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工业园</a:t>
            </a:r>
            <a:endParaRPr lang="en-US" altLang="zh-CN" sz="1100" dirty="0" smtClean="0">
              <a:latin typeface="微软雅黑" panose="020B0503020204020204" charset="-122"/>
              <a:ea typeface="微软雅黑" panose="020B0503020204020204" charset="-122"/>
            </a:endParaRPr>
          </a:p>
        </p:txBody>
      </p:sp>
      <p:sp>
        <p:nvSpPr>
          <p:cNvPr id="23" name="文本框 22"/>
          <p:cNvSpPr txBox="1"/>
          <p:nvPr/>
        </p:nvSpPr>
        <p:spPr>
          <a:xfrm>
            <a:off x="408373" y="3906836"/>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火车站</a:t>
            </a:r>
            <a:endParaRPr lang="en-US" altLang="zh-CN" sz="1100" dirty="0" smtClean="0">
              <a:latin typeface="微软雅黑" panose="020B0503020204020204" charset="-122"/>
              <a:ea typeface="微软雅黑" panose="020B0503020204020204" charset="-122"/>
            </a:endParaRPr>
          </a:p>
        </p:txBody>
      </p:sp>
      <p:sp>
        <p:nvSpPr>
          <p:cNvPr id="24" name="文本框 23"/>
          <p:cNvSpPr txBox="1"/>
          <p:nvPr/>
        </p:nvSpPr>
        <p:spPr>
          <a:xfrm>
            <a:off x="408373" y="4363936"/>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飞机场</a:t>
            </a:r>
            <a:endParaRPr lang="en-US" altLang="zh-CN" sz="1100" dirty="0" smtClean="0">
              <a:latin typeface="微软雅黑" panose="020B0503020204020204" charset="-122"/>
              <a:ea typeface="微软雅黑" panose="020B0503020204020204" charset="-122"/>
            </a:endParaRPr>
          </a:p>
        </p:txBody>
      </p:sp>
      <p:sp>
        <p:nvSpPr>
          <p:cNvPr id="25" name="文本框 24"/>
          <p:cNvSpPr txBox="1"/>
          <p:nvPr/>
        </p:nvSpPr>
        <p:spPr>
          <a:xfrm>
            <a:off x="408372" y="4821036"/>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公园</a:t>
            </a:r>
            <a:endParaRPr lang="en-US" altLang="zh-CN" sz="1100" dirty="0" smtClean="0">
              <a:latin typeface="微软雅黑" panose="020B0503020204020204" charset="-122"/>
              <a:ea typeface="微软雅黑" panose="020B0503020204020204" charset="-122"/>
            </a:endParaRPr>
          </a:p>
        </p:txBody>
      </p:sp>
      <p:sp>
        <p:nvSpPr>
          <p:cNvPr id="26" name="文本框 25"/>
          <p:cNvSpPr txBox="1"/>
          <p:nvPr/>
        </p:nvSpPr>
        <p:spPr>
          <a:xfrm>
            <a:off x="408371" y="5291136"/>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商业区</a:t>
            </a:r>
            <a:endParaRPr lang="en-US" altLang="zh-CN" sz="1100" dirty="0" smtClean="0">
              <a:latin typeface="微软雅黑" panose="020B0503020204020204" charset="-122"/>
              <a:ea typeface="微软雅黑" panose="020B0503020204020204" charset="-122"/>
            </a:endParaRPr>
          </a:p>
        </p:txBody>
      </p:sp>
      <p:sp>
        <p:nvSpPr>
          <p:cNvPr id="27" name="文本框 26"/>
          <p:cNvSpPr txBox="1"/>
          <p:nvPr/>
        </p:nvSpPr>
        <p:spPr>
          <a:xfrm>
            <a:off x="408370" y="5744531"/>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政务区</a:t>
            </a:r>
            <a:endParaRPr lang="en-US" altLang="zh-CN" sz="1100" dirty="0" smtClean="0">
              <a:latin typeface="微软雅黑" panose="020B0503020204020204" charset="-122"/>
              <a:ea typeface="微软雅黑" panose="020B0503020204020204" charset="-122"/>
            </a:endParaRPr>
          </a:p>
        </p:txBody>
      </p:sp>
      <p:sp>
        <p:nvSpPr>
          <p:cNvPr id="28" name="文本框 27"/>
          <p:cNvSpPr txBox="1"/>
          <p:nvPr/>
        </p:nvSpPr>
        <p:spPr>
          <a:xfrm>
            <a:off x="408370" y="6181020"/>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医院</a:t>
            </a:r>
            <a:endParaRPr lang="en-US" altLang="zh-CN" sz="1100" dirty="0" smtClean="0">
              <a:latin typeface="微软雅黑" panose="020B0503020204020204" charset="-122"/>
              <a:ea typeface="微软雅黑" panose="020B0503020204020204" charset="-122"/>
            </a:endParaRPr>
          </a:p>
        </p:txBody>
      </p:sp>
      <p:sp>
        <p:nvSpPr>
          <p:cNvPr id="29" name="文本框 28"/>
          <p:cNvSpPr txBox="1"/>
          <p:nvPr/>
        </p:nvSpPr>
        <p:spPr>
          <a:xfrm>
            <a:off x="6145775" y="2523533"/>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居住区</a:t>
            </a:r>
            <a:endParaRPr lang="en-US" altLang="zh-CN" sz="1100" dirty="0" smtClean="0">
              <a:latin typeface="微软雅黑" panose="020B0503020204020204" charset="-122"/>
              <a:ea typeface="微软雅黑" panose="020B0503020204020204" charset="-122"/>
            </a:endParaRPr>
          </a:p>
        </p:txBody>
      </p:sp>
      <p:sp>
        <p:nvSpPr>
          <p:cNvPr id="30" name="文本框 29"/>
          <p:cNvSpPr txBox="1"/>
          <p:nvPr/>
        </p:nvSpPr>
        <p:spPr>
          <a:xfrm>
            <a:off x="6145776" y="2997317"/>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学校</a:t>
            </a:r>
            <a:endParaRPr lang="en-US" altLang="zh-CN" sz="1100" dirty="0" smtClean="0">
              <a:latin typeface="微软雅黑" panose="020B0503020204020204" charset="-122"/>
              <a:ea typeface="微软雅黑" panose="020B0503020204020204" charset="-122"/>
            </a:endParaRPr>
          </a:p>
        </p:txBody>
      </p:sp>
      <p:sp>
        <p:nvSpPr>
          <p:cNvPr id="31" name="文本框 30"/>
          <p:cNvSpPr txBox="1"/>
          <p:nvPr/>
        </p:nvSpPr>
        <p:spPr>
          <a:xfrm>
            <a:off x="6145777" y="3423781"/>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工业园</a:t>
            </a:r>
            <a:endParaRPr lang="en-US" altLang="zh-CN" sz="1100" dirty="0" smtClean="0">
              <a:latin typeface="微软雅黑" panose="020B0503020204020204" charset="-122"/>
              <a:ea typeface="微软雅黑" panose="020B0503020204020204" charset="-122"/>
            </a:endParaRPr>
          </a:p>
        </p:txBody>
      </p:sp>
      <p:sp>
        <p:nvSpPr>
          <p:cNvPr id="32" name="文本框 31"/>
          <p:cNvSpPr txBox="1"/>
          <p:nvPr/>
        </p:nvSpPr>
        <p:spPr>
          <a:xfrm>
            <a:off x="6145781" y="3880881"/>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火车站</a:t>
            </a:r>
            <a:endParaRPr lang="en-US" altLang="zh-CN" sz="1100" dirty="0" smtClean="0">
              <a:latin typeface="微软雅黑" panose="020B0503020204020204" charset="-122"/>
              <a:ea typeface="微软雅黑" panose="020B0503020204020204" charset="-122"/>
            </a:endParaRPr>
          </a:p>
        </p:txBody>
      </p:sp>
      <p:sp>
        <p:nvSpPr>
          <p:cNvPr id="33" name="文本框 32"/>
          <p:cNvSpPr txBox="1"/>
          <p:nvPr/>
        </p:nvSpPr>
        <p:spPr>
          <a:xfrm>
            <a:off x="6145781" y="4337981"/>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飞机场</a:t>
            </a:r>
            <a:endParaRPr lang="en-US" altLang="zh-CN" sz="1100" dirty="0" smtClean="0">
              <a:latin typeface="微软雅黑" panose="020B0503020204020204" charset="-122"/>
              <a:ea typeface="微软雅黑" panose="020B0503020204020204" charset="-122"/>
            </a:endParaRPr>
          </a:p>
        </p:txBody>
      </p:sp>
      <p:sp>
        <p:nvSpPr>
          <p:cNvPr id="34" name="文本框 33"/>
          <p:cNvSpPr txBox="1"/>
          <p:nvPr/>
        </p:nvSpPr>
        <p:spPr>
          <a:xfrm>
            <a:off x="6145780" y="4795081"/>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公园</a:t>
            </a:r>
            <a:endParaRPr lang="en-US" altLang="zh-CN" sz="1100" dirty="0" smtClean="0">
              <a:latin typeface="微软雅黑" panose="020B0503020204020204" charset="-122"/>
              <a:ea typeface="微软雅黑" panose="020B0503020204020204" charset="-122"/>
            </a:endParaRPr>
          </a:p>
        </p:txBody>
      </p:sp>
      <p:sp>
        <p:nvSpPr>
          <p:cNvPr id="35" name="文本框 34"/>
          <p:cNvSpPr txBox="1"/>
          <p:nvPr/>
        </p:nvSpPr>
        <p:spPr>
          <a:xfrm>
            <a:off x="6145779" y="5265181"/>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商业区</a:t>
            </a:r>
            <a:endParaRPr lang="en-US" altLang="zh-CN" sz="1100" dirty="0" smtClean="0">
              <a:latin typeface="微软雅黑" panose="020B0503020204020204" charset="-122"/>
              <a:ea typeface="微软雅黑" panose="020B0503020204020204" charset="-122"/>
            </a:endParaRPr>
          </a:p>
        </p:txBody>
      </p:sp>
      <p:sp>
        <p:nvSpPr>
          <p:cNvPr id="36" name="文本框 35"/>
          <p:cNvSpPr txBox="1"/>
          <p:nvPr/>
        </p:nvSpPr>
        <p:spPr>
          <a:xfrm>
            <a:off x="6145778" y="5718576"/>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政务区</a:t>
            </a:r>
            <a:endParaRPr lang="en-US" altLang="zh-CN" sz="1100" dirty="0" smtClean="0">
              <a:latin typeface="微软雅黑" panose="020B0503020204020204" charset="-122"/>
              <a:ea typeface="微软雅黑" panose="020B0503020204020204" charset="-122"/>
            </a:endParaRPr>
          </a:p>
        </p:txBody>
      </p:sp>
      <p:sp>
        <p:nvSpPr>
          <p:cNvPr id="37" name="文本框 36"/>
          <p:cNvSpPr txBox="1"/>
          <p:nvPr/>
        </p:nvSpPr>
        <p:spPr>
          <a:xfrm>
            <a:off x="6145778" y="6155065"/>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医院</a:t>
            </a:r>
            <a:endParaRPr lang="en-US" altLang="zh-CN" sz="1100" dirty="0" smtClean="0">
              <a:latin typeface="微软雅黑" panose="020B0503020204020204" charset="-122"/>
              <a:ea typeface="微软雅黑" panose="020B0503020204020204" charset="-122"/>
            </a:endParaRPr>
          </a:p>
        </p:txBody>
      </p:sp>
      <p:sp>
        <p:nvSpPr>
          <p:cNvPr id="40" name="文本框 39"/>
          <p:cNvSpPr txBox="1"/>
          <p:nvPr/>
        </p:nvSpPr>
        <p:spPr>
          <a:xfrm>
            <a:off x="969533" y="2181559"/>
            <a:ext cx="661672"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居住区</a:t>
            </a:r>
            <a:endParaRPr lang="en-US" altLang="zh-CN" sz="1100" dirty="0" smtClean="0">
              <a:latin typeface="微软雅黑" panose="020B0503020204020204" charset="-122"/>
              <a:ea typeface="微软雅黑" panose="020B0503020204020204" charset="-122"/>
            </a:endParaRPr>
          </a:p>
        </p:txBody>
      </p:sp>
      <p:sp>
        <p:nvSpPr>
          <p:cNvPr id="41" name="文本框 40"/>
          <p:cNvSpPr txBox="1"/>
          <p:nvPr/>
        </p:nvSpPr>
        <p:spPr>
          <a:xfrm>
            <a:off x="1476085" y="2190791"/>
            <a:ext cx="5646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学校</a:t>
            </a:r>
            <a:endParaRPr lang="en-US" altLang="zh-CN" sz="1100" dirty="0" smtClean="0">
              <a:latin typeface="微软雅黑" panose="020B0503020204020204" charset="-122"/>
              <a:ea typeface="微软雅黑" panose="020B0503020204020204" charset="-122"/>
            </a:endParaRPr>
          </a:p>
        </p:txBody>
      </p:sp>
      <p:sp>
        <p:nvSpPr>
          <p:cNvPr id="42" name="文本框 41"/>
          <p:cNvSpPr txBox="1"/>
          <p:nvPr/>
        </p:nvSpPr>
        <p:spPr>
          <a:xfrm>
            <a:off x="1875783" y="2181559"/>
            <a:ext cx="619970"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工业园</a:t>
            </a:r>
            <a:endParaRPr lang="en-US" altLang="zh-CN" sz="1100" dirty="0" smtClean="0">
              <a:latin typeface="微软雅黑" panose="020B0503020204020204" charset="-122"/>
              <a:ea typeface="微软雅黑" panose="020B0503020204020204" charset="-122"/>
            </a:endParaRPr>
          </a:p>
        </p:txBody>
      </p:sp>
      <p:sp>
        <p:nvSpPr>
          <p:cNvPr id="43" name="文本框 42"/>
          <p:cNvSpPr txBox="1"/>
          <p:nvPr/>
        </p:nvSpPr>
        <p:spPr>
          <a:xfrm>
            <a:off x="2364190" y="2180409"/>
            <a:ext cx="642236"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火车站</a:t>
            </a:r>
            <a:endParaRPr lang="en-US" altLang="zh-CN" sz="1100" dirty="0" smtClean="0">
              <a:latin typeface="微软雅黑" panose="020B0503020204020204" charset="-122"/>
              <a:ea typeface="微软雅黑" panose="020B0503020204020204" charset="-122"/>
            </a:endParaRPr>
          </a:p>
        </p:txBody>
      </p:sp>
      <p:sp>
        <p:nvSpPr>
          <p:cNvPr id="44" name="文本框 43"/>
          <p:cNvSpPr txBox="1"/>
          <p:nvPr/>
        </p:nvSpPr>
        <p:spPr>
          <a:xfrm>
            <a:off x="2853004" y="2182216"/>
            <a:ext cx="607592"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飞机场</a:t>
            </a:r>
            <a:endParaRPr lang="en-US" altLang="zh-CN" sz="1100" dirty="0" smtClean="0">
              <a:latin typeface="微软雅黑" panose="020B0503020204020204" charset="-122"/>
              <a:ea typeface="微软雅黑" panose="020B0503020204020204" charset="-122"/>
            </a:endParaRPr>
          </a:p>
        </p:txBody>
      </p:sp>
      <p:sp>
        <p:nvSpPr>
          <p:cNvPr id="45" name="文本框 44"/>
          <p:cNvSpPr txBox="1"/>
          <p:nvPr/>
        </p:nvSpPr>
        <p:spPr>
          <a:xfrm>
            <a:off x="3332588" y="2180409"/>
            <a:ext cx="535060"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公园</a:t>
            </a:r>
            <a:endParaRPr lang="en-US" altLang="zh-CN" sz="1100" dirty="0" smtClean="0">
              <a:latin typeface="微软雅黑" panose="020B0503020204020204" charset="-122"/>
              <a:ea typeface="微软雅黑" panose="020B0503020204020204" charset="-122"/>
            </a:endParaRPr>
          </a:p>
        </p:txBody>
      </p:sp>
      <p:sp>
        <p:nvSpPr>
          <p:cNvPr id="46" name="文本框 45"/>
          <p:cNvSpPr txBox="1"/>
          <p:nvPr/>
        </p:nvSpPr>
        <p:spPr>
          <a:xfrm>
            <a:off x="3728019" y="2178602"/>
            <a:ext cx="701953"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商业区</a:t>
            </a:r>
            <a:endParaRPr lang="en-US" altLang="zh-CN" sz="1100" dirty="0" smtClean="0">
              <a:latin typeface="微软雅黑" panose="020B0503020204020204" charset="-122"/>
              <a:ea typeface="微软雅黑" panose="020B0503020204020204" charset="-122"/>
            </a:endParaRPr>
          </a:p>
        </p:txBody>
      </p:sp>
      <p:sp>
        <p:nvSpPr>
          <p:cNvPr id="47" name="文本框 46"/>
          <p:cNvSpPr txBox="1"/>
          <p:nvPr/>
        </p:nvSpPr>
        <p:spPr>
          <a:xfrm>
            <a:off x="4182189" y="2181559"/>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政务区</a:t>
            </a:r>
            <a:endParaRPr lang="en-US" altLang="zh-CN" sz="1100" dirty="0" smtClean="0">
              <a:latin typeface="微软雅黑" panose="020B0503020204020204" charset="-122"/>
              <a:ea typeface="微软雅黑" panose="020B0503020204020204" charset="-122"/>
            </a:endParaRPr>
          </a:p>
        </p:txBody>
      </p:sp>
      <p:sp>
        <p:nvSpPr>
          <p:cNvPr id="48" name="文本框 47"/>
          <p:cNvSpPr txBox="1"/>
          <p:nvPr/>
        </p:nvSpPr>
        <p:spPr>
          <a:xfrm>
            <a:off x="4685378" y="2180409"/>
            <a:ext cx="66321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医院</a:t>
            </a:r>
            <a:endParaRPr lang="en-US" altLang="zh-CN" sz="1100" dirty="0" smtClean="0">
              <a:latin typeface="微软雅黑" panose="020B0503020204020204" charset="-122"/>
              <a:ea typeface="微软雅黑" panose="020B0503020204020204" charset="-122"/>
            </a:endParaRPr>
          </a:p>
        </p:txBody>
      </p:sp>
      <p:sp>
        <p:nvSpPr>
          <p:cNvPr id="49" name="文本框 48"/>
          <p:cNvSpPr txBox="1"/>
          <p:nvPr/>
        </p:nvSpPr>
        <p:spPr>
          <a:xfrm>
            <a:off x="6684533" y="2181559"/>
            <a:ext cx="661672"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居住区</a:t>
            </a:r>
            <a:endParaRPr lang="en-US" altLang="zh-CN" sz="1100" dirty="0" smtClean="0">
              <a:latin typeface="微软雅黑" panose="020B0503020204020204" charset="-122"/>
              <a:ea typeface="微软雅黑" panose="020B0503020204020204" charset="-122"/>
            </a:endParaRPr>
          </a:p>
        </p:txBody>
      </p:sp>
      <p:sp>
        <p:nvSpPr>
          <p:cNvPr id="50" name="文本框 49"/>
          <p:cNvSpPr txBox="1"/>
          <p:nvPr/>
        </p:nvSpPr>
        <p:spPr>
          <a:xfrm>
            <a:off x="7191085" y="2190791"/>
            <a:ext cx="5646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学校</a:t>
            </a:r>
            <a:endParaRPr lang="en-US" altLang="zh-CN" sz="1100" dirty="0" smtClean="0">
              <a:latin typeface="微软雅黑" panose="020B0503020204020204" charset="-122"/>
              <a:ea typeface="微软雅黑" panose="020B0503020204020204" charset="-122"/>
            </a:endParaRPr>
          </a:p>
        </p:txBody>
      </p:sp>
      <p:sp>
        <p:nvSpPr>
          <p:cNvPr id="51" name="文本框 50"/>
          <p:cNvSpPr txBox="1"/>
          <p:nvPr/>
        </p:nvSpPr>
        <p:spPr>
          <a:xfrm>
            <a:off x="7590783" y="2181559"/>
            <a:ext cx="619970"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工业园</a:t>
            </a:r>
            <a:endParaRPr lang="en-US" altLang="zh-CN" sz="1100" dirty="0" smtClean="0">
              <a:latin typeface="微软雅黑" panose="020B0503020204020204" charset="-122"/>
              <a:ea typeface="微软雅黑" panose="020B0503020204020204" charset="-122"/>
            </a:endParaRPr>
          </a:p>
        </p:txBody>
      </p:sp>
      <p:sp>
        <p:nvSpPr>
          <p:cNvPr id="52" name="文本框 51"/>
          <p:cNvSpPr txBox="1"/>
          <p:nvPr/>
        </p:nvSpPr>
        <p:spPr>
          <a:xfrm>
            <a:off x="8079190" y="2180409"/>
            <a:ext cx="642236"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火车站</a:t>
            </a:r>
            <a:endParaRPr lang="en-US" altLang="zh-CN" sz="1100" dirty="0" smtClean="0">
              <a:latin typeface="微软雅黑" panose="020B0503020204020204" charset="-122"/>
              <a:ea typeface="微软雅黑" panose="020B0503020204020204" charset="-122"/>
            </a:endParaRPr>
          </a:p>
        </p:txBody>
      </p:sp>
      <p:sp>
        <p:nvSpPr>
          <p:cNvPr id="53" name="文本框 52"/>
          <p:cNvSpPr txBox="1"/>
          <p:nvPr/>
        </p:nvSpPr>
        <p:spPr>
          <a:xfrm>
            <a:off x="8568004" y="2182216"/>
            <a:ext cx="607592"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飞机场</a:t>
            </a:r>
            <a:endParaRPr lang="en-US" altLang="zh-CN" sz="1100" dirty="0" smtClean="0">
              <a:latin typeface="微软雅黑" panose="020B0503020204020204" charset="-122"/>
              <a:ea typeface="微软雅黑" panose="020B0503020204020204" charset="-122"/>
            </a:endParaRPr>
          </a:p>
        </p:txBody>
      </p:sp>
      <p:sp>
        <p:nvSpPr>
          <p:cNvPr id="54" name="文本框 53"/>
          <p:cNvSpPr txBox="1"/>
          <p:nvPr/>
        </p:nvSpPr>
        <p:spPr>
          <a:xfrm>
            <a:off x="9047588" y="2180409"/>
            <a:ext cx="535060"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公园</a:t>
            </a:r>
            <a:endParaRPr lang="en-US" altLang="zh-CN" sz="1100" dirty="0" smtClean="0">
              <a:latin typeface="微软雅黑" panose="020B0503020204020204" charset="-122"/>
              <a:ea typeface="微软雅黑" panose="020B0503020204020204" charset="-122"/>
            </a:endParaRPr>
          </a:p>
        </p:txBody>
      </p:sp>
      <p:sp>
        <p:nvSpPr>
          <p:cNvPr id="55" name="文本框 54"/>
          <p:cNvSpPr txBox="1"/>
          <p:nvPr/>
        </p:nvSpPr>
        <p:spPr>
          <a:xfrm>
            <a:off x="9443019" y="2178602"/>
            <a:ext cx="701953"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商业区</a:t>
            </a:r>
            <a:endParaRPr lang="en-US" altLang="zh-CN" sz="1100" dirty="0" smtClean="0">
              <a:latin typeface="微软雅黑" panose="020B0503020204020204" charset="-122"/>
              <a:ea typeface="微软雅黑" panose="020B0503020204020204" charset="-122"/>
            </a:endParaRPr>
          </a:p>
        </p:txBody>
      </p:sp>
      <p:sp>
        <p:nvSpPr>
          <p:cNvPr id="56" name="文本框 55"/>
          <p:cNvSpPr txBox="1"/>
          <p:nvPr/>
        </p:nvSpPr>
        <p:spPr>
          <a:xfrm>
            <a:off x="9897189" y="2181559"/>
            <a:ext cx="81833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政务区</a:t>
            </a:r>
            <a:endParaRPr lang="en-US" altLang="zh-CN" sz="1100" dirty="0" smtClean="0">
              <a:latin typeface="微软雅黑" panose="020B0503020204020204" charset="-122"/>
              <a:ea typeface="微软雅黑" panose="020B0503020204020204" charset="-122"/>
            </a:endParaRPr>
          </a:p>
        </p:txBody>
      </p:sp>
      <p:sp>
        <p:nvSpPr>
          <p:cNvPr id="57" name="文本框 56"/>
          <p:cNvSpPr txBox="1"/>
          <p:nvPr/>
        </p:nvSpPr>
        <p:spPr>
          <a:xfrm>
            <a:off x="10400378" y="2180409"/>
            <a:ext cx="663219" cy="261610"/>
          </a:xfrm>
          <a:prstGeom prst="rect">
            <a:avLst/>
          </a:prstGeom>
          <a:noFill/>
        </p:spPr>
        <p:txBody>
          <a:bodyPr wrap="square" rtlCol="0">
            <a:spAutoFit/>
          </a:bodyPr>
          <a:lstStyle/>
          <a:p>
            <a:pPr algn="ctr"/>
            <a:r>
              <a:rPr lang="zh-CN" altLang="en-US" sz="1100" dirty="0" smtClean="0">
                <a:latin typeface="微软雅黑" panose="020B0503020204020204" charset="-122"/>
                <a:ea typeface="微软雅黑" panose="020B0503020204020204" charset="-122"/>
              </a:rPr>
              <a:t>医院</a:t>
            </a:r>
            <a:endParaRPr lang="en-US" altLang="zh-CN" sz="1100" dirty="0" smtClean="0">
              <a:latin typeface="微软雅黑" panose="020B0503020204020204" charset="-122"/>
              <a:ea typeface="微软雅黑" panose="020B0503020204020204" charset="-122"/>
            </a:endParaRPr>
          </a:p>
        </p:txBody>
      </p:sp>
      <p:sp>
        <p:nvSpPr>
          <p:cNvPr id="5" name="左大括号 4"/>
          <p:cNvSpPr/>
          <p:nvPr/>
        </p:nvSpPr>
        <p:spPr>
          <a:xfrm>
            <a:off x="459025" y="2616200"/>
            <a:ext cx="112475" cy="3765550"/>
          </a:xfrm>
          <a:prstGeom prst="leftBrace">
            <a:avLst>
              <a:gd name="adj1" fmla="val 3383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左大括号 57"/>
          <p:cNvSpPr/>
          <p:nvPr/>
        </p:nvSpPr>
        <p:spPr>
          <a:xfrm>
            <a:off x="6200193" y="2586011"/>
            <a:ext cx="112475" cy="3765550"/>
          </a:xfrm>
          <a:prstGeom prst="leftBrace">
            <a:avLst>
              <a:gd name="adj1" fmla="val 3383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左大括号 58"/>
          <p:cNvSpPr/>
          <p:nvPr/>
        </p:nvSpPr>
        <p:spPr>
          <a:xfrm rot="5400000">
            <a:off x="3067140" y="150899"/>
            <a:ext cx="73383" cy="4038934"/>
          </a:xfrm>
          <a:prstGeom prst="leftBrace">
            <a:avLst>
              <a:gd name="adj1" fmla="val 3383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左大括号 59"/>
          <p:cNvSpPr/>
          <p:nvPr/>
        </p:nvSpPr>
        <p:spPr>
          <a:xfrm rot="5400000">
            <a:off x="8816059" y="157705"/>
            <a:ext cx="73383" cy="4038934"/>
          </a:xfrm>
          <a:prstGeom prst="leftBrace">
            <a:avLst>
              <a:gd name="adj1" fmla="val 3383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2912630" y="4276728"/>
            <a:ext cx="471600" cy="471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384230" y="4723757"/>
            <a:ext cx="471600" cy="471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8627630" y="4257678"/>
            <a:ext cx="471600" cy="471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099230" y="4704707"/>
            <a:ext cx="471600" cy="471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平行四边形 64"/>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6" name="平行四边形 65"/>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67" name="组合 10"/>
          <p:cNvGrpSpPr>
            <a:grpSpLocks/>
          </p:cNvGrpSpPr>
          <p:nvPr/>
        </p:nvGrpSpPr>
        <p:grpSpPr bwMode="auto">
          <a:xfrm>
            <a:off x="1020762" y="498116"/>
            <a:ext cx="6084887" cy="215430"/>
            <a:chOff x="0" y="0"/>
            <a:chExt cx="5029195" cy="180308"/>
          </a:xfrm>
          <a:solidFill>
            <a:srgbClr val="4F81BD"/>
          </a:solidFill>
        </p:grpSpPr>
        <p:cxnSp>
          <p:nvCxnSpPr>
            <p:cNvPr id="68" name="直接连接符 67"/>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69"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70"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02" y="853780"/>
            <a:ext cx="2945885" cy="523220"/>
          </a:xfrm>
          <a:prstGeom prst="rect">
            <a:avLst/>
          </a:prstGeom>
          <a:noFill/>
        </p:spPr>
        <p:txBody>
          <a:bodyPr wrap="square" rtlCol="0">
            <a:spAutoFit/>
          </a:bodyPr>
          <a:lstStyle/>
          <a:p>
            <a:r>
              <a:rPr lang="en-US" altLang="zh-CN" sz="2800" b="1" dirty="0" smtClean="0">
                <a:solidFill>
                  <a:srgbClr val="3563A8"/>
                </a:solidFill>
                <a:latin typeface="微软雅黑" panose="020B0503020204020204" charset="-122"/>
                <a:ea typeface="微软雅黑" panose="020B0503020204020204" charset="-122"/>
                <a:cs typeface="微软雅黑" panose="020B0503020204020204" charset="-122"/>
              </a:rPr>
              <a:t>2.2.4 </a:t>
            </a:r>
            <a:r>
              <a:rPr lang="zh-CN" altLang="en-US" sz="2800" b="1" dirty="0" smtClean="0">
                <a:solidFill>
                  <a:srgbClr val="3563A8"/>
                </a:solidFill>
                <a:latin typeface="微软雅黑" panose="020B0503020204020204" charset="-122"/>
                <a:ea typeface="微软雅黑" panose="020B0503020204020204" charset="-122"/>
                <a:cs typeface="微软雅黑" panose="020B0503020204020204" charset="-122"/>
              </a:rPr>
              <a:t>集成学习</a:t>
            </a:r>
            <a:endParaRPr lang="zh-CN" altLang="en-US" sz="2800" b="1" dirty="0">
              <a:solidFill>
                <a:srgbClr val="3563A8"/>
              </a:solidFill>
              <a:latin typeface="微软雅黑" panose="020B0503020204020204" charset="-122"/>
              <a:ea typeface="微软雅黑" panose="020B0503020204020204" charset="-122"/>
              <a:cs typeface="微软雅黑" panose="020B0503020204020204" charset="-122"/>
            </a:endParaRPr>
          </a:p>
        </p:txBody>
      </p:sp>
      <p:sp>
        <p:nvSpPr>
          <p:cNvPr id="59" name="文本框 58"/>
          <p:cNvSpPr txBox="1"/>
          <p:nvPr/>
        </p:nvSpPr>
        <p:spPr>
          <a:xfrm>
            <a:off x="7571849" y="2514567"/>
            <a:ext cx="1811993"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Lightgbm</a:t>
            </a:r>
          </a:p>
        </p:txBody>
      </p:sp>
      <mc:AlternateContent xmlns:mc="http://schemas.openxmlformats.org/markup-compatibility/2006" xmlns:a14="http://schemas.microsoft.com/office/drawing/2010/main">
        <mc:Choice Requires="a14">
          <p:sp>
            <p:nvSpPr>
              <p:cNvPr id="6" name="矩形 5"/>
              <p:cNvSpPr/>
              <p:nvPr/>
            </p:nvSpPr>
            <p:spPr>
              <a:xfrm>
                <a:off x="5656234" y="5433832"/>
                <a:ext cx="4895914" cy="135530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𝑣</m:t>
                          </m:r>
                          <m:r>
                            <a:rPr lang="en-US" altLang="zh-CN" b="0" i="1" dirty="0" smtClean="0">
                              <a:latin typeface="Cambria Math" panose="02040503050406030204" pitchFamily="18" charset="0"/>
                              <a:ea typeface="微软雅黑" panose="020B0503020204020204" pitchFamily="34" charset="-122"/>
                            </a:rPr>
                            <m:t>𝑒𝑐𝑡𝑜𝑟</m:t>
                          </m:r>
                        </m:e>
                        <m:sup>
                          <m:r>
                            <a:rPr lang="en-US" altLang="zh-CN" b="0" i="1" dirty="0" smtClean="0">
                              <a:latin typeface="Cambria Math" panose="02040503050406030204" pitchFamily="18" charset="0"/>
                              <a:ea typeface="微软雅黑" panose="020B0503020204020204" pitchFamily="34" charset="-122"/>
                            </a:rPr>
                            <m:t>∗</m:t>
                          </m:r>
                        </m:sup>
                      </m:sSup>
                      <m:r>
                        <a:rPr lang="en-US" altLang="zh-CN" b="0" i="1" dirty="0"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𝑣𝑒𝑐𝑡𝑜𝑟</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𝑚𝑒𝑎𝑛</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𝑣𝑒𝑐𝑡𝑜𝑟</m:t>
                          </m:r>
                          <m:r>
                            <a:rPr lang="en-US" altLang="zh-CN" i="1">
                              <a:latin typeface="Cambria Math" panose="02040503050406030204" pitchFamily="18" charset="0"/>
                              <a:ea typeface="微软雅黑" panose="020B0503020204020204" pitchFamily="34" charset="-122"/>
                            </a:rPr>
                            <m:t>)</m:t>
                          </m:r>
                        </m:num>
                        <m:den>
                          <m:r>
                            <a:rPr lang="en-US" altLang="zh-CN" b="0" i="1" smtClean="0">
                              <a:latin typeface="Cambria Math" panose="02040503050406030204" pitchFamily="18" charset="0"/>
                              <a:ea typeface="微软雅黑" panose="020B0503020204020204" pitchFamily="34" charset="-122"/>
                            </a:rPr>
                            <m:t>𝑠𝑡𝑑</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𝑣𝑒𝑐𝑡𝑜𝑟</m:t>
                          </m:r>
                          <m:r>
                            <a:rPr lang="en-US" altLang="zh-CN" b="0" i="1" smtClean="0">
                              <a:latin typeface="Cambria Math" panose="02040503050406030204" pitchFamily="18" charset="0"/>
                              <a:ea typeface="微软雅黑" panose="020B0503020204020204" pitchFamily="34" charset="-122"/>
                            </a:rPr>
                            <m:t>)</m:t>
                          </m:r>
                        </m:den>
                      </m:f>
                    </m:oMath>
                  </m:oMathPara>
                </a14:m>
                <a:endParaRPr lang="en-US" altLang="zh-CN" dirty="0" smtClean="0"/>
              </a:p>
              <a:p>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𝑝</m:t>
                      </m:r>
                      <m:r>
                        <a:rPr lang="en-US" altLang="zh-CN" b="0" i="1" dirty="0" smtClean="0">
                          <a:latin typeface="Cambria Math" panose="02040503050406030204" pitchFamily="18" charset="0"/>
                          <a:ea typeface="微软雅黑" panose="020B0503020204020204" pitchFamily="34" charset="-122"/>
                        </a:rPr>
                        <m:t>𝑟𝑜𝑏𝑎𝑏𝑖𝑙𝑖𝑡𝑦</m:t>
                      </m:r>
                      <m:r>
                        <a:rPr lang="en-US" altLang="zh-CN" b="0" i="1" dirty="0" smtClean="0">
                          <a:latin typeface="Cambria Math" panose="02040503050406030204" pitchFamily="18" charset="0"/>
                          <a:ea typeface="微软雅黑" panose="020B0503020204020204" pitchFamily="34" charset="-122"/>
                        </a:rPr>
                        <m:t>=</m:t>
                      </m:r>
                      <m:f>
                        <m:fPr>
                          <m:ctrlPr>
                            <a:rPr lang="en-US" altLang="zh-CN" b="0" i="1" dirty="0" smtClean="0">
                              <a:latin typeface="Cambria Math" panose="02040503050406030204" pitchFamily="18" charset="0"/>
                              <a:ea typeface="微软雅黑" panose="020B0503020204020204" pitchFamily="34" charset="-122"/>
                            </a:rPr>
                          </m:ctrlPr>
                        </m:fPr>
                        <m:num>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𝑒</m:t>
                              </m:r>
                            </m:e>
                            <m:sup>
                              <m:sSubSup>
                                <m:sSubSupPr>
                                  <m:ctrlPr>
                                    <a:rPr lang="en-US" altLang="zh-CN" i="1" dirty="0">
                                      <a:latin typeface="Cambria Math" panose="02040503050406030204" pitchFamily="18" charset="0"/>
                                      <a:ea typeface="微软雅黑" panose="020B0503020204020204" pitchFamily="34" charset="-122"/>
                                    </a:rPr>
                                  </m:ctrlPr>
                                </m:sSubSupPr>
                                <m:e>
                                  <m:r>
                                    <a:rPr lang="en-US" altLang="zh-CN" i="1" dirty="0">
                                      <a:latin typeface="Cambria Math" panose="02040503050406030204" pitchFamily="18" charset="0"/>
                                      <a:ea typeface="微软雅黑" panose="020B0503020204020204" pitchFamily="34" charset="-122"/>
                                    </a:rPr>
                                    <m:t>𝑣</m:t>
                                  </m:r>
                                  <m:r>
                                    <a:rPr lang="en-US" altLang="zh-CN" b="0" i="1" dirty="0" smtClean="0">
                                      <a:latin typeface="Cambria Math" panose="02040503050406030204" pitchFamily="18" charset="0"/>
                                      <a:ea typeface="微软雅黑" panose="020B0503020204020204" pitchFamily="34" charset="-122"/>
                                    </a:rPr>
                                    <m:t>𝑒𝑐𝑡𝑜𝑟</m:t>
                                  </m:r>
                                </m:e>
                                <m:sub>
                                  <m:r>
                                    <a:rPr lang="en-US" altLang="zh-CN" i="1" dirty="0">
                                      <a:latin typeface="Cambria Math" panose="02040503050406030204" pitchFamily="18" charset="0"/>
                                      <a:ea typeface="微软雅黑" panose="020B0503020204020204" pitchFamily="34" charset="-122"/>
                                    </a:rPr>
                                    <m:t>𝑖</m:t>
                                  </m:r>
                                </m:sub>
                                <m:sup>
                                  <m:r>
                                    <a:rPr lang="en-US" altLang="zh-CN" i="1" dirty="0">
                                      <a:latin typeface="Cambria Math" panose="02040503050406030204" pitchFamily="18" charset="0"/>
                                      <a:ea typeface="微软雅黑" panose="020B0503020204020204" pitchFamily="34" charset="-122"/>
                                    </a:rPr>
                                    <m:t>∗</m:t>
                                  </m:r>
                                </m:sup>
                              </m:sSubSup>
                            </m:sup>
                          </m:sSup>
                        </m:num>
                        <m:den>
                          <m:nary>
                            <m:naryPr>
                              <m:chr m:val="∑"/>
                              <m:ctrlPr>
                                <a:rPr lang="en-US" altLang="zh-CN" b="0" i="1" dirty="0" smtClean="0">
                                  <a:latin typeface="Cambria Math" panose="02040503050406030204" pitchFamily="18" charset="0"/>
                                  <a:ea typeface="微软雅黑" panose="020B0503020204020204" pitchFamily="34" charset="-122"/>
                                </a:rPr>
                              </m:ctrlPr>
                            </m:naryPr>
                            <m:sub>
                              <m:r>
                                <m:rPr>
                                  <m:brk m:alnAt="23"/>
                                </m:rPr>
                                <a:rPr lang="en-US" altLang="zh-CN" b="0" i="1" dirty="0" smtClean="0">
                                  <a:latin typeface="Cambria Math" panose="02040503050406030204" pitchFamily="18" charset="0"/>
                                  <a:ea typeface="微软雅黑" panose="020B0503020204020204" pitchFamily="34" charset="-122"/>
                                </a:rPr>
                                <m:t>𝑖</m:t>
                              </m:r>
                              <m:r>
                                <a:rPr lang="en-US" altLang="zh-CN" b="0" i="1" dirty="0" smtClean="0">
                                  <a:latin typeface="Cambria Math" panose="02040503050406030204" pitchFamily="18" charset="0"/>
                                  <a:ea typeface="微软雅黑" panose="020B0503020204020204" pitchFamily="34" charset="-122"/>
                                </a:rPr>
                                <m:t>=1</m:t>
                              </m:r>
                            </m:sub>
                            <m:sup>
                              <m:r>
                                <a:rPr lang="en-US" altLang="zh-CN" b="0" i="1" dirty="0" smtClean="0">
                                  <a:latin typeface="Cambria Math" panose="02040503050406030204" pitchFamily="18" charset="0"/>
                                  <a:ea typeface="微软雅黑" panose="020B0503020204020204" pitchFamily="34" charset="-122"/>
                                </a:rPr>
                                <m:t>9</m:t>
                              </m:r>
                            </m:sup>
                            <m:e>
                              <m:sSup>
                                <m:sSupPr>
                                  <m:ctrlPr>
                                    <a:rPr lang="en-US" altLang="zh-CN" b="0" i="1" dirty="0" smtClean="0">
                                      <a:latin typeface="Cambria Math" panose="02040503050406030204" pitchFamily="18" charset="0"/>
                                      <a:ea typeface="微软雅黑" panose="020B0503020204020204" pitchFamily="34" charset="-122"/>
                                    </a:rPr>
                                  </m:ctrlPr>
                                </m:sSupPr>
                                <m:e>
                                  <m:r>
                                    <a:rPr lang="en-US" altLang="zh-CN" b="0" i="1" dirty="0" smtClean="0">
                                      <a:latin typeface="Cambria Math" panose="02040503050406030204" pitchFamily="18" charset="0"/>
                                      <a:ea typeface="微软雅黑" panose="020B0503020204020204" pitchFamily="34" charset="-122"/>
                                    </a:rPr>
                                    <m:t>𝑒</m:t>
                                  </m:r>
                                </m:e>
                                <m:sup>
                                  <m:sSubSup>
                                    <m:sSubSupPr>
                                      <m:ctrlPr>
                                        <a:rPr lang="en-US" altLang="zh-CN" b="0" i="1" dirty="0" smtClean="0">
                                          <a:latin typeface="Cambria Math" panose="02040503050406030204" pitchFamily="18" charset="0"/>
                                          <a:ea typeface="微软雅黑" panose="020B0503020204020204" pitchFamily="34" charset="-122"/>
                                        </a:rPr>
                                      </m:ctrlPr>
                                    </m:sSubSupPr>
                                    <m:e>
                                      <m:r>
                                        <a:rPr lang="en-US" altLang="zh-CN" i="1" dirty="0">
                                          <a:latin typeface="Cambria Math" panose="02040503050406030204" pitchFamily="18" charset="0"/>
                                          <a:ea typeface="微软雅黑" panose="020B0503020204020204" pitchFamily="34" charset="-122"/>
                                        </a:rPr>
                                        <m:t>𝑣</m:t>
                                      </m:r>
                                      <m:r>
                                        <a:rPr lang="en-US" altLang="zh-CN" b="0" i="1" dirty="0" smtClean="0">
                                          <a:latin typeface="Cambria Math" panose="02040503050406030204" pitchFamily="18" charset="0"/>
                                          <a:ea typeface="微软雅黑" panose="020B0503020204020204" pitchFamily="34" charset="-122"/>
                                        </a:rPr>
                                        <m:t>𝑒𝑐𝑡𝑜𝑟</m:t>
                                      </m:r>
                                    </m:e>
                                    <m:sub>
                                      <m:r>
                                        <a:rPr lang="en-US" altLang="zh-CN" b="0" i="1" dirty="0" smtClean="0">
                                          <a:latin typeface="Cambria Math" panose="02040503050406030204" pitchFamily="18" charset="0"/>
                                          <a:ea typeface="微软雅黑" panose="020B0503020204020204" pitchFamily="34" charset="-122"/>
                                        </a:rPr>
                                        <m:t>𝑖</m:t>
                                      </m:r>
                                    </m:sub>
                                    <m:sup>
                                      <m:r>
                                        <a:rPr lang="en-US" altLang="zh-CN" b="0" i="1" dirty="0" smtClean="0">
                                          <a:latin typeface="Cambria Math" panose="02040503050406030204" pitchFamily="18" charset="0"/>
                                          <a:ea typeface="微软雅黑" panose="020B0503020204020204" pitchFamily="34" charset="-122"/>
                                        </a:rPr>
                                        <m:t>∗</m:t>
                                      </m:r>
                                    </m:sup>
                                  </m:sSubSup>
                                </m:sup>
                              </m:sSup>
                            </m:e>
                          </m:nary>
                        </m:den>
                      </m:f>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𝑖</m:t>
                      </m:r>
                      <m:r>
                        <a:rPr lang="en-US" altLang="zh-CN" b="0" i="1" dirty="0" smtClean="0">
                          <a:latin typeface="Cambria Math" panose="02040503050406030204" pitchFamily="18" charset="0"/>
                          <a:ea typeface="微软雅黑" panose="020B0503020204020204" pitchFamily="34" charset="-122"/>
                        </a:rPr>
                        <m:t>=1,2,…,9</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656234" y="5433832"/>
                <a:ext cx="4895914" cy="1355307"/>
              </a:xfrm>
              <a:prstGeom prst="rect">
                <a:avLst/>
              </a:prstGeom>
              <a:blipFill>
                <a:blip r:embed="rId3"/>
                <a:stretch>
                  <a:fillRect/>
                </a:stretch>
              </a:blipFill>
            </p:spPr>
            <p:txBody>
              <a:bodyPr/>
              <a:lstStyle/>
              <a:p>
                <a:r>
                  <a:rPr lang="zh-CN" altLang="en-US">
                    <a:noFill/>
                  </a:rPr>
                  <a:t> </a:t>
                </a:r>
              </a:p>
            </p:txBody>
          </p:sp>
        </mc:Fallback>
      </mc:AlternateContent>
      <p:sp>
        <p:nvSpPr>
          <p:cNvPr id="75" name="文本框 74"/>
          <p:cNvSpPr txBox="1"/>
          <p:nvPr/>
        </p:nvSpPr>
        <p:spPr>
          <a:xfrm>
            <a:off x="2483353" y="1377000"/>
            <a:ext cx="3486150"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Ensemble learning</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stacking</a:t>
            </a:r>
          </a:p>
        </p:txBody>
      </p:sp>
      <p:sp>
        <p:nvSpPr>
          <p:cNvPr id="76" name="文本框 75"/>
          <p:cNvSpPr txBox="1"/>
          <p:nvPr/>
        </p:nvSpPr>
        <p:spPr>
          <a:xfrm>
            <a:off x="7508291" y="4483448"/>
            <a:ext cx="1922372" cy="369332"/>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Accuracy 0.862</a:t>
            </a:r>
            <a:endParaRPr lang="zh-CN" altLang="en-US" dirty="0">
              <a:latin typeface="Arial" panose="020B0604020202020204" pitchFamily="34" charset="0"/>
              <a:cs typeface="Arial" panose="020B0604020202020204" pitchFamily="34" charset="0"/>
            </a:endParaRPr>
          </a:p>
        </p:txBody>
      </p:sp>
      <p:sp>
        <p:nvSpPr>
          <p:cNvPr id="77" name="矩形 76"/>
          <p:cNvSpPr/>
          <p:nvPr/>
        </p:nvSpPr>
        <p:spPr>
          <a:xfrm>
            <a:off x="7543416" y="2095651"/>
            <a:ext cx="1852123" cy="2958051"/>
          </a:xfrm>
          <a:prstGeom prst="rect">
            <a:avLst/>
          </a:prstGeom>
          <a:noFill/>
          <a:ln w="19050">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3268819" y="1909105"/>
            <a:ext cx="1926383" cy="307777"/>
          </a:xfrm>
          <a:prstGeom prst="rect">
            <a:avLst/>
          </a:prstGeom>
          <a:noFill/>
        </p:spPr>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Class probability</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矩形 78"/>
          <p:cNvSpPr/>
          <p:nvPr/>
        </p:nvSpPr>
        <p:spPr>
          <a:xfrm>
            <a:off x="5320422" y="3247243"/>
            <a:ext cx="800124" cy="611985"/>
          </a:xfrm>
          <a:prstGeom prst="rect">
            <a:avLst/>
          </a:prstGeom>
          <a:solidFill>
            <a:srgbClr val="4F81BD"/>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0" name="文本框 79"/>
          <p:cNvSpPr txBox="1"/>
          <p:nvPr/>
        </p:nvSpPr>
        <p:spPr>
          <a:xfrm>
            <a:off x="5293151" y="3282219"/>
            <a:ext cx="878064" cy="523220"/>
          </a:xfrm>
          <a:prstGeom prst="rect">
            <a:avLst/>
          </a:prstGeom>
          <a:noFill/>
        </p:spPr>
        <p:txBody>
          <a:bodyPr wrap="square" rtlCol="0">
            <a:spAutoFit/>
          </a:bodyPr>
          <a:lstStyle/>
          <a:p>
            <a:pPr algn="ctr"/>
            <a:r>
              <a:rPr lang="en-US" altLang="zh-CN" sz="1400" dirty="0" smtClean="0">
                <a:solidFill>
                  <a:schemeClr val="bg1"/>
                </a:solidFill>
                <a:latin typeface="Arial" panose="020B0604020202020204" pitchFamily="34" charset="0"/>
                <a:cs typeface="Arial" panose="020B0604020202020204" pitchFamily="34" charset="0"/>
              </a:rPr>
              <a:t>Z-score</a:t>
            </a:r>
          </a:p>
          <a:p>
            <a:pPr algn="ctr"/>
            <a:r>
              <a:rPr lang="en-US" altLang="zh-CN" sz="1400" dirty="0" err="1" smtClean="0">
                <a:solidFill>
                  <a:schemeClr val="bg1"/>
                </a:solidFill>
                <a:latin typeface="Arial" panose="020B0604020202020204" pitchFamily="34" charset="0"/>
                <a:cs typeface="Arial" panose="020B0604020202020204" pitchFamily="34" charset="0"/>
              </a:rPr>
              <a:t>softmax</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98" name="文本框 97"/>
          <p:cNvSpPr txBox="1"/>
          <p:nvPr/>
        </p:nvSpPr>
        <p:spPr>
          <a:xfrm>
            <a:off x="2750402" y="2241937"/>
            <a:ext cx="924818" cy="307777"/>
          </a:xfrm>
          <a:prstGeom prst="rect">
            <a:avLst/>
          </a:prstGeom>
          <a:noFill/>
        </p:spPr>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CNN1</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0" name="文本框 109"/>
          <p:cNvSpPr txBox="1"/>
          <p:nvPr/>
        </p:nvSpPr>
        <p:spPr>
          <a:xfrm>
            <a:off x="2745587" y="2762549"/>
            <a:ext cx="924818" cy="307777"/>
          </a:xfrm>
          <a:prstGeom prst="rect">
            <a:avLst/>
          </a:prstGeom>
          <a:noFill/>
        </p:spPr>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CNN2</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1" name="文本框 110"/>
          <p:cNvSpPr txBox="1"/>
          <p:nvPr/>
        </p:nvSpPr>
        <p:spPr>
          <a:xfrm>
            <a:off x="3429388" y="3659164"/>
            <a:ext cx="1600174"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cs typeface="Arial" panose="020B0604020202020204" pitchFamily="34" charset="0"/>
              </a:rPr>
              <a:t>Vote vector</a:t>
            </a:r>
          </a:p>
        </p:txBody>
      </p:sp>
      <p:sp>
        <p:nvSpPr>
          <p:cNvPr id="122" name="文本框 121"/>
          <p:cNvSpPr txBox="1"/>
          <p:nvPr/>
        </p:nvSpPr>
        <p:spPr>
          <a:xfrm>
            <a:off x="2747766" y="3953464"/>
            <a:ext cx="924818" cy="307777"/>
          </a:xfrm>
          <a:prstGeom prst="rect">
            <a:avLst/>
          </a:prstGeom>
          <a:noFill/>
        </p:spPr>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Rule1</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4" name="文本框 133"/>
          <p:cNvSpPr txBox="1"/>
          <p:nvPr/>
        </p:nvSpPr>
        <p:spPr>
          <a:xfrm>
            <a:off x="2754088" y="4533938"/>
            <a:ext cx="924818" cy="307777"/>
          </a:xfrm>
          <a:prstGeom prst="rect">
            <a:avLst/>
          </a:prstGeom>
          <a:noFill/>
        </p:spPr>
        <p:txBody>
          <a:bodyPr wrap="square" rtlCol="0">
            <a:spAutoFit/>
          </a:bodyPr>
          <a:lstStyle/>
          <a:p>
            <a:pPr algn="ct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Rule2</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椭圆 85"/>
          <p:cNvSpPr/>
          <p:nvPr/>
        </p:nvSpPr>
        <p:spPr>
          <a:xfrm rot="5400000">
            <a:off x="3654801" y="235229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rot="5400000">
            <a:off x="3783297" y="2352292"/>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5400000">
            <a:off x="3913352" y="235229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rot="5400000">
            <a:off x="4041847" y="235229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rot="5400000">
            <a:off x="4170342" y="2352292"/>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rot="5400000">
            <a:off x="4300397" y="235229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5400000">
            <a:off x="4425560" y="235229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5400000">
            <a:off x="4554055" y="2352292"/>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5400000">
            <a:off x="4684110" y="235229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a:off x="3573437" y="2239716"/>
            <a:ext cx="1305983" cy="332648"/>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rot="5400000">
            <a:off x="3654801" y="2853564"/>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rot="5400000">
            <a:off x="3783297" y="285356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rot="5400000">
            <a:off x="3913352" y="2853564"/>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rot="5400000">
            <a:off x="4041847" y="2853564"/>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rot="5400000">
            <a:off x="4170342" y="285356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rot="5400000">
            <a:off x="4300397" y="2853564"/>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rot="5400000">
            <a:off x="4425560" y="2853564"/>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5400000">
            <a:off x="4554055" y="2853563"/>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5400000">
            <a:off x="4684110" y="2853564"/>
            <a:ext cx="108000" cy="108000"/>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3573437" y="2740987"/>
            <a:ext cx="1305983" cy="332648"/>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rot="5400000">
            <a:off x="3643364" y="40627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椭圆 112"/>
          <p:cNvSpPr/>
          <p:nvPr/>
        </p:nvSpPr>
        <p:spPr>
          <a:xfrm rot="5400000">
            <a:off x="3771860" y="4062731"/>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椭圆 113"/>
          <p:cNvSpPr/>
          <p:nvPr/>
        </p:nvSpPr>
        <p:spPr>
          <a:xfrm rot="5400000">
            <a:off x="3901915" y="40627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椭圆 114"/>
          <p:cNvSpPr/>
          <p:nvPr/>
        </p:nvSpPr>
        <p:spPr>
          <a:xfrm rot="5400000">
            <a:off x="4030409" y="40627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椭圆 115"/>
          <p:cNvSpPr/>
          <p:nvPr/>
        </p:nvSpPr>
        <p:spPr>
          <a:xfrm rot="5400000">
            <a:off x="4158905" y="4062731"/>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椭圆 116"/>
          <p:cNvSpPr/>
          <p:nvPr/>
        </p:nvSpPr>
        <p:spPr>
          <a:xfrm rot="5400000">
            <a:off x="4288960" y="40627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椭圆 117"/>
          <p:cNvSpPr/>
          <p:nvPr/>
        </p:nvSpPr>
        <p:spPr>
          <a:xfrm rot="5400000">
            <a:off x="4414123" y="40627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椭圆 118"/>
          <p:cNvSpPr/>
          <p:nvPr/>
        </p:nvSpPr>
        <p:spPr>
          <a:xfrm rot="5400000">
            <a:off x="4542618" y="4062731"/>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椭圆 119"/>
          <p:cNvSpPr/>
          <p:nvPr/>
        </p:nvSpPr>
        <p:spPr>
          <a:xfrm rot="5400000">
            <a:off x="4672673" y="40627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圆角矩形 120"/>
          <p:cNvSpPr/>
          <p:nvPr/>
        </p:nvSpPr>
        <p:spPr>
          <a:xfrm>
            <a:off x="3562000" y="3950155"/>
            <a:ext cx="1305983" cy="332648"/>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圆角矩形 132"/>
          <p:cNvSpPr/>
          <p:nvPr/>
        </p:nvSpPr>
        <p:spPr>
          <a:xfrm>
            <a:off x="3562000" y="4501790"/>
            <a:ext cx="1305983" cy="332648"/>
          </a:xfrm>
          <a:prstGeom prst="roundRect">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264359" y="3070326"/>
            <a:ext cx="375493" cy="503985"/>
          </a:xfrm>
          <a:prstGeom prst="rect">
            <a:avLst/>
          </a:prstGeom>
          <a:noFill/>
        </p:spPr>
        <p:txBody>
          <a:bodyPr vert="eaVert" wrap="square" rtlCol="0">
            <a:spAutoFit/>
          </a:bodyPr>
          <a:lstStyle/>
          <a:p>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35" name="文本框 134"/>
          <p:cNvSpPr txBox="1"/>
          <p:nvPr/>
        </p:nvSpPr>
        <p:spPr>
          <a:xfrm>
            <a:off x="4018069" y="4834438"/>
            <a:ext cx="615553" cy="566260"/>
          </a:xfrm>
          <a:prstGeom prst="rect">
            <a:avLst/>
          </a:prstGeom>
          <a:noFill/>
        </p:spPr>
        <p:txBody>
          <a:bodyPr vert="eaVert" wrap="square" rtlCol="0">
            <a:spAutoFit/>
          </a:bodyPr>
          <a:lstStyle/>
          <a:p>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36" name="矩形 135"/>
          <p:cNvSpPr/>
          <p:nvPr/>
        </p:nvSpPr>
        <p:spPr>
          <a:xfrm>
            <a:off x="6422133" y="3247243"/>
            <a:ext cx="800124" cy="611985"/>
          </a:xfrm>
          <a:prstGeom prst="rect">
            <a:avLst/>
          </a:prstGeom>
          <a:solidFill>
            <a:srgbClr val="4F81BD"/>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文本框 136"/>
          <p:cNvSpPr txBox="1"/>
          <p:nvPr/>
        </p:nvSpPr>
        <p:spPr>
          <a:xfrm>
            <a:off x="6388190" y="3405150"/>
            <a:ext cx="878064" cy="307777"/>
          </a:xfrm>
          <a:prstGeom prst="rect">
            <a:avLst/>
          </a:prstGeom>
          <a:noFill/>
        </p:spPr>
        <p:txBody>
          <a:bodyPr wrap="square" rtlCol="0">
            <a:spAutoFit/>
          </a:bodyPr>
          <a:lstStyle/>
          <a:p>
            <a:pPr algn="ctr"/>
            <a:r>
              <a:rPr lang="en-US" altLang="zh-CN" sz="1400" dirty="0" err="1">
                <a:solidFill>
                  <a:schemeClr val="bg1"/>
                </a:solidFill>
                <a:latin typeface="Arial" panose="020B0604020202020204" pitchFamily="34" charset="0"/>
                <a:cs typeface="Arial" panose="020B0604020202020204" pitchFamily="34" charset="0"/>
              </a:rPr>
              <a:t>Concat</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5" name="直接箭头连接符 4"/>
          <p:cNvCxnSpPr>
            <a:stCxn id="97" idx="3"/>
          </p:cNvCxnSpPr>
          <p:nvPr/>
        </p:nvCxnSpPr>
        <p:spPr>
          <a:xfrm>
            <a:off x="4879420" y="2406040"/>
            <a:ext cx="403537" cy="97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09" idx="3"/>
          </p:cNvCxnSpPr>
          <p:nvPr/>
        </p:nvCxnSpPr>
        <p:spPr>
          <a:xfrm>
            <a:off x="4879420" y="2907311"/>
            <a:ext cx="413731" cy="588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21" idx="3"/>
          </p:cNvCxnSpPr>
          <p:nvPr/>
        </p:nvCxnSpPr>
        <p:spPr>
          <a:xfrm flipV="1">
            <a:off x="4867983" y="3620029"/>
            <a:ext cx="425168" cy="496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33" idx="3"/>
          </p:cNvCxnSpPr>
          <p:nvPr/>
        </p:nvCxnSpPr>
        <p:spPr>
          <a:xfrm flipV="1">
            <a:off x="4867983" y="3753380"/>
            <a:ext cx="425168" cy="914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148290" y="3576236"/>
            <a:ext cx="225925" cy="4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7255313" y="3553235"/>
            <a:ext cx="225925" cy="4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2745587" y="1840799"/>
            <a:ext cx="6901040" cy="3480119"/>
          </a:xfrm>
          <a:prstGeom prst="rect">
            <a:avLst/>
          </a:prstGeom>
          <a:noFill/>
          <a:ln w="19050">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文本框 144"/>
          <p:cNvSpPr txBox="1"/>
          <p:nvPr/>
        </p:nvSpPr>
        <p:spPr>
          <a:xfrm>
            <a:off x="2605362" y="5608119"/>
            <a:ext cx="2723979"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第一步归一化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Z-score:</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5" name="平行四边形 84"/>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88" name="平行四边形 87"/>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96" name="组合 10"/>
          <p:cNvGrpSpPr>
            <a:grpSpLocks/>
          </p:cNvGrpSpPr>
          <p:nvPr/>
        </p:nvGrpSpPr>
        <p:grpSpPr bwMode="auto">
          <a:xfrm>
            <a:off x="1020762" y="498116"/>
            <a:ext cx="6084887" cy="215430"/>
            <a:chOff x="0" y="0"/>
            <a:chExt cx="5029195" cy="180308"/>
          </a:xfrm>
          <a:solidFill>
            <a:srgbClr val="4F81BD"/>
          </a:solidFill>
        </p:grpSpPr>
        <p:cxnSp>
          <p:nvCxnSpPr>
            <p:cNvPr id="99" name="直接连接符 98"/>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23"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42"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解决方案</a:t>
            </a:r>
          </a:p>
        </p:txBody>
      </p:sp>
      <p:grpSp>
        <p:nvGrpSpPr>
          <p:cNvPr id="12" name="组合 11"/>
          <p:cNvGrpSpPr/>
          <p:nvPr/>
        </p:nvGrpSpPr>
        <p:grpSpPr>
          <a:xfrm>
            <a:off x="7715845" y="3087893"/>
            <a:ext cx="1524000" cy="1142541"/>
            <a:chOff x="7715845" y="3087893"/>
            <a:chExt cx="1524000" cy="1142541"/>
          </a:xfrm>
        </p:grpSpPr>
        <p:sp>
          <p:nvSpPr>
            <p:cNvPr id="147" name="椭圆 146"/>
            <p:cNvSpPr/>
            <p:nvPr/>
          </p:nvSpPr>
          <p:spPr>
            <a:xfrm rot="5400000">
              <a:off x="8306083" y="3087893"/>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5400000">
              <a:off x="8773559" y="3494293"/>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rot="5400000">
              <a:off x="7908885" y="3494293"/>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rot="5400000">
              <a:off x="7715845" y="4001834"/>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rot="5400000">
              <a:off x="8147645" y="4001834"/>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rot="5400000">
              <a:off x="9011245" y="4001834"/>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rot="5400000">
              <a:off x="8579445" y="4001834"/>
              <a:ext cx="228600" cy="22860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p:cNvCxnSpPr>
              <a:stCxn id="147" idx="6"/>
              <a:endCxn id="148" idx="3"/>
            </p:cNvCxnSpPr>
            <p:nvPr/>
          </p:nvCxnSpPr>
          <p:spPr>
            <a:xfrm>
              <a:off x="8420421" y="3316404"/>
              <a:ext cx="386715" cy="211455"/>
            </a:xfrm>
            <a:prstGeom prst="line">
              <a:avLst/>
            </a:prstGeom>
            <a:ln w="19050"/>
          </p:spPr>
          <p:style>
            <a:lnRef idx="1">
              <a:schemeClr val="dk1"/>
            </a:lnRef>
            <a:fillRef idx="0">
              <a:schemeClr val="dk1"/>
            </a:fillRef>
            <a:effectRef idx="0">
              <a:schemeClr val="dk1"/>
            </a:effectRef>
            <a:fontRef idx="minor">
              <a:schemeClr val="tx1"/>
            </a:fontRef>
          </p:style>
        </p:cxnSp>
        <p:cxnSp>
          <p:nvCxnSpPr>
            <p:cNvPr id="155" name="直接连接符 154"/>
            <p:cNvCxnSpPr>
              <a:stCxn id="147" idx="6"/>
              <a:endCxn id="149" idx="1"/>
            </p:cNvCxnSpPr>
            <p:nvPr/>
          </p:nvCxnSpPr>
          <p:spPr>
            <a:xfrm flipH="1">
              <a:off x="8104191" y="3316404"/>
              <a:ext cx="316230" cy="211455"/>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直接连接符 155"/>
            <p:cNvCxnSpPr>
              <a:stCxn id="148" idx="6"/>
              <a:endCxn id="152" idx="2"/>
            </p:cNvCxnSpPr>
            <p:nvPr/>
          </p:nvCxnSpPr>
          <p:spPr>
            <a:xfrm>
              <a:off x="8887781" y="3722804"/>
              <a:ext cx="237490" cy="27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直接连接符 156"/>
            <p:cNvCxnSpPr>
              <a:stCxn id="148" idx="6"/>
              <a:endCxn id="153" idx="2"/>
            </p:cNvCxnSpPr>
            <p:nvPr/>
          </p:nvCxnSpPr>
          <p:spPr>
            <a:xfrm flipH="1">
              <a:off x="8693471" y="3722804"/>
              <a:ext cx="194310" cy="27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158" name="直接连接符 157"/>
            <p:cNvCxnSpPr>
              <a:stCxn id="149" idx="6"/>
              <a:endCxn id="151" idx="2"/>
            </p:cNvCxnSpPr>
            <p:nvPr/>
          </p:nvCxnSpPr>
          <p:spPr>
            <a:xfrm>
              <a:off x="8022911" y="3722804"/>
              <a:ext cx="238760" cy="278765"/>
            </a:xfrm>
            <a:prstGeom prst="line">
              <a:avLst/>
            </a:prstGeom>
            <a:ln w="19050"/>
          </p:spPr>
          <p:style>
            <a:lnRef idx="1">
              <a:schemeClr val="dk1"/>
            </a:lnRef>
            <a:fillRef idx="0">
              <a:schemeClr val="dk1"/>
            </a:fillRef>
            <a:effectRef idx="0">
              <a:schemeClr val="dk1"/>
            </a:effectRef>
            <a:fontRef idx="minor">
              <a:schemeClr val="tx1"/>
            </a:fontRef>
          </p:style>
        </p:cxnSp>
        <p:cxnSp>
          <p:nvCxnSpPr>
            <p:cNvPr id="159" name="直接连接符 158"/>
            <p:cNvCxnSpPr>
              <a:stCxn id="149" idx="6"/>
              <a:endCxn id="150" idx="2"/>
            </p:cNvCxnSpPr>
            <p:nvPr/>
          </p:nvCxnSpPr>
          <p:spPr>
            <a:xfrm flipH="1">
              <a:off x="7829871" y="3722804"/>
              <a:ext cx="193040" cy="278765"/>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 name="组合 3"/>
          <p:cNvGrpSpPr/>
          <p:nvPr/>
        </p:nvGrpSpPr>
        <p:grpSpPr>
          <a:xfrm>
            <a:off x="3637769" y="4633825"/>
            <a:ext cx="1137309" cy="108001"/>
            <a:chOff x="3795764" y="4215131"/>
            <a:chExt cx="1137309" cy="108001"/>
          </a:xfrm>
        </p:grpSpPr>
        <p:sp>
          <p:nvSpPr>
            <p:cNvPr id="160" name="椭圆 159"/>
            <p:cNvSpPr/>
            <p:nvPr/>
          </p:nvSpPr>
          <p:spPr>
            <a:xfrm rot="5400000">
              <a:off x="3795764" y="42151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椭圆 160"/>
            <p:cNvSpPr/>
            <p:nvPr/>
          </p:nvSpPr>
          <p:spPr>
            <a:xfrm rot="5400000">
              <a:off x="3924260" y="4215131"/>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椭圆 161"/>
            <p:cNvSpPr/>
            <p:nvPr/>
          </p:nvSpPr>
          <p:spPr>
            <a:xfrm rot="5400000">
              <a:off x="4054315" y="42151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3" name="椭圆 162"/>
            <p:cNvSpPr/>
            <p:nvPr/>
          </p:nvSpPr>
          <p:spPr>
            <a:xfrm rot="5400000">
              <a:off x="4182809" y="42151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4" name="椭圆 163"/>
            <p:cNvSpPr/>
            <p:nvPr/>
          </p:nvSpPr>
          <p:spPr>
            <a:xfrm rot="5400000">
              <a:off x="4311305" y="4215131"/>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椭圆 164"/>
            <p:cNvSpPr/>
            <p:nvPr/>
          </p:nvSpPr>
          <p:spPr>
            <a:xfrm rot="5400000">
              <a:off x="4441360" y="42151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椭圆 165"/>
            <p:cNvSpPr/>
            <p:nvPr/>
          </p:nvSpPr>
          <p:spPr>
            <a:xfrm rot="5400000">
              <a:off x="4566523" y="42151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7" name="椭圆 166"/>
            <p:cNvSpPr/>
            <p:nvPr/>
          </p:nvSpPr>
          <p:spPr>
            <a:xfrm rot="5400000">
              <a:off x="4695018" y="4215131"/>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椭圆 167"/>
            <p:cNvSpPr/>
            <p:nvPr/>
          </p:nvSpPr>
          <p:spPr>
            <a:xfrm rot="5400000">
              <a:off x="4825073" y="4215132"/>
              <a:ext cx="108000" cy="10800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4" name="文本框 123"/>
          <p:cNvSpPr txBox="1"/>
          <p:nvPr/>
        </p:nvSpPr>
        <p:spPr>
          <a:xfrm>
            <a:off x="2515642" y="6212355"/>
            <a:ext cx="292246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第二步归一化  </a:t>
            </a:r>
            <a:r>
              <a:rPr lang="en-US" altLang="zh-CN" dirty="0" err="1" smtClean="0">
                <a:latin typeface="微软雅黑" panose="020B0503020204020204" pitchFamily="34" charset="-122"/>
                <a:ea typeface="微软雅黑" panose="020B0503020204020204" pitchFamily="34" charset="-122"/>
                <a:cs typeface="Arial" panose="020B0604020202020204" pitchFamily="34" charset="0"/>
              </a:rPr>
              <a:t>softmax</a:t>
            </a:r>
            <a:r>
              <a:rPr lang="en-US" altLang="zh-CN" dirty="0">
                <a:latin typeface="微软雅黑" panose="020B0503020204020204" pitchFamily="34" charset="-122"/>
                <a:ea typeface="微软雅黑" panose="020B0503020204020204" pitchFamily="34" charset="-122"/>
                <a:cs typeface="Arial" panose="020B0604020202020204" pitchFamily="34" charset="0"/>
              </a:rPr>
              <a:t>:</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71" name="图片 20"/>
          <p:cNvPicPr>
            <a:picLocks noChangeAspect="1"/>
          </p:cNvPicPr>
          <p:nvPr/>
        </p:nvPicPr>
        <p:blipFill>
          <a:blip r:embed="rId3" cstate="print"/>
          <a:stretch>
            <a:fillRect/>
          </a:stretch>
        </p:blipFill>
        <p:spPr>
          <a:xfrm>
            <a:off x="2632075" y="354013"/>
            <a:ext cx="7481888" cy="3743325"/>
          </a:xfrm>
          <a:prstGeom prst="rect">
            <a:avLst/>
          </a:prstGeom>
          <a:noFill/>
          <a:ln w="9525">
            <a:noFill/>
          </a:ln>
        </p:spPr>
      </p:pic>
      <p:sp>
        <p:nvSpPr>
          <p:cNvPr id="1048667" name="矩形 6"/>
          <p:cNvSpPr/>
          <p:nvPr/>
        </p:nvSpPr>
        <p:spPr>
          <a:xfrm>
            <a:off x="0" y="4902200"/>
            <a:ext cx="12192000" cy="1955800"/>
          </a:xfrm>
          <a:prstGeom prst="rect">
            <a:avLst/>
          </a:prstGeom>
          <a:solidFill>
            <a:srgbClr val="1C4885"/>
          </a:solidFill>
          <a:ln w="9525">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Calibri" panose="020F0502020204030204" charset="0"/>
              <a:ea typeface="宋体" panose="02010600030101010101" pitchFamily="2" charset="-122"/>
              <a:cs typeface="+mn-cs"/>
            </a:endParaRPr>
          </a:p>
        </p:txBody>
      </p:sp>
      <p:grpSp>
        <p:nvGrpSpPr>
          <p:cNvPr id="73" name="组合 13"/>
          <p:cNvGrpSpPr>
            <a:grpSpLocks noChangeAspect="1"/>
          </p:cNvGrpSpPr>
          <p:nvPr/>
        </p:nvGrpSpPr>
        <p:grpSpPr>
          <a:xfrm>
            <a:off x="8001453" y="3191714"/>
            <a:ext cx="4201433" cy="3481388"/>
            <a:chOff x="0" y="0"/>
            <a:chExt cx="4010131" cy="3322983"/>
          </a:xfrm>
        </p:grpSpPr>
        <p:pic>
          <p:nvPicPr>
            <p:cNvPr id="2097172" name="图片 14"/>
            <p:cNvPicPr>
              <a:picLocks noChangeAspect="1"/>
            </p:cNvPicPr>
            <p:nvPr/>
          </p:nvPicPr>
          <p:blipFill rotWithShape="1">
            <a:blip r:embed="rId4" cstate="print"/>
            <a:srcRect r="24714" b="52040"/>
            <a:stretch>
              <a:fillRect/>
            </a:stretch>
          </p:blipFill>
          <p:spPr>
            <a:xfrm>
              <a:off x="6344" y="0"/>
              <a:ext cx="4003787" cy="1642414"/>
            </a:xfrm>
            <a:prstGeom prst="rect">
              <a:avLst/>
            </a:prstGeom>
            <a:noFill/>
            <a:ln w="9525">
              <a:noFill/>
            </a:ln>
          </p:spPr>
        </p:pic>
        <p:pic>
          <p:nvPicPr>
            <p:cNvPr id="2097173" name="图片 15"/>
            <p:cNvPicPr>
              <a:picLocks noChangeAspect="1"/>
            </p:cNvPicPr>
            <p:nvPr/>
          </p:nvPicPr>
          <p:blipFill rotWithShape="1">
            <a:blip r:embed="rId4" cstate="print"/>
            <a:srcRect l="1" t="50633" r="24986"/>
            <a:stretch>
              <a:fillRect/>
            </a:stretch>
          </p:blipFill>
          <p:spPr>
            <a:xfrm>
              <a:off x="0" y="1632435"/>
              <a:ext cx="3989350" cy="1690548"/>
            </a:xfrm>
            <a:prstGeom prst="rect">
              <a:avLst/>
            </a:prstGeom>
            <a:noFill/>
            <a:ln w="9525">
              <a:noFill/>
            </a:ln>
          </p:spPr>
        </p:pic>
      </p:grpSp>
      <p:sp>
        <p:nvSpPr>
          <p:cNvPr id="1048668" name="文本框 8"/>
          <p:cNvSpPr txBox="1"/>
          <p:nvPr/>
        </p:nvSpPr>
        <p:spPr>
          <a:xfrm>
            <a:off x="0" y="1571625"/>
            <a:ext cx="1495425" cy="5386388"/>
          </a:xfrm>
          <a:prstGeom prst="rect">
            <a:avLst/>
          </a:prstGeom>
          <a:noFill/>
          <a:ln w="9525">
            <a:no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4400" b="1" i="0" u="none" strike="noStrike" kern="1200" cap="none" spc="0" normalizeH="0" baseline="0" noProof="0" dirty="0">
              <a:ln>
                <a:noFill/>
              </a:ln>
              <a:solidFill>
                <a:srgbClr val="1C4885"/>
              </a:solidFill>
              <a:effectLst/>
              <a:uLnTx/>
              <a:uFillTx/>
              <a:latin typeface="微软雅黑" panose="020B0503020204020204" charset="-122"/>
              <a:ea typeface="微软雅黑" panose="020B0503020204020204" charset="-122"/>
              <a:cs typeface="+mn-cs"/>
            </a:endParaRPr>
          </a:p>
        </p:txBody>
      </p:sp>
      <p:sp>
        <p:nvSpPr>
          <p:cNvPr id="11" name="文本框 12"/>
          <p:cNvSpPr txBox="1"/>
          <p:nvPr/>
        </p:nvSpPr>
        <p:spPr>
          <a:xfrm>
            <a:off x="2762250" y="3632200"/>
            <a:ext cx="5051425" cy="1200329"/>
          </a:xfrm>
          <a:prstGeom prst="rect">
            <a:avLst/>
          </a:prstGeom>
          <a:noFill/>
          <a:ln w="9525">
            <a:noFill/>
          </a:ln>
        </p:spPr>
        <p:txBody>
          <a:bodyPr wrap="square">
            <a:spAutoFit/>
          </a:bodyPr>
          <a:lstStyle/>
          <a:p>
            <a:pPr eaLnBrk="1" hangingPunct="1"/>
            <a:r>
              <a:rPr lang="zh-CN" altLang="en-US" sz="7200" b="1" dirty="0" smtClean="0">
                <a:solidFill>
                  <a:srgbClr val="1C4885"/>
                </a:solidFill>
                <a:latin typeface="Arial Black" panose="020B0A04020102020204" charset="0"/>
                <a:ea typeface="微软雅黑" panose="020B0503020204020204" charset="-122"/>
                <a:cs typeface="Arial Black" panose="020B0A04020102020204" charset="0"/>
              </a:rPr>
              <a:t>总结与展望</a:t>
            </a:r>
            <a:endParaRPr lang="zh-CN" altLang="en-US" sz="7200" b="1" dirty="0">
              <a:solidFill>
                <a:srgbClr val="1C4885"/>
              </a:solidFill>
              <a:latin typeface="Arial Black" panose="020B0A04020102020204" charset="0"/>
              <a:ea typeface="微软雅黑" panose="020B0503020204020204" charset="-122"/>
              <a:cs typeface="Arial Black" panose="020B0A04020102020204" charset="0"/>
            </a:endParaRPr>
          </a:p>
        </p:txBody>
      </p:sp>
      <p:pic>
        <p:nvPicPr>
          <p:cNvPr id="13" name="图片 12"/>
          <p:cNvPicPr>
            <a:picLocks noChangeAspect="1"/>
          </p:cNvPicPr>
          <p:nvPr/>
        </p:nvPicPr>
        <p:blipFill>
          <a:blip r:embed="rId5"/>
          <a:stretch>
            <a:fillRect/>
          </a:stretch>
        </p:blipFill>
        <p:spPr>
          <a:xfrm>
            <a:off x="-2614702" y="306388"/>
            <a:ext cx="7937680" cy="9181372"/>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88715" y="2141889"/>
            <a:ext cx="1908000" cy="2556000"/>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4" name="矩形 23"/>
          <p:cNvSpPr/>
          <p:nvPr/>
        </p:nvSpPr>
        <p:spPr>
          <a:xfrm>
            <a:off x="5005482" y="2141889"/>
            <a:ext cx="1908000" cy="2556000"/>
          </a:xfrm>
          <a:prstGeom prst="rect">
            <a:avLst/>
          </a:prstGeom>
          <a:solidFill>
            <a:srgbClr val="4A9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7" name="矩形 26"/>
          <p:cNvSpPr/>
          <p:nvPr/>
        </p:nvSpPr>
        <p:spPr>
          <a:xfrm>
            <a:off x="8022249" y="2141890"/>
            <a:ext cx="1908000" cy="2556000"/>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15968"/>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33" name="组合 21"/>
          <p:cNvGrpSpPr/>
          <p:nvPr/>
        </p:nvGrpSpPr>
        <p:grpSpPr>
          <a:xfrm>
            <a:off x="2100049" y="2404147"/>
            <a:ext cx="1713901" cy="409166"/>
            <a:chOff x="9741514" y="2068691"/>
            <a:chExt cx="1707269" cy="388459"/>
          </a:xfrm>
        </p:grpSpPr>
        <p:sp>
          <p:nvSpPr>
            <p:cNvPr id="34" name="圆角矩形 33"/>
            <p:cNvSpPr/>
            <p:nvPr/>
          </p:nvSpPr>
          <p:spPr>
            <a:xfrm>
              <a:off x="9741514" y="2068691"/>
              <a:ext cx="1707269" cy="388459"/>
            </a:xfrm>
            <a:prstGeom prst="roundRect">
              <a:avLst>
                <a:gd name="adj" fmla="val 50000"/>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4F81BD"/>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5" name="文本框 16"/>
            <p:cNvSpPr txBox="1"/>
            <p:nvPr/>
          </p:nvSpPr>
          <p:spPr bwMode="auto">
            <a:xfrm>
              <a:off x="9741514" y="2122152"/>
              <a:ext cx="1658061" cy="321421"/>
            </a:xfrm>
            <a:prstGeom prst="rect">
              <a:avLst/>
            </a:prstGeom>
            <a:noFill/>
          </p:spPr>
          <p:txBody>
            <a:bodyPr wrap="square">
              <a:spAutoFit/>
            </a:bodyPr>
            <a:lstStyle/>
            <a:p>
              <a:pPr lvl="0" algn="ctr" defTabSz="457200">
                <a:defRPr/>
              </a:pPr>
              <a:r>
                <a:rPr lang="zh-CN" altLang="en-US" sz="1600" b="1" dirty="0">
                  <a:latin typeface="Arial" panose="020B0604020202020204" pitchFamily="34" charset="0"/>
                  <a:ea typeface="微软雅黑" panose="020B0503020204020204" charset="-122"/>
                  <a:sym typeface="Arial" panose="020B0604020202020204" pitchFamily="34" charset="0"/>
                </a:rPr>
                <a:t>简单高效的规则</a:t>
              </a:r>
            </a:p>
          </p:txBody>
        </p:sp>
      </p:grpSp>
      <p:sp>
        <p:nvSpPr>
          <p:cNvPr id="36" name="文本框 26"/>
          <p:cNvSpPr txBox="1"/>
          <p:nvPr/>
        </p:nvSpPr>
        <p:spPr bwMode="auto">
          <a:xfrm>
            <a:off x="2248557" y="3013356"/>
            <a:ext cx="1504223" cy="923330"/>
          </a:xfrm>
          <a:prstGeom prst="rect">
            <a:avLst/>
          </a:prstGeom>
          <a:noFill/>
        </p:spPr>
        <p:txBody>
          <a:bodyPr wrap="square">
            <a:spAutoFit/>
          </a:bodyPr>
          <a:lstStyle/>
          <a:p>
            <a:pPr lvl="0" defTabSz="457200">
              <a:defRPr/>
            </a:pPr>
            <a:r>
              <a:rPr lang="zh-CN" altLang="en-US" dirty="0">
                <a:solidFill>
                  <a:prstClr val="white"/>
                </a:solidFill>
                <a:latin typeface="Arial" panose="020B0604020202020204" pitchFamily="34" charset="0"/>
                <a:ea typeface="微软雅黑" panose="020B0503020204020204" charset="-122"/>
                <a:sym typeface="Arial" panose="020B0604020202020204" pitchFamily="34" charset="0"/>
              </a:rPr>
              <a:t>简单高效的规则挖掘用户</a:t>
            </a:r>
            <a:r>
              <a:rPr lang="en-US" altLang="zh-CN" dirty="0">
                <a:solidFill>
                  <a:prstClr val="white"/>
                </a:solidFill>
                <a:latin typeface="Arial" panose="020B0604020202020204" pitchFamily="34" charset="0"/>
                <a:ea typeface="微软雅黑" panose="020B0503020204020204" charset="-122"/>
                <a:sym typeface="Arial" panose="020B0604020202020204" pitchFamily="34" charset="0"/>
              </a:rPr>
              <a:t>ID</a:t>
            </a:r>
            <a:r>
              <a:rPr lang="zh-CN" altLang="en-US" dirty="0">
                <a:solidFill>
                  <a:prstClr val="white"/>
                </a:solidFill>
                <a:latin typeface="Arial" panose="020B0604020202020204" pitchFamily="34" charset="0"/>
                <a:ea typeface="微软雅黑" panose="020B0503020204020204" charset="-122"/>
                <a:sym typeface="Arial" panose="020B0604020202020204" pitchFamily="34" charset="0"/>
              </a:rPr>
              <a:t>的信息</a:t>
            </a:r>
          </a:p>
        </p:txBody>
      </p:sp>
      <p:grpSp>
        <p:nvGrpSpPr>
          <p:cNvPr id="37" name="组合 25"/>
          <p:cNvGrpSpPr/>
          <p:nvPr/>
        </p:nvGrpSpPr>
        <p:grpSpPr>
          <a:xfrm>
            <a:off x="5058367" y="2404147"/>
            <a:ext cx="1841256" cy="409166"/>
            <a:chOff x="9621327" y="2068691"/>
            <a:chExt cx="1937750" cy="388459"/>
          </a:xfrm>
        </p:grpSpPr>
        <p:sp>
          <p:nvSpPr>
            <p:cNvPr id="38" name="圆角矩形 37"/>
            <p:cNvSpPr/>
            <p:nvPr/>
          </p:nvSpPr>
          <p:spPr>
            <a:xfrm>
              <a:off x="9741514" y="2068691"/>
              <a:ext cx="1707269" cy="388459"/>
            </a:xfrm>
            <a:prstGeom prst="roundRect">
              <a:avLst>
                <a:gd name="adj" fmla="val 50000"/>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4F81BD"/>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9" name="文本框 16"/>
            <p:cNvSpPr txBox="1"/>
            <p:nvPr/>
          </p:nvSpPr>
          <p:spPr bwMode="auto">
            <a:xfrm>
              <a:off x="9621327" y="2114989"/>
              <a:ext cx="1937750" cy="32142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effectLst/>
                  <a:uLnTx/>
                  <a:uFillTx/>
                  <a:latin typeface="Arial" panose="020B0604020202020204" pitchFamily="34" charset="0"/>
                  <a:ea typeface="微软雅黑" panose="020B0503020204020204" charset="-122"/>
                  <a:cs typeface="+mn-cs"/>
                  <a:sym typeface="Arial" panose="020B0604020202020204" pitchFamily="34" charset="0"/>
                </a:rPr>
                <a:t>两步归一化</a:t>
              </a:r>
              <a:endParaRPr kumimoji="0" lang="zh-CN" altLang="en-US" sz="1600" b="1" i="0" u="none" strike="noStrike" kern="1200" cap="none" spc="0" normalizeH="0" baseline="0" noProof="0" dirty="0">
                <a:ln>
                  <a:noFill/>
                </a:ln>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40" name="文本框 26"/>
          <p:cNvSpPr txBox="1"/>
          <p:nvPr/>
        </p:nvSpPr>
        <p:spPr bwMode="auto">
          <a:xfrm>
            <a:off x="5178472" y="3042328"/>
            <a:ext cx="1601046" cy="1200329"/>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Arial" panose="020B0604020202020204" pitchFamily="34" charset="0"/>
                <a:ea typeface="微软雅黑" panose="020B0503020204020204" charset="-122"/>
                <a:sym typeface="Arial" panose="020B0604020202020204" pitchFamily="34" charset="0"/>
              </a:rPr>
              <a:t>与</a:t>
            </a:r>
            <a:r>
              <a:rPr kumimoji="0" lang="zh-CN" altLang="en-US"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一步归一化方法相比，直接带来了</a:t>
            </a:r>
            <a:r>
              <a:rPr kumimoji="0" lang="en-US" altLang="zh-CN"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1%</a:t>
            </a:r>
            <a:r>
              <a:rPr kumimoji="0" lang="zh-CN" altLang="en-US"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rPr>
              <a:t>的提升</a:t>
            </a:r>
            <a:endParaRPr kumimoji="0" lang="zh-CN" altLang="en-US"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grpSp>
        <p:nvGrpSpPr>
          <p:cNvPr id="41" name="组合 29"/>
          <p:cNvGrpSpPr/>
          <p:nvPr/>
        </p:nvGrpSpPr>
        <p:grpSpPr>
          <a:xfrm>
            <a:off x="8203109" y="2404148"/>
            <a:ext cx="1635324" cy="409166"/>
            <a:chOff x="9717020" y="2068691"/>
            <a:chExt cx="1789873" cy="388459"/>
          </a:xfrm>
        </p:grpSpPr>
        <p:sp>
          <p:nvSpPr>
            <p:cNvPr id="42" name="圆角矩形 41"/>
            <p:cNvSpPr/>
            <p:nvPr/>
          </p:nvSpPr>
          <p:spPr>
            <a:xfrm>
              <a:off x="9741514" y="2068691"/>
              <a:ext cx="1707269" cy="388459"/>
            </a:xfrm>
            <a:prstGeom prst="roundRect">
              <a:avLst>
                <a:gd name="adj" fmla="val 50000"/>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4F81BD"/>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3" name="文本框 16"/>
            <p:cNvSpPr txBox="1"/>
            <p:nvPr/>
          </p:nvSpPr>
          <p:spPr bwMode="auto">
            <a:xfrm>
              <a:off x="9717020" y="2114988"/>
              <a:ext cx="1789873" cy="32142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smtClean="0">
                  <a:ln>
                    <a:noFill/>
                  </a:ln>
                  <a:effectLst/>
                  <a:uLnTx/>
                  <a:uFillTx/>
                  <a:latin typeface="Arial" panose="020B0604020202020204" pitchFamily="34" charset="0"/>
                  <a:ea typeface="微软雅黑" panose="020B0503020204020204" charset="-122"/>
                  <a:sym typeface="Arial" panose="020B0604020202020204" pitchFamily="34" charset="0"/>
                </a:rPr>
                <a:t>优势互补的集成</a:t>
              </a:r>
              <a:endParaRPr kumimoji="0" lang="zh-CN" altLang="en-US" sz="1600" b="1" i="0" u="none" strike="noStrike" kern="1200" cap="none" spc="0" normalizeH="0" baseline="0" noProof="0" dirty="0">
                <a:ln>
                  <a:noFill/>
                </a:ln>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44" name="文本框 26"/>
          <p:cNvSpPr txBox="1"/>
          <p:nvPr/>
        </p:nvSpPr>
        <p:spPr bwMode="auto">
          <a:xfrm>
            <a:off x="8288002" y="3020804"/>
            <a:ext cx="1497338" cy="1200329"/>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通过</a:t>
            </a:r>
            <a:r>
              <a:rPr kumimoji="0" lang="en-US" altLang="zh-CN"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CNN</a:t>
            </a:r>
            <a:r>
              <a:rPr kumimoji="0" lang="zh-CN" altLang="en-US"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和规则的集成，</a:t>
            </a:r>
            <a:r>
              <a:rPr kumimoji="0" lang="en-US" altLang="zh-CN"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CNN</a:t>
            </a:r>
            <a:r>
              <a:rPr kumimoji="0" lang="zh-CN" altLang="en-US"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和规则优势互补</a:t>
            </a:r>
            <a:endParaRPr kumimoji="0" lang="zh-CN" altLang="en-US"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8"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5"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46" name="组合 10"/>
          <p:cNvGrpSpPr>
            <a:grpSpLocks/>
          </p:cNvGrpSpPr>
          <p:nvPr/>
        </p:nvGrpSpPr>
        <p:grpSpPr bwMode="auto">
          <a:xfrm>
            <a:off x="1020762" y="498116"/>
            <a:ext cx="6084887" cy="215430"/>
            <a:chOff x="0" y="0"/>
            <a:chExt cx="5029195" cy="180308"/>
          </a:xfrm>
          <a:solidFill>
            <a:srgbClr val="4F81BD"/>
          </a:solidFill>
        </p:grpSpPr>
        <p:cxnSp>
          <p:nvCxnSpPr>
            <p:cNvPr id="47"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48"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9"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smtClean="0">
                <a:latin typeface="微软雅黑" panose="020B0503020204020204" pitchFamily="34" charset="-122"/>
                <a:ea typeface="微软雅黑" panose="020B0503020204020204" pitchFamily="34" charset="-122"/>
              </a:rPr>
              <a:t>总结与展望</a:t>
            </a:r>
            <a:endParaRPr lang="zh-CN" altLang="en-US" sz="3000" b="1"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212402" y="853780"/>
            <a:ext cx="2945885" cy="523220"/>
          </a:xfrm>
          <a:prstGeom prst="rect">
            <a:avLst/>
          </a:prstGeom>
          <a:noFill/>
        </p:spPr>
        <p:txBody>
          <a:bodyPr wrap="square" rtlCol="0">
            <a:spAutoFit/>
          </a:bodyPr>
          <a:lstStyle/>
          <a:p>
            <a:r>
              <a:rPr lang="en-US" altLang="zh-CN" sz="2800" b="1" dirty="0" smtClean="0">
                <a:solidFill>
                  <a:srgbClr val="3563A8"/>
                </a:solidFill>
                <a:latin typeface="微软雅黑" panose="020B0503020204020204" charset="-122"/>
                <a:ea typeface="微软雅黑" panose="020B0503020204020204" charset="-122"/>
                <a:cs typeface="微软雅黑" panose="020B0503020204020204" charset="-122"/>
              </a:rPr>
              <a:t>3.1 </a:t>
            </a:r>
            <a:r>
              <a:rPr lang="zh-CN" altLang="en-US" sz="2800" b="1" dirty="0">
                <a:solidFill>
                  <a:srgbClr val="3563A8"/>
                </a:solidFill>
                <a:latin typeface="微软雅黑" panose="020B0503020204020204" charset="-122"/>
                <a:ea typeface="微软雅黑" panose="020B0503020204020204" charset="-122"/>
                <a:cs typeface="微软雅黑" panose="020B0503020204020204" charset="-122"/>
              </a:rPr>
              <a:t>创新点</a:t>
            </a:r>
          </a:p>
        </p:txBody>
      </p:sp>
      <p:sp>
        <p:nvSpPr>
          <p:cNvPr id="52" name="文本框 26"/>
          <p:cNvSpPr txBox="1"/>
          <p:nvPr/>
        </p:nvSpPr>
        <p:spPr bwMode="auto">
          <a:xfrm>
            <a:off x="2032765" y="4998335"/>
            <a:ext cx="1799069" cy="1015663"/>
          </a:xfrm>
          <a:prstGeom prst="rect">
            <a:avLst/>
          </a:prstGeom>
          <a:noFill/>
        </p:spPr>
        <p:txBody>
          <a:bodyPr wrap="square">
            <a:spAutoFit/>
          </a:bodyPr>
          <a:lstStyle/>
          <a:p>
            <a:pPr lvl="0" algn="ctr" defTabSz="457200">
              <a:lnSpc>
                <a:spcPct val="150000"/>
              </a:lnSpc>
              <a:defRPr/>
            </a:pPr>
            <a:r>
              <a:rPr lang="zh-CN" altLang="en-US" sz="2000" dirty="0" smtClean="0">
                <a:latin typeface="微软雅黑" panose="020B0503020204020204" pitchFamily="34" charset="-122"/>
                <a:ea typeface="微软雅黑" panose="020B0503020204020204" pitchFamily="34" charset="-122"/>
                <a:sym typeface="Arial" panose="020B0604020202020204" pitchFamily="34" charset="0"/>
              </a:rPr>
              <a:t>代码量少</a:t>
            </a:r>
            <a:endParaRPr lang="en-US" altLang="zh-CN" sz="2000" dirty="0" smtClean="0">
              <a:latin typeface="微软雅黑" panose="020B0503020204020204" pitchFamily="34" charset="-122"/>
              <a:ea typeface="微软雅黑" panose="020B0503020204020204" pitchFamily="34" charset="-122"/>
              <a:sym typeface="Arial" panose="020B0604020202020204" pitchFamily="34" charset="0"/>
            </a:endParaRPr>
          </a:p>
          <a:p>
            <a:pPr lvl="0" algn="ctr" defTabSz="457200">
              <a:lnSpc>
                <a:spcPct val="150000"/>
              </a:lnSpc>
              <a:defRPr/>
            </a:pPr>
            <a:r>
              <a:rPr lang="zh-CN" altLang="en-US" sz="2000" dirty="0" smtClean="0">
                <a:latin typeface="微软雅黑" panose="020B0503020204020204" pitchFamily="34" charset="-122"/>
                <a:ea typeface="微软雅黑" panose="020B0503020204020204" pitchFamily="34" charset="-122"/>
                <a:sym typeface="Arial" panose="020B0604020202020204" pitchFamily="34" charset="0"/>
              </a:rPr>
              <a:t>可并行计算</a:t>
            </a:r>
            <a:endParaRPr lang="en-US" altLang="zh-CN" sz="2000" dirty="0" smtClean="0">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文本框 26"/>
          <p:cNvSpPr txBox="1"/>
          <p:nvPr/>
        </p:nvSpPr>
        <p:spPr bwMode="auto">
          <a:xfrm>
            <a:off x="5079460" y="4998335"/>
            <a:ext cx="1799069" cy="499624"/>
          </a:xfrm>
          <a:prstGeom prst="rect">
            <a:avLst/>
          </a:prstGeom>
          <a:noFill/>
        </p:spPr>
        <p:txBody>
          <a:bodyPr wrap="square">
            <a:spAutoFit/>
          </a:bodyPr>
          <a:lstStyle/>
          <a:p>
            <a:pPr lvl="0" algn="ctr" defTabSz="457200">
              <a:lnSpc>
                <a:spcPct val="150000"/>
              </a:lnSpc>
              <a:defRPr/>
            </a:pPr>
            <a:r>
              <a:rPr lang="zh-CN" altLang="en-US" sz="2000" dirty="0" smtClean="0">
                <a:latin typeface="微软雅黑" panose="020B0503020204020204" pitchFamily="34" charset="-122"/>
                <a:ea typeface="微软雅黑" panose="020B0503020204020204" pitchFamily="34" charset="-122"/>
                <a:sym typeface="Arial" panose="020B0604020202020204" pitchFamily="34" charset="0"/>
              </a:rPr>
              <a:t>提升</a:t>
            </a:r>
            <a:r>
              <a:rPr lang="en-US" altLang="zh-CN" sz="2000" dirty="0" smtClean="0">
                <a:latin typeface="微软雅黑" panose="020B0503020204020204" pitchFamily="34" charset="-122"/>
                <a:ea typeface="微软雅黑" panose="020B0503020204020204" pitchFamily="34" charset="-122"/>
                <a:sym typeface="Arial" panose="020B0604020202020204" pitchFamily="34" charset="0"/>
              </a:rPr>
              <a:t>1%</a:t>
            </a: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文本框 26"/>
          <p:cNvSpPr txBox="1"/>
          <p:nvPr/>
        </p:nvSpPr>
        <p:spPr bwMode="auto">
          <a:xfrm>
            <a:off x="8105879" y="5003313"/>
            <a:ext cx="1799069" cy="499624"/>
          </a:xfrm>
          <a:prstGeom prst="rect">
            <a:avLst/>
          </a:prstGeom>
          <a:noFill/>
        </p:spPr>
        <p:txBody>
          <a:bodyPr wrap="square">
            <a:spAutoFit/>
          </a:bodyPr>
          <a:lstStyle/>
          <a:p>
            <a:pPr lvl="0" algn="ctr" defTabSz="457200">
              <a:lnSpc>
                <a:spcPct val="150000"/>
              </a:lnSpc>
              <a:defRPr/>
            </a:pPr>
            <a:r>
              <a:rPr lang="zh-CN" altLang="en-US" sz="2000" dirty="0" smtClean="0">
                <a:latin typeface="微软雅黑" panose="020B0503020204020204" pitchFamily="34" charset="-122"/>
                <a:ea typeface="微软雅黑" panose="020B0503020204020204" pitchFamily="34" charset="-122"/>
                <a:sym typeface="Arial" panose="020B0604020202020204" pitchFamily="34" charset="0"/>
              </a:rPr>
              <a:t>提升</a:t>
            </a:r>
            <a:r>
              <a:rPr lang="en-US" altLang="zh-CN" sz="2000" dirty="0" smtClean="0">
                <a:latin typeface="微软雅黑" panose="020B0503020204020204" pitchFamily="34" charset="-122"/>
                <a:ea typeface="微软雅黑" panose="020B0503020204020204" pitchFamily="34" charset="-122"/>
                <a:sym typeface="Arial" panose="020B0604020202020204" pitchFamily="34" charset="0"/>
              </a:rPr>
              <a:t>9%</a:t>
            </a: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377994" y="1729302"/>
            <a:ext cx="2408441" cy="461657"/>
          </a:xfrm>
          <a:prstGeom prst="rect">
            <a:avLst/>
          </a:prstGeom>
        </p:spPr>
        <p:txBody>
          <a:bodyPr wrap="square" lIns="91431" tIns="45716" rIns="91431" bIns="45716">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工程</a:t>
            </a:r>
            <a:r>
              <a:rPr kumimoji="0" lang="zh-CN" altLang="en-US" sz="24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rPr>
              <a:t>可行性高</a:t>
            </a:r>
            <a:endParaRPr kumimoji="0" lang="en-US" altLang="zh-CN" sz="24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grpSp>
        <p:nvGrpSpPr>
          <p:cNvPr id="45" name="组合 43"/>
          <p:cNvGrpSpPr/>
          <p:nvPr/>
        </p:nvGrpSpPr>
        <p:grpSpPr>
          <a:xfrm>
            <a:off x="1377993" y="4568041"/>
            <a:ext cx="7015625" cy="1760464"/>
            <a:chOff x="4911768" y="5406241"/>
            <a:chExt cx="7015625" cy="1760464"/>
          </a:xfrm>
        </p:grpSpPr>
        <p:sp>
          <p:nvSpPr>
            <p:cNvPr id="46" name="矩形 45"/>
            <p:cNvSpPr/>
            <p:nvPr/>
          </p:nvSpPr>
          <p:spPr>
            <a:xfrm>
              <a:off x="4911769" y="5406241"/>
              <a:ext cx="2408441" cy="461657"/>
            </a:xfrm>
            <a:prstGeom prst="rect">
              <a:avLst/>
            </a:prstGeom>
          </p:spPr>
          <p:txBody>
            <a:bodyPr wrap="square" lIns="91431" tIns="45716" rIns="91431" bIns="45716">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可</a:t>
              </a:r>
              <a:r>
                <a:rPr kumimoji="0" lang="zh-CN" altLang="en-US" sz="24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rPr>
                <a:t>扩展性好</a:t>
              </a:r>
              <a:endParaRPr kumimoji="0" lang="en-US" altLang="zh-CN" sz="24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
          <p:nvSpPr>
            <p:cNvPr id="47" name="矩形 47"/>
            <p:cNvSpPr>
              <a:spLocks noChangeArrowheads="1"/>
            </p:cNvSpPr>
            <p:nvPr/>
          </p:nvSpPr>
          <p:spPr bwMode="auto">
            <a:xfrm>
              <a:off x="4911768" y="5843274"/>
              <a:ext cx="7015625" cy="132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285750" marR="0" lvl="0" indent="-285750" algn="l" defTabSz="457200" rtl="0" eaLnBrk="1" fontAlgn="auto" latinLnBrk="0" hangingPunct="1">
                <a:lnSpc>
                  <a:spcPct val="200000"/>
                </a:lnSpc>
                <a:spcBef>
                  <a:spcPct val="0"/>
                </a:spcBef>
                <a:spcAft>
                  <a:spcPts val="0"/>
                </a:spcAft>
                <a:buClrTx/>
                <a:buSzTx/>
                <a:buFont typeface="Wingdings" panose="05000000000000000000" pitchFamily="2" charset="2"/>
                <a:buChar char="Ø"/>
                <a:defRPr/>
              </a:pPr>
              <a:r>
                <a:rPr lang="zh-CN" altLang="en-US" sz="2000" dirty="0" smtClean="0">
                  <a:sym typeface="微软雅黑" panose="020B0503020204020204" charset="-122"/>
                </a:rPr>
                <a:t>两步归一化的</a:t>
              </a:r>
              <a:r>
                <a:rPr kumimoji="0" lang="zh-CN" altLang="en-US" sz="2000" b="0" i="0" u="none" strike="noStrike" kern="1200" cap="none" spc="0" normalizeH="0" baseline="0" noProof="0" dirty="0" smtClean="0">
                  <a:ln>
                    <a:noFill/>
                  </a:ln>
                  <a:effectLst/>
                  <a:uLnTx/>
                  <a:uFillTx/>
                  <a:sym typeface="微软雅黑" panose="020B0503020204020204" charset="-122"/>
                </a:rPr>
                <a:t>方法可以对其他任务提供参考</a:t>
              </a:r>
              <a:endParaRPr kumimoji="0" lang="en-US" altLang="zh-CN" sz="2000" b="0" i="0" u="none" strike="noStrike" kern="1200" cap="none" spc="0" normalizeH="0" baseline="0" noProof="0" dirty="0" smtClean="0">
                <a:ln>
                  <a:noFill/>
                </a:ln>
                <a:effectLst/>
                <a:uLnTx/>
                <a:uFillTx/>
                <a:sym typeface="微软雅黑" panose="020B0503020204020204" charset="-122"/>
              </a:endParaRPr>
            </a:p>
            <a:p>
              <a:pPr marL="285750" lvl="0" indent="-285750" defTabSz="457200">
                <a:lnSpc>
                  <a:spcPct val="200000"/>
                </a:lnSpc>
                <a:spcBef>
                  <a:spcPct val="0"/>
                </a:spcBef>
                <a:buFont typeface="Wingdings" panose="05000000000000000000" pitchFamily="2" charset="2"/>
                <a:buChar char="Ø"/>
                <a:defRPr/>
              </a:pPr>
              <a:r>
                <a:rPr lang="zh-CN" altLang="en-US" sz="2000" dirty="0">
                  <a:sym typeface="微软雅黑" panose="020B0503020204020204" charset="-122"/>
                </a:rPr>
                <a:t>简单有效的规则可以</a:t>
              </a:r>
              <a:r>
                <a:rPr lang="zh-CN" altLang="en-US" sz="2000" dirty="0" smtClean="0">
                  <a:sym typeface="微软雅黑" panose="020B0503020204020204" charset="-122"/>
                </a:rPr>
                <a:t>用于其他</a:t>
              </a:r>
              <a:r>
                <a:rPr kumimoji="0" lang="zh-CN" altLang="en-US" sz="2000" b="0" i="0" u="none" strike="noStrike" kern="1200" cap="none" spc="0" normalizeH="0" baseline="0" noProof="0" dirty="0" smtClean="0">
                  <a:ln>
                    <a:noFill/>
                  </a:ln>
                  <a:effectLst/>
                  <a:uLnTx/>
                  <a:uFillTx/>
                  <a:sym typeface="微软雅黑" panose="020B0503020204020204" charset="-122"/>
                </a:rPr>
                <a:t>分类领域</a:t>
              </a:r>
              <a:endParaRPr kumimoji="0" lang="zh-CN" altLang="en-US" sz="2000" b="0" i="0" u="none" strike="noStrike" kern="1200" cap="none" spc="0" normalizeH="0" baseline="0" noProof="0" dirty="0">
                <a:ln>
                  <a:noFill/>
                </a:ln>
                <a:effectLst/>
                <a:uLnTx/>
                <a:uFillTx/>
                <a:sym typeface="微软雅黑" panose="020B0503020204020204" charset="-122"/>
              </a:endParaRPr>
            </a:p>
          </p:txBody>
        </p:sp>
      </p:grpSp>
      <p:sp>
        <p:nvSpPr>
          <p:cNvPr id="58" name="矩形 47"/>
          <p:cNvSpPr>
            <a:spLocks noChangeArrowheads="1"/>
          </p:cNvSpPr>
          <p:nvPr/>
        </p:nvSpPr>
        <p:spPr bwMode="auto">
          <a:xfrm>
            <a:off x="1377992" y="2150650"/>
            <a:ext cx="7632657"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285750" lvl="0" indent="-285750" defTabSz="457200">
              <a:lnSpc>
                <a:spcPct val="200000"/>
              </a:lnSpc>
              <a:spcBef>
                <a:spcPct val="0"/>
              </a:spcBef>
              <a:buFont typeface="Wingdings" panose="05000000000000000000" pitchFamily="2" charset="2"/>
              <a:buChar char="Ø"/>
              <a:defRPr/>
            </a:pPr>
            <a:r>
              <a:rPr lang="zh-CN" altLang="en-US" sz="2000" dirty="0" smtClean="0">
                <a:sym typeface="微软雅黑" panose="020B0503020204020204" charset="-122"/>
              </a:rPr>
              <a:t>规则支持</a:t>
            </a:r>
            <a:r>
              <a:rPr lang="zh-CN" altLang="en-US" sz="2000" b="1" dirty="0" smtClean="0">
                <a:sym typeface="微软雅黑" panose="020B0503020204020204" charset="-122"/>
              </a:rPr>
              <a:t>增量更新</a:t>
            </a:r>
            <a:r>
              <a:rPr lang="zh-CN" altLang="en-US" sz="2000" dirty="0" smtClean="0">
                <a:sym typeface="微软雅黑" panose="020B0503020204020204" charset="-122"/>
              </a:rPr>
              <a:t>用户集合</a:t>
            </a:r>
            <a:endParaRPr lang="en-US" altLang="zh-CN" sz="2000" dirty="0">
              <a:sym typeface="微软雅黑" panose="020B0503020204020204" charset="-122"/>
            </a:endParaRPr>
          </a:p>
          <a:p>
            <a:pPr marL="285750" lvl="0" indent="-285750" defTabSz="457200">
              <a:lnSpc>
                <a:spcPct val="200000"/>
              </a:lnSpc>
              <a:spcBef>
                <a:spcPct val="0"/>
              </a:spcBef>
              <a:buFont typeface="Wingdings" panose="05000000000000000000" pitchFamily="2" charset="2"/>
              <a:buChar char="Ø"/>
              <a:defRPr/>
            </a:pPr>
            <a:r>
              <a:rPr lang="zh-CN" altLang="en-US" sz="2000" dirty="0" smtClean="0">
                <a:sym typeface="微软雅黑" panose="020B0503020204020204" charset="-122"/>
              </a:rPr>
              <a:t>规则支持</a:t>
            </a:r>
            <a:r>
              <a:rPr lang="zh-CN" altLang="en-US" sz="2000" b="1" dirty="0" smtClean="0">
                <a:sym typeface="微软雅黑" panose="020B0503020204020204" charset="-122"/>
              </a:rPr>
              <a:t>并行计算</a:t>
            </a:r>
            <a:r>
              <a:rPr lang="zh-CN" altLang="en-US" sz="2000" dirty="0" smtClean="0">
                <a:sym typeface="微软雅黑" panose="020B0503020204020204" charset="-122"/>
              </a:rPr>
              <a:t>，实现加速</a:t>
            </a:r>
            <a:endParaRPr kumimoji="0" lang="en-US" altLang="zh-CN" sz="2000" b="0" i="0" u="none" strike="noStrike" kern="1200" cap="none" spc="0" normalizeH="0" baseline="0" noProof="0" dirty="0" smtClean="0">
              <a:ln>
                <a:noFill/>
              </a:ln>
              <a:effectLst/>
              <a:uLnTx/>
              <a:uFillTx/>
              <a:sym typeface="微软雅黑" panose="020B0503020204020204" charset="-122"/>
            </a:endParaRPr>
          </a:p>
          <a:p>
            <a:pPr marL="285750" marR="0" lvl="0" indent="-285750" algn="l" defTabSz="457200" rtl="0" eaLnBrk="1" fontAlgn="auto" latinLnBrk="0" hangingPunct="1">
              <a:lnSpc>
                <a:spcPct val="200000"/>
              </a:lnSpc>
              <a:spcBef>
                <a:spcPct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smtClean="0">
                <a:ln>
                  <a:noFill/>
                </a:ln>
                <a:effectLst/>
                <a:uLnTx/>
                <a:uFillTx/>
                <a:sym typeface="微软雅黑" panose="020B0503020204020204" charset="-122"/>
              </a:rPr>
              <a:t>规则</a:t>
            </a:r>
            <a:r>
              <a:rPr kumimoji="0" lang="zh-CN" altLang="en-US" sz="2000" b="1" i="0" u="none" strike="noStrike" kern="1200" cap="none" spc="0" normalizeH="0" baseline="0" noProof="0" dirty="0" smtClean="0">
                <a:ln>
                  <a:noFill/>
                </a:ln>
                <a:effectLst/>
                <a:uLnTx/>
                <a:uFillTx/>
                <a:sym typeface="微软雅黑" panose="020B0503020204020204" charset="-122"/>
              </a:rPr>
              <a:t>实现简单</a:t>
            </a:r>
            <a:r>
              <a:rPr kumimoji="0" lang="zh-CN" altLang="en-US" sz="2000" b="0" i="0" u="none" strike="noStrike" kern="1200" cap="none" spc="0" normalizeH="0" baseline="0" noProof="0" dirty="0" smtClean="0">
                <a:ln>
                  <a:noFill/>
                </a:ln>
                <a:effectLst/>
                <a:uLnTx/>
                <a:uFillTx/>
                <a:sym typeface="微软雅黑" panose="020B0503020204020204" charset="-122"/>
              </a:rPr>
              <a:t>，只需统计训练集的用户分布</a:t>
            </a:r>
            <a:endParaRPr kumimoji="0" lang="en-US" altLang="zh-CN" sz="2000" b="0" i="0" u="none" strike="noStrike" kern="1200" cap="none" spc="0" normalizeH="0" baseline="0" noProof="0" dirty="0" smtClean="0">
              <a:ln>
                <a:noFill/>
              </a:ln>
              <a:effectLst/>
              <a:uLnTx/>
              <a:uFillTx/>
              <a:sym typeface="微软雅黑" panose="020B0503020204020204" charset="-122"/>
            </a:endParaRPr>
          </a:p>
        </p:txBody>
      </p:sp>
      <p:sp>
        <p:nvSpPr>
          <p:cNvPr id="29"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1" name="组合 10"/>
          <p:cNvGrpSpPr>
            <a:grpSpLocks/>
          </p:cNvGrpSpPr>
          <p:nvPr/>
        </p:nvGrpSpPr>
        <p:grpSpPr bwMode="auto">
          <a:xfrm>
            <a:off x="1020762" y="498116"/>
            <a:ext cx="6084887" cy="215430"/>
            <a:chOff x="0" y="0"/>
            <a:chExt cx="5029195" cy="180308"/>
          </a:xfrm>
          <a:solidFill>
            <a:srgbClr val="4F81BD"/>
          </a:solidFill>
        </p:grpSpPr>
        <p:cxnSp>
          <p:nvCxnSpPr>
            <p:cNvPr id="32"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33"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4"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smtClean="0">
                <a:latin typeface="微软雅黑" panose="020B0503020204020204" pitchFamily="34" charset="-122"/>
                <a:ea typeface="微软雅黑" panose="020B0503020204020204" pitchFamily="34" charset="-122"/>
              </a:rPr>
              <a:t>总结与展望</a:t>
            </a:r>
            <a:endParaRPr lang="zh-CN" altLang="en-US" sz="3000" b="1"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212402" y="853780"/>
            <a:ext cx="2945885" cy="523220"/>
          </a:xfrm>
          <a:prstGeom prst="rect">
            <a:avLst/>
          </a:prstGeom>
          <a:noFill/>
        </p:spPr>
        <p:txBody>
          <a:bodyPr wrap="square" rtlCol="0">
            <a:spAutoFit/>
          </a:bodyPr>
          <a:lstStyle/>
          <a:p>
            <a:r>
              <a:rPr lang="en-US" altLang="zh-CN" sz="2800" b="1" dirty="0" smtClean="0">
                <a:solidFill>
                  <a:srgbClr val="3563A8"/>
                </a:solidFill>
                <a:latin typeface="微软雅黑" panose="020B0503020204020204" charset="-122"/>
                <a:ea typeface="微软雅黑" panose="020B0503020204020204" charset="-122"/>
                <a:cs typeface="微软雅黑" panose="020B0503020204020204" charset="-122"/>
              </a:rPr>
              <a:t>3.2 </a:t>
            </a:r>
            <a:r>
              <a:rPr lang="zh-CN" altLang="en-US" sz="2800" b="1" dirty="0" smtClean="0">
                <a:solidFill>
                  <a:srgbClr val="3563A8"/>
                </a:solidFill>
                <a:latin typeface="微软雅黑" panose="020B0503020204020204" charset="-122"/>
                <a:ea typeface="微软雅黑" panose="020B0503020204020204" charset="-122"/>
                <a:cs typeface="微软雅黑" panose="020B0503020204020204" charset="-122"/>
              </a:rPr>
              <a:t>方案总结</a:t>
            </a:r>
            <a:endParaRPr lang="zh-CN" altLang="en-US" sz="2800" b="1" dirty="0">
              <a:solidFill>
                <a:srgbClr val="3563A8"/>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138269149"/>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47"/>
          <p:cNvSpPr>
            <a:spLocks noChangeArrowheads="1"/>
          </p:cNvSpPr>
          <p:nvPr/>
        </p:nvSpPr>
        <p:spPr bwMode="auto">
          <a:xfrm>
            <a:off x="1377993" y="2030252"/>
            <a:ext cx="8893378"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marL="342900" lvl="0" indent="-342900" defTabSz="457200">
              <a:lnSpc>
                <a:spcPct val="200000"/>
              </a:lnSpc>
              <a:spcBef>
                <a:spcPct val="0"/>
              </a:spcBef>
              <a:buFont typeface="Wingdings" panose="05000000000000000000" pitchFamily="2" charset="2"/>
              <a:buChar char="Ø"/>
              <a:defRPr/>
            </a:pPr>
            <a:r>
              <a:rPr lang="zh-CN" altLang="en-US" sz="2400" dirty="0" smtClean="0">
                <a:sym typeface="微软雅黑" panose="020B0503020204020204" charset="-122"/>
              </a:rPr>
              <a:t>对用户访问数据的</a:t>
            </a:r>
            <a:r>
              <a:rPr lang="zh-CN" altLang="en-US" sz="2400" b="1" dirty="0" smtClean="0">
                <a:sym typeface="微软雅黑" panose="020B0503020204020204" charset="-122"/>
              </a:rPr>
              <a:t>时序特征</a:t>
            </a:r>
            <a:r>
              <a:rPr lang="zh-CN" altLang="en-US" sz="2400" dirty="0" smtClean="0">
                <a:sym typeface="微软雅黑" panose="020B0503020204020204" charset="-122"/>
              </a:rPr>
              <a:t>进行挖掘</a:t>
            </a:r>
            <a:endParaRPr lang="en-US" altLang="zh-CN" sz="2400" dirty="0" smtClean="0">
              <a:sym typeface="微软雅黑" panose="020B0503020204020204" charset="-122"/>
            </a:endParaRPr>
          </a:p>
          <a:p>
            <a:pPr marL="342900" lvl="0" indent="-342900" defTabSz="457200">
              <a:lnSpc>
                <a:spcPct val="200000"/>
              </a:lnSpc>
              <a:spcBef>
                <a:spcPct val="0"/>
              </a:spcBef>
              <a:buFont typeface="Wingdings" panose="05000000000000000000" pitchFamily="2" charset="2"/>
              <a:buChar char="Ø"/>
              <a:defRPr/>
            </a:pPr>
            <a:r>
              <a:rPr lang="zh-CN" altLang="en-US" sz="2400" dirty="0" smtClean="0">
                <a:sym typeface="微软雅黑" panose="020B0503020204020204" charset="-122"/>
              </a:rPr>
              <a:t>使用</a:t>
            </a:r>
            <a:r>
              <a:rPr lang="zh-CN" altLang="en-US" sz="2400" b="1" dirty="0" smtClean="0">
                <a:sym typeface="微软雅黑" panose="020B0503020204020204" charset="-122"/>
              </a:rPr>
              <a:t>超分辨率技术</a:t>
            </a:r>
            <a:r>
              <a:rPr lang="zh-CN" altLang="en-US" sz="2400" dirty="0" smtClean="0">
                <a:sym typeface="微软雅黑" panose="020B0503020204020204" charset="-122"/>
              </a:rPr>
              <a:t>，提高图像质量</a:t>
            </a:r>
            <a:endParaRPr lang="en-US" altLang="zh-CN" sz="2400" dirty="0" smtClean="0">
              <a:sym typeface="微软雅黑" panose="020B0503020204020204" charset="-122"/>
            </a:endParaRPr>
          </a:p>
          <a:p>
            <a:pPr marL="342900" lvl="0" indent="-342900" defTabSz="457200">
              <a:lnSpc>
                <a:spcPct val="200000"/>
              </a:lnSpc>
              <a:spcBef>
                <a:spcPct val="0"/>
              </a:spcBef>
              <a:buFont typeface="Wingdings" panose="05000000000000000000" pitchFamily="2" charset="2"/>
              <a:buChar char="Ø"/>
              <a:defRPr/>
            </a:pPr>
            <a:r>
              <a:rPr lang="zh-CN" altLang="en-US" sz="2400" dirty="0" smtClean="0">
                <a:sym typeface="微软雅黑" panose="020B0503020204020204" charset="-122"/>
              </a:rPr>
              <a:t>不同的样本可能属于同一地理区域，</a:t>
            </a:r>
            <a:r>
              <a:rPr lang="zh-CN" altLang="en-US" sz="2400" b="1" dirty="0" smtClean="0">
                <a:sym typeface="微软雅黑" panose="020B0503020204020204" charset="-122"/>
              </a:rPr>
              <a:t>相邻区域</a:t>
            </a:r>
            <a:r>
              <a:rPr lang="zh-CN" altLang="en-US" sz="2400" dirty="0" smtClean="0">
                <a:sym typeface="微软雅黑" panose="020B0503020204020204" charset="-122"/>
              </a:rPr>
              <a:t>有待充分挖掘</a:t>
            </a:r>
            <a:endParaRPr lang="en-US" altLang="zh-CN" sz="1600" b="1" dirty="0">
              <a:sym typeface="微软雅黑" panose="020B0503020204020204" charset="-122"/>
            </a:endParaRPr>
          </a:p>
        </p:txBody>
      </p:sp>
      <p:sp>
        <p:nvSpPr>
          <p:cNvPr id="8"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3"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4" name="组合 10"/>
          <p:cNvGrpSpPr>
            <a:grpSpLocks/>
          </p:cNvGrpSpPr>
          <p:nvPr/>
        </p:nvGrpSpPr>
        <p:grpSpPr bwMode="auto">
          <a:xfrm>
            <a:off x="1020762" y="498116"/>
            <a:ext cx="6084887" cy="215430"/>
            <a:chOff x="0" y="0"/>
            <a:chExt cx="5029195" cy="180308"/>
          </a:xfrm>
          <a:solidFill>
            <a:srgbClr val="4F81BD"/>
          </a:solidFill>
        </p:grpSpPr>
        <p:cxnSp>
          <p:nvCxnSpPr>
            <p:cNvPr id="15"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6"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7"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smtClean="0">
                <a:latin typeface="微软雅黑" panose="020B0503020204020204" pitchFamily="34" charset="-122"/>
                <a:ea typeface="微软雅黑" panose="020B0503020204020204" pitchFamily="34" charset="-122"/>
              </a:rPr>
              <a:t>总结与展望</a:t>
            </a:r>
            <a:endParaRPr lang="zh-CN" altLang="en-US" sz="30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12402" y="853780"/>
            <a:ext cx="2945885" cy="523220"/>
          </a:xfrm>
          <a:prstGeom prst="rect">
            <a:avLst/>
          </a:prstGeom>
          <a:noFill/>
        </p:spPr>
        <p:txBody>
          <a:bodyPr wrap="square" rtlCol="0">
            <a:spAutoFit/>
          </a:bodyPr>
          <a:lstStyle/>
          <a:p>
            <a:r>
              <a:rPr lang="en-US" altLang="zh-CN" sz="2800" b="1" dirty="0" smtClean="0">
                <a:solidFill>
                  <a:srgbClr val="3563A8"/>
                </a:solidFill>
                <a:latin typeface="微软雅黑" panose="020B0503020204020204" charset="-122"/>
                <a:ea typeface="微软雅黑" panose="020B0503020204020204" charset="-122"/>
                <a:cs typeface="微软雅黑" panose="020B0503020204020204" charset="-122"/>
              </a:rPr>
              <a:t>3.3 </a:t>
            </a:r>
            <a:r>
              <a:rPr lang="zh-CN" altLang="en-US" sz="2800" b="1" dirty="0" smtClean="0">
                <a:solidFill>
                  <a:srgbClr val="3563A8"/>
                </a:solidFill>
                <a:latin typeface="微软雅黑" panose="020B0503020204020204" charset="-122"/>
                <a:ea typeface="微软雅黑" panose="020B0503020204020204" charset="-122"/>
                <a:cs typeface="微软雅黑" panose="020B0503020204020204" charset="-122"/>
              </a:rPr>
              <a:t>展望</a:t>
            </a:r>
            <a:endParaRPr lang="zh-CN" altLang="en-US" sz="2800" b="1" dirty="0">
              <a:solidFill>
                <a:srgbClr val="3563A8"/>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77" name="图片 5"/>
          <p:cNvPicPr>
            <a:picLocks noChangeAspect="1"/>
          </p:cNvPicPr>
          <p:nvPr/>
        </p:nvPicPr>
        <p:blipFill>
          <a:blip r:embed="rId3"/>
          <a:stretch>
            <a:fillRect/>
          </a:stretch>
        </p:blipFill>
        <p:spPr>
          <a:xfrm>
            <a:off x="1633220" y="109855"/>
            <a:ext cx="7480300" cy="3743325"/>
          </a:xfrm>
          <a:prstGeom prst="rect">
            <a:avLst/>
          </a:prstGeom>
          <a:noFill/>
          <a:ln w="9525">
            <a:noFill/>
          </a:ln>
        </p:spPr>
      </p:pic>
      <p:sp>
        <p:nvSpPr>
          <p:cNvPr id="1048675" name="矩形 6"/>
          <p:cNvSpPr/>
          <p:nvPr/>
        </p:nvSpPr>
        <p:spPr>
          <a:xfrm>
            <a:off x="0" y="4750435"/>
            <a:ext cx="12192000" cy="2107565"/>
          </a:xfrm>
          <a:prstGeom prst="rect">
            <a:avLst/>
          </a:prstGeom>
          <a:solidFill>
            <a:srgbClr val="305998"/>
          </a:solidFill>
          <a:ln w="9525">
            <a:noFill/>
          </a:ln>
        </p:spPr>
        <p:txBody>
          <a:bodyPr anchor="ctr"/>
          <a:lstStyle/>
          <a:p>
            <a:pPr lvl="3"/>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77" name="组合 13"/>
          <p:cNvGrpSpPr>
            <a:grpSpLocks noChangeAspect="1"/>
          </p:cNvGrpSpPr>
          <p:nvPr/>
        </p:nvGrpSpPr>
        <p:grpSpPr>
          <a:xfrm>
            <a:off x="6993890" y="2659380"/>
            <a:ext cx="5189855" cy="4229100"/>
            <a:chOff x="-250" y="-250"/>
            <a:chExt cx="4831813" cy="3322983"/>
          </a:xfrm>
        </p:grpSpPr>
        <p:pic>
          <p:nvPicPr>
            <p:cNvPr id="2097178" name="图片 11"/>
            <p:cNvPicPr>
              <a:picLocks noChangeAspect="1"/>
            </p:cNvPicPr>
            <p:nvPr/>
          </p:nvPicPr>
          <p:blipFill>
            <a:blip r:embed="rId4"/>
            <a:srcRect r="9268" b="52040"/>
            <a:stretch>
              <a:fillRect/>
            </a:stretch>
          </p:blipFill>
          <p:spPr>
            <a:xfrm>
              <a:off x="6236" y="-250"/>
              <a:ext cx="4825327" cy="1642532"/>
            </a:xfrm>
            <a:prstGeom prst="rect">
              <a:avLst/>
            </a:prstGeom>
            <a:noFill/>
            <a:ln w="9525">
              <a:noFill/>
            </a:ln>
          </p:spPr>
        </p:pic>
        <p:pic>
          <p:nvPicPr>
            <p:cNvPr id="2097179" name="图片 12"/>
            <p:cNvPicPr>
              <a:picLocks noChangeAspect="1"/>
            </p:cNvPicPr>
            <p:nvPr/>
          </p:nvPicPr>
          <p:blipFill>
            <a:blip r:embed="rId4"/>
            <a:srcRect t="50633" r="9410"/>
            <a:stretch>
              <a:fillRect/>
            </a:stretch>
          </p:blipFill>
          <p:spPr>
            <a:xfrm>
              <a:off x="-250" y="1632303"/>
              <a:ext cx="4817844" cy="1690430"/>
            </a:xfrm>
            <a:prstGeom prst="rect">
              <a:avLst/>
            </a:prstGeom>
            <a:noFill/>
            <a:ln w="9525">
              <a:noFill/>
            </a:ln>
          </p:spPr>
        </p:pic>
      </p:grpSp>
      <p:sp>
        <p:nvSpPr>
          <p:cNvPr id="1048676" name="文本框 58"/>
          <p:cNvSpPr txBox="1"/>
          <p:nvPr/>
        </p:nvSpPr>
        <p:spPr>
          <a:xfrm>
            <a:off x="360045" y="3333433"/>
            <a:ext cx="9550400" cy="1208405"/>
          </a:xfrm>
          <a:prstGeom prst="rect">
            <a:avLst/>
          </a:prstGeom>
          <a:noFill/>
          <a:ln w="9525">
            <a:noFill/>
          </a:ln>
        </p:spPr>
        <p:txBody>
          <a:bodyPr wrap="square" anchor="ctr" anchorCtr="0">
            <a:spAutoFit/>
          </a:bodyPr>
          <a:lstStyle/>
          <a:p>
            <a:pPr lvl="0" algn="l" eaLnBrk="1" hangingPunct="1">
              <a:lnSpc>
                <a:spcPct val="110000"/>
              </a:lnSpc>
            </a:pPr>
            <a:r>
              <a:rPr lang="en-US" altLang="zh-CN" sz="6600" b="1" dirty="0">
                <a:solidFill>
                  <a:srgbClr val="3563A8"/>
                </a:solidFill>
                <a:latin typeface="Arial Black" panose="020B0A04020102020204" charset="0"/>
                <a:ea typeface="微软雅黑" panose="020B0503020204020204" charset="-122"/>
                <a:cs typeface="Arial Black" panose="020B0A04020102020204" charset="0"/>
              </a:rPr>
              <a:t>Thank You</a:t>
            </a:r>
          </a:p>
        </p:txBody>
      </p:sp>
      <p:sp>
        <p:nvSpPr>
          <p:cNvPr id="3" name="文本框 2"/>
          <p:cNvSpPr txBox="1"/>
          <p:nvPr/>
        </p:nvSpPr>
        <p:spPr>
          <a:xfrm>
            <a:off x="-1004835" y="5290007"/>
            <a:ext cx="11726287" cy="1567993"/>
          </a:xfrm>
          <a:prstGeom prst="rect">
            <a:avLst/>
          </a:prstGeom>
          <a:noFill/>
        </p:spPr>
        <p:txBody>
          <a:bodyPr wrap="none" rtlCol="0">
            <a:spAutoFit/>
          </a:bodyPr>
          <a:lstStyle/>
          <a:p>
            <a:pPr lvl="3">
              <a:lnSpc>
                <a:spcPct val="150000"/>
              </a:lnSpc>
            </a:pPr>
            <a:r>
              <a:rPr lang="zh-CN" altLang="zh-CN" sz="2400" dirty="0">
                <a:solidFill>
                  <a:schemeClr val="bg1"/>
                </a:solidFill>
                <a:latin typeface="微软雅黑" panose="020B0503020204020204" pitchFamily="34" charset="-122"/>
                <a:ea typeface="微软雅黑" panose="020B0503020204020204" pitchFamily="34" charset="-122"/>
              </a:rPr>
              <a:t>历时三个月的竞赛，非常感谢工作人员的辛勤</a:t>
            </a:r>
            <a:r>
              <a:rPr lang="zh-CN" altLang="zh-CN" sz="2400" dirty="0" smtClean="0">
                <a:solidFill>
                  <a:schemeClr val="bg1"/>
                </a:solidFill>
                <a:latin typeface="微软雅黑" panose="020B0503020204020204" pitchFamily="34" charset="-122"/>
                <a:ea typeface="微软雅黑" panose="020B0503020204020204" pitchFamily="34" charset="-122"/>
              </a:rPr>
              <a:t>付出</a:t>
            </a:r>
            <a:endParaRPr lang="en-US" altLang="zh-CN" sz="2400" dirty="0">
              <a:solidFill>
                <a:schemeClr val="bg1"/>
              </a:solidFill>
              <a:latin typeface="微软雅黑" panose="020B0503020204020204" pitchFamily="34" charset="-122"/>
              <a:ea typeface="微软雅黑" panose="020B0503020204020204" pitchFamily="34" charset="-122"/>
            </a:endParaRPr>
          </a:p>
          <a:p>
            <a:pPr lvl="3">
              <a:lnSpc>
                <a:spcPct val="150000"/>
              </a:lnSpc>
            </a:pPr>
            <a:r>
              <a:rPr lang="zh-CN" altLang="zh-CN" sz="2400" dirty="0">
                <a:solidFill>
                  <a:schemeClr val="bg1"/>
                </a:solidFill>
                <a:latin typeface="微软雅黑" panose="020B0503020204020204" pitchFamily="34" charset="-122"/>
                <a:ea typeface="微软雅黑" panose="020B0503020204020204" pitchFamily="34" charset="-122"/>
              </a:rPr>
              <a:t>感谢主办方提供真实的业务场景与数据，让我们能在比赛中学习到更多</a:t>
            </a:r>
            <a:r>
              <a:rPr lang="zh-CN" altLang="zh-CN" sz="2400" dirty="0" smtClean="0">
                <a:solidFill>
                  <a:schemeClr val="bg1"/>
                </a:solidFill>
                <a:latin typeface="微软雅黑" panose="020B0503020204020204" pitchFamily="34" charset="-122"/>
                <a:ea typeface="微软雅黑" panose="020B0503020204020204" pitchFamily="34" charset="-122"/>
              </a:rPr>
              <a:t>知识</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10" name="矩形 9"/>
          <p:cNvSpPr/>
          <p:nvPr/>
        </p:nvSpPr>
        <p:spPr>
          <a:xfrm>
            <a:off x="0" y="0"/>
            <a:ext cx="12192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6" name="图片 20"/>
          <p:cNvPicPr>
            <a:picLocks noChangeAspect="1"/>
          </p:cNvPicPr>
          <p:nvPr/>
        </p:nvPicPr>
        <p:blipFill>
          <a:blip r:embed="rId3"/>
          <a:stretch>
            <a:fillRect/>
          </a:stretch>
        </p:blipFill>
        <p:spPr>
          <a:xfrm>
            <a:off x="2632075" y="354013"/>
            <a:ext cx="7481888" cy="3743325"/>
          </a:xfrm>
          <a:prstGeom prst="rect">
            <a:avLst/>
          </a:prstGeom>
          <a:noFill/>
          <a:ln w="9525">
            <a:noFill/>
          </a:ln>
        </p:spPr>
      </p:pic>
      <p:sp>
        <p:nvSpPr>
          <p:cNvPr id="1048601" name="矩形 6"/>
          <p:cNvSpPr/>
          <p:nvPr/>
        </p:nvSpPr>
        <p:spPr>
          <a:xfrm>
            <a:off x="0" y="4902200"/>
            <a:ext cx="12192000" cy="1955800"/>
          </a:xfrm>
          <a:prstGeom prst="rect">
            <a:avLst/>
          </a:prstGeom>
          <a:solidFill>
            <a:srgbClr val="1C4885"/>
          </a:solidFill>
          <a:ln w="9525">
            <a:noFill/>
          </a:ln>
        </p:spPr>
        <p:txBody>
          <a:bodyPr anchor="ctr"/>
          <a:lstStyle/>
          <a:p>
            <a:pPr algn="ctr" eaLnBrk="1" hangingPunct="1"/>
            <a:endParaRPr lang="zh-CN" altLang="en-US" dirty="0">
              <a:solidFill>
                <a:srgbClr val="FFFFFF"/>
              </a:solidFill>
              <a:latin typeface="Calibri" panose="020F0502020204030204" charset="0"/>
            </a:endParaRPr>
          </a:p>
        </p:txBody>
      </p:sp>
      <p:sp>
        <p:nvSpPr>
          <p:cNvPr id="1048603" name="文本框 12"/>
          <p:cNvSpPr txBox="1"/>
          <p:nvPr/>
        </p:nvSpPr>
        <p:spPr>
          <a:xfrm>
            <a:off x="2762250" y="3632200"/>
            <a:ext cx="5051425" cy="1200329"/>
          </a:xfrm>
          <a:prstGeom prst="rect">
            <a:avLst/>
          </a:prstGeom>
          <a:noFill/>
          <a:ln w="9525">
            <a:noFill/>
          </a:ln>
        </p:spPr>
        <p:txBody>
          <a:bodyPr wrap="square">
            <a:spAutoFit/>
          </a:bodyPr>
          <a:lstStyle/>
          <a:p>
            <a:pPr eaLnBrk="1" hangingPunct="1"/>
            <a:r>
              <a:rPr lang="zh-CN" altLang="en-US" sz="7200" b="1" dirty="0">
                <a:solidFill>
                  <a:srgbClr val="1C4885"/>
                </a:solidFill>
                <a:latin typeface="Arial Black" panose="020B0A04020102020204" charset="0"/>
                <a:ea typeface="微软雅黑" panose="020B0503020204020204" charset="-122"/>
                <a:cs typeface="Arial Black" panose="020B0A04020102020204" charset="0"/>
              </a:rPr>
              <a:t>赛</a:t>
            </a:r>
            <a:r>
              <a:rPr lang="zh-CN" altLang="en-US" sz="7200" b="1" dirty="0" smtClean="0">
                <a:solidFill>
                  <a:srgbClr val="1C4885"/>
                </a:solidFill>
                <a:latin typeface="Arial Black" panose="020B0A04020102020204" charset="0"/>
                <a:ea typeface="微软雅黑" panose="020B0503020204020204" charset="-122"/>
                <a:cs typeface="Arial Black" panose="020B0A04020102020204" charset="0"/>
              </a:rPr>
              <a:t>题分析</a:t>
            </a:r>
            <a:endParaRPr lang="zh-CN" altLang="en-US" sz="7200" b="1" dirty="0">
              <a:solidFill>
                <a:srgbClr val="1C4885"/>
              </a:solidFill>
              <a:latin typeface="Arial Black" panose="020B0A04020102020204" charset="0"/>
              <a:ea typeface="微软雅黑" panose="020B0503020204020204" charset="-122"/>
              <a:cs typeface="Arial Black" panose="020B0A04020102020204" charset="0"/>
            </a:endParaRPr>
          </a:p>
        </p:txBody>
      </p:sp>
      <p:grpSp>
        <p:nvGrpSpPr>
          <p:cNvPr id="38" name="组合 13"/>
          <p:cNvGrpSpPr>
            <a:grpSpLocks noChangeAspect="1"/>
          </p:cNvGrpSpPr>
          <p:nvPr/>
        </p:nvGrpSpPr>
        <p:grpSpPr>
          <a:xfrm>
            <a:off x="6804025" y="3178175"/>
            <a:ext cx="5578475" cy="3481388"/>
            <a:chOff x="0" y="0"/>
            <a:chExt cx="5324473" cy="3322983"/>
          </a:xfrm>
        </p:grpSpPr>
        <p:pic>
          <p:nvPicPr>
            <p:cNvPr id="2097157" name="图片 14"/>
            <p:cNvPicPr>
              <a:picLocks noChangeAspect="1"/>
            </p:cNvPicPr>
            <p:nvPr/>
          </p:nvPicPr>
          <p:blipFill>
            <a:blip r:embed="rId4"/>
            <a:srcRect b="52040"/>
            <a:stretch>
              <a:fillRect/>
            </a:stretch>
          </p:blipFill>
          <p:spPr>
            <a:xfrm>
              <a:off x="6344" y="0"/>
              <a:ext cx="5318129" cy="1642414"/>
            </a:xfrm>
            <a:prstGeom prst="rect">
              <a:avLst/>
            </a:prstGeom>
            <a:noFill/>
            <a:ln w="9525">
              <a:noFill/>
            </a:ln>
          </p:spPr>
        </p:pic>
        <p:pic>
          <p:nvPicPr>
            <p:cNvPr id="2097158" name="图片 15"/>
            <p:cNvPicPr>
              <a:picLocks noChangeAspect="1"/>
            </p:cNvPicPr>
            <p:nvPr/>
          </p:nvPicPr>
          <p:blipFill>
            <a:blip r:embed="rId4"/>
            <a:srcRect t="50633" r="2628"/>
            <a:stretch>
              <a:fillRect/>
            </a:stretch>
          </p:blipFill>
          <p:spPr>
            <a:xfrm>
              <a:off x="0" y="1632435"/>
              <a:ext cx="5178427" cy="1690548"/>
            </a:xfrm>
            <a:prstGeom prst="rect">
              <a:avLst/>
            </a:prstGeom>
            <a:noFill/>
            <a:ln w="9525">
              <a:noFill/>
            </a:ln>
          </p:spPr>
        </p:pic>
      </p:grpSp>
      <p:sp>
        <p:nvSpPr>
          <p:cNvPr id="1048602" name="文本框 8"/>
          <p:cNvSpPr txBox="1"/>
          <p:nvPr/>
        </p:nvSpPr>
        <p:spPr>
          <a:xfrm>
            <a:off x="0" y="1571625"/>
            <a:ext cx="1495425" cy="5386090"/>
          </a:xfrm>
          <a:prstGeom prst="rect">
            <a:avLst/>
          </a:prstGeom>
          <a:noFill/>
          <a:ln w="9525">
            <a:noFill/>
          </a:ln>
        </p:spPr>
        <p:txBody>
          <a:bodyPr>
            <a:spAutoFit/>
          </a:bodyPr>
          <a:lstStyle/>
          <a:p>
            <a:pPr eaLnBrk="1" hangingPunct="1"/>
            <a:endParaRPr lang="zh-CN" altLang="en-US" sz="34400" b="1" dirty="0">
              <a:solidFill>
                <a:srgbClr val="1C4885"/>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5"/>
          <a:stretch>
            <a:fillRect/>
          </a:stretch>
        </p:blipFill>
        <p:spPr>
          <a:xfrm>
            <a:off x="-2649718" y="308196"/>
            <a:ext cx="7937680" cy="9181372"/>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428582" y="2927900"/>
            <a:ext cx="6239544" cy="3585680"/>
          </a:xfrm>
          <a:prstGeom prst="rect">
            <a:avLst/>
          </a:prstGeom>
          <a:noFill/>
          <a:ln>
            <a:solidFill>
              <a:schemeClr val="bg1">
                <a:lumMod val="50000"/>
              </a:schemeClr>
            </a:solidFill>
            <a:prstDash val="dash"/>
          </a:ln>
        </p:spPr>
        <p:txBody>
          <a:bodyPr wrap="square" rtlCol="0">
            <a:spAutoFit/>
          </a:bodyPr>
          <a:lstStyle/>
          <a:p>
            <a:endParaRPr lang="zh-CN" altLang="en-US" dirty="0"/>
          </a:p>
        </p:txBody>
      </p:sp>
      <p:sp>
        <p:nvSpPr>
          <p:cNvPr id="1048611" name="文本框 52"/>
          <p:cNvSpPr txBox="1"/>
          <p:nvPr/>
        </p:nvSpPr>
        <p:spPr>
          <a:xfrm>
            <a:off x="876300" y="1065971"/>
            <a:ext cx="10047616" cy="1198880"/>
          </a:xfrm>
          <a:prstGeom prst="rect">
            <a:avLst/>
          </a:prstGeom>
          <a:noFill/>
        </p:spPr>
        <p:txBody>
          <a:bodyPr wrap="square" rtlCol="0">
            <a:spAutoFit/>
          </a:bodyPr>
          <a:lstStyle/>
          <a:p>
            <a:pPr>
              <a:lnSpc>
                <a:spcPct val="150000"/>
              </a:lnSpc>
            </a:pPr>
            <a:r>
              <a:rPr lang="en-US" altLang="zh-CN" sz="2400" b="1" dirty="0">
                <a:solidFill>
                  <a:srgbClr val="3563A8"/>
                </a:solidFill>
                <a:latin typeface="+mj-lt"/>
              </a:rPr>
              <a:t> </a:t>
            </a:r>
            <a:r>
              <a:rPr lang="en-US" altLang="zh-CN" sz="2400" b="1" dirty="0" smtClean="0">
                <a:solidFill>
                  <a:srgbClr val="3563A8"/>
                </a:solidFill>
                <a:latin typeface="+mj-lt"/>
              </a:rPr>
              <a:t>     </a:t>
            </a:r>
            <a:r>
              <a:rPr lang="zh-CN" altLang="en-US" sz="2400" dirty="0" smtClean="0">
                <a:latin typeface="微软雅黑" panose="020B0503020204020204" charset="-122"/>
                <a:ea typeface="微软雅黑" panose="020B0503020204020204" charset="-122"/>
                <a:cs typeface="微软雅黑" panose="020B0503020204020204" charset="-122"/>
              </a:rPr>
              <a:t>构建</a:t>
            </a:r>
            <a:r>
              <a:rPr lang="zh-CN" altLang="en-US" sz="2400" dirty="0">
                <a:latin typeface="微软雅黑" panose="020B0503020204020204" charset="-122"/>
                <a:ea typeface="微软雅黑" panose="020B0503020204020204" charset="-122"/>
                <a:cs typeface="微软雅黑" panose="020B0503020204020204" charset="-122"/>
              </a:rPr>
              <a:t>一个城市区域功能分类模型，对给定的地理区域</a:t>
            </a:r>
            <a:r>
              <a:rPr lang="zh-CN" altLang="en-US" sz="2400" dirty="0" smtClean="0">
                <a:latin typeface="微软雅黑" panose="020B0503020204020204" charset="-122"/>
                <a:ea typeface="微软雅黑" panose="020B0503020204020204" charset="-122"/>
                <a:cs typeface="微软雅黑" panose="020B0503020204020204" charset="-122"/>
              </a:rPr>
              <a:t>，根据区域</a:t>
            </a:r>
            <a:r>
              <a:rPr lang="zh-CN" altLang="en-US" sz="2400" dirty="0">
                <a:latin typeface="微软雅黑" panose="020B0503020204020204" charset="-122"/>
                <a:ea typeface="微软雅黑" panose="020B0503020204020204" charset="-122"/>
                <a:cs typeface="微软雅黑" panose="020B0503020204020204" charset="-122"/>
              </a:rPr>
              <a:t>的</a:t>
            </a:r>
            <a:r>
              <a:rPr lang="zh-CN" altLang="en-US" sz="2400" dirty="0" smtClean="0">
                <a:latin typeface="微软雅黑" panose="020B0503020204020204" charset="-122"/>
                <a:ea typeface="微软雅黑" panose="020B0503020204020204" charset="-122"/>
                <a:cs typeface="微软雅黑" panose="020B0503020204020204" charset="-122"/>
              </a:rPr>
              <a:t>遥感</a:t>
            </a:r>
            <a:r>
              <a:rPr lang="zh-CN" altLang="en-US" sz="2400" dirty="0">
                <a:latin typeface="微软雅黑" panose="020B0503020204020204" charset="-122"/>
                <a:ea typeface="微软雅黑" panose="020B0503020204020204" charset="-122"/>
                <a:cs typeface="微软雅黑" panose="020B0503020204020204" charset="-122"/>
              </a:rPr>
              <a:t>图</a:t>
            </a:r>
            <a:r>
              <a:rPr lang="zh-CN" altLang="en-US" sz="2400" dirty="0" smtClean="0">
                <a:latin typeface="微软雅黑" panose="020B0503020204020204" charset="-122"/>
                <a:ea typeface="微软雅黑" panose="020B0503020204020204" charset="-122"/>
                <a:cs typeface="微软雅黑" panose="020B0503020204020204" charset="-122"/>
              </a:rPr>
              <a:t>像</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smtClean="0">
                <a:latin typeface="微软雅黑" panose="020B0503020204020204" charset="-122"/>
                <a:ea typeface="微软雅黑" panose="020B0503020204020204" charset="-122"/>
                <a:cs typeface="微软雅黑" panose="020B0503020204020204" charset="-122"/>
              </a:rPr>
              <a:t>用户到</a:t>
            </a:r>
            <a:r>
              <a:rPr lang="zh-CN" altLang="en-US" sz="2400" dirty="0">
                <a:latin typeface="微软雅黑" panose="020B0503020204020204" charset="-122"/>
                <a:ea typeface="微软雅黑" panose="020B0503020204020204" charset="-122"/>
                <a:cs typeface="微软雅黑" panose="020B0503020204020204" charset="-122"/>
              </a:rPr>
              <a:t>访数据，预测</a:t>
            </a:r>
            <a:r>
              <a:rPr lang="zh-CN" altLang="en-US" sz="2400" dirty="0" smtClean="0">
                <a:latin typeface="微软雅黑" panose="020B0503020204020204" charset="-122"/>
                <a:ea typeface="微软雅黑" panose="020B0503020204020204" charset="-122"/>
                <a:cs typeface="微软雅黑" panose="020B0503020204020204" charset="-122"/>
              </a:rPr>
              <a:t>区域功能</a:t>
            </a:r>
            <a:r>
              <a:rPr lang="zh-CN" altLang="en-US" sz="2400" dirty="0">
                <a:latin typeface="微软雅黑" panose="020B0503020204020204" charset="-122"/>
                <a:ea typeface="微软雅黑" panose="020B0503020204020204" charset="-122"/>
                <a:cs typeface="微软雅黑" panose="020B0503020204020204" charset="-122"/>
              </a:rPr>
              <a:t>类别。 </a:t>
            </a:r>
            <a:endParaRPr lang="en-US" altLang="zh-CN" sz="2400" dirty="0" smtClean="0">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55091426"/>
              </p:ext>
            </p:extLst>
          </p:nvPr>
        </p:nvGraphicFramePr>
        <p:xfrm>
          <a:off x="1077782" y="2534791"/>
          <a:ext cx="3688902" cy="3978790"/>
        </p:xfrm>
        <a:graphic>
          <a:graphicData uri="http://schemas.openxmlformats.org/drawingml/2006/table">
            <a:tbl>
              <a:tblPr firstRow="1" bandRow="1">
                <a:tableStyleId>{5C22544A-7EE6-4342-B048-85BDC9FD1C3A}</a:tableStyleId>
              </a:tblPr>
              <a:tblGrid>
                <a:gridCol w="1844451">
                  <a:extLst>
                    <a:ext uri="{9D8B030D-6E8A-4147-A177-3AD203B41FA5}">
                      <a16:colId xmlns:a16="http://schemas.microsoft.com/office/drawing/2014/main" val="20000"/>
                    </a:ext>
                  </a:extLst>
                </a:gridCol>
                <a:gridCol w="1844451">
                  <a:extLst>
                    <a:ext uri="{9D8B030D-6E8A-4147-A177-3AD203B41FA5}">
                      <a16:colId xmlns:a16="http://schemas.microsoft.com/office/drawing/2014/main" val="20001"/>
                    </a:ext>
                  </a:extLst>
                </a:gridCol>
              </a:tblGrid>
              <a:tr h="397879">
                <a:tc>
                  <a:txBody>
                    <a:bodyPr/>
                    <a:lstStyle/>
                    <a:p>
                      <a:pPr algn="ctr"/>
                      <a:r>
                        <a:rPr lang="zh-CN" altLang="en-US" dirty="0" smtClean="0">
                          <a:latin typeface="微软雅黑" panose="020B0503020204020204" charset="-122"/>
                          <a:ea typeface="微软雅黑" panose="020B0503020204020204" charset="-122"/>
                        </a:rPr>
                        <a:t>类别编号</a:t>
                      </a:r>
                    </a:p>
                  </a:txBody>
                  <a:tcPr/>
                </a:tc>
                <a:tc>
                  <a:txBody>
                    <a:bodyPr/>
                    <a:lstStyle/>
                    <a:p>
                      <a:pPr algn="ctr"/>
                      <a:r>
                        <a:rPr lang="zh-CN" altLang="en-US" dirty="0" smtClean="0">
                          <a:latin typeface="微软雅黑" panose="020B0503020204020204" charset="-122"/>
                          <a:ea typeface="微软雅黑" panose="020B0503020204020204" charset="-122"/>
                        </a:rPr>
                        <a:t>区域功能类型</a:t>
                      </a:r>
                    </a:p>
                  </a:txBody>
                  <a:tcPr/>
                </a:tc>
                <a:extLst>
                  <a:ext uri="{0D108BD9-81ED-4DB2-BD59-A6C34878D82A}">
                    <a16:rowId xmlns:a16="http://schemas.microsoft.com/office/drawing/2014/main" val="10000"/>
                  </a:ext>
                </a:extLst>
              </a:tr>
              <a:tr h="397879">
                <a:tc>
                  <a:txBody>
                    <a:bodyPr/>
                    <a:lstStyle/>
                    <a:p>
                      <a:pPr algn="ctr"/>
                      <a:r>
                        <a:rPr lang="en-US" altLang="zh-CN" dirty="0" smtClean="0">
                          <a:latin typeface="微软雅黑" panose="020B0503020204020204" charset="-122"/>
                          <a:ea typeface="微软雅黑" panose="020B0503020204020204" charset="-122"/>
                        </a:rPr>
                        <a:t>001</a:t>
                      </a:r>
                    </a:p>
                  </a:txBody>
                  <a:tcPr/>
                </a:tc>
                <a:tc>
                  <a:txBody>
                    <a:bodyPr/>
                    <a:lstStyle/>
                    <a:p>
                      <a:pPr algn="ctr"/>
                      <a:r>
                        <a:rPr lang="zh-CN" altLang="en-US" dirty="0" smtClean="0">
                          <a:latin typeface="微软雅黑" panose="020B0503020204020204" charset="-122"/>
                          <a:ea typeface="微软雅黑" panose="020B0503020204020204" charset="-122"/>
                        </a:rPr>
                        <a:t>居住区</a:t>
                      </a:r>
                    </a:p>
                  </a:txBody>
                  <a:tcPr/>
                </a:tc>
                <a:extLst>
                  <a:ext uri="{0D108BD9-81ED-4DB2-BD59-A6C34878D82A}">
                    <a16:rowId xmlns:a16="http://schemas.microsoft.com/office/drawing/2014/main" val="10001"/>
                  </a:ext>
                </a:extLst>
              </a:tr>
              <a:tr h="397879">
                <a:tc>
                  <a:txBody>
                    <a:bodyPr/>
                    <a:lstStyle/>
                    <a:p>
                      <a:pPr algn="ctr"/>
                      <a:r>
                        <a:rPr lang="en-US" altLang="zh-CN" dirty="0" smtClean="0">
                          <a:latin typeface="微软雅黑" panose="020B0503020204020204" charset="-122"/>
                          <a:ea typeface="微软雅黑" panose="020B0503020204020204" charset="-122"/>
                        </a:rPr>
                        <a:t>002</a:t>
                      </a:r>
                    </a:p>
                  </a:txBody>
                  <a:tcPr/>
                </a:tc>
                <a:tc>
                  <a:txBody>
                    <a:bodyPr/>
                    <a:lstStyle/>
                    <a:p>
                      <a:pPr algn="ctr"/>
                      <a:r>
                        <a:rPr lang="zh-CN" altLang="en-US" dirty="0" smtClean="0">
                          <a:latin typeface="微软雅黑" panose="020B0503020204020204" charset="-122"/>
                          <a:ea typeface="微软雅黑" panose="020B0503020204020204" charset="-122"/>
                        </a:rPr>
                        <a:t>学校</a:t>
                      </a:r>
                    </a:p>
                  </a:txBody>
                  <a:tcPr/>
                </a:tc>
                <a:extLst>
                  <a:ext uri="{0D108BD9-81ED-4DB2-BD59-A6C34878D82A}">
                    <a16:rowId xmlns:a16="http://schemas.microsoft.com/office/drawing/2014/main" val="10002"/>
                  </a:ext>
                </a:extLst>
              </a:tr>
              <a:tr h="397879">
                <a:tc>
                  <a:txBody>
                    <a:bodyPr/>
                    <a:lstStyle/>
                    <a:p>
                      <a:pPr algn="ctr"/>
                      <a:r>
                        <a:rPr lang="en-US" altLang="zh-CN" dirty="0" smtClean="0">
                          <a:latin typeface="微软雅黑" panose="020B0503020204020204" charset="-122"/>
                          <a:ea typeface="微软雅黑" panose="020B0503020204020204" charset="-122"/>
                        </a:rPr>
                        <a:t>003</a:t>
                      </a:r>
                    </a:p>
                  </a:txBody>
                  <a:tcPr/>
                </a:tc>
                <a:tc>
                  <a:txBody>
                    <a:bodyPr/>
                    <a:lstStyle/>
                    <a:p>
                      <a:pPr algn="ctr"/>
                      <a:r>
                        <a:rPr lang="zh-CN" altLang="en-US" dirty="0" smtClean="0">
                          <a:latin typeface="微软雅黑" panose="020B0503020204020204" charset="-122"/>
                          <a:ea typeface="微软雅黑" panose="020B0503020204020204" charset="-122"/>
                        </a:rPr>
                        <a:t>工业园区</a:t>
                      </a:r>
                    </a:p>
                  </a:txBody>
                  <a:tcPr/>
                </a:tc>
                <a:extLst>
                  <a:ext uri="{0D108BD9-81ED-4DB2-BD59-A6C34878D82A}">
                    <a16:rowId xmlns:a16="http://schemas.microsoft.com/office/drawing/2014/main" val="10003"/>
                  </a:ext>
                </a:extLst>
              </a:tr>
              <a:tr h="397879">
                <a:tc>
                  <a:txBody>
                    <a:bodyPr/>
                    <a:lstStyle/>
                    <a:p>
                      <a:pPr algn="ctr"/>
                      <a:r>
                        <a:rPr lang="en-US" altLang="zh-CN" dirty="0" smtClean="0">
                          <a:latin typeface="微软雅黑" panose="020B0503020204020204" charset="-122"/>
                          <a:ea typeface="微软雅黑" panose="020B0503020204020204" charset="-122"/>
                        </a:rPr>
                        <a:t>004</a:t>
                      </a:r>
                    </a:p>
                  </a:txBody>
                  <a:tcPr/>
                </a:tc>
                <a:tc>
                  <a:txBody>
                    <a:bodyPr/>
                    <a:lstStyle/>
                    <a:p>
                      <a:pPr algn="ctr"/>
                      <a:r>
                        <a:rPr lang="zh-CN" altLang="en-US" dirty="0" smtClean="0">
                          <a:latin typeface="微软雅黑" panose="020B0503020204020204" charset="-122"/>
                          <a:ea typeface="微软雅黑" panose="020B0503020204020204" charset="-122"/>
                        </a:rPr>
                        <a:t>火车站</a:t>
                      </a:r>
                    </a:p>
                  </a:txBody>
                  <a:tcPr/>
                </a:tc>
                <a:extLst>
                  <a:ext uri="{0D108BD9-81ED-4DB2-BD59-A6C34878D82A}">
                    <a16:rowId xmlns:a16="http://schemas.microsoft.com/office/drawing/2014/main" val="10004"/>
                  </a:ext>
                </a:extLst>
              </a:tr>
              <a:tr h="397879">
                <a:tc>
                  <a:txBody>
                    <a:bodyPr/>
                    <a:lstStyle/>
                    <a:p>
                      <a:pPr algn="ctr"/>
                      <a:r>
                        <a:rPr lang="en-US" altLang="zh-CN" dirty="0" smtClean="0">
                          <a:latin typeface="微软雅黑" panose="020B0503020204020204" charset="-122"/>
                          <a:ea typeface="微软雅黑" panose="020B0503020204020204" charset="-122"/>
                        </a:rPr>
                        <a:t>005</a:t>
                      </a:r>
                    </a:p>
                  </a:txBody>
                  <a:tcPr/>
                </a:tc>
                <a:tc>
                  <a:txBody>
                    <a:bodyPr/>
                    <a:lstStyle/>
                    <a:p>
                      <a:pPr algn="ctr"/>
                      <a:r>
                        <a:rPr lang="zh-CN" altLang="en-US" dirty="0" smtClean="0">
                          <a:latin typeface="微软雅黑" panose="020B0503020204020204" charset="-122"/>
                          <a:ea typeface="微软雅黑" panose="020B0503020204020204" charset="-122"/>
                        </a:rPr>
                        <a:t>飞机场</a:t>
                      </a:r>
                    </a:p>
                  </a:txBody>
                  <a:tcPr/>
                </a:tc>
                <a:extLst>
                  <a:ext uri="{0D108BD9-81ED-4DB2-BD59-A6C34878D82A}">
                    <a16:rowId xmlns:a16="http://schemas.microsoft.com/office/drawing/2014/main" val="10005"/>
                  </a:ext>
                </a:extLst>
              </a:tr>
              <a:tr h="397879">
                <a:tc>
                  <a:txBody>
                    <a:bodyPr/>
                    <a:lstStyle/>
                    <a:p>
                      <a:pPr algn="ctr"/>
                      <a:r>
                        <a:rPr lang="en-US" altLang="zh-CN" dirty="0" smtClean="0">
                          <a:latin typeface="微软雅黑" panose="020B0503020204020204" charset="-122"/>
                          <a:ea typeface="微软雅黑" panose="020B0503020204020204" charset="-122"/>
                        </a:rPr>
                        <a:t>006</a:t>
                      </a:r>
                    </a:p>
                  </a:txBody>
                  <a:tcPr/>
                </a:tc>
                <a:tc>
                  <a:txBody>
                    <a:bodyPr/>
                    <a:lstStyle/>
                    <a:p>
                      <a:pPr algn="ctr"/>
                      <a:r>
                        <a:rPr lang="zh-CN" altLang="en-US" dirty="0" smtClean="0">
                          <a:latin typeface="微软雅黑" panose="020B0503020204020204" charset="-122"/>
                          <a:ea typeface="微软雅黑" panose="020B0503020204020204" charset="-122"/>
                        </a:rPr>
                        <a:t>公园</a:t>
                      </a:r>
                    </a:p>
                  </a:txBody>
                  <a:tcPr/>
                </a:tc>
                <a:extLst>
                  <a:ext uri="{0D108BD9-81ED-4DB2-BD59-A6C34878D82A}">
                    <a16:rowId xmlns:a16="http://schemas.microsoft.com/office/drawing/2014/main" val="10006"/>
                  </a:ext>
                </a:extLst>
              </a:tr>
              <a:tr h="397879">
                <a:tc>
                  <a:txBody>
                    <a:bodyPr/>
                    <a:lstStyle/>
                    <a:p>
                      <a:pPr algn="ctr"/>
                      <a:r>
                        <a:rPr lang="en-US" altLang="zh-CN" dirty="0" smtClean="0">
                          <a:latin typeface="微软雅黑" panose="020B0503020204020204" charset="-122"/>
                          <a:ea typeface="微软雅黑" panose="020B0503020204020204" charset="-122"/>
                        </a:rPr>
                        <a:t>007</a:t>
                      </a:r>
                    </a:p>
                  </a:txBody>
                  <a:tcPr/>
                </a:tc>
                <a:tc>
                  <a:txBody>
                    <a:bodyPr/>
                    <a:lstStyle/>
                    <a:p>
                      <a:pPr algn="ctr"/>
                      <a:r>
                        <a:rPr lang="zh-CN" altLang="en-US" dirty="0" smtClean="0">
                          <a:latin typeface="微软雅黑" panose="020B0503020204020204" charset="-122"/>
                          <a:ea typeface="微软雅黑" panose="020B0503020204020204" charset="-122"/>
                        </a:rPr>
                        <a:t>商业区</a:t>
                      </a:r>
                    </a:p>
                  </a:txBody>
                  <a:tcPr/>
                </a:tc>
                <a:extLst>
                  <a:ext uri="{0D108BD9-81ED-4DB2-BD59-A6C34878D82A}">
                    <a16:rowId xmlns:a16="http://schemas.microsoft.com/office/drawing/2014/main" val="10007"/>
                  </a:ext>
                </a:extLst>
              </a:tr>
              <a:tr h="397879">
                <a:tc>
                  <a:txBody>
                    <a:bodyPr/>
                    <a:lstStyle/>
                    <a:p>
                      <a:pPr algn="ctr"/>
                      <a:r>
                        <a:rPr lang="en-US" altLang="zh-CN" dirty="0" smtClean="0">
                          <a:latin typeface="微软雅黑" panose="020B0503020204020204" charset="-122"/>
                          <a:ea typeface="微软雅黑" panose="020B0503020204020204" charset="-122"/>
                        </a:rPr>
                        <a:t>008</a:t>
                      </a:r>
                    </a:p>
                  </a:txBody>
                  <a:tcPr/>
                </a:tc>
                <a:tc>
                  <a:txBody>
                    <a:bodyPr/>
                    <a:lstStyle/>
                    <a:p>
                      <a:pPr algn="ctr"/>
                      <a:r>
                        <a:rPr lang="zh-CN" altLang="en-US" dirty="0" smtClean="0">
                          <a:latin typeface="微软雅黑" panose="020B0503020204020204" charset="-122"/>
                          <a:ea typeface="微软雅黑" panose="020B0503020204020204" charset="-122"/>
                        </a:rPr>
                        <a:t>政务区</a:t>
                      </a:r>
                    </a:p>
                  </a:txBody>
                  <a:tcPr/>
                </a:tc>
                <a:extLst>
                  <a:ext uri="{0D108BD9-81ED-4DB2-BD59-A6C34878D82A}">
                    <a16:rowId xmlns:a16="http://schemas.microsoft.com/office/drawing/2014/main" val="10008"/>
                  </a:ext>
                </a:extLst>
              </a:tr>
              <a:tr h="397879">
                <a:tc>
                  <a:txBody>
                    <a:bodyPr/>
                    <a:lstStyle/>
                    <a:p>
                      <a:pPr algn="ctr"/>
                      <a:r>
                        <a:rPr lang="en-US" altLang="zh-CN" dirty="0" smtClean="0">
                          <a:latin typeface="微软雅黑" panose="020B0503020204020204" charset="-122"/>
                          <a:ea typeface="微软雅黑" panose="020B0503020204020204" charset="-122"/>
                        </a:rPr>
                        <a:t>009</a:t>
                      </a:r>
                    </a:p>
                  </a:txBody>
                  <a:tcPr/>
                </a:tc>
                <a:tc>
                  <a:txBody>
                    <a:bodyPr/>
                    <a:lstStyle/>
                    <a:p>
                      <a:pPr algn="ctr"/>
                      <a:r>
                        <a:rPr lang="zh-CN" altLang="en-US" dirty="0" smtClean="0">
                          <a:latin typeface="微软雅黑" panose="020B0503020204020204" charset="-122"/>
                          <a:ea typeface="微软雅黑" panose="020B0503020204020204" charset="-122"/>
                        </a:rPr>
                        <a:t>医院</a:t>
                      </a:r>
                    </a:p>
                  </a:txBody>
                  <a:tcPr/>
                </a:tc>
                <a:extLst>
                  <a:ext uri="{0D108BD9-81ED-4DB2-BD59-A6C34878D82A}">
                    <a16:rowId xmlns:a16="http://schemas.microsoft.com/office/drawing/2014/main" val="10009"/>
                  </a:ext>
                </a:extLst>
              </a:tr>
            </a:tbl>
          </a:graphicData>
        </a:graphic>
      </p:graphicFrame>
      <p:sp>
        <p:nvSpPr>
          <p:cNvPr id="14" name="文本框 52"/>
          <p:cNvSpPr txBox="1"/>
          <p:nvPr/>
        </p:nvSpPr>
        <p:spPr>
          <a:xfrm>
            <a:off x="5419789" y="2284549"/>
            <a:ext cx="2484496" cy="577850"/>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一个飞机场样本</a:t>
            </a:r>
            <a:r>
              <a:rPr lang="zh-CN" altLang="en-US" sz="2400" dirty="0" smtClean="0">
                <a:latin typeface="+mj-lt"/>
              </a:rPr>
              <a:t> </a:t>
            </a:r>
            <a:endParaRPr lang="en-US" altLang="zh-CN" sz="2400" dirty="0" smtClean="0">
              <a:latin typeface="+mj-lt"/>
            </a:endParaRPr>
          </a:p>
        </p:txBody>
      </p:sp>
      <p:sp>
        <p:nvSpPr>
          <p:cNvPr id="15" name="文本框 52"/>
          <p:cNvSpPr txBox="1"/>
          <p:nvPr/>
        </p:nvSpPr>
        <p:spPr>
          <a:xfrm>
            <a:off x="5514358" y="4482257"/>
            <a:ext cx="6382367" cy="2031325"/>
          </a:xfrm>
          <a:prstGeom prst="rect">
            <a:avLst/>
          </a:prstGeom>
          <a:noFill/>
        </p:spPr>
        <p:txBody>
          <a:bodyPr wrap="square" rtlCol="0">
            <a:spAutoFit/>
          </a:bodyPr>
          <a:lstStyle/>
          <a:p>
            <a:pPr>
              <a:lnSpc>
                <a:spcPct val="150000"/>
              </a:lnSpc>
            </a:pPr>
            <a:r>
              <a:rPr lang="zh-CN" altLang="en-US" sz="2000" dirty="0" smtClean="0">
                <a:latin typeface="微软雅黑" panose="020B0503020204020204" charset="-122"/>
                <a:ea typeface="微软雅黑" panose="020B0503020204020204" charset="-122"/>
              </a:rPr>
              <a:t>用户到访数据：</a:t>
            </a:r>
            <a:endParaRPr lang="en-US" altLang="zh-CN" sz="2000" dirty="0" smtClean="0">
              <a:latin typeface="微软雅黑" panose="020B0503020204020204" charset="-122"/>
              <a:ea typeface="微软雅黑" panose="020B050302020402020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f8b5c304071d8bc9     20190203&amp;15|16|17,20190204&amp;08|09</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895bc111bb1949ac    20181113&amp;14|15|16,20181114&amp;15</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c8d4185548b991ad    20190202&amp;17|18,20190203&amp;10|11</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866927682208d6cf</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    20190202&amp;18,20190203&amp;18</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52"/>
          <p:cNvSpPr txBox="1"/>
          <p:nvPr/>
        </p:nvSpPr>
        <p:spPr>
          <a:xfrm>
            <a:off x="5528735" y="2821227"/>
            <a:ext cx="1876398" cy="553998"/>
          </a:xfrm>
          <a:prstGeom prst="rect">
            <a:avLst/>
          </a:prstGeom>
          <a:noFill/>
        </p:spPr>
        <p:txBody>
          <a:bodyPr wrap="square" rtlCol="0">
            <a:spAutoFit/>
          </a:bodyPr>
          <a:lstStyle/>
          <a:p>
            <a:pPr>
              <a:lnSpc>
                <a:spcPct val="150000"/>
              </a:lnSpc>
            </a:pPr>
            <a:r>
              <a:rPr lang="zh-CN" altLang="en-US" sz="2000" dirty="0" smtClean="0">
                <a:latin typeface="微软雅黑" panose="020B0503020204020204" charset="-122"/>
                <a:ea typeface="微软雅黑" panose="020B0503020204020204" charset="-122"/>
              </a:rPr>
              <a:t>遥感图像数据：</a:t>
            </a:r>
            <a:endParaRPr lang="en-US" altLang="zh-CN" sz="2000" dirty="0" smtClean="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385" y="3320851"/>
            <a:ext cx="1258312" cy="1258312"/>
          </a:xfrm>
          <a:prstGeom prst="rect">
            <a:avLst/>
          </a:prstGeom>
        </p:spPr>
      </p:pic>
      <p:sp>
        <p:nvSpPr>
          <p:cNvPr id="18"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20" name="组合 10"/>
          <p:cNvGrpSpPr>
            <a:grpSpLocks/>
          </p:cNvGrpSpPr>
          <p:nvPr/>
        </p:nvGrpSpPr>
        <p:grpSpPr bwMode="auto">
          <a:xfrm>
            <a:off x="1020762" y="498116"/>
            <a:ext cx="6084887" cy="215430"/>
            <a:chOff x="0" y="0"/>
            <a:chExt cx="5029195" cy="180308"/>
          </a:xfrm>
          <a:solidFill>
            <a:srgbClr val="4F81BD"/>
          </a:solidFill>
        </p:grpSpPr>
        <p:cxnSp>
          <p:nvCxnSpPr>
            <p:cNvPr id="21"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22"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3"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2"/>
          <p:cNvSpPr txBox="1"/>
          <p:nvPr/>
        </p:nvSpPr>
        <p:spPr>
          <a:xfrm>
            <a:off x="1143839" y="1620000"/>
            <a:ext cx="9698331" cy="1200329"/>
          </a:xfrm>
          <a:prstGeom prst="rect">
            <a:avLst/>
          </a:prstGeom>
          <a:noFill/>
        </p:spPr>
        <p:txBody>
          <a:bodyPr wrap="square" lIns="0" tIns="0" rIns="0" bIns="0" rtlCol="0">
            <a:spAutoFit/>
          </a:bodyPr>
          <a:lstStyle/>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类别</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9</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类</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训练集：</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40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万有标签样本，包含了图片和文本的双模态数据</a:t>
            </a:r>
            <a:endPar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测试集：</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10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万样本</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1143841" y="1080000"/>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给定数据</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2"/>
          <p:cNvSpPr txBox="1"/>
          <p:nvPr/>
        </p:nvSpPr>
        <p:spPr>
          <a:xfrm>
            <a:off x="1143635" y="3779520"/>
            <a:ext cx="5493648" cy="2400657"/>
          </a:xfrm>
          <a:prstGeom prst="rect">
            <a:avLst/>
          </a:prstGeom>
          <a:noFill/>
        </p:spPr>
        <p:txBody>
          <a:bodyPr wrap="square" lIns="0" tIns="0" rIns="0" bIns="0" rtlCol="0">
            <a:spAutoFit/>
          </a:bodyPr>
          <a:lstStyle/>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数据规模大</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用户到访</a:t>
            </a:r>
            <a:r>
              <a:rPr lang="zh-CN" altLang="en-US" sz="2000" dirty="0" smtClean="0">
                <a:solidFill>
                  <a:sysClr val="windowText" lastClr="000000"/>
                </a:solidFill>
                <a:latin typeface="微软雅黑" panose="020B0503020204020204" charset="-122"/>
                <a:ea typeface="微软雅黑" panose="020B0503020204020204" charset="-122"/>
              </a:rPr>
              <a:t>数据在半</a:t>
            </a:r>
            <a:r>
              <a:rPr lang="zh-CN" altLang="en-US" sz="2000" dirty="0">
                <a:solidFill>
                  <a:sysClr val="windowText" lastClr="000000"/>
                </a:solidFill>
                <a:latin typeface="微软雅黑" panose="020B0503020204020204" charset="-122"/>
                <a:ea typeface="微软雅黑" panose="020B0503020204020204" charset="-122"/>
              </a:rPr>
              <a:t>年中按小时</a:t>
            </a:r>
            <a:r>
              <a:rPr lang="zh-CN" altLang="en-US" sz="2000" dirty="0" smtClean="0">
                <a:solidFill>
                  <a:sysClr val="windowText" lastClr="000000"/>
                </a:solidFill>
                <a:latin typeface="微软雅黑" panose="020B0503020204020204" charset="-122"/>
                <a:ea typeface="微软雅黑" panose="020B0503020204020204" charset="-122"/>
              </a:rPr>
              <a:t>采样</a:t>
            </a:r>
            <a:endParaRPr lang="en-US" altLang="zh-CN" sz="2000" dirty="0" smtClean="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smtClean="0">
                <a:solidFill>
                  <a:sysClr val="windowText" lastClr="000000"/>
                </a:solidFill>
                <a:latin typeface="微软雅黑" panose="020B0503020204020204" charset="-122"/>
                <a:ea typeface="微软雅黑" panose="020B0503020204020204" charset="-122"/>
              </a:rPr>
              <a:t>同</a:t>
            </a:r>
            <a:r>
              <a:rPr lang="zh-CN" altLang="en-US" sz="2000" dirty="0">
                <a:solidFill>
                  <a:sysClr val="windowText" lastClr="000000"/>
                </a:solidFill>
                <a:latin typeface="微软雅黑" panose="020B0503020204020204" charset="-122"/>
                <a:ea typeface="微软雅黑" panose="020B0503020204020204" charset="-122"/>
              </a:rPr>
              <a:t>一用户</a:t>
            </a:r>
            <a:r>
              <a:rPr lang="en-US" altLang="zh-CN" sz="2000" dirty="0">
                <a:solidFill>
                  <a:sysClr val="windowText" lastClr="000000"/>
                </a:solidFill>
                <a:latin typeface="微软雅黑" panose="020B0503020204020204" charset="-122"/>
                <a:ea typeface="微软雅黑" panose="020B0503020204020204" charset="-122"/>
              </a:rPr>
              <a:t>ID</a:t>
            </a:r>
            <a:r>
              <a:rPr lang="zh-CN" altLang="en-US" sz="2000" dirty="0">
                <a:solidFill>
                  <a:sysClr val="windowText" lastClr="000000"/>
                </a:solidFill>
                <a:latin typeface="微软雅黑" panose="020B0503020204020204" charset="-122"/>
                <a:ea typeface="微软雅黑" panose="020B0503020204020204" charset="-122"/>
              </a:rPr>
              <a:t>出现在多个区域</a:t>
            </a:r>
            <a:endParaRPr lang="en-US" altLang="zh-CN" sz="2000" dirty="0">
              <a:solidFill>
                <a:sysClr val="windowText" lastClr="000000"/>
              </a:solidFill>
              <a:latin typeface="微软雅黑" panose="020B0503020204020204" charset="-122"/>
              <a:ea typeface="微软雅黑" panose="020B0503020204020204" charset="-122"/>
            </a:endParaRPr>
          </a:p>
          <a:p>
            <a:pPr marL="285750" indent="-285750" defTabSz="1218565">
              <a:lnSpc>
                <a:spcPct val="130000"/>
              </a:lnSpc>
              <a:buFont typeface="Wingdings" panose="05000000000000000000" pitchFamily="2" charset="2"/>
              <a:buChar char="Ø"/>
              <a:defRPr/>
            </a:pPr>
            <a:r>
              <a:rPr lang="zh-CN" altLang="en-US" sz="2000" dirty="0" smtClean="0">
                <a:solidFill>
                  <a:srgbClr val="7F7F7F">
                    <a:lumMod val="40000"/>
                    <a:lumOff val="60000"/>
                  </a:srgbClr>
                </a:solidFill>
                <a:latin typeface="微软雅黑" panose="020B0503020204020204" charset="-122"/>
                <a:ea typeface="微软雅黑" panose="020B0503020204020204" charset="-122"/>
              </a:rPr>
              <a:t>类别</a:t>
            </a:r>
            <a:r>
              <a:rPr lang="zh-CN" altLang="en-US" sz="2000" dirty="0">
                <a:solidFill>
                  <a:srgbClr val="7F7F7F">
                    <a:lumMod val="40000"/>
                    <a:lumOff val="60000"/>
                  </a:srgbClr>
                </a:solidFill>
                <a:latin typeface="微软雅黑" panose="020B0503020204020204" charset="-122"/>
                <a:ea typeface="微软雅黑" panose="020B0503020204020204" charset="-122"/>
              </a:rPr>
              <a:t>不均衡</a:t>
            </a:r>
          </a:p>
          <a:p>
            <a:pPr marL="285750" indent="-285750" defTabSz="1218565">
              <a:lnSpc>
                <a:spcPct val="130000"/>
              </a:lnSpc>
              <a:buFont typeface="Wingdings" panose="05000000000000000000" pitchFamily="2" charset="2"/>
              <a:buChar char="Ø"/>
              <a:defRPr/>
            </a:pPr>
            <a:r>
              <a:rPr lang="zh-CN" altLang="en-US" sz="2000" dirty="0">
                <a:solidFill>
                  <a:srgbClr val="7F7F7F">
                    <a:lumMod val="40000"/>
                    <a:lumOff val="60000"/>
                  </a:srgbClr>
                </a:solidFill>
                <a:latin typeface="微软雅黑" panose="020B0503020204020204" charset="-122"/>
                <a:ea typeface="微软雅黑" panose="020B0503020204020204" charset="-122"/>
              </a:rPr>
              <a:t>图片质量低</a:t>
            </a:r>
          </a:p>
          <a:p>
            <a:pPr marL="285750" indent="-285750" defTabSz="1218565">
              <a:lnSpc>
                <a:spcPct val="130000"/>
              </a:lnSpc>
              <a:buFont typeface="Wingdings" panose="05000000000000000000" pitchFamily="2" charset="2"/>
              <a:buChar char="Ø"/>
              <a:defRPr/>
            </a:pPr>
            <a:r>
              <a:rPr lang="zh-CN" altLang="en-US" sz="2000" dirty="0">
                <a:solidFill>
                  <a:srgbClr val="7F7F7F">
                    <a:lumMod val="40000"/>
                    <a:lumOff val="60000"/>
                  </a:srgbClr>
                </a:solidFill>
                <a:latin typeface="微软雅黑" panose="020B0503020204020204" charset="-122"/>
                <a:ea typeface="微软雅黑" panose="020B0503020204020204" charset="-122"/>
              </a:rPr>
              <a:t>不同类别图片</a:t>
            </a:r>
            <a:r>
              <a:rPr lang="zh-CN" altLang="en-US" sz="2000" dirty="0" smtClean="0">
                <a:solidFill>
                  <a:srgbClr val="7F7F7F">
                    <a:lumMod val="40000"/>
                    <a:lumOff val="60000"/>
                  </a:srgbClr>
                </a:solidFill>
                <a:latin typeface="微软雅黑" panose="020B0503020204020204" charset="-122"/>
                <a:ea typeface="微软雅黑" panose="020B0503020204020204" charset="-122"/>
              </a:rPr>
              <a:t>相似</a:t>
            </a:r>
            <a:endParaRPr lang="zh-CN" altLang="en-US" sz="2000" dirty="0">
              <a:solidFill>
                <a:srgbClr val="7F7F7F">
                  <a:lumMod val="40000"/>
                  <a:lumOff val="60000"/>
                </a:srgbClr>
              </a:solidFill>
              <a:latin typeface="微软雅黑" panose="020B0503020204020204" charset="-122"/>
              <a:ea typeface="微软雅黑" panose="020B0503020204020204" charset="-122"/>
            </a:endParaRPr>
          </a:p>
        </p:txBody>
      </p:sp>
      <p:sp>
        <p:nvSpPr>
          <p:cNvPr id="12" name="矩形 11"/>
          <p:cNvSpPr/>
          <p:nvPr/>
        </p:nvSpPr>
        <p:spPr>
          <a:xfrm>
            <a:off x="1143838" y="3239805"/>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数据特点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5" name="组合 10"/>
          <p:cNvGrpSpPr>
            <a:grpSpLocks/>
          </p:cNvGrpSpPr>
          <p:nvPr/>
        </p:nvGrpSpPr>
        <p:grpSpPr bwMode="auto">
          <a:xfrm>
            <a:off x="1020762" y="498116"/>
            <a:ext cx="6084887" cy="215430"/>
            <a:chOff x="0" y="0"/>
            <a:chExt cx="5029195" cy="180308"/>
          </a:xfrm>
          <a:solidFill>
            <a:srgbClr val="4F81BD"/>
          </a:solidFill>
        </p:grpSpPr>
        <p:cxnSp>
          <p:nvCxnSpPr>
            <p:cNvPr id="16"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7"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8"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2"/>
          <p:cNvSpPr txBox="1"/>
          <p:nvPr/>
        </p:nvSpPr>
        <p:spPr>
          <a:xfrm>
            <a:off x="1143839" y="1620000"/>
            <a:ext cx="9698331" cy="1200150"/>
          </a:xfrm>
          <a:prstGeom prst="rect">
            <a:avLst/>
          </a:prstGeom>
          <a:noFill/>
        </p:spPr>
        <p:txBody>
          <a:bodyPr wrap="square" lIns="0" tIns="0" rIns="0" bIns="0" rtlCol="0">
            <a:spAutoFit/>
          </a:bodyPr>
          <a:lstStyle/>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类别</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9</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类</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训练集</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40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万有标签样本，包含了图片和文本的双模态数据</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测试集</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10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万样本</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1143841" y="1080000"/>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给定数据</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2"/>
          <p:cNvSpPr txBox="1"/>
          <p:nvPr/>
        </p:nvSpPr>
        <p:spPr>
          <a:xfrm>
            <a:off x="1143635" y="3779520"/>
            <a:ext cx="5380990" cy="2400657"/>
          </a:xfrm>
          <a:prstGeom prst="rect">
            <a:avLst/>
          </a:prstGeom>
          <a:noFill/>
        </p:spPr>
        <p:txBody>
          <a:bodyPr wrap="square" lIns="0" tIns="0" rIns="0" bIns="0" rtlCol="0">
            <a:spAutoFit/>
          </a:bodyPr>
          <a:lstStyle/>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数据规模大</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用户到访数据在半年中按小时采样</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smtClean="0">
                <a:solidFill>
                  <a:sysClr val="windowText" lastClr="000000"/>
                </a:solidFill>
                <a:latin typeface="微软雅黑" panose="020B0503020204020204" charset="-122"/>
                <a:ea typeface="微软雅黑" panose="020B0503020204020204" charset="-122"/>
              </a:rPr>
              <a:t>同</a:t>
            </a:r>
            <a:r>
              <a:rPr lang="zh-CN" altLang="en-US" sz="2000" dirty="0">
                <a:solidFill>
                  <a:sysClr val="windowText" lastClr="000000"/>
                </a:solidFill>
                <a:latin typeface="微软雅黑" panose="020B0503020204020204" charset="-122"/>
                <a:ea typeface="微软雅黑" panose="020B0503020204020204" charset="-122"/>
              </a:rPr>
              <a:t>一用户</a:t>
            </a:r>
            <a:r>
              <a:rPr lang="en-US" altLang="zh-CN" sz="2000" dirty="0">
                <a:solidFill>
                  <a:sysClr val="windowText" lastClr="000000"/>
                </a:solidFill>
                <a:latin typeface="微软雅黑" panose="020B0503020204020204" charset="-122"/>
                <a:ea typeface="微软雅黑" panose="020B0503020204020204" charset="-122"/>
              </a:rPr>
              <a:t>ID</a:t>
            </a:r>
            <a:r>
              <a:rPr lang="zh-CN" altLang="en-US" sz="2000" dirty="0">
                <a:solidFill>
                  <a:sysClr val="windowText" lastClr="000000"/>
                </a:solidFill>
                <a:latin typeface="微软雅黑" panose="020B0503020204020204" charset="-122"/>
                <a:ea typeface="微软雅黑" panose="020B0503020204020204" charset="-122"/>
              </a:rPr>
              <a:t>出现在多个</a:t>
            </a:r>
            <a:r>
              <a:rPr lang="zh-CN" altLang="en-US" sz="2000" dirty="0" smtClean="0">
                <a:solidFill>
                  <a:sysClr val="windowText" lastClr="000000"/>
                </a:solidFill>
                <a:latin typeface="微软雅黑" panose="020B0503020204020204" charset="-122"/>
                <a:ea typeface="微软雅黑" panose="020B0503020204020204" charset="-122"/>
              </a:rPr>
              <a:t>区域</a:t>
            </a:r>
            <a:endParaRPr lang="en-US" altLang="zh-CN" sz="2000" dirty="0" smtClean="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类别不</a:t>
            </a:r>
            <a:r>
              <a:rPr lang="zh-CN" altLang="en-US" sz="2000" dirty="0" smtClean="0">
                <a:solidFill>
                  <a:sysClr val="windowText" lastClr="000000"/>
                </a:solidFill>
                <a:latin typeface="微软雅黑" panose="020B0503020204020204" charset="-122"/>
                <a:ea typeface="微软雅黑" panose="020B0503020204020204" charset="-122"/>
              </a:rPr>
              <a:t>均衡</a:t>
            </a:r>
            <a:endParaRPr lang="en-US" altLang="zh-CN" sz="2000" dirty="0">
              <a:solidFill>
                <a:sysClr val="windowText" lastClr="000000"/>
              </a:solidFill>
              <a:latin typeface="微软雅黑" panose="020B0503020204020204" charset="-122"/>
              <a:ea typeface="微软雅黑" panose="020B0503020204020204" charset="-122"/>
            </a:endParaRPr>
          </a:p>
          <a:p>
            <a:pPr marL="285750" indent="-285750" defTabSz="1218565">
              <a:lnSpc>
                <a:spcPct val="130000"/>
              </a:lnSpc>
              <a:buFont typeface="Wingdings" panose="05000000000000000000" pitchFamily="2" charset="2"/>
              <a:buChar char="Ø"/>
              <a:defRPr/>
            </a:pPr>
            <a:r>
              <a:rPr lang="zh-CN" altLang="en-US" sz="2000" dirty="0" smtClean="0">
                <a:solidFill>
                  <a:srgbClr val="7F7F7F">
                    <a:lumMod val="40000"/>
                    <a:lumOff val="60000"/>
                  </a:srgbClr>
                </a:solidFill>
                <a:latin typeface="微软雅黑" panose="020B0503020204020204" charset="-122"/>
                <a:ea typeface="微软雅黑" panose="020B0503020204020204" charset="-122"/>
              </a:rPr>
              <a:t>图片</a:t>
            </a:r>
            <a:r>
              <a:rPr lang="zh-CN" altLang="en-US" sz="2000" dirty="0">
                <a:solidFill>
                  <a:srgbClr val="7F7F7F">
                    <a:lumMod val="40000"/>
                    <a:lumOff val="60000"/>
                  </a:srgbClr>
                </a:solidFill>
                <a:latin typeface="微软雅黑" panose="020B0503020204020204" charset="-122"/>
                <a:ea typeface="微软雅黑" panose="020B0503020204020204" charset="-122"/>
              </a:rPr>
              <a:t>质量低</a:t>
            </a:r>
          </a:p>
          <a:p>
            <a:pPr marL="285750" indent="-285750" defTabSz="1218565">
              <a:lnSpc>
                <a:spcPct val="130000"/>
              </a:lnSpc>
              <a:buFont typeface="Wingdings" panose="05000000000000000000" pitchFamily="2" charset="2"/>
              <a:buChar char="Ø"/>
              <a:defRPr/>
            </a:pPr>
            <a:r>
              <a:rPr lang="zh-CN" altLang="en-US" sz="2000" dirty="0">
                <a:solidFill>
                  <a:srgbClr val="7F7F7F">
                    <a:lumMod val="40000"/>
                    <a:lumOff val="60000"/>
                  </a:srgbClr>
                </a:solidFill>
                <a:latin typeface="微软雅黑" panose="020B0503020204020204" charset="-122"/>
                <a:ea typeface="微软雅黑" panose="020B0503020204020204" charset="-122"/>
              </a:rPr>
              <a:t>不同类别图片</a:t>
            </a:r>
            <a:r>
              <a:rPr lang="zh-CN" altLang="en-US" sz="2000" dirty="0" smtClean="0">
                <a:solidFill>
                  <a:srgbClr val="7F7F7F">
                    <a:lumMod val="40000"/>
                    <a:lumOff val="60000"/>
                  </a:srgbClr>
                </a:solidFill>
                <a:latin typeface="微软雅黑" panose="020B0503020204020204" charset="-122"/>
                <a:ea typeface="微软雅黑" panose="020B0503020204020204" charset="-122"/>
              </a:rPr>
              <a:t>相似</a:t>
            </a:r>
            <a:endParaRPr lang="zh-CN" altLang="en-US" sz="2000" dirty="0">
              <a:solidFill>
                <a:srgbClr val="7F7F7F">
                  <a:lumMod val="40000"/>
                  <a:lumOff val="60000"/>
                </a:srgbClr>
              </a:solidFill>
              <a:latin typeface="微软雅黑" panose="020B0503020204020204" charset="-122"/>
              <a:ea typeface="微软雅黑" panose="020B0503020204020204" charset="-122"/>
            </a:endParaRPr>
          </a:p>
        </p:txBody>
      </p:sp>
      <p:sp>
        <p:nvSpPr>
          <p:cNvPr id="12" name="矩形 11"/>
          <p:cNvSpPr/>
          <p:nvPr/>
        </p:nvSpPr>
        <p:spPr>
          <a:xfrm>
            <a:off x="1143838" y="3239805"/>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数据特点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672" t="9532" r="8594" b="2498"/>
          <a:stretch>
            <a:fillRect/>
          </a:stretch>
        </p:blipFill>
        <p:spPr>
          <a:xfrm>
            <a:off x="5438775" y="3239805"/>
            <a:ext cx="6086474" cy="3051367"/>
          </a:xfrm>
          <a:prstGeom prst="rect">
            <a:avLst/>
          </a:prstGeom>
        </p:spPr>
      </p:pic>
      <p:sp>
        <p:nvSpPr>
          <p:cNvPr id="13"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4"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5" name="组合 10"/>
          <p:cNvGrpSpPr>
            <a:grpSpLocks/>
          </p:cNvGrpSpPr>
          <p:nvPr/>
        </p:nvGrpSpPr>
        <p:grpSpPr bwMode="auto">
          <a:xfrm>
            <a:off x="1020762" y="498116"/>
            <a:ext cx="6084887" cy="215430"/>
            <a:chOff x="0" y="0"/>
            <a:chExt cx="5029195" cy="180308"/>
          </a:xfrm>
          <a:solidFill>
            <a:srgbClr val="4F81BD"/>
          </a:solidFill>
        </p:grpSpPr>
        <p:cxnSp>
          <p:nvCxnSpPr>
            <p:cNvPr id="16"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7"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8"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2"/>
          <p:cNvSpPr txBox="1"/>
          <p:nvPr/>
        </p:nvSpPr>
        <p:spPr>
          <a:xfrm>
            <a:off x="1143839" y="1620000"/>
            <a:ext cx="9698331" cy="1200150"/>
          </a:xfrm>
          <a:prstGeom prst="rect">
            <a:avLst/>
          </a:prstGeom>
          <a:noFill/>
        </p:spPr>
        <p:txBody>
          <a:bodyPr wrap="square" lIns="0" tIns="0" rIns="0" bIns="0" rtlCol="0">
            <a:spAutoFit/>
          </a:bodyPr>
          <a:lstStyle/>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类别</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9</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类</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训练集</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40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万有标签样本，包含了图片和文本的双模态数据</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测试集</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10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万样本</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1143841" y="1080000"/>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给定数据</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2"/>
          <p:cNvSpPr txBox="1"/>
          <p:nvPr/>
        </p:nvSpPr>
        <p:spPr>
          <a:xfrm>
            <a:off x="1143635" y="3779520"/>
            <a:ext cx="4323911" cy="2400657"/>
          </a:xfrm>
          <a:prstGeom prst="rect">
            <a:avLst/>
          </a:prstGeom>
          <a:noFill/>
        </p:spPr>
        <p:txBody>
          <a:bodyPr wrap="square" lIns="0" tIns="0" rIns="0" bIns="0" rtlCol="0">
            <a:spAutoFit/>
          </a:bodyPr>
          <a:lstStyle/>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数据规模大</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用户到访数据在半年中按小时采样</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smtClean="0">
                <a:solidFill>
                  <a:sysClr val="windowText" lastClr="000000"/>
                </a:solidFill>
                <a:latin typeface="微软雅黑" panose="020B0503020204020204" charset="-122"/>
                <a:ea typeface="微软雅黑" panose="020B0503020204020204" charset="-122"/>
              </a:rPr>
              <a:t>同</a:t>
            </a:r>
            <a:r>
              <a:rPr lang="zh-CN" altLang="en-US" sz="2000" dirty="0">
                <a:solidFill>
                  <a:sysClr val="windowText" lastClr="000000"/>
                </a:solidFill>
                <a:latin typeface="微软雅黑" panose="020B0503020204020204" charset="-122"/>
                <a:ea typeface="微软雅黑" panose="020B0503020204020204" charset="-122"/>
              </a:rPr>
              <a:t>一用户</a:t>
            </a:r>
            <a:r>
              <a:rPr lang="en-US" altLang="zh-CN" sz="2000" dirty="0">
                <a:solidFill>
                  <a:sysClr val="windowText" lastClr="000000"/>
                </a:solidFill>
                <a:latin typeface="微软雅黑" panose="020B0503020204020204" charset="-122"/>
                <a:ea typeface="微软雅黑" panose="020B0503020204020204" charset="-122"/>
              </a:rPr>
              <a:t>ID</a:t>
            </a:r>
            <a:r>
              <a:rPr lang="zh-CN" altLang="en-US" sz="2000" dirty="0">
                <a:solidFill>
                  <a:sysClr val="windowText" lastClr="000000"/>
                </a:solidFill>
                <a:latin typeface="微软雅黑" panose="020B0503020204020204" charset="-122"/>
                <a:ea typeface="微软雅黑" panose="020B0503020204020204" charset="-122"/>
              </a:rPr>
              <a:t>出现在多个</a:t>
            </a:r>
            <a:r>
              <a:rPr lang="zh-CN" altLang="en-US" sz="2000" dirty="0" smtClean="0">
                <a:solidFill>
                  <a:sysClr val="windowText" lastClr="000000"/>
                </a:solidFill>
                <a:latin typeface="微软雅黑" panose="020B0503020204020204" charset="-122"/>
                <a:ea typeface="微软雅黑" panose="020B0503020204020204" charset="-122"/>
              </a:rPr>
              <a:t>区域</a:t>
            </a:r>
            <a:endParaRPr lang="en-US" altLang="zh-CN" sz="2000" dirty="0" smtClean="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类别不均衡</a:t>
            </a: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图片质量</a:t>
            </a:r>
            <a:r>
              <a:rPr lang="zh-CN" altLang="en-US" sz="2000" dirty="0" smtClean="0">
                <a:solidFill>
                  <a:sysClr val="windowText" lastClr="000000"/>
                </a:solidFill>
                <a:latin typeface="微软雅黑" panose="020B0503020204020204" charset="-122"/>
                <a:ea typeface="微软雅黑" panose="020B0503020204020204" charset="-122"/>
              </a:rPr>
              <a:t>低</a:t>
            </a:r>
            <a:endParaRPr lang="en-US" altLang="zh-CN" sz="2000" dirty="0" smtClean="0">
              <a:solidFill>
                <a:sysClr val="windowText" lastClr="000000"/>
              </a:solidFill>
              <a:latin typeface="微软雅黑" panose="020B0503020204020204" charset="-122"/>
              <a:ea typeface="微软雅黑" panose="020B0503020204020204" charset="-122"/>
            </a:endParaRPr>
          </a:p>
          <a:p>
            <a:pPr marL="285750" indent="-285750" defTabSz="1218565">
              <a:lnSpc>
                <a:spcPct val="130000"/>
              </a:lnSpc>
              <a:buFont typeface="Wingdings" panose="05000000000000000000" pitchFamily="2" charset="2"/>
              <a:buChar char="Ø"/>
              <a:defRPr/>
            </a:pPr>
            <a:r>
              <a:rPr lang="zh-CN" altLang="en-US" sz="2000" dirty="0" smtClean="0">
                <a:solidFill>
                  <a:srgbClr val="7F7F7F">
                    <a:lumMod val="40000"/>
                    <a:lumOff val="60000"/>
                  </a:srgbClr>
                </a:solidFill>
                <a:latin typeface="微软雅黑" panose="020B0503020204020204" charset="-122"/>
                <a:ea typeface="微软雅黑" panose="020B0503020204020204" charset="-122"/>
              </a:rPr>
              <a:t>不同</a:t>
            </a:r>
            <a:r>
              <a:rPr lang="zh-CN" altLang="en-US" sz="2000" dirty="0">
                <a:solidFill>
                  <a:srgbClr val="7F7F7F">
                    <a:lumMod val="40000"/>
                    <a:lumOff val="60000"/>
                  </a:srgbClr>
                </a:solidFill>
                <a:latin typeface="微软雅黑" panose="020B0503020204020204" charset="-122"/>
                <a:ea typeface="微软雅黑" panose="020B0503020204020204" charset="-122"/>
              </a:rPr>
              <a:t>类别图片相似</a:t>
            </a:r>
          </a:p>
        </p:txBody>
      </p:sp>
      <p:sp>
        <p:nvSpPr>
          <p:cNvPr id="12" name="矩形 11"/>
          <p:cNvSpPr/>
          <p:nvPr/>
        </p:nvSpPr>
        <p:spPr>
          <a:xfrm>
            <a:off x="1143838" y="3239805"/>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数据特点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57" y="4425851"/>
            <a:ext cx="1556361" cy="155636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704" y="4425851"/>
            <a:ext cx="1556361" cy="155636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5651" y="4425851"/>
            <a:ext cx="1553395" cy="1553395"/>
          </a:xfrm>
          <a:prstGeom prst="rect">
            <a:avLst/>
          </a:prstGeom>
        </p:spPr>
      </p:pic>
      <p:sp>
        <p:nvSpPr>
          <p:cNvPr id="14" name="文本框 52"/>
          <p:cNvSpPr txBox="1"/>
          <p:nvPr/>
        </p:nvSpPr>
        <p:spPr>
          <a:xfrm>
            <a:off x="6129159" y="3779520"/>
            <a:ext cx="1273555" cy="645160"/>
          </a:xfrm>
          <a:prstGeom prst="rect">
            <a:avLst/>
          </a:prstGeom>
          <a:noFill/>
        </p:spPr>
        <p:txBody>
          <a:bodyPr wrap="square" rtlCol="0">
            <a:spAutoFit/>
          </a:bodyPr>
          <a:lstStyle/>
          <a:p>
            <a:pPr algn="ctr">
              <a:lnSpc>
                <a:spcPct val="150000"/>
              </a:lnSpc>
            </a:pPr>
            <a:r>
              <a:rPr lang="zh-CN" altLang="en-US" sz="2200" dirty="0">
                <a:latin typeface="微软雅黑" panose="020B0503020204020204" charset="-122"/>
                <a:ea typeface="微软雅黑" panose="020B0503020204020204" charset="-122"/>
              </a:rPr>
              <a:t>黑图</a:t>
            </a:r>
            <a:r>
              <a:rPr lang="zh-CN" altLang="en-US" sz="2400" b="1" dirty="0" smtClean="0">
                <a:solidFill>
                  <a:srgbClr val="3563A8"/>
                </a:solidFill>
                <a:latin typeface="+mj-lt"/>
              </a:rPr>
              <a:t> </a:t>
            </a:r>
            <a:endParaRPr lang="en-US" altLang="zh-CN" sz="2400" b="1" dirty="0" smtClean="0">
              <a:solidFill>
                <a:srgbClr val="3563A8"/>
              </a:solidFill>
              <a:latin typeface="+mj-lt"/>
            </a:endParaRPr>
          </a:p>
        </p:txBody>
      </p:sp>
      <p:sp>
        <p:nvSpPr>
          <p:cNvPr id="15" name="文本框 52"/>
          <p:cNvSpPr txBox="1"/>
          <p:nvPr/>
        </p:nvSpPr>
        <p:spPr>
          <a:xfrm>
            <a:off x="8158106" y="3779520"/>
            <a:ext cx="1273555" cy="598805"/>
          </a:xfrm>
          <a:prstGeom prst="rect">
            <a:avLst/>
          </a:prstGeom>
          <a:noFill/>
        </p:spPr>
        <p:txBody>
          <a:bodyPr wrap="square" rtlCol="0">
            <a:spAutoFit/>
          </a:bodyPr>
          <a:lstStyle/>
          <a:p>
            <a:pPr algn="ctr">
              <a:lnSpc>
                <a:spcPct val="150000"/>
              </a:lnSpc>
            </a:pPr>
            <a:r>
              <a:rPr lang="zh-CN" altLang="en-US" sz="2200" dirty="0" smtClean="0">
                <a:latin typeface="微软雅黑" panose="020B0503020204020204" charset="-122"/>
                <a:ea typeface="微软雅黑" panose="020B0503020204020204" charset="-122"/>
              </a:rPr>
              <a:t>云雾</a:t>
            </a:r>
            <a:endParaRPr lang="en-US" altLang="zh-CN" sz="2200" dirty="0" smtClean="0">
              <a:latin typeface="微软雅黑" panose="020B0503020204020204" charset="-122"/>
              <a:ea typeface="微软雅黑" panose="020B0503020204020204" charset="-122"/>
            </a:endParaRPr>
          </a:p>
        </p:txBody>
      </p:sp>
      <p:sp>
        <p:nvSpPr>
          <p:cNvPr id="16" name="文本框 52"/>
          <p:cNvSpPr txBox="1"/>
          <p:nvPr/>
        </p:nvSpPr>
        <p:spPr>
          <a:xfrm>
            <a:off x="10070269" y="3779520"/>
            <a:ext cx="1504158" cy="598805"/>
          </a:xfrm>
          <a:prstGeom prst="rect">
            <a:avLst/>
          </a:prstGeom>
          <a:noFill/>
        </p:spPr>
        <p:txBody>
          <a:bodyPr wrap="square" rtlCol="0">
            <a:spAutoFit/>
          </a:bodyPr>
          <a:lstStyle/>
          <a:p>
            <a:pPr algn="ctr">
              <a:lnSpc>
                <a:spcPct val="150000"/>
              </a:lnSpc>
            </a:pPr>
            <a:r>
              <a:rPr lang="zh-CN" altLang="en-US" sz="2200" dirty="0" smtClean="0">
                <a:latin typeface="微软雅黑" panose="020B0503020204020204" charset="-122"/>
                <a:ea typeface="微软雅黑" panose="020B0503020204020204" charset="-122"/>
              </a:rPr>
              <a:t>辨识度低</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57" y="4425851"/>
            <a:ext cx="1556361" cy="155636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704" y="4425851"/>
            <a:ext cx="1556361" cy="1556361"/>
          </a:xfrm>
          <a:prstGeom prst="rect">
            <a:avLst/>
          </a:prstGeom>
        </p:spPr>
      </p:pic>
      <p:sp>
        <p:nvSpPr>
          <p:cNvPr id="18"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9"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20" name="组合 10"/>
          <p:cNvGrpSpPr>
            <a:grpSpLocks/>
          </p:cNvGrpSpPr>
          <p:nvPr/>
        </p:nvGrpSpPr>
        <p:grpSpPr bwMode="auto">
          <a:xfrm>
            <a:off x="1020762" y="498116"/>
            <a:ext cx="6084887" cy="215430"/>
            <a:chOff x="0" y="0"/>
            <a:chExt cx="5029195" cy="180308"/>
          </a:xfrm>
          <a:solidFill>
            <a:srgbClr val="4F81BD"/>
          </a:solidFill>
        </p:grpSpPr>
        <p:cxnSp>
          <p:nvCxnSpPr>
            <p:cNvPr id="21"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22"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3"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2"/>
          <p:cNvSpPr txBox="1"/>
          <p:nvPr/>
        </p:nvSpPr>
        <p:spPr>
          <a:xfrm>
            <a:off x="1143839" y="1620000"/>
            <a:ext cx="9698331" cy="1200150"/>
          </a:xfrm>
          <a:prstGeom prst="rect">
            <a:avLst/>
          </a:prstGeom>
          <a:noFill/>
        </p:spPr>
        <p:txBody>
          <a:bodyPr wrap="square" lIns="0" tIns="0" rIns="0" bIns="0" rtlCol="0">
            <a:spAutoFit/>
          </a:bodyPr>
          <a:lstStyle/>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类别</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9</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类</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训练集</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40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万有标签样本，包含了图片和文本的双模态数据</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285750" marR="0" lvl="0" indent="-285750" algn="l" defTabSz="1218565" rtl="0" eaLnBrk="1" fontAlgn="auto" latinLnBrk="0" hangingPunct="1">
              <a:lnSpc>
                <a:spcPct val="130000"/>
              </a:lnSpc>
              <a:spcBef>
                <a:spcPts val="0"/>
              </a:spcBef>
              <a:spcAft>
                <a:spcPts val="0"/>
              </a:spcAft>
              <a:buClrTx/>
              <a:buSzTx/>
              <a:buFont typeface="Wingdings" panose="05000000000000000000" pitchFamily="2" charset="2"/>
              <a:buChar char="Ø"/>
              <a:defRPr/>
            </a:pPr>
            <a:r>
              <a:rPr kumimoji="0" lang="zh-CN" altLang="en-US"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测试集</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en-US" altLang="zh-CN"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10</a:t>
            </a:r>
            <a:r>
              <a:rPr kumimoji="0" lang="zh-CN" altLang="en-US" sz="2000" b="0" i="0" u="none" strike="noStrike" kern="1200" cap="none" spc="0" normalizeH="0" baseline="0" noProof="0" dirty="0" smtClean="0">
                <a:ln>
                  <a:noFill/>
                </a:ln>
                <a:solidFill>
                  <a:sysClr val="windowText" lastClr="000000"/>
                </a:solidFill>
                <a:effectLst/>
                <a:uLnTx/>
                <a:uFillTx/>
                <a:latin typeface="微软雅黑" panose="020B0503020204020204" charset="-122"/>
                <a:ea typeface="微软雅黑" panose="020B0503020204020204" charset="-122"/>
                <a:cs typeface="+mn-cs"/>
              </a:rPr>
              <a:t>万样本</a:t>
            </a:r>
            <a:endParaRPr kumimoji="0" lang="en-US" altLang="zh-CN" sz="20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1143841" y="1080000"/>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给定数据</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2"/>
          <p:cNvSpPr txBox="1"/>
          <p:nvPr/>
        </p:nvSpPr>
        <p:spPr>
          <a:xfrm>
            <a:off x="1143635" y="3779520"/>
            <a:ext cx="4323911" cy="2400657"/>
          </a:xfrm>
          <a:prstGeom prst="rect">
            <a:avLst/>
          </a:prstGeom>
          <a:noFill/>
        </p:spPr>
        <p:txBody>
          <a:bodyPr wrap="square" lIns="0" tIns="0" rIns="0" bIns="0" rtlCol="0">
            <a:spAutoFit/>
          </a:bodyPr>
          <a:lstStyle/>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数据规模大</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用户到访数据在半年中按小时采样</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smtClean="0">
                <a:solidFill>
                  <a:sysClr val="windowText" lastClr="000000"/>
                </a:solidFill>
                <a:latin typeface="微软雅黑" panose="020B0503020204020204" charset="-122"/>
                <a:ea typeface="微软雅黑" panose="020B0503020204020204" charset="-122"/>
              </a:rPr>
              <a:t>同</a:t>
            </a:r>
            <a:r>
              <a:rPr lang="zh-CN" altLang="en-US" sz="2000" dirty="0">
                <a:solidFill>
                  <a:sysClr val="windowText" lastClr="000000"/>
                </a:solidFill>
                <a:latin typeface="微软雅黑" panose="020B0503020204020204" charset="-122"/>
                <a:ea typeface="微软雅黑" panose="020B0503020204020204" charset="-122"/>
              </a:rPr>
              <a:t>一用户</a:t>
            </a:r>
            <a:r>
              <a:rPr lang="en-US" altLang="zh-CN" sz="2000" dirty="0">
                <a:solidFill>
                  <a:sysClr val="windowText" lastClr="000000"/>
                </a:solidFill>
                <a:latin typeface="微软雅黑" panose="020B0503020204020204" charset="-122"/>
                <a:ea typeface="微软雅黑" panose="020B0503020204020204" charset="-122"/>
              </a:rPr>
              <a:t>ID</a:t>
            </a:r>
            <a:r>
              <a:rPr lang="zh-CN" altLang="en-US" sz="2000" dirty="0">
                <a:solidFill>
                  <a:sysClr val="windowText" lastClr="000000"/>
                </a:solidFill>
                <a:latin typeface="微软雅黑" panose="020B0503020204020204" charset="-122"/>
                <a:ea typeface="微软雅黑" panose="020B0503020204020204" charset="-122"/>
              </a:rPr>
              <a:t>出现在多个区域</a:t>
            </a:r>
            <a:endParaRPr lang="en-US" altLang="zh-CN" sz="2000" dirty="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类别不均衡</a:t>
            </a: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图片质量</a:t>
            </a:r>
            <a:r>
              <a:rPr lang="zh-CN" altLang="en-US" sz="2000" dirty="0" smtClean="0">
                <a:solidFill>
                  <a:sysClr val="windowText" lastClr="000000"/>
                </a:solidFill>
                <a:latin typeface="微软雅黑" panose="020B0503020204020204" charset="-122"/>
                <a:ea typeface="微软雅黑" panose="020B0503020204020204" charset="-122"/>
              </a:rPr>
              <a:t>低</a:t>
            </a:r>
            <a:endParaRPr lang="en-US" altLang="zh-CN" sz="2000" dirty="0" smtClean="0">
              <a:solidFill>
                <a:sysClr val="windowText" lastClr="000000"/>
              </a:solidFill>
              <a:latin typeface="微软雅黑" panose="020B0503020204020204" charset="-122"/>
              <a:ea typeface="微软雅黑" panose="020B0503020204020204" charset="-122"/>
            </a:endParaRPr>
          </a:p>
          <a:p>
            <a:pPr marL="285750" lvl="0" indent="-285750" defTabSz="1218565">
              <a:lnSpc>
                <a:spcPct val="130000"/>
              </a:lnSpc>
              <a:buFont typeface="Wingdings" panose="05000000000000000000" pitchFamily="2" charset="2"/>
              <a:buChar char="Ø"/>
              <a:defRPr/>
            </a:pPr>
            <a:r>
              <a:rPr lang="zh-CN" altLang="en-US" sz="2000" dirty="0">
                <a:solidFill>
                  <a:sysClr val="windowText" lastClr="000000"/>
                </a:solidFill>
                <a:latin typeface="微软雅黑" panose="020B0503020204020204" charset="-122"/>
                <a:ea typeface="微软雅黑" panose="020B0503020204020204" charset="-122"/>
              </a:rPr>
              <a:t>不同类别图片</a:t>
            </a:r>
            <a:r>
              <a:rPr lang="zh-CN" altLang="en-US" sz="2000" dirty="0" smtClean="0">
                <a:solidFill>
                  <a:sysClr val="windowText" lastClr="000000"/>
                </a:solidFill>
                <a:latin typeface="微软雅黑" panose="020B0503020204020204" charset="-122"/>
                <a:ea typeface="微软雅黑" panose="020B0503020204020204" charset="-122"/>
              </a:rPr>
              <a:t>相似</a:t>
            </a:r>
            <a:endParaRPr lang="zh-CN" altLang="en-US" sz="2000" dirty="0">
              <a:solidFill>
                <a:sysClr val="windowText" lastClr="000000"/>
              </a:solidFill>
              <a:latin typeface="微软雅黑" panose="020B0503020204020204" charset="-122"/>
              <a:ea typeface="微软雅黑" panose="020B0503020204020204" charset="-122"/>
            </a:endParaRPr>
          </a:p>
        </p:txBody>
      </p:sp>
      <p:sp>
        <p:nvSpPr>
          <p:cNvPr id="12" name="矩形 11"/>
          <p:cNvSpPr/>
          <p:nvPr/>
        </p:nvSpPr>
        <p:spPr>
          <a:xfrm>
            <a:off x="1143838" y="3239805"/>
            <a:ext cx="1224606" cy="463417"/>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marL="0" marR="0" lvl="0" indent="0" algn="l" defTabSz="1218565"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数据特点</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815" y="4388149"/>
            <a:ext cx="1542429" cy="1542429"/>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39" y="4388149"/>
            <a:ext cx="1542429" cy="1542429"/>
          </a:xfrm>
          <a:prstGeom prst="rect">
            <a:avLst/>
          </a:prstGeom>
        </p:spPr>
      </p:pic>
      <p:sp>
        <p:nvSpPr>
          <p:cNvPr id="17" name="文本框 52"/>
          <p:cNvSpPr txBox="1"/>
          <p:nvPr/>
        </p:nvSpPr>
        <p:spPr>
          <a:xfrm>
            <a:off x="6832375" y="3703222"/>
            <a:ext cx="1273555" cy="645160"/>
          </a:xfrm>
          <a:prstGeom prst="rect">
            <a:avLst/>
          </a:prstGeom>
          <a:noFill/>
        </p:spPr>
        <p:txBody>
          <a:bodyPr wrap="square" rtlCol="0">
            <a:spAutoFit/>
          </a:bodyPr>
          <a:lstStyle/>
          <a:p>
            <a:pPr algn="ctr">
              <a:lnSpc>
                <a:spcPct val="150000"/>
              </a:lnSpc>
            </a:pPr>
            <a:r>
              <a:rPr lang="zh-CN" altLang="en-US" sz="2200" dirty="0" smtClean="0">
                <a:latin typeface="微软雅黑" panose="020B0503020204020204" charset="-122"/>
                <a:ea typeface="微软雅黑" panose="020B0503020204020204" charset="-122"/>
              </a:rPr>
              <a:t>居住区</a:t>
            </a:r>
            <a:r>
              <a:rPr lang="zh-CN" altLang="en-US" sz="2400" b="1" dirty="0" smtClean="0">
                <a:solidFill>
                  <a:srgbClr val="3563A8"/>
                </a:solidFill>
                <a:latin typeface="+mj-lt"/>
              </a:rPr>
              <a:t> </a:t>
            </a:r>
            <a:endParaRPr lang="en-US" altLang="zh-CN" sz="2400" b="1" dirty="0" smtClean="0">
              <a:solidFill>
                <a:srgbClr val="3563A8"/>
              </a:solidFill>
              <a:latin typeface="+mj-lt"/>
            </a:endParaRPr>
          </a:p>
        </p:txBody>
      </p:sp>
      <p:sp>
        <p:nvSpPr>
          <p:cNvPr id="18" name="文本框 52"/>
          <p:cNvSpPr txBox="1"/>
          <p:nvPr/>
        </p:nvSpPr>
        <p:spPr>
          <a:xfrm>
            <a:off x="9271251" y="3703222"/>
            <a:ext cx="1273555" cy="645160"/>
          </a:xfrm>
          <a:prstGeom prst="rect">
            <a:avLst/>
          </a:prstGeom>
          <a:noFill/>
        </p:spPr>
        <p:txBody>
          <a:bodyPr wrap="square" rtlCol="0">
            <a:spAutoFit/>
          </a:bodyPr>
          <a:lstStyle/>
          <a:p>
            <a:pPr algn="ctr">
              <a:lnSpc>
                <a:spcPct val="150000"/>
              </a:lnSpc>
            </a:pPr>
            <a:r>
              <a:rPr lang="zh-CN" altLang="en-US" sz="2200" dirty="0" smtClean="0">
                <a:latin typeface="微软雅黑" panose="020B0503020204020204" charset="-122"/>
                <a:ea typeface="微软雅黑" panose="020B0503020204020204" charset="-122"/>
              </a:rPr>
              <a:t>政务区</a:t>
            </a:r>
            <a:r>
              <a:rPr lang="zh-CN" altLang="en-US" sz="2400" dirty="0" smtClean="0">
                <a:latin typeface="+mj-lt"/>
              </a:rPr>
              <a:t> </a:t>
            </a:r>
            <a:endParaRPr lang="en-US" altLang="zh-CN" sz="2400" dirty="0" smtClean="0">
              <a:latin typeface="+mj-lt"/>
            </a:endParaRPr>
          </a:p>
        </p:txBody>
      </p:sp>
      <p:sp>
        <p:nvSpPr>
          <p:cNvPr id="24"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5"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26" name="组合 10"/>
          <p:cNvGrpSpPr>
            <a:grpSpLocks/>
          </p:cNvGrpSpPr>
          <p:nvPr/>
        </p:nvGrpSpPr>
        <p:grpSpPr bwMode="auto">
          <a:xfrm>
            <a:off x="1020762" y="498116"/>
            <a:ext cx="6084887" cy="215430"/>
            <a:chOff x="0" y="0"/>
            <a:chExt cx="5029195" cy="180308"/>
          </a:xfrm>
          <a:solidFill>
            <a:srgbClr val="4F81BD"/>
          </a:solidFill>
        </p:grpSpPr>
        <p:cxnSp>
          <p:nvCxnSpPr>
            <p:cNvPr id="27"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28"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9"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2"/>
          <p:cNvSpPr txBox="1"/>
          <p:nvPr/>
        </p:nvSpPr>
        <p:spPr>
          <a:xfrm>
            <a:off x="1611630" y="2518392"/>
            <a:ext cx="8968740" cy="1354217"/>
          </a:xfrm>
          <a:prstGeom prst="rect">
            <a:avLst/>
          </a:prstGeom>
          <a:noFill/>
        </p:spPr>
        <p:txBody>
          <a:bodyPr wrap="square" lIns="0" tIns="0" rIns="0" bIns="0" rtlCol="0">
            <a:spAutoFit/>
          </a:bodyPr>
          <a:lstStyle/>
          <a:p>
            <a:pPr marL="285750" lvl="0" indent="-285750" defTabSz="1218565">
              <a:lnSpc>
                <a:spcPct val="200000"/>
              </a:lnSpc>
              <a:buFont typeface="Wingdings" panose="05000000000000000000" pitchFamily="2" charset="2"/>
              <a:buChar char="Ø"/>
              <a:defRPr/>
            </a:pPr>
            <a:r>
              <a:rPr lang="zh-CN" altLang="en-US" sz="2200" dirty="0" smtClean="0">
                <a:solidFill>
                  <a:sysClr val="windowText" lastClr="000000"/>
                </a:solidFill>
                <a:latin typeface="微软雅黑" panose="020B0503020204020204" charset="-122"/>
                <a:ea typeface="微软雅黑" panose="020B0503020204020204" charset="-122"/>
              </a:rPr>
              <a:t>如何综合利用图片和文本的</a:t>
            </a:r>
            <a:r>
              <a:rPr lang="zh-CN" altLang="en-US" sz="2200" b="1" dirty="0" smtClean="0">
                <a:latin typeface="微软雅黑" panose="020B0503020204020204" charset="-122"/>
                <a:ea typeface="微软雅黑" panose="020B0503020204020204" charset="-122"/>
              </a:rPr>
              <a:t>双模态数据</a:t>
            </a:r>
            <a:r>
              <a:rPr lang="zh-CN" altLang="en-US" sz="2200" dirty="0" smtClean="0">
                <a:solidFill>
                  <a:sysClr val="windowText" lastClr="000000"/>
                </a:solidFill>
                <a:latin typeface="微软雅黑" panose="020B0503020204020204" charset="-122"/>
                <a:ea typeface="微软雅黑" panose="020B0503020204020204" charset="-122"/>
              </a:rPr>
              <a:t>，使得两种模态数据</a:t>
            </a:r>
            <a:r>
              <a:rPr lang="zh-CN" altLang="en-US" sz="2200" b="1" dirty="0" smtClean="0">
                <a:solidFill>
                  <a:sysClr val="windowText" lastClr="000000"/>
                </a:solidFill>
                <a:latin typeface="微软雅黑" panose="020B0503020204020204" charset="-122"/>
                <a:ea typeface="微软雅黑" panose="020B0503020204020204" charset="-122"/>
              </a:rPr>
              <a:t>优势互补</a:t>
            </a:r>
            <a:endParaRPr lang="en-US" altLang="zh-CN" sz="2200" b="1" dirty="0" smtClean="0">
              <a:solidFill>
                <a:sysClr val="windowText" lastClr="000000"/>
              </a:solidFill>
              <a:latin typeface="微软雅黑" panose="020B0503020204020204" charset="-122"/>
              <a:ea typeface="微软雅黑" panose="020B0503020204020204" charset="-122"/>
            </a:endParaRPr>
          </a:p>
          <a:p>
            <a:pPr marL="285750" lvl="0" indent="-285750" defTabSz="1218565">
              <a:lnSpc>
                <a:spcPct val="200000"/>
              </a:lnSpc>
              <a:buFont typeface="Wingdings" panose="05000000000000000000" pitchFamily="2" charset="2"/>
              <a:buChar char="Ø"/>
              <a:defRPr/>
            </a:pPr>
            <a:r>
              <a:rPr lang="zh-CN" altLang="en-US" sz="2200" dirty="0" smtClean="0">
                <a:solidFill>
                  <a:sysClr val="windowText" lastClr="000000"/>
                </a:solidFill>
                <a:latin typeface="微软雅黑" panose="020B0503020204020204" charset="-122"/>
                <a:ea typeface="微软雅黑" panose="020B0503020204020204" charset="-122"/>
              </a:rPr>
              <a:t>如何从</a:t>
            </a:r>
            <a:r>
              <a:rPr lang="zh-CN" altLang="en-US" sz="2200" b="1" dirty="0" smtClean="0">
                <a:latin typeface="微软雅黑" panose="020B0503020204020204" charset="-122"/>
                <a:ea typeface="微软雅黑" panose="020B0503020204020204" charset="-122"/>
              </a:rPr>
              <a:t>不规整</a:t>
            </a:r>
            <a:r>
              <a:rPr lang="zh-CN" altLang="en-US" sz="2200" dirty="0" smtClean="0">
                <a:solidFill>
                  <a:sysClr val="windowText" lastClr="000000"/>
                </a:solidFill>
                <a:latin typeface="微软雅黑" panose="020B0503020204020204" charset="-122"/>
                <a:ea typeface="微软雅黑" panose="020B0503020204020204" charset="-122"/>
              </a:rPr>
              <a:t>的用户访问数据中挖掘有效的信息</a:t>
            </a:r>
            <a:endParaRPr lang="en-US" altLang="zh-CN" sz="2200" dirty="0" smtClean="0">
              <a:solidFill>
                <a:sysClr val="windowText" lastClr="000000"/>
              </a:solidFill>
              <a:latin typeface="微软雅黑" panose="020B0503020204020204" charset="-122"/>
              <a:ea typeface="微软雅黑" panose="020B0503020204020204" charset="-122"/>
            </a:endParaRPr>
          </a:p>
        </p:txBody>
      </p:sp>
      <p:sp>
        <p:nvSpPr>
          <p:cNvPr id="15" name="TextBox 12"/>
          <p:cNvSpPr txBox="1"/>
          <p:nvPr/>
        </p:nvSpPr>
        <p:spPr>
          <a:xfrm>
            <a:off x="876300" y="1360170"/>
            <a:ext cx="2037715" cy="479425"/>
          </a:xfrm>
          <a:prstGeom prst="rect">
            <a:avLst/>
          </a:prstGeom>
          <a:noFill/>
        </p:spPr>
        <p:txBody>
          <a:bodyPr wrap="square" lIns="0" tIns="0" rIns="0" bIns="0" rtlCol="0">
            <a:spAutoFit/>
          </a:bodyPr>
          <a:lstStyle/>
          <a:p>
            <a:pPr lvl="0" defTabSz="1218565">
              <a:lnSpc>
                <a:spcPct val="130000"/>
              </a:lnSpc>
              <a:defRPr/>
            </a:pPr>
            <a:r>
              <a:rPr lang="zh-CN" altLang="en-US" sz="2400" b="1" dirty="0" smtClean="0">
                <a:solidFill>
                  <a:sysClr val="windowText" lastClr="000000"/>
                </a:solidFill>
                <a:latin typeface="微软雅黑" panose="020B0503020204020204" charset="-122"/>
                <a:ea typeface="微软雅黑" panose="020B0503020204020204" charset="-122"/>
              </a:rPr>
              <a:t>难点与挑战</a:t>
            </a:r>
            <a:endParaRPr lang="zh-CN" altLang="en-US" sz="2400" b="1" dirty="0">
              <a:solidFill>
                <a:sysClr val="windowText" lastClr="000000"/>
              </a:solidFill>
              <a:latin typeface="微软雅黑" panose="020B0503020204020204" charset="-122"/>
              <a:ea typeface="微软雅黑" panose="020B0503020204020204" charset="-122"/>
            </a:endParaRPr>
          </a:p>
        </p:txBody>
      </p:sp>
      <p:sp>
        <p:nvSpPr>
          <p:cNvPr id="8" name="平行四边形 3"/>
          <p:cNvSpPr>
            <a:spLocks noChangeArrowheads="1"/>
          </p:cNvSpPr>
          <p:nvPr/>
        </p:nvSpPr>
        <p:spPr bwMode="auto">
          <a:xfrm>
            <a:off x="347662" y="231775"/>
            <a:ext cx="528638" cy="491332"/>
          </a:xfrm>
          <a:prstGeom prst="parallelogram">
            <a:avLst>
              <a:gd name="adj" fmla="val 37420"/>
            </a:avLst>
          </a:prstGeom>
          <a:solidFill>
            <a:srgbClr val="0174BB"/>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 name="平行四边形 4"/>
          <p:cNvSpPr>
            <a:spLocks noChangeArrowheads="1"/>
          </p:cNvSpPr>
          <p:nvPr/>
        </p:nvSpPr>
        <p:spPr bwMode="auto">
          <a:xfrm>
            <a:off x="773112" y="231775"/>
            <a:ext cx="529200" cy="491332"/>
          </a:xfrm>
          <a:prstGeom prst="parallelogram">
            <a:avLst>
              <a:gd name="adj" fmla="val 37420"/>
            </a:avLst>
          </a:prstGeom>
          <a:solidFill>
            <a:srgbClr val="4F81BD"/>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10" name="组合 10"/>
          <p:cNvGrpSpPr>
            <a:grpSpLocks/>
          </p:cNvGrpSpPr>
          <p:nvPr/>
        </p:nvGrpSpPr>
        <p:grpSpPr bwMode="auto">
          <a:xfrm>
            <a:off x="1020762" y="498116"/>
            <a:ext cx="6084887" cy="215430"/>
            <a:chOff x="0" y="0"/>
            <a:chExt cx="5029195" cy="180308"/>
          </a:xfrm>
          <a:solidFill>
            <a:srgbClr val="4F81BD"/>
          </a:solidFill>
        </p:grpSpPr>
        <p:cxnSp>
          <p:nvCxnSpPr>
            <p:cNvPr id="12" name="直接连接符 6"/>
            <p:cNvCxnSpPr>
              <a:cxnSpLocks noChangeShapeType="1"/>
            </p:cNvCxnSpPr>
            <p:nvPr/>
          </p:nvCxnSpPr>
          <p:spPr bwMode="auto">
            <a:xfrm flipV="1">
              <a:off x="0" y="180307"/>
              <a:ext cx="5003441" cy="1"/>
            </a:xfrm>
            <a:prstGeom prst="line">
              <a:avLst/>
            </a:prstGeom>
            <a:grpFill/>
            <a:ln w="6350" cmpd="sng">
              <a:solidFill>
                <a:schemeClr val="accent1"/>
              </a:solidFill>
              <a:round/>
              <a:headEnd/>
              <a:tailEnd/>
            </a:ln>
            <a:extLst/>
          </p:spPr>
        </p:cxnSp>
        <p:sp>
          <p:nvSpPr>
            <p:cNvPr id="13" name="等腰三角形 8"/>
            <p:cNvSpPr>
              <a:spLocks noChangeArrowheads="1"/>
            </p:cNvSpPr>
            <p:nvPr/>
          </p:nvSpPr>
          <p:spPr bwMode="auto">
            <a:xfrm>
              <a:off x="4617071" y="0"/>
              <a:ext cx="412124" cy="180306"/>
            </a:xfrm>
            <a:prstGeom prst="triangle">
              <a:avLst>
                <a:gd name="adj" fmla="val 0"/>
              </a:avLst>
            </a:prstGeom>
            <a:grpFill/>
            <a:ln w="9525">
              <a:solidFill>
                <a:schemeClr val="accent1"/>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4" name="文本框 11"/>
          <p:cNvSpPr txBox="1">
            <a:spLocks noChangeArrowheads="1"/>
          </p:cNvSpPr>
          <p:nvPr/>
        </p:nvSpPr>
        <p:spPr bwMode="auto">
          <a:xfrm>
            <a:off x="1577974" y="141288"/>
            <a:ext cx="3850607"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000" b="1" dirty="0">
                <a:latin typeface="微软雅黑" panose="020B0503020204020204" pitchFamily="34" charset="-122"/>
                <a:ea typeface="微软雅黑" panose="020B0503020204020204" pitchFamily="34" charset="-122"/>
              </a:rPr>
              <a:t>赛题分析</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800080"/>
      </a:folHlink>
    </a:clrScheme>
    <a:fontScheme name="自定义 22">
      <a:majorFont>
        <a:latin typeface="Arial"/>
        <a:ea typeface="宋体"/>
        <a:cs typeface=""/>
      </a:majorFont>
      <a:minorFont>
        <a:latin typeface="Arial Unicode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5659</TotalTime>
  <Words>3435</Words>
  <Application>Microsoft Office PowerPoint</Application>
  <PresentationFormat>宽屏</PresentationFormat>
  <Paragraphs>432</Paragraphs>
  <Slides>28</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微软雅黑</vt:lpstr>
      <vt:lpstr>宋体</vt:lpstr>
      <vt:lpstr>华文楷体</vt:lpstr>
      <vt:lpstr>Arial Black</vt:lpstr>
      <vt:lpstr>Calibri</vt:lpstr>
      <vt:lpstr>Arial Unicode MS</vt:lpstr>
      <vt:lpstr>Wingdings</vt:lpstr>
      <vt:lpstr>Cambria Math</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403</cp:revision>
  <dcterms:created xsi:type="dcterms:W3CDTF">2014-10-16T01:09:00Z</dcterms:created>
  <dcterms:modified xsi:type="dcterms:W3CDTF">2019-09-06T01:36:38Z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