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9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/>
  <p:notesSz cx="9942512" cy="676116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2000" spc="-1" strike="noStrike">
                <a:latin typeface="Arial"/>
              </a:rPr>
              <a:t>Click to edit the notes format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Times New Roman"/>
              </a:rPr>
              <a:t>&lt;header&gt;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ru-RU" sz="1400" spc="-1" strike="noStrike">
                <a:latin typeface="Times New Roman"/>
              </a:rPr>
              <a:t>&lt;date/time&gt;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ru-RU" sz="1400" spc="-1" strike="noStrike">
                <a:latin typeface="Times New Roman"/>
              </a:rPr>
              <a:t>&lt;footer&gt;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B09F3017-CAAD-4042-B196-C3F2A5A10444}" type="slidenum">
              <a:rPr b="0" lang="ru-RU" sz="1400" spc="-1" strike="noStrike">
                <a:latin typeface="Times New Roman"/>
              </a:rPr>
              <a:t>&lt;number&gt;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sldImg"/>
          </p:nvPr>
        </p:nvSpPr>
        <p:spPr>
          <a:xfrm>
            <a:off x="3279600" y="506520"/>
            <a:ext cx="3382560" cy="2536560"/>
          </a:xfrm>
          <a:prstGeom prst="rect">
            <a:avLst/>
          </a:prstGeom>
        </p:spPr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17" name="TextShape 3"/>
          <p:cNvSpPr txBox="1"/>
          <p:nvPr/>
        </p:nvSpPr>
        <p:spPr>
          <a:xfrm>
            <a:off x="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18" name="TextShape 4"/>
          <p:cNvSpPr txBox="1"/>
          <p:nvPr/>
        </p:nvSpPr>
        <p:spPr>
          <a:xfrm>
            <a:off x="563184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C78331E-27CA-4387-9AE8-F4978C36997D}" type="slidenum">
              <a:rPr b="0" lang="en-US" sz="1400" spc="-1" strike="noStrike">
                <a:latin typeface="Times New Roman"/>
              </a:rPr>
              <a:t>1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3279600" y="506520"/>
            <a:ext cx="3382560" cy="253656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53" name="TextShape 3"/>
          <p:cNvSpPr txBox="1"/>
          <p:nvPr/>
        </p:nvSpPr>
        <p:spPr>
          <a:xfrm>
            <a:off x="563184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36497CA-4A54-4F4F-BDCF-CA69D9E93C8B}" type="slidenum">
              <a:rPr b="0" lang="en-US" sz="1400" spc="-1" strike="noStrike">
                <a:latin typeface="Times New Roman"/>
              </a:rPr>
              <a:t>10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54" name="TextShape 4"/>
          <p:cNvSpPr txBox="1"/>
          <p:nvPr/>
        </p:nvSpPr>
        <p:spPr>
          <a:xfrm>
            <a:off x="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3279600" y="506520"/>
            <a:ext cx="3382560" cy="2536560"/>
          </a:xfrm>
          <a:prstGeom prst="rect">
            <a:avLst/>
          </a:prstGeom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21" name="TextShape 3"/>
          <p:cNvSpPr txBox="1"/>
          <p:nvPr/>
        </p:nvSpPr>
        <p:spPr>
          <a:xfrm>
            <a:off x="563184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382A11A5-37B2-4890-A3C3-6A90B8B15508}" type="slidenum">
              <a:rPr b="0" lang="en-US" sz="1400" spc="-1" strike="noStrike">
                <a:latin typeface="Times New Roman"/>
              </a:rPr>
              <a:t>2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22" name="TextShape 4"/>
          <p:cNvSpPr txBox="1"/>
          <p:nvPr/>
        </p:nvSpPr>
        <p:spPr>
          <a:xfrm>
            <a:off x="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Img"/>
          </p:nvPr>
        </p:nvSpPr>
        <p:spPr>
          <a:xfrm>
            <a:off x="3279600" y="506520"/>
            <a:ext cx="3382560" cy="2536560"/>
          </a:xfrm>
          <a:prstGeom prst="rect">
            <a:avLst/>
          </a:prstGeom>
        </p:spPr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25" name="TextShape 3"/>
          <p:cNvSpPr txBox="1"/>
          <p:nvPr/>
        </p:nvSpPr>
        <p:spPr>
          <a:xfrm>
            <a:off x="563184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B1FA3DD-F16C-4144-B926-676C8F2A8C7D}" type="slidenum">
              <a:rPr b="0" lang="en-US" sz="1400" spc="-1" strike="noStrike">
                <a:latin typeface="Times New Roman"/>
              </a:rPr>
              <a:t>3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26" name="TextShape 4"/>
          <p:cNvSpPr txBox="1"/>
          <p:nvPr/>
        </p:nvSpPr>
        <p:spPr>
          <a:xfrm>
            <a:off x="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3279600" y="506520"/>
            <a:ext cx="3382560" cy="2536560"/>
          </a:xfrm>
          <a:prstGeom prst="rect">
            <a:avLst/>
          </a:prstGeom>
        </p:spPr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29" name="TextShape 3"/>
          <p:cNvSpPr txBox="1"/>
          <p:nvPr/>
        </p:nvSpPr>
        <p:spPr>
          <a:xfrm>
            <a:off x="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30" name="TextShape 4"/>
          <p:cNvSpPr txBox="1"/>
          <p:nvPr/>
        </p:nvSpPr>
        <p:spPr>
          <a:xfrm>
            <a:off x="563184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D19E342-6655-4EBD-A472-3C547F12277A}" type="slidenum">
              <a:rPr b="0" lang="en-US" sz="1400" spc="-1" strike="noStrike">
                <a:latin typeface="Times New Roman"/>
              </a:rPr>
              <a:t>4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3279600" y="506520"/>
            <a:ext cx="3382560" cy="2536560"/>
          </a:xfrm>
          <a:prstGeom prst="rect">
            <a:avLst/>
          </a:prstGeom>
        </p:spPr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563184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48F6902-3694-4851-8845-F2D19F10D48C}" type="slidenum">
              <a:rPr b="0" lang="en-US" sz="1400" spc="-1" strike="noStrike">
                <a:latin typeface="Times New Roman"/>
              </a:rPr>
              <a:t>5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34" name="TextShape 4"/>
          <p:cNvSpPr txBox="1"/>
          <p:nvPr/>
        </p:nvSpPr>
        <p:spPr>
          <a:xfrm>
            <a:off x="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3279600" y="506520"/>
            <a:ext cx="3382560" cy="2536560"/>
          </a:xfrm>
          <a:prstGeom prst="rect">
            <a:avLst/>
          </a:prstGeom>
        </p:spPr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37" name="TextShape 3"/>
          <p:cNvSpPr txBox="1"/>
          <p:nvPr/>
        </p:nvSpPr>
        <p:spPr>
          <a:xfrm>
            <a:off x="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138" name="TextShape 4"/>
          <p:cNvSpPr txBox="1"/>
          <p:nvPr/>
        </p:nvSpPr>
        <p:spPr>
          <a:xfrm>
            <a:off x="563184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ED677F6-DCE0-4D85-A3B6-26093C1CBA23}" type="slidenum">
              <a:rPr b="0" lang="en-US" sz="1400" spc="-1" strike="noStrike">
                <a:latin typeface="Times New Roman"/>
              </a:rPr>
              <a:t>6</a:t>
            </a:fld>
            <a:endParaRPr b="0" lang="ru-RU" sz="1400" spc="-1" strike="noStrike"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sldImg"/>
          </p:nvPr>
        </p:nvSpPr>
        <p:spPr>
          <a:xfrm>
            <a:off x="3279600" y="506520"/>
            <a:ext cx="3382560" cy="2536560"/>
          </a:xfrm>
          <a:prstGeom prst="rect">
            <a:avLst/>
          </a:prstGeom>
        </p:spPr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41" name="TextShape 3"/>
          <p:cNvSpPr txBox="1"/>
          <p:nvPr/>
        </p:nvSpPr>
        <p:spPr>
          <a:xfrm>
            <a:off x="563184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B18FCFB-7B9F-439D-9C7B-0E536699B579}" type="slidenum">
              <a:rPr b="0" lang="en-US" sz="1400" spc="-1" strike="noStrike">
                <a:latin typeface="Times New Roman"/>
              </a:rPr>
              <a:t>7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42" name="TextShape 4"/>
          <p:cNvSpPr txBox="1"/>
          <p:nvPr/>
        </p:nvSpPr>
        <p:spPr>
          <a:xfrm>
            <a:off x="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ldImg"/>
          </p:nvPr>
        </p:nvSpPr>
        <p:spPr>
          <a:xfrm>
            <a:off x="3279600" y="506520"/>
            <a:ext cx="3382560" cy="2536560"/>
          </a:xfrm>
          <a:prstGeom prst="rect">
            <a:avLst/>
          </a:prstGeom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45" name="TextShape 3"/>
          <p:cNvSpPr txBox="1"/>
          <p:nvPr/>
        </p:nvSpPr>
        <p:spPr>
          <a:xfrm>
            <a:off x="563184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26FEB8C8-EF38-40C6-AE59-613CF463ADB9}" type="slidenum">
              <a:rPr b="0" lang="en-US" sz="1400" spc="-1" strike="noStrike">
                <a:latin typeface="Times New Roman"/>
              </a:rPr>
              <a:t>8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46" name="TextShape 4"/>
          <p:cNvSpPr txBox="1"/>
          <p:nvPr/>
        </p:nvSpPr>
        <p:spPr>
          <a:xfrm>
            <a:off x="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3279600" y="506520"/>
            <a:ext cx="3382560" cy="2536560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994320" y="3211560"/>
            <a:ext cx="7953480" cy="3042000"/>
          </a:xfrm>
          <a:prstGeom prst="rect">
            <a:avLst/>
          </a:prstGeom>
        </p:spPr>
        <p:txBody>
          <a:bodyPr>
            <a:norm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49" name="TextShape 3"/>
          <p:cNvSpPr txBox="1"/>
          <p:nvPr/>
        </p:nvSpPr>
        <p:spPr>
          <a:xfrm>
            <a:off x="563184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FD8E247-151F-44A2-ABB3-7AF1459EA0CF}" type="slidenum">
              <a:rPr b="0" lang="en-US" sz="1400" spc="-1" strike="noStrike">
                <a:latin typeface="Times New Roman"/>
              </a:rPr>
              <a:t>9</a:t>
            </a:fld>
            <a:endParaRPr b="0" lang="ru-RU" sz="1400" spc="-1" strike="noStrike">
              <a:latin typeface="Times New Roman"/>
            </a:endParaRPr>
          </a:p>
        </p:txBody>
      </p:sp>
      <p:sp>
        <p:nvSpPr>
          <p:cNvPr id="150" name="TextShape 4"/>
          <p:cNvSpPr txBox="1"/>
          <p:nvPr/>
        </p:nvSpPr>
        <p:spPr>
          <a:xfrm>
            <a:off x="0" y="6422040"/>
            <a:ext cx="4308120" cy="3376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25E58DC-249B-4F21-AD70-1C273D46BF93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ru-RU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3BDA255-9BE7-4751-BC31-FCC9C54A00B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576000" y="2565000"/>
            <a:ext cx="799128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f243e"/>
                </a:solidFill>
                <a:latin typeface="Arial"/>
                <a:ea typeface="Arial"/>
              </a:rPr>
              <a:t>TensorFlow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6768000" y="6448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B5AC6D0-D25C-4A12-989E-902582ACC5C9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9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539640" y="1124640"/>
            <a:ext cx="828072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TensorFlow и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PyTorch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782280" y="2267280"/>
            <a:ext cx="7527240" cy="395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import tensorflow as tf 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a = tf.constant(2.0, dtype=tf.float64)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b = tf.constant(2.0, dtype=tf.float64)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c = tf.add(a,b)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import torch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a = torch.tensor(2.0, dtype=torch.float64)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b = torch.tensor(2.0, dtype=torch.float64)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c = torch.add(a, b)</a:t>
            </a:r>
            <a:endParaRPr b="0" lang="ru-RU" sz="1800" spc="-1" strike="noStrike">
              <a:latin typeface="Arial"/>
            </a:endParaRPr>
          </a:p>
          <a:p>
            <a:pPr marL="450720" indent="-33624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TextShape 1"/>
          <p:cNvSpPr txBox="1"/>
          <p:nvPr/>
        </p:nvSpPr>
        <p:spPr>
          <a:xfrm>
            <a:off x="6768000" y="6448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F5B9563-A7FA-4ECD-892D-8BEF5AEB331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90" name="TextShape 2"/>
          <p:cNvSpPr txBox="1"/>
          <p:nvPr/>
        </p:nvSpPr>
        <p:spPr>
          <a:xfrm>
            <a:off x="539640" y="1124640"/>
            <a:ext cx="828072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TensorFlo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w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TextShape 3"/>
          <p:cNvSpPr txBox="1"/>
          <p:nvPr/>
        </p:nvSpPr>
        <p:spPr>
          <a:xfrm>
            <a:off x="512280" y="1989000"/>
            <a:ext cx="7803720" cy="446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TensorFlow – открытая программная библиотека для машинного обучения, разработанная компанией Google для решения задач построения и тренировки нейронной сети с целью автоматического нахождения и классификации образов, достигая качества человеческого восприятия. Применяется как для исследований, так и для разработки собственных продуктов Google. Основной API для работы с библиотекой реализован для Python, также существуют реализации для R, C Sharp, C++, Haskell, Java, Go и Swift.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2" name="Google Shape;100;p2" descr="Скриншот программы TensorFlow"/>
          <p:cNvPicPr/>
          <p:nvPr/>
        </p:nvPicPr>
        <p:blipFill>
          <a:blip r:embed="rId1"/>
          <a:stretch/>
        </p:blipFill>
        <p:spPr>
          <a:xfrm>
            <a:off x="5940000" y="4869000"/>
            <a:ext cx="2609640" cy="1466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Shape 1"/>
          <p:cNvSpPr txBox="1"/>
          <p:nvPr/>
        </p:nvSpPr>
        <p:spPr>
          <a:xfrm>
            <a:off x="6768000" y="6448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F5522FF-A4FA-4E5F-BC90-5109F57ACC6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2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539640" y="1124640"/>
            <a:ext cx="828072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TensorFlow 1.x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vs TensorFlow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2.0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5" name="Table 3"/>
          <p:cNvGraphicFramePr/>
          <p:nvPr/>
        </p:nvGraphicFramePr>
        <p:xfrm>
          <a:off x="1071360" y="1835640"/>
          <a:ext cx="7000920" cy="2966400"/>
        </p:xfrm>
        <a:graphic>
          <a:graphicData uri="http://schemas.openxmlformats.org/drawingml/2006/table">
            <a:tbl>
              <a:tblPr/>
              <a:tblGrid>
                <a:gridCol w="3500640"/>
                <a:gridCol w="3500640"/>
              </a:tblGrid>
              <a:tr h="347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TensorFlow 1.x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TensorFlow 2.0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46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Поддержка только статического графа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Поддержка статического и динамического графа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6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build-then-run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eager execution (динамический граф) и lazy execution (статический граф)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46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Низкоуровневое API, хотя доступно и высокоуровневое API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Тесно интегрирован с высокоуровневым Keras API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27612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Использование tf.Session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Сессии не требуются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46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Использование tf.placeholder (требуются для переменных)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Нет необходимости в использовании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6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Keras была автономной библиотекой, использующей TF1.x как backend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Тесная интеграция с Keras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46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Нет model subclassing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Появление model subclassing, как в PyTorch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TextShape 1"/>
          <p:cNvSpPr txBox="1"/>
          <p:nvPr/>
        </p:nvSpPr>
        <p:spPr>
          <a:xfrm>
            <a:off x="576000" y="2565000"/>
            <a:ext cx="799128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f243e"/>
                </a:solidFill>
                <a:latin typeface="Arial"/>
                <a:ea typeface="Arial"/>
              </a:rPr>
              <a:t>Keras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6768000" y="6448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D1A89C4-24D5-497A-A758-D9D2698A97CC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3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539640" y="1124640"/>
            <a:ext cx="828072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Keras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Shape 3"/>
          <p:cNvSpPr txBox="1"/>
          <p:nvPr/>
        </p:nvSpPr>
        <p:spPr>
          <a:xfrm>
            <a:off x="512280" y="1989000"/>
            <a:ext cx="7803720" cy="446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Keras – открытая библиотека, написанная на языке Python и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обеспечивающая взаимодействие с искусственными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нейронными сетями. Она представляет собой надстройку над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фреймворком TensorFlow. До версии 2.3 поддерживались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разные версии нейросетевых библиотек, такие как TensorFlow,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Microsoft Cognitive Toolkit, Deeplearning4j, и Theano. Нацелена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на оперативную работу с сетями глубинного обучения, при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этом спроектирована так, чтобы быть компактной, модульной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и расширяемой.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Google Shape;126;p5" descr="Логотип программы Keras"/>
          <p:cNvPicPr/>
          <p:nvPr/>
        </p:nvPicPr>
        <p:blipFill>
          <a:blip r:embed="rId1"/>
          <a:stretch/>
        </p:blipFill>
        <p:spPr>
          <a:xfrm>
            <a:off x="7236360" y="5233320"/>
            <a:ext cx="761760" cy="76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576000" y="2565000"/>
            <a:ext cx="7991280" cy="115164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US" sz="3600" spc="-1" strike="noStrike">
                <a:solidFill>
                  <a:srgbClr val="0f243e"/>
                </a:solidFill>
                <a:latin typeface="Arial"/>
                <a:ea typeface="Arial"/>
              </a:rPr>
              <a:t>PyTorch</a:t>
            </a:r>
            <a:endParaRPr b="0" lang="ru-RU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6768000" y="6448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EE5C9FF-524C-4A96-A51E-0F7100AC18D0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5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539640" y="1124640"/>
            <a:ext cx="828072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PyTorch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512280" y="1989000"/>
            <a:ext cx="7803720" cy="4464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PyTorch – фреймворк машинного обучения для языка Python с открытым исходным кодом, созданный на базе Torch. Используется для решения различных задач: компьютерное зрение, обработка естественного языка. Разрабатывается преимущественно группой искусственного интеллекта Facebook.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80"/>
              </a:spcBef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oogle Shape;143;p7" descr="Логотип программы PyTorch"/>
          <p:cNvPicPr/>
          <p:nvPr/>
        </p:nvPicPr>
        <p:blipFill>
          <a:blip r:embed="rId1"/>
          <a:stretch/>
        </p:blipFill>
        <p:spPr>
          <a:xfrm>
            <a:off x="6084000" y="5475960"/>
            <a:ext cx="2095200" cy="51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768000" y="6448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B563A14-56F2-470A-A942-63C6DC3E412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7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539640" y="1124640"/>
            <a:ext cx="828072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Сравнение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TensorFlow и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PyTorch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08" name="Table 3"/>
          <p:cNvGraphicFramePr/>
          <p:nvPr/>
        </p:nvGraphicFramePr>
        <p:xfrm>
          <a:off x="215640" y="1772640"/>
          <a:ext cx="8604720" cy="2595600"/>
        </p:xfrm>
        <a:graphic>
          <a:graphicData uri="http://schemas.openxmlformats.org/drawingml/2006/table">
            <a:tbl>
              <a:tblPr/>
              <a:tblGrid>
                <a:gridCol w="2868120"/>
                <a:gridCol w="2868120"/>
                <a:gridCol w="2868480"/>
              </a:tblGrid>
              <a:tr h="347760">
                <a:tc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TensorFlow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PyTorch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829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Тип вычислительного графа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Изначально статический (позже введен динамический граф – eager mode)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Изначально динамический (позже добавлена возможность конвертации модели в статический граф)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82908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Визуализация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TensorBoard 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Стандартные средства визуализации Python (Matplotlib, Seaborn), добавлена возможность использования TensorBoard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64476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Использование в исследовательских целей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Требователен к исследователю (хорошее знание документации навыки работы с кодом)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Более прост в модификации и расширении функциональности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6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Использование в бизнес-задачах (развертывание)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TensorFlow-Serve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PyTorch-Serve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  <a:tr h="46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Развертывание на мобильных устройствах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Tensorflow Lite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PyTorch Mobile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  <a:tr h="460440"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Популярность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Большая, сообщество больше ориентировано на production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  <a:tc>
                  <a:txBody>
                    <a:bodyPr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Большая, сообщество больше ориентировано на исследования</a:t>
                      </a:r>
                      <a:endParaRPr b="0" lang="ru-RU" sz="1300" spc="-1" strike="noStrike">
                        <a:latin typeface="Arial"/>
                      </a:endParaRPr>
                    </a:p>
                  </a:txBody>
                  <a:tcPr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8ecf4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6768000" y="64483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DB01BF6F-9DFB-458A-8A97-3CB8E05A232F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8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539640" y="1124640"/>
            <a:ext cx="8280720" cy="71964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TensorFlow (Keras) и PyTorch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CustomShape 3"/>
          <p:cNvSpPr/>
          <p:nvPr/>
        </p:nvSpPr>
        <p:spPr>
          <a:xfrm>
            <a:off x="782280" y="1962360"/>
            <a:ext cx="7527240" cy="3955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>
            <a:noAutofit/>
          </a:bodyPr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model.compile(loss= 'binary_crossentropy',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              </a:t>
            </a: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optimizer='Adam’, metrics=['accuracy'])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model.fit(x=X, y, batch_size=64, epochs=num_epochs,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          </a:t>
            </a: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verbose=2, validation_split=0.2)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criterion = nn.BCELoss()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optimizer = optim.Adam(model.parameters(), lr=0.001)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for epoch in range(num_epochs):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iterator = iter(dataloader)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for batch in iterator:</a:t>
            </a:r>
            <a:endParaRPr b="0" lang="ru-RU" sz="1800" spc="-1" strike="noStrike">
              <a:latin typeface="Arial"/>
            </a:endParaRPr>
          </a:p>
          <a:p>
            <a:pPr marL="457200" indent="45720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optimizer.zero_grad()</a:t>
            </a:r>
            <a:endParaRPr b="0" lang="ru-RU" sz="1800" spc="-1" strike="noStrike">
              <a:latin typeface="Arial"/>
            </a:endParaRPr>
          </a:p>
          <a:p>
            <a:pPr marL="457200" indent="45720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out = model(batch['x’])</a:t>
            </a:r>
            <a:endParaRPr b="0" lang="ru-RU" sz="1800" spc="-1" strike="noStrike">
              <a:latin typeface="Arial"/>
            </a:endParaRPr>
          </a:p>
          <a:p>
            <a:pPr marL="457200" indent="45720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loss = criterion(out, batch['y’])</a:t>
            </a:r>
            <a:endParaRPr b="0" lang="ru-RU" sz="1800" spc="-1" strike="noStrike">
              <a:latin typeface="Arial"/>
            </a:endParaRPr>
          </a:p>
          <a:p>
            <a:pPr marL="457200" indent="45720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loss.backward()</a:t>
            </a:r>
            <a:endParaRPr b="0" lang="ru-RU" sz="1800" spc="-1" strike="noStrike">
              <a:latin typeface="Arial"/>
            </a:endParaRPr>
          </a:p>
          <a:p>
            <a:pPr marL="457200" indent="45720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PT Mono"/>
                <a:ea typeface="PT Mono"/>
              </a:rPr>
              <a:t>optimizer.step()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  <a:p>
            <a:pPr marL="450720" indent="-336240">
              <a:lnSpc>
                <a:spcPct val="80000"/>
              </a:lnSpc>
              <a:spcBef>
                <a:spcPts val="400"/>
              </a:spcBef>
              <a:tabLst>
                <a:tab algn="l" pos="0"/>
              </a:tabLst>
            </a:pP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2014-11-25T16:02:16Z</dcterms:created>
  <dc:creator>Андрей</dc:creator>
  <dc:description/>
  <dc:language>ru-RU</dc:language>
  <cp:lastModifiedBy/>
  <dcterms:modified xsi:type="dcterms:W3CDTF">2022-04-13T16:27:45Z</dcterms:modified>
  <cp:revision>2</cp:revision>
  <dc:subject/>
  <dc:title/>
</cp:coreProperties>
</file>