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70" r:id="rId7"/>
    <p:sldId id="271" r:id="rId8"/>
    <p:sldId id="276" r:id="rId9"/>
    <p:sldId id="278" r:id="rId10"/>
    <p:sldId id="275" r:id="rId11"/>
    <p:sldId id="279" r:id="rId12"/>
    <p:sldId id="273"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3" d="100"/>
          <a:sy n="93" d="100"/>
        </p:scale>
        <p:origin x="30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181929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94122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06820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65628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C1BED-B35C-4587-BEB4-3E7E7356285B}"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404886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5AC1BED-B35C-4587-BEB4-3E7E7356285B}"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09014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AC1BED-B35C-4587-BEB4-3E7E7356285B}"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61822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AC1BED-B35C-4587-BEB4-3E7E7356285B}"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92792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C1BED-B35C-4587-BEB4-3E7E7356285B}"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76463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C1BED-B35C-4587-BEB4-3E7E7356285B}"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75744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C1BED-B35C-4587-BEB4-3E7E7356285B}"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110172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C1BED-B35C-4587-BEB4-3E7E7356285B}" type="datetimeFigureOut">
              <a:rPr lang="en-IN" smtClean="0"/>
              <a:t>25-04-2023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1FFF6-F0E1-43F5-AE1F-E00AED6D5C39}" type="slidenum">
              <a:rPr lang="en-IN" smtClean="0"/>
              <a:t>‹#›</a:t>
            </a:fld>
            <a:endParaRPr lang="en-IN"/>
          </a:p>
        </p:txBody>
      </p:sp>
    </p:spTree>
    <p:extLst>
      <p:ext uri="{BB962C8B-B14F-4D97-AF65-F5344CB8AC3E}">
        <p14:creationId xmlns:p14="http://schemas.microsoft.com/office/powerpoint/2010/main" val="374307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jcmas.com/9-8-2020/S.%20Parthiban,%20et%20al.pdf" TargetMode="External"/><Relationship Id="rId2" Type="http://schemas.openxmlformats.org/officeDocument/2006/relationships/hyperlink" Target="https://www.static-contents.youth4work.com/y4w/Documents/Portfolio/d5236a21-ff10-47b3-8ad8-3c5deafe45e1.pdf" TargetMode="External"/><Relationship Id="rId1" Type="http://schemas.openxmlformats.org/officeDocument/2006/relationships/slideLayout" Target="../slideLayouts/slideLayout2.xml"/><Relationship Id="rId5" Type="http://schemas.openxmlformats.org/officeDocument/2006/relationships/hyperlink" Target="https://help.realvnc.com/hc/en-us/articles/360002249917-VNC-Connect-and-Raspberry-Pi" TargetMode="External"/><Relationship Id="rId4" Type="http://schemas.openxmlformats.org/officeDocument/2006/relationships/hyperlink" Target="https://www.faidelhi.org/Article%20-Dr%20Biswas/FMN%20March%202011(biswa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5762"/>
          </a:xfrm>
        </p:spPr>
        <p:txBody>
          <a:bodyPr>
            <a:normAutofit/>
          </a:bodyPr>
          <a:lstStyle/>
          <a:p>
            <a:r>
              <a:rPr lang="en-US" sz="3600" b="0" i="0" dirty="0">
                <a:effectLst/>
                <a:latin typeface="Times New Roman" panose="02020603050405020304" pitchFamily="18" charset="0"/>
                <a:cs typeface="Times New Roman" panose="02020603050405020304" pitchFamily="18" charset="0"/>
              </a:rPr>
              <a:t>Self sustained automated </a:t>
            </a:r>
            <a:r>
              <a:rPr lang="en-US" sz="3600" dirty="0">
                <a:latin typeface="Times New Roman" panose="02020603050405020304" pitchFamily="18" charset="0"/>
                <a:cs typeface="Times New Roman" panose="02020603050405020304" pitchFamily="18" charset="0"/>
              </a:rPr>
              <a:t>m</a:t>
            </a:r>
            <a:r>
              <a:rPr lang="en-US" sz="3600" b="0" i="0" dirty="0">
                <a:effectLst/>
                <a:latin typeface="Times New Roman" panose="02020603050405020304" pitchFamily="18" charset="0"/>
                <a:cs typeface="Times New Roman" panose="02020603050405020304" pitchFamily="18" charset="0"/>
              </a:rPr>
              <a:t>ango cultivation with </a:t>
            </a:r>
            <a:r>
              <a:rPr lang="en-US" sz="3600" dirty="0">
                <a:latin typeface="Times New Roman" panose="02020603050405020304" pitchFamily="18" charset="0"/>
                <a:cs typeface="Times New Roman" panose="02020603050405020304" pitchFamily="18" charset="0"/>
              </a:rPr>
              <a:t>r</a:t>
            </a:r>
            <a:r>
              <a:rPr lang="en-US" sz="3600" b="0" i="0" dirty="0">
                <a:effectLst/>
                <a:latin typeface="Times New Roman" panose="02020603050405020304" pitchFamily="18" charset="0"/>
                <a:cs typeface="Times New Roman" panose="02020603050405020304" pitchFamily="18" charset="0"/>
              </a:rPr>
              <a:t>emote monitoring</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8"/>
            <a:ext cx="9144000" cy="2133599"/>
          </a:xfrm>
        </p:spPr>
        <p:txBody>
          <a:bodyPr>
            <a:normAutofit/>
          </a:bodyPr>
          <a:lstStyle/>
          <a:p>
            <a:pPr algn="l"/>
            <a:r>
              <a:rPr lang="en-US" dirty="0">
                <a:latin typeface="Times New Roman" panose="02020603050405020304" pitchFamily="18" charset="0"/>
                <a:cs typeface="Times New Roman" panose="02020603050405020304" pitchFamily="18" charset="0"/>
              </a:rPr>
              <a:t>TEAM      :  </a:t>
            </a:r>
            <a:r>
              <a:rPr lang="en-US" sz="2000" dirty="0">
                <a:latin typeface="Times New Roman" panose="02020603050405020304" pitchFamily="18" charset="0"/>
                <a:cs typeface="Times New Roman" panose="02020603050405020304" pitchFamily="18" charset="0"/>
              </a:rPr>
              <a:t>CHITLURU VENKATA BHANU PRAKASH (S20200020255)</a:t>
            </a:r>
          </a:p>
          <a:p>
            <a:pPr algn="l"/>
            <a:r>
              <a:rPr lang="en-US" dirty="0">
                <a:latin typeface="Times New Roman" panose="02020603050405020304" pitchFamily="18" charset="0"/>
                <a:cs typeface="Times New Roman" panose="02020603050405020304" pitchFamily="18" charset="0"/>
              </a:rPr>
              <a:t>BTP Code : B23PB01</a:t>
            </a:r>
          </a:p>
          <a:p>
            <a:pPr algn="l"/>
            <a:r>
              <a:rPr lang="en-US" dirty="0">
                <a:latin typeface="Times New Roman" panose="02020603050405020304" pitchFamily="18" charset="0"/>
                <a:cs typeface="Times New Roman" panose="02020603050405020304" pitchFamily="18" charset="0"/>
              </a:rPr>
              <a:t>Mentor      : Dr.</a:t>
            </a:r>
            <a:r>
              <a:rPr lang="en-IN" i="0" dirty="0">
                <a:solidFill>
                  <a:srgbClr val="3C4043"/>
                </a:solidFill>
                <a:effectLst/>
                <a:latin typeface="Times New Roman" panose="02020603050405020304" pitchFamily="18" charset="0"/>
                <a:cs typeface="Times New Roman" panose="02020603050405020304" pitchFamily="18" charset="0"/>
              </a:rPr>
              <a:t>Paul Braineard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22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3A93-DD23-C7F8-B198-CE11F6BE94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 Diagram of automated cultivation</a:t>
            </a:r>
          </a:p>
        </p:txBody>
      </p:sp>
      <p:pic>
        <p:nvPicPr>
          <p:cNvPr id="5" name="Content Placeholder 4">
            <a:extLst>
              <a:ext uri="{FF2B5EF4-FFF2-40B4-BE49-F238E27FC236}">
                <a16:creationId xmlns:a16="http://schemas.microsoft.com/office/drawing/2014/main" id="{7EE7B5B8-29FF-5F4D-FD96-83537521A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5254" y="1314879"/>
            <a:ext cx="6516130" cy="4351338"/>
          </a:xfrm>
        </p:spPr>
      </p:pic>
      <p:sp>
        <p:nvSpPr>
          <p:cNvPr id="4" name="TextBox 3">
            <a:extLst>
              <a:ext uri="{FF2B5EF4-FFF2-40B4-BE49-F238E27FC236}">
                <a16:creationId xmlns:a16="http://schemas.microsoft.com/office/drawing/2014/main" id="{8E2BD148-AB70-7A69-F0F2-CF9A455F0AAA}"/>
              </a:ext>
            </a:extLst>
          </p:cNvPr>
          <p:cNvSpPr txBox="1"/>
          <p:nvPr/>
        </p:nvSpPr>
        <p:spPr>
          <a:xfrm>
            <a:off x="502508" y="1690688"/>
            <a:ext cx="4926227" cy="2585323"/>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Collecting humidity, temperature from DHT11, and soil moisture from soil moisture sensor to Arduino Uno-1.</a:t>
            </a:r>
          </a:p>
          <a:p>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Arduino Uno-1 commands relay to turn on pump if moisture percentage is less than 50.</a:t>
            </a:r>
          </a:p>
          <a:p>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readings will be send to LoRa Tx by using rf95 module.</a:t>
            </a:r>
          </a:p>
        </p:txBody>
      </p:sp>
      <p:pic>
        <p:nvPicPr>
          <p:cNvPr id="7" name="Picture 6">
            <a:extLst>
              <a:ext uri="{FF2B5EF4-FFF2-40B4-BE49-F238E27FC236}">
                <a16:creationId xmlns:a16="http://schemas.microsoft.com/office/drawing/2014/main" id="{3742BD9B-7879-F57A-B80A-353DA061A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4250" y="2275539"/>
            <a:ext cx="800100" cy="676275"/>
          </a:xfrm>
          <a:prstGeom prst="rect">
            <a:avLst/>
          </a:prstGeom>
        </p:spPr>
      </p:pic>
    </p:spTree>
    <p:extLst>
      <p:ext uri="{BB962C8B-B14F-4D97-AF65-F5344CB8AC3E}">
        <p14:creationId xmlns:p14="http://schemas.microsoft.com/office/powerpoint/2010/main" val="35784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3A93-DD23-C7F8-B198-CE11F6BE94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 Diagram of automated cultivation</a:t>
            </a:r>
          </a:p>
        </p:txBody>
      </p:sp>
      <p:pic>
        <p:nvPicPr>
          <p:cNvPr id="5" name="Content Placeholder 4">
            <a:extLst>
              <a:ext uri="{FF2B5EF4-FFF2-40B4-BE49-F238E27FC236}">
                <a16:creationId xmlns:a16="http://schemas.microsoft.com/office/drawing/2014/main" id="{7EE7B5B8-29FF-5F4D-FD96-83537521A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5254" y="1314879"/>
            <a:ext cx="6516130" cy="4351338"/>
          </a:xfrm>
        </p:spPr>
      </p:pic>
      <p:sp>
        <p:nvSpPr>
          <p:cNvPr id="4" name="TextBox 3">
            <a:extLst>
              <a:ext uri="{FF2B5EF4-FFF2-40B4-BE49-F238E27FC236}">
                <a16:creationId xmlns:a16="http://schemas.microsoft.com/office/drawing/2014/main" id="{404FB42B-F830-46ED-8156-ADC8ED25C9F9}"/>
              </a:ext>
            </a:extLst>
          </p:cNvPr>
          <p:cNvSpPr txBox="1"/>
          <p:nvPr/>
        </p:nvSpPr>
        <p:spPr>
          <a:xfrm>
            <a:off x="469557" y="1580286"/>
            <a:ext cx="4712043" cy="2862322"/>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data will be sent to LoRa Rx at 868MHz.</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range is about 1km and 10kms if we use gateway.</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Arduino Uno-2 will receive data from LoRa Tx and share with Raspberry Pi using USB serial communication.</a:t>
            </a:r>
          </a:p>
          <a:p>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Display the data in LCD which is connected to Raspberry Pi via I2C.</a:t>
            </a:r>
          </a:p>
        </p:txBody>
      </p:sp>
      <p:pic>
        <p:nvPicPr>
          <p:cNvPr id="7" name="Picture 6">
            <a:extLst>
              <a:ext uri="{FF2B5EF4-FFF2-40B4-BE49-F238E27FC236}">
                <a16:creationId xmlns:a16="http://schemas.microsoft.com/office/drawing/2014/main" id="{023F2DF0-C750-147A-3EC2-D974ECED7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7637" y="2302304"/>
            <a:ext cx="800100" cy="676275"/>
          </a:xfrm>
          <a:prstGeom prst="rect">
            <a:avLst/>
          </a:prstGeom>
        </p:spPr>
      </p:pic>
    </p:spTree>
    <p:extLst>
      <p:ext uri="{BB962C8B-B14F-4D97-AF65-F5344CB8AC3E}">
        <p14:creationId xmlns:p14="http://schemas.microsoft.com/office/powerpoint/2010/main" val="322382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7DBB-062F-4132-B171-A2C27034F8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D6EAAA-CA1A-AE75-D567-F072BBF3C305}"/>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This project minimizes the manual intervention by the farmer in mango farm. This system will serve the following purposes:</a:t>
            </a:r>
          </a:p>
          <a:p>
            <a:pPr marL="0" indent="0">
              <a:buNone/>
            </a:pP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irrigation is done only when there is not enough moisture in the soil and the Arduino decide when the pump should be turned on/off.</a:t>
            </a:r>
          </a:p>
          <a:p>
            <a:pPr lvl="1"/>
            <a:r>
              <a:rPr lang="en-US" sz="2000" dirty="0">
                <a:latin typeface="Times New Roman" panose="02020603050405020304" pitchFamily="18" charset="0"/>
                <a:cs typeface="Times New Roman" panose="02020603050405020304" pitchFamily="18" charset="0"/>
              </a:rPr>
              <a:t>Can monitor the mango farm anytime at the ease of his home.</a:t>
            </a:r>
          </a:p>
          <a:p>
            <a:pPr lvl="1"/>
            <a:r>
              <a:rPr lang="en-US" sz="2000" dirty="0">
                <a:latin typeface="Times New Roman" panose="02020603050405020304" pitchFamily="18" charset="0"/>
                <a:cs typeface="Times New Roman" panose="02020603050405020304" pitchFamily="18" charset="0"/>
              </a:rPr>
              <a:t>Energy harvesting technique.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30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4D88-DDD0-B9B7-2CA9-8732A66DBF7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E3762D8-71FC-1CEC-9DCB-ADFBDDBBBE0F}"/>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2"/>
              </a:rPr>
              <a:t>THILAGAVATHI, S., AISHWARYA RAJENDRAN, and K. PRIYADHARSHINI. "AUTOMATIC PLANT IRRIGATION SYSTEM." (2016).</a:t>
            </a:r>
            <a:r>
              <a:rPr lang="en-IN" sz="2000" dirty="0">
                <a:latin typeface="Times New Roman" panose="02020603050405020304" pitchFamily="18" charset="0"/>
                <a:cs typeface="Times New Roman" panose="02020603050405020304" pitchFamily="18" charset="0"/>
              </a:rPr>
              <a:t> [Reference 1]</a:t>
            </a:r>
          </a:p>
          <a:p>
            <a:r>
              <a:rPr lang="en-IN" sz="2000" dirty="0">
                <a:latin typeface="Times New Roman" panose="02020603050405020304" pitchFamily="18" charset="0"/>
                <a:cs typeface="Times New Roman" panose="02020603050405020304" pitchFamily="18" charset="0"/>
                <a:hlinkClick r:id="rId3"/>
              </a:rPr>
              <a:t>S.Parthiban &amp; V.P.Santhi &amp; M.S.Snehapriya &amp; K.Indumathi &amp; P. Masilamani. "Recent Advances in Enhancing the Productivity of Mango through Hi-tech Practices." (2020)</a:t>
            </a:r>
            <a:r>
              <a:rPr lang="en-IN" sz="2000" dirty="0">
                <a:latin typeface="Times New Roman" panose="02020603050405020304" pitchFamily="18" charset="0"/>
                <a:cs typeface="Times New Roman" panose="02020603050405020304" pitchFamily="18" charset="0"/>
              </a:rPr>
              <a:t>[Reference 2]</a:t>
            </a:r>
          </a:p>
          <a:p>
            <a:r>
              <a:rPr lang="en-US" sz="2000" dirty="0">
                <a:latin typeface="Times New Roman" panose="02020603050405020304" pitchFamily="18" charset="0"/>
                <a:cs typeface="Times New Roman" panose="02020603050405020304" pitchFamily="18" charset="0"/>
                <a:hlinkClick r:id="rId4"/>
              </a:rPr>
              <a:t>Biswas, B., and Lalit Kumar. "Revolution of Mango production." Fertilizer Marketing News (2011): 1-24.</a:t>
            </a:r>
            <a:r>
              <a:rPr lang="en-US" sz="2000" dirty="0">
                <a:latin typeface="Times New Roman" panose="02020603050405020304" pitchFamily="18" charset="0"/>
                <a:cs typeface="Times New Roman" panose="02020603050405020304" pitchFamily="18" charset="0"/>
              </a:rPr>
              <a:t> [Reference 3]</a:t>
            </a:r>
          </a:p>
          <a:p>
            <a:r>
              <a:rPr lang="en-US" sz="2000" dirty="0">
                <a:latin typeface="Times New Roman" panose="02020603050405020304" pitchFamily="18" charset="0"/>
                <a:cs typeface="Times New Roman" panose="02020603050405020304" pitchFamily="18" charset="0"/>
                <a:hlinkClick r:id="rId5"/>
              </a:rPr>
              <a:t>Article about VNC-Connect-and-Raspberry-Pi</a:t>
            </a:r>
            <a:r>
              <a:rPr lang="en-US" sz="2000" dirty="0">
                <a:latin typeface="Times New Roman" panose="02020603050405020304" pitchFamily="18" charset="0"/>
                <a:cs typeface="Times New Roman" panose="02020603050405020304" pitchFamily="18" charset="0"/>
              </a:rPr>
              <a:t> [Reference 4]</a:t>
            </a:r>
          </a:p>
          <a:p>
            <a:endParaRPr lang="en-IN" dirty="0"/>
          </a:p>
          <a:p>
            <a:pPr marL="0" indent="0">
              <a:buNone/>
            </a:pPr>
            <a:endParaRPr lang="en-IN" i="1" dirty="0"/>
          </a:p>
        </p:txBody>
      </p:sp>
    </p:spTree>
    <p:extLst>
      <p:ext uri="{BB962C8B-B14F-4D97-AF65-F5344CB8AC3E}">
        <p14:creationId xmlns:p14="http://schemas.microsoft.com/office/powerpoint/2010/main" val="70570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FB5F-AE15-126D-7A97-1F379C555A5C}"/>
              </a:ext>
            </a:extLst>
          </p:cNvPr>
          <p:cNvSpPr>
            <a:spLocks noGrp="1"/>
          </p:cNvSpPr>
          <p:nvPr>
            <p:ph type="title"/>
          </p:nvPr>
        </p:nvSpPr>
        <p:spPr>
          <a:xfrm>
            <a:off x="3608173" y="2589342"/>
            <a:ext cx="4744995" cy="1325563"/>
          </a:xfrm>
        </p:spPr>
        <p:txBody>
          <a:bodyPr>
            <a:normAutofit/>
          </a:bodyPr>
          <a:lstStyle/>
          <a:p>
            <a:pPr algn="just"/>
            <a:r>
              <a:rPr lang="en-US" sz="3600" b="1" dirty="0">
                <a:latin typeface="Times New Roman" panose="02020603050405020304" pitchFamily="18" charset="0"/>
                <a:cs typeface="Times New Roman" panose="02020603050405020304" pitchFamily="18" charset="0"/>
              </a:rPr>
              <a:t>    THANK YOU</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09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Outline</a:t>
            </a:r>
            <a:endParaRPr lang="en-IN" sz="3600" dirty="0"/>
          </a:p>
        </p:txBody>
      </p:sp>
      <p:sp>
        <p:nvSpPr>
          <p:cNvPr id="3" name="Content Placeholder 2"/>
          <p:cNvSpPr>
            <a:spLocks noGrp="1"/>
          </p:cNvSpPr>
          <p:nvPr>
            <p:ph idx="1"/>
          </p:nvPr>
        </p:nvSpPr>
        <p:spPr/>
        <p:txBody>
          <a:bodyPr>
            <a:normAutofit/>
          </a:bodyPr>
          <a:lstStyle/>
          <a:p>
            <a:r>
              <a:rPr lang="en-US" sz="2000" dirty="0"/>
              <a:t>Introduction</a:t>
            </a:r>
          </a:p>
          <a:p>
            <a:r>
              <a:rPr lang="en-US" sz="2000" dirty="0"/>
              <a:t>Literature review</a:t>
            </a:r>
          </a:p>
          <a:p>
            <a:r>
              <a:rPr lang="en-US" sz="2000" dirty="0"/>
              <a:t>Motivation</a:t>
            </a:r>
          </a:p>
          <a:p>
            <a:r>
              <a:rPr lang="en-US" sz="2000" dirty="0"/>
              <a:t>Objectives</a:t>
            </a:r>
          </a:p>
          <a:p>
            <a:r>
              <a:rPr lang="en-US" sz="2000" dirty="0"/>
              <a:t>Hardware Implementation</a:t>
            </a:r>
          </a:p>
          <a:p>
            <a:r>
              <a:rPr lang="en-US" sz="2000" dirty="0"/>
              <a:t>Conclusion</a:t>
            </a:r>
          </a:p>
          <a:p>
            <a:r>
              <a:rPr lang="en-US" sz="2000" dirty="0"/>
              <a:t>References</a:t>
            </a:r>
          </a:p>
        </p:txBody>
      </p:sp>
    </p:spTree>
    <p:extLst>
      <p:ext uri="{BB962C8B-B14F-4D97-AF65-F5344CB8AC3E}">
        <p14:creationId xmlns:p14="http://schemas.microsoft.com/office/powerpoint/2010/main" val="41562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070"/>
          </a:xfrm>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aim of this project is to develop an automated system for mango cultivation.</a:t>
            </a:r>
          </a:p>
          <a:p>
            <a:r>
              <a:rPr lang="en-IN" sz="2000" dirty="0">
                <a:latin typeface="Times New Roman" panose="02020603050405020304" pitchFamily="18" charset="0"/>
                <a:cs typeface="Times New Roman" panose="02020603050405020304" pitchFamily="18" charset="0"/>
              </a:rPr>
              <a:t>It is remotely monitored.</a:t>
            </a:r>
          </a:p>
          <a:p>
            <a:r>
              <a:rPr lang="en-IN" sz="2000" dirty="0">
                <a:latin typeface="Times New Roman" panose="02020603050405020304" pitchFamily="18" charset="0"/>
                <a:cs typeface="Times New Roman" panose="02020603050405020304" pitchFamily="18" charset="0"/>
              </a:rPr>
              <a:t>Energy Harvesting techniques can be implemented.</a:t>
            </a:r>
          </a:p>
          <a:p>
            <a:pPr lvl="1"/>
            <a:r>
              <a:rPr lang="en-IN" sz="2000" dirty="0">
                <a:latin typeface="Times New Roman" panose="02020603050405020304" pitchFamily="18" charset="0"/>
                <a:cs typeface="Times New Roman" panose="02020603050405020304" pitchFamily="18" charset="0"/>
              </a:rPr>
              <a:t>Solar, Piezoelectric etc.</a:t>
            </a:r>
          </a:p>
          <a:p>
            <a:r>
              <a:rPr lang="en-IN" sz="2000" dirty="0">
                <a:latin typeface="Times New Roman" panose="02020603050405020304" pitchFamily="18" charset="0"/>
                <a:cs typeface="Times New Roman" panose="02020603050405020304" pitchFamily="18" charset="0"/>
              </a:rPr>
              <a:t>Traditional Cultivation</a:t>
            </a:r>
          </a:p>
          <a:p>
            <a:pPr lvl="1"/>
            <a:r>
              <a:rPr lang="en-IN" sz="2000" dirty="0">
                <a:latin typeface="Times New Roman" panose="02020603050405020304" pitchFamily="18" charset="0"/>
                <a:cs typeface="Times New Roman" panose="02020603050405020304" pitchFamily="18" charset="0"/>
              </a:rPr>
              <a:t>No optimization in utilizing resources.</a:t>
            </a:r>
          </a:p>
          <a:p>
            <a:pPr lvl="1"/>
            <a:r>
              <a:rPr lang="en-IN" sz="2000" dirty="0">
                <a:latin typeface="Times New Roman" panose="02020603050405020304" pitchFamily="18" charset="0"/>
                <a:cs typeface="Times New Roman" panose="02020603050405020304" pitchFamily="18" charset="0"/>
              </a:rPr>
              <a:t>Huge labour and cost is involved.</a:t>
            </a: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9638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084E-3320-D1DE-CD44-9F881823A4A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2185D67-1C1B-6627-24E8-939D67363F30}"/>
              </a:ext>
            </a:extLst>
          </p:cNvPr>
          <p:cNvSpPr>
            <a:spLocks noGrp="1"/>
          </p:cNvSpPr>
          <p:nvPr>
            <p:ph idx="1"/>
          </p:nvPr>
        </p:nvSpPr>
        <p:spPr/>
        <p:txBody>
          <a:bodyPr/>
          <a:lstStyle/>
          <a:p>
            <a:pPr>
              <a:lnSpc>
                <a:spcPct val="100000"/>
              </a:lnSpc>
            </a:pPr>
            <a:r>
              <a:rPr lang="en-IN" sz="1800" b="1" dirty="0">
                <a:latin typeface="Times New Roman" panose="02020603050405020304" pitchFamily="18" charset="0"/>
                <a:cs typeface="Times New Roman" panose="02020603050405020304" pitchFamily="18" charset="0"/>
              </a:rPr>
              <a:t>Reference 1:  </a:t>
            </a:r>
            <a:r>
              <a:rPr lang="en-US" sz="1800" dirty="0">
                <a:latin typeface="Times New Roman" panose="02020603050405020304" pitchFamily="18" charset="0"/>
                <a:cs typeface="Times New Roman" panose="02020603050405020304" pitchFamily="18" charset="0"/>
              </a:rPr>
              <a:t>In this paper the author aims to develop a system to detect the soil moisture </a:t>
            </a:r>
          </a:p>
          <a:p>
            <a:pPr marL="0" indent="0">
              <a:lnSpc>
                <a:spcPct val="100000"/>
              </a:lnSpc>
              <a:buNone/>
            </a:pPr>
            <a:r>
              <a:rPr lang="en-US" sz="1800" dirty="0">
                <a:latin typeface="Times New Roman" panose="02020603050405020304" pitchFamily="18" charset="0"/>
                <a:cs typeface="Times New Roman" panose="02020603050405020304" pitchFamily="18" charset="0"/>
              </a:rPr>
              <a:t>	           using sensors and provide water to the plants appropriately.</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r>
              <a:rPr lang="en-IN" sz="1800" b="1" dirty="0">
                <a:latin typeface="Times New Roman" panose="02020603050405020304" pitchFamily="18" charset="0"/>
                <a:cs typeface="Times New Roman" panose="02020603050405020304" pitchFamily="18" charset="0"/>
              </a:rPr>
              <a:t>Reference 2: </a:t>
            </a:r>
            <a:r>
              <a:rPr lang="en-IN" sz="1800" dirty="0">
                <a:latin typeface="Times New Roman" panose="02020603050405020304" pitchFamily="18" charset="0"/>
                <a:cs typeface="Times New Roman" panose="02020603050405020304" pitchFamily="18" charset="0"/>
              </a:rPr>
              <a:t>This paper is about the modern techniques developed in the mango farming. 			          Practices like High density farming and mulching are discussed in this journal.</a:t>
            </a:r>
          </a:p>
          <a:p>
            <a:pPr>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IN" sz="1800" b="1" dirty="0">
                <a:latin typeface="Times New Roman" panose="02020603050405020304" pitchFamily="18" charset="0"/>
                <a:cs typeface="Times New Roman" panose="02020603050405020304" pitchFamily="18" charset="0"/>
              </a:rPr>
              <a:t>Reference 3:  </a:t>
            </a:r>
            <a:r>
              <a:rPr lang="en-IN" sz="1800" dirty="0">
                <a:latin typeface="Times New Roman" panose="02020603050405020304" pitchFamily="18" charset="0"/>
                <a:cs typeface="Times New Roman" panose="02020603050405020304" pitchFamily="18" charset="0"/>
              </a:rPr>
              <a:t>The author </a:t>
            </a:r>
            <a:r>
              <a:rPr lang="en-US" sz="1800" dirty="0">
                <a:latin typeface="Times New Roman" panose="02020603050405020304" pitchFamily="18" charset="0"/>
                <a:cs typeface="Times New Roman" panose="02020603050405020304" pitchFamily="18" charset="0"/>
              </a:rPr>
              <a:t>discussed some basic points related to mango culture like soil and 			           climate, season of planting, propagation, varieties, dwarfing, culture, spacing, 			           irrigation, intercropping, manures and fertilizers, training and pruning, use of 			           growth regulators, plant protection measures, harvest season, harvest and yield,      </a:t>
            </a:r>
          </a:p>
          <a:p>
            <a:pPr marL="0" indent="0" algn="just">
              <a:lnSpc>
                <a:spcPct val="100000"/>
              </a:lnSpc>
              <a:spcBef>
                <a:spcPts val="0"/>
              </a:spcBef>
              <a:buNone/>
            </a:pPr>
            <a:r>
              <a:rPr lang="en-US" sz="1800" dirty="0">
                <a:latin typeface="Times New Roman" panose="02020603050405020304" pitchFamily="18" charset="0"/>
                <a:cs typeface="Times New Roman" panose="02020603050405020304" pitchFamily="18" charset="0"/>
              </a:rPr>
              <a:t>	           post harvest treatment. </a:t>
            </a:r>
          </a:p>
          <a:p>
            <a:r>
              <a:rPr lang="en-IN" sz="1800" b="1" dirty="0">
                <a:latin typeface="Times New Roman" panose="02020603050405020304" pitchFamily="18" charset="0"/>
                <a:cs typeface="Times New Roman" panose="02020603050405020304" pitchFamily="18" charset="0"/>
              </a:rPr>
              <a:t>Reference 4: </a:t>
            </a:r>
            <a:r>
              <a:rPr lang="en-IN" sz="1800" dirty="0">
                <a:latin typeface="Times New Roman" panose="02020603050405020304" pitchFamily="18" charset="0"/>
                <a:cs typeface="Times New Roman" panose="02020603050405020304" pitchFamily="18" charset="0"/>
              </a:rPr>
              <a:t>This is an article about VNC viewer setup to run the python file.</a:t>
            </a:r>
          </a:p>
          <a:p>
            <a:endParaRPr lang="en-IN" sz="2000" dirty="0"/>
          </a:p>
        </p:txBody>
      </p:sp>
    </p:spTree>
    <p:extLst>
      <p:ext uri="{BB962C8B-B14F-4D97-AF65-F5344CB8AC3E}">
        <p14:creationId xmlns:p14="http://schemas.microsoft.com/office/powerpoint/2010/main" val="348538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B28E-43A6-870D-0696-16790D9A33F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Conclusions from literature review</a:t>
            </a:r>
          </a:p>
        </p:txBody>
      </p:sp>
      <p:sp>
        <p:nvSpPr>
          <p:cNvPr id="3" name="Content Placeholder 2">
            <a:extLst>
              <a:ext uri="{FF2B5EF4-FFF2-40B4-BE49-F238E27FC236}">
                <a16:creationId xmlns:a16="http://schemas.microsoft.com/office/drawing/2014/main" id="{74959015-D32E-9E77-F711-4F6C70CAD444}"/>
              </a:ext>
            </a:extLst>
          </p:cNvPr>
          <p:cNvSpPr>
            <a:spLocks noGrp="1"/>
          </p:cNvSpPr>
          <p:nvPr>
            <p:ph idx="1"/>
          </p:nvPr>
        </p:nvSpPr>
        <p:spPr/>
        <p:txBody>
          <a:bodyPr>
            <a:normAutofit/>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first reference only talks about the automatic irrigation of the field but there are some flaws like farmer not being able to observe the system remotely. I have taken this issue into our consideration and building a system which solves this problem.</a:t>
            </a:r>
          </a:p>
          <a:p>
            <a:r>
              <a:rPr lang="en-IN" sz="2000" dirty="0">
                <a:latin typeface="Times New Roman" panose="02020603050405020304" pitchFamily="18" charset="0"/>
                <a:cs typeface="Times New Roman" panose="02020603050405020304" pitchFamily="18" charset="0"/>
              </a:rPr>
              <a:t>Most of the farms don’t have proper network coverage. Hence I came up with the idea of using a LoRa device to transmit the data to the nearest node.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547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7B7E-47C2-A5B4-128B-5DEAB6D9A1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Conclusions from literature review</a:t>
            </a:r>
          </a:p>
        </p:txBody>
      </p:sp>
      <p:sp>
        <p:nvSpPr>
          <p:cNvPr id="3" name="Content Placeholder 2">
            <a:extLst>
              <a:ext uri="{FF2B5EF4-FFF2-40B4-BE49-F238E27FC236}">
                <a16:creationId xmlns:a16="http://schemas.microsoft.com/office/drawing/2014/main" id="{13F7A634-A39B-41BF-896E-3C0CF94AF445}"/>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I have chosen 2 acres of land in hot semiarid region for our research. Hot Semiarid regions usually have :</a:t>
            </a:r>
          </a:p>
          <a:p>
            <a:pPr marL="0" indent="0">
              <a:buNone/>
            </a:pPr>
            <a:r>
              <a:rPr lang="en-IN" sz="1800" dirty="0">
                <a:latin typeface="Times New Roman" panose="02020603050405020304" pitchFamily="18" charset="0"/>
                <a:cs typeface="Times New Roman" panose="02020603050405020304" pitchFamily="18" charset="0"/>
              </a:rPr>
              <a:t>	1. Temperatures ranging from 12 to 48 degrees Celsius.</a:t>
            </a:r>
          </a:p>
          <a:p>
            <a:pPr marL="0" indent="0">
              <a:buNone/>
            </a:pPr>
            <a:r>
              <a:rPr lang="en-IN" sz="1800" dirty="0">
                <a:latin typeface="Times New Roman" panose="02020603050405020304" pitchFamily="18" charset="0"/>
                <a:cs typeface="Times New Roman" panose="02020603050405020304" pitchFamily="18" charset="0"/>
              </a:rPr>
              <a:t>	2. Humidity ranging from 20% to 55%(Rarely higher).</a:t>
            </a:r>
          </a:p>
          <a:p>
            <a:pPr marL="0" indent="0">
              <a:buNone/>
            </a:pPr>
            <a:r>
              <a:rPr lang="en-IN" sz="1800" dirty="0">
                <a:latin typeface="Times New Roman" panose="02020603050405020304" pitchFamily="18" charset="0"/>
                <a:cs typeface="Times New Roman" panose="02020603050405020304" pitchFamily="18" charset="0"/>
              </a:rPr>
              <a:t>	3. Soil moisture from 10% to 70%(When just watered).</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 am using the DHT11 sensor which is suitable to measure the temperature(0-50 degrees Celsius range) and humidity(20% - 90% RH range).</a:t>
            </a:r>
          </a:p>
          <a:p>
            <a:r>
              <a:rPr lang="en-IN" sz="1800" dirty="0">
                <a:latin typeface="Times New Roman" panose="02020603050405020304" pitchFamily="18" charset="0"/>
                <a:cs typeface="Times New Roman" panose="02020603050405020304" pitchFamily="18" charset="0"/>
              </a:rPr>
              <a:t>The soil moisture sensor is also capable of working in the required ranges.</a:t>
            </a:r>
          </a:p>
        </p:txBody>
      </p:sp>
    </p:spTree>
    <p:extLst>
      <p:ext uri="{BB962C8B-B14F-4D97-AF65-F5344CB8AC3E}">
        <p14:creationId xmlns:p14="http://schemas.microsoft.com/office/powerpoint/2010/main" val="360632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A06A-A597-A6E8-2E3A-B698F7EBAD2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EECA2C1-72C2-98C3-ABC2-D4F4287A2D17}"/>
              </a:ext>
            </a:extLst>
          </p:cNvPr>
          <p:cNvSpPr>
            <a:spLocks noGrp="1"/>
          </p:cNvSpPr>
          <p:nvPr>
            <p:ph idx="1"/>
          </p:nvPr>
        </p:nvSpPr>
        <p:spPr/>
        <p:txBody>
          <a:bodyPr>
            <a:normAutofit fontScale="92500"/>
          </a:bodyPr>
          <a:lstStyle/>
          <a:p>
            <a:pPr algn="l" rtl="0"/>
            <a:r>
              <a:rPr lang="en-US" sz="2400" b="0" i="0" dirty="0">
                <a:solidFill>
                  <a:srgbClr val="282829"/>
                </a:solidFill>
                <a:effectLst/>
                <a:latin typeface="Times New Roman" panose="02020603050405020304" pitchFamily="18" charset="0"/>
                <a:ea typeface="Tahoma" panose="020B0604030504040204" pitchFamily="34" charset="0"/>
                <a:cs typeface="Times New Roman" panose="02020603050405020304" pitchFamily="18" charset="0"/>
              </a:rPr>
              <a:t>To plant 45 trees per acre.</a:t>
            </a:r>
          </a:p>
          <a:p>
            <a:pPr algn="l" rtl="0"/>
            <a:r>
              <a:rPr lang="en-US" sz="2400" b="0" i="0" dirty="0">
                <a:solidFill>
                  <a:srgbClr val="282829"/>
                </a:solidFill>
                <a:effectLst/>
                <a:latin typeface="Times New Roman" panose="02020603050405020304" pitchFamily="18" charset="0"/>
                <a:ea typeface="Tahoma" panose="020B0604030504040204" pitchFamily="34" charset="0"/>
                <a:cs typeface="Times New Roman" panose="02020603050405020304" pitchFamily="18" charset="0"/>
              </a:rPr>
              <a:t>Moisture requirement is above 50%.</a:t>
            </a:r>
          </a:p>
          <a:p>
            <a:pPr marL="0" indent="0" algn="l" rtl="0">
              <a:buNone/>
            </a:pPr>
            <a:endParaRPr lang="en-US" sz="2400" b="0" i="0" dirty="0">
              <a:solidFill>
                <a:srgbClr val="282829"/>
              </a:solidFill>
              <a:effectLst/>
              <a:latin typeface="Tahoma" panose="020B0604030504040204" pitchFamily="34" charset="0"/>
              <a:ea typeface="Tahoma" panose="020B0604030504040204" pitchFamily="34" charset="0"/>
              <a:cs typeface="Tahoma" panose="020B0604030504040204" pitchFamily="34" charset="0"/>
            </a:endParaRPr>
          </a:p>
          <a:p>
            <a:pPr algn="l" rtl="0"/>
            <a:r>
              <a:rPr lang="en-US" sz="2400" b="0" i="0" dirty="0">
                <a:solidFill>
                  <a:srgbClr val="282829"/>
                </a:solidFill>
                <a:effectLst/>
                <a:latin typeface="Times New Roman" panose="02020603050405020304" pitchFamily="18" charset="0"/>
                <a:ea typeface="Tahoma" panose="020B0604030504040204" pitchFamily="34" charset="0"/>
                <a:cs typeface="Times New Roman" panose="02020603050405020304" pitchFamily="18" charset="0"/>
              </a:rPr>
              <a:t>Assuming a spacing of 10 meters in x and y directions, it comes out to 49 trees in an acre.</a:t>
            </a:r>
          </a:p>
          <a:p>
            <a:pPr algn="l" rtl="0"/>
            <a:r>
              <a:rPr lang="en-US" sz="2400" b="0" i="0" dirty="0">
                <a:solidFill>
                  <a:srgbClr val="282829"/>
                </a:solidFill>
                <a:effectLst/>
                <a:latin typeface="Times New Roman" panose="02020603050405020304" pitchFamily="18" charset="0"/>
                <a:ea typeface="Tahoma" panose="020B0604030504040204" pitchFamily="34" charset="0"/>
                <a:cs typeface="Times New Roman" panose="02020603050405020304" pitchFamily="18" charset="0"/>
              </a:rPr>
              <a:t> That can be rounded off to 45 trees in an acre because the land probably won't be in a square form. Therefore 90 trees in 2 acres.</a:t>
            </a:r>
          </a:p>
          <a:p>
            <a:pPr algn="l" rtl="0"/>
            <a:r>
              <a:rPr lang="en-US" sz="2400" b="0" i="0" dirty="0">
                <a:solidFill>
                  <a:srgbClr val="282829"/>
                </a:solidFill>
                <a:effectLst/>
                <a:latin typeface="Times New Roman" panose="02020603050405020304" pitchFamily="18" charset="0"/>
                <a:ea typeface="Tahoma" panose="020B0604030504040204" pitchFamily="34" charset="0"/>
                <a:cs typeface="Times New Roman" panose="02020603050405020304" pitchFamily="18" charset="0"/>
              </a:rPr>
              <a:t>Coming to a middle ground of 230 liters per tree per day, we will need anywhere between 20kL to 22kL of water per day.</a:t>
            </a:r>
          </a:p>
          <a:p>
            <a:r>
              <a:rPr lang="en-IN" sz="2400" dirty="0">
                <a:latin typeface="Times New Roman" panose="02020603050405020304" pitchFamily="18" charset="0"/>
                <a:ea typeface="Tahoma" panose="020B0604030504040204" pitchFamily="34" charset="0"/>
                <a:cs typeface="Times New Roman" panose="02020603050405020304" pitchFamily="18" charset="0"/>
              </a:rPr>
              <a:t>We need 5-30 HP water pump for the farm irrigation. But as this is a prototype, we are using a toy water pump for demonstration.</a:t>
            </a:r>
            <a:endParaRPr lang="en-IN" dirty="0">
              <a:latin typeface="Times New Roman" panose="02020603050405020304" pitchFamily="18" charset="0"/>
              <a:cs typeface="Times New Roman" panose="02020603050405020304" pitchFamily="18" charset="0"/>
            </a:endParaRPr>
          </a:p>
          <a:p>
            <a:pPr marL="0" indent="0">
              <a:buNone/>
            </a:pPr>
            <a:r>
              <a:rPr lang="en-IN" sz="1900" dirty="0">
                <a:latin typeface="Times New Roman" panose="02020603050405020304" pitchFamily="18" charset="0"/>
                <a:cs typeface="Times New Roman" panose="02020603050405020304" pitchFamily="18" charset="0"/>
              </a:rPr>
              <a:t>(</a:t>
            </a:r>
            <a:r>
              <a:rPr lang="en-US" sz="1900" b="0" i="0" dirty="0">
                <a:solidFill>
                  <a:srgbClr val="282829"/>
                </a:solidFill>
                <a:effectLst/>
                <a:latin typeface="Times New Roman" panose="02020603050405020304" pitchFamily="18" charset="0"/>
                <a:ea typeface="Tahoma" panose="020B0604030504040204" pitchFamily="34" charset="0"/>
                <a:cs typeface="Times New Roman" panose="02020603050405020304" pitchFamily="18" charset="0"/>
              </a:rPr>
              <a:t>An acre of land is 4046sqmetres. In a square form, this means each side is   63 meters long.</a:t>
            </a:r>
            <a:r>
              <a:rPr lang="en-IN" sz="19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603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A2A3-9492-E60B-3ABE-40CFE518C9CD}"/>
              </a:ext>
            </a:extLst>
          </p:cNvPr>
          <p:cNvSpPr>
            <a:spLocks noGrp="1"/>
          </p:cNvSpPr>
          <p:nvPr>
            <p:ph type="title"/>
          </p:nvPr>
        </p:nvSpPr>
        <p:spPr/>
        <p:txBody>
          <a:bodyPr/>
          <a:lstStyle/>
          <a:p>
            <a:r>
              <a:rPr lang="en-IN" dirty="0"/>
              <a:t>Hardware Tools Used</a:t>
            </a:r>
          </a:p>
        </p:txBody>
      </p:sp>
      <p:sp>
        <p:nvSpPr>
          <p:cNvPr id="3" name="Content Placeholder 2">
            <a:extLst>
              <a:ext uri="{FF2B5EF4-FFF2-40B4-BE49-F238E27FC236}">
                <a16:creationId xmlns:a16="http://schemas.microsoft.com/office/drawing/2014/main" id="{F3FCE776-848A-EF1B-6324-0CFE3B05894B}"/>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DHT11 Sensor: Humidity and Temperature</a:t>
            </a:r>
          </a:p>
          <a:p>
            <a:r>
              <a:rPr lang="en-IN" sz="1800" dirty="0">
                <a:latin typeface="Times New Roman" panose="02020603050405020304" pitchFamily="18" charset="0"/>
                <a:cs typeface="Times New Roman" panose="02020603050405020304" pitchFamily="18" charset="0"/>
              </a:rPr>
              <a:t>Soil moisture sensor: soil moisture percentage</a:t>
            </a:r>
          </a:p>
          <a:p>
            <a:r>
              <a:rPr lang="en-IN" sz="1800" dirty="0">
                <a:latin typeface="Times New Roman" panose="02020603050405020304" pitchFamily="18" charset="0"/>
                <a:cs typeface="Times New Roman" panose="02020603050405020304" pitchFamily="18" charset="0"/>
              </a:rPr>
              <a:t>Relay : To control water pump</a:t>
            </a:r>
          </a:p>
          <a:p>
            <a:r>
              <a:rPr lang="en-IN" sz="1800" dirty="0">
                <a:latin typeface="Times New Roman" panose="02020603050405020304" pitchFamily="18" charset="0"/>
                <a:cs typeface="Times New Roman" panose="02020603050405020304" pitchFamily="18" charset="0"/>
              </a:rPr>
              <a:t>Water Pump</a:t>
            </a:r>
          </a:p>
          <a:p>
            <a:r>
              <a:rPr lang="en-IN" sz="1800" dirty="0">
                <a:latin typeface="Times New Roman" panose="02020603050405020304" pitchFamily="18" charset="0"/>
                <a:cs typeface="Times New Roman" panose="02020603050405020304" pitchFamily="18" charset="0"/>
              </a:rPr>
              <a:t>Arduino Uno</a:t>
            </a:r>
          </a:p>
          <a:p>
            <a:r>
              <a:rPr lang="en-IN" sz="1800" dirty="0">
                <a:latin typeface="Times New Roman" panose="02020603050405020304" pitchFamily="18" charset="0"/>
                <a:cs typeface="Times New Roman" panose="02020603050405020304" pitchFamily="18" charset="0"/>
              </a:rPr>
              <a:t>LoRa Tx</a:t>
            </a:r>
          </a:p>
          <a:p>
            <a:r>
              <a:rPr lang="en-IN" sz="1800" dirty="0">
                <a:latin typeface="Times New Roman" panose="02020603050405020304" pitchFamily="18" charset="0"/>
                <a:cs typeface="Times New Roman" panose="02020603050405020304" pitchFamily="18" charset="0"/>
              </a:rPr>
              <a:t>LoRa Rx</a:t>
            </a:r>
          </a:p>
          <a:p>
            <a:r>
              <a:rPr lang="en-IN" sz="1800" dirty="0">
                <a:latin typeface="Times New Roman" panose="02020603050405020304" pitchFamily="18" charset="0"/>
                <a:cs typeface="Times New Roman" panose="02020603050405020304" pitchFamily="18" charset="0"/>
              </a:rPr>
              <a:t>Raspberry Pi</a:t>
            </a:r>
          </a:p>
          <a:p>
            <a:r>
              <a:rPr lang="en-IN" sz="1800" dirty="0">
                <a:latin typeface="Times New Roman" panose="02020603050405020304" pitchFamily="18" charset="0"/>
                <a:cs typeface="Times New Roman" panose="02020603050405020304" pitchFamily="18" charset="0"/>
              </a:rPr>
              <a:t>LCD display</a:t>
            </a:r>
          </a:p>
        </p:txBody>
      </p:sp>
    </p:spTree>
    <p:extLst>
      <p:ext uri="{BB962C8B-B14F-4D97-AF65-F5344CB8AC3E}">
        <p14:creationId xmlns:p14="http://schemas.microsoft.com/office/powerpoint/2010/main" val="166615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25A5-FFC9-3F5C-1B74-FFC10C1E28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Tools Used</a:t>
            </a:r>
          </a:p>
        </p:txBody>
      </p:sp>
      <p:sp>
        <p:nvSpPr>
          <p:cNvPr id="3" name="Content Placeholder 2">
            <a:extLst>
              <a:ext uri="{FF2B5EF4-FFF2-40B4-BE49-F238E27FC236}">
                <a16:creationId xmlns:a16="http://schemas.microsoft.com/office/drawing/2014/main" id="{9D0F5F83-EAD7-6AB9-EC8F-14C536861214}"/>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Arduino IDE</a:t>
            </a:r>
          </a:p>
          <a:p>
            <a:r>
              <a:rPr lang="en-IN" sz="1800" dirty="0">
                <a:latin typeface="Times New Roman" panose="02020603050405020304" pitchFamily="18" charset="0"/>
                <a:cs typeface="Times New Roman" panose="02020603050405020304" pitchFamily="18" charset="0"/>
              </a:rPr>
              <a:t>Putty</a:t>
            </a:r>
          </a:p>
          <a:p>
            <a:r>
              <a:rPr lang="en-IN" sz="1800" dirty="0">
                <a:latin typeface="Times New Roman" panose="02020603050405020304" pitchFamily="18" charset="0"/>
                <a:cs typeface="Times New Roman" panose="02020603050405020304" pitchFamily="18" charset="0"/>
              </a:rPr>
              <a:t>VNC Viewer</a:t>
            </a:r>
          </a:p>
          <a:p>
            <a:r>
              <a:rPr lang="en-IN" sz="1800" dirty="0">
                <a:latin typeface="Times New Roman" panose="02020603050405020304" pitchFamily="18" charset="0"/>
                <a:cs typeface="Times New Roman" panose="02020603050405020304" pitchFamily="18" charset="0"/>
              </a:rPr>
              <a:t>Advanced IP Scanner</a:t>
            </a:r>
          </a:p>
          <a:p>
            <a:r>
              <a:rPr lang="en-IN" sz="1800" dirty="0">
                <a:latin typeface="Times New Roman" panose="02020603050405020304" pitchFamily="18" charset="0"/>
                <a:cs typeface="Times New Roman" panose="02020603050405020304" pitchFamily="18" charset="0"/>
              </a:rPr>
              <a:t>Raspberry Pi Imager</a:t>
            </a:r>
          </a:p>
          <a:p>
            <a:r>
              <a:rPr lang="en-IN" sz="1800" dirty="0">
                <a:latin typeface="Times New Roman" panose="02020603050405020304" pitchFamily="18" charset="0"/>
                <a:cs typeface="Times New Roman" panose="02020603050405020304" pitchFamily="18" charset="0"/>
              </a:rPr>
              <a:t>Programming Languages</a:t>
            </a:r>
          </a:p>
          <a:p>
            <a:pPr lvl="1"/>
            <a:r>
              <a:rPr lang="en-IN" sz="1800" dirty="0">
                <a:latin typeface="Times New Roman" panose="02020603050405020304" pitchFamily="18" charset="0"/>
                <a:cs typeface="Times New Roman" panose="02020603050405020304" pitchFamily="18" charset="0"/>
              </a:rPr>
              <a:t>Embedded C</a:t>
            </a:r>
          </a:p>
          <a:p>
            <a:pPr lvl="1"/>
            <a:r>
              <a:rPr lang="en-IN" sz="1800" dirty="0">
                <a:latin typeface="Times New Roman" panose="02020603050405020304" pitchFamily="18" charset="0"/>
                <a:cs typeface="Times New Roman" panose="02020603050405020304" pitchFamily="18" charset="0"/>
              </a:rPr>
              <a:t>Python</a:t>
            </a:r>
          </a:p>
        </p:txBody>
      </p:sp>
    </p:spTree>
    <p:extLst>
      <p:ext uri="{BB962C8B-B14F-4D97-AF65-F5344CB8AC3E}">
        <p14:creationId xmlns:p14="http://schemas.microsoft.com/office/powerpoint/2010/main" val="1429327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915</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Tahoma</vt:lpstr>
      <vt:lpstr>Times New Roman</vt:lpstr>
      <vt:lpstr>Office Theme</vt:lpstr>
      <vt:lpstr>Self sustained automated mango cultivation with remote monitoring</vt:lpstr>
      <vt:lpstr>Outline</vt:lpstr>
      <vt:lpstr>Introduction</vt:lpstr>
      <vt:lpstr>Literature review</vt:lpstr>
      <vt:lpstr>Conclusions from literature review</vt:lpstr>
      <vt:lpstr>Conclusions from literature review</vt:lpstr>
      <vt:lpstr>Objectives</vt:lpstr>
      <vt:lpstr>Hardware Tools Used</vt:lpstr>
      <vt:lpstr>Software Tools Used</vt:lpstr>
      <vt:lpstr>Block Diagram of automated cultivation</vt:lpstr>
      <vt:lpstr>Block Diagram of automated cultivation</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account</dc:creator>
  <cp:lastModifiedBy>venkata bhanu prakash chitluru</cp:lastModifiedBy>
  <cp:revision>14</cp:revision>
  <dcterms:created xsi:type="dcterms:W3CDTF">2023-02-23T11:55:54Z</dcterms:created>
  <dcterms:modified xsi:type="dcterms:W3CDTF">2023-04-25T06:49:08Z</dcterms:modified>
</cp:coreProperties>
</file>