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71" r:id="rId8"/>
    <p:sldId id="270" r:id="rId9"/>
    <p:sldId id="272" r:id="rId10"/>
    <p:sldId id="274" r:id="rId11"/>
    <p:sldId id="261" r:id="rId12"/>
    <p:sldId id="275" r:id="rId13"/>
    <p:sldId id="267" r:id="rId14"/>
    <p:sldId id="269" r:id="rId15"/>
    <p:sldId id="262" r:id="rId16"/>
    <p:sldId id="263" r:id="rId17"/>
    <p:sldId id="276"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D6BB71-A2CD-43A3-8DBF-443F7F157E21}">
          <p14:sldIdLst>
            <p14:sldId id="256"/>
            <p14:sldId id="257"/>
            <p14:sldId id="258"/>
            <p14:sldId id="259"/>
            <p14:sldId id="265"/>
            <p14:sldId id="260"/>
            <p14:sldId id="271"/>
            <p14:sldId id="270"/>
            <p14:sldId id="272"/>
            <p14:sldId id="274"/>
            <p14:sldId id="261"/>
            <p14:sldId id="275"/>
            <p14:sldId id="267"/>
            <p14:sldId id="269"/>
            <p14:sldId id="262"/>
            <p14:sldId id="263"/>
            <p14:sldId id="276"/>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1D40-302C-61A9-C5D8-360D7620A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8744D1-385B-B80B-E000-F95B6827A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CAAE36-28F3-7380-C28F-AACF9E0195E4}"/>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5" name="Footer Placeholder 4">
            <a:extLst>
              <a:ext uri="{FF2B5EF4-FFF2-40B4-BE49-F238E27FC236}">
                <a16:creationId xmlns:a16="http://schemas.microsoft.com/office/drawing/2014/main" id="{5B0C1E82-779F-F1E4-DB1F-837846284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A0679-C2BF-6475-A3F4-1E8FA9204CAF}"/>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427379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D0F6-8990-2F39-8283-6D59E1E832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7D46BF-C815-C88C-FB99-49809F526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EA9DC-AA1D-C7C1-7DFD-6EBBEC250A28}"/>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5" name="Footer Placeholder 4">
            <a:extLst>
              <a:ext uri="{FF2B5EF4-FFF2-40B4-BE49-F238E27FC236}">
                <a16:creationId xmlns:a16="http://schemas.microsoft.com/office/drawing/2014/main" id="{FE28D14F-5201-4317-9236-1AAEB49DE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EE549-29AD-EC90-B572-D3F25D204063}"/>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360545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77F21-F358-7C83-2C26-619E3F18B3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7D4ECB-D393-FE7F-7D8C-9F1486EFF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ABE29-5FD4-05E7-69B4-31DB28CE4BB7}"/>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5" name="Footer Placeholder 4">
            <a:extLst>
              <a:ext uri="{FF2B5EF4-FFF2-40B4-BE49-F238E27FC236}">
                <a16:creationId xmlns:a16="http://schemas.microsoft.com/office/drawing/2014/main" id="{976B7BE4-9782-6346-A6F0-D85EBAB6A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A9A7B-94DD-9BDA-888B-30327F442458}"/>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238474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B7F7-BC95-597C-5F6E-DF751CED4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AB95A-B31B-AA64-38E5-776959B06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A286E-5304-672C-DE5F-C6AD2116FE14}"/>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5" name="Footer Placeholder 4">
            <a:extLst>
              <a:ext uri="{FF2B5EF4-FFF2-40B4-BE49-F238E27FC236}">
                <a16:creationId xmlns:a16="http://schemas.microsoft.com/office/drawing/2014/main" id="{53177460-0050-133A-8445-1EC4F41D1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7B174-635F-A21B-E5C4-39513FFF5071}"/>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290439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D25B-B01D-03A0-94C1-751BBA102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C75C5-2691-4152-B13C-5863E6E86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F72D4-CE38-2215-E684-D61C7A42F646}"/>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5" name="Footer Placeholder 4">
            <a:extLst>
              <a:ext uri="{FF2B5EF4-FFF2-40B4-BE49-F238E27FC236}">
                <a16:creationId xmlns:a16="http://schemas.microsoft.com/office/drawing/2014/main" id="{40A48F70-38C0-2235-8B3B-24DCD689C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BABBA-1B3A-A468-CF3C-76652E1DC658}"/>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99199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66E3-EA74-8B6B-9809-7A2C6D108B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464EE-5F24-C62F-44F7-74EA18026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7A1200-5EC8-3EC1-DA01-AEE760606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9D5BC0-39D5-62EB-74CB-48327488C7F8}"/>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6" name="Footer Placeholder 5">
            <a:extLst>
              <a:ext uri="{FF2B5EF4-FFF2-40B4-BE49-F238E27FC236}">
                <a16:creationId xmlns:a16="http://schemas.microsoft.com/office/drawing/2014/main" id="{8D1D9DE2-D3E9-9FC1-F7C1-C7BC861C6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FB2E5-7E37-73B5-6199-73623EB7DD7B}"/>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196134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2039-22D0-500E-56CB-CA8353C6DF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A90E2-4AC9-42D7-5907-94A97951A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FA5C0-902E-0805-63BB-661F6FBDD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97BD2B-B616-8BC4-9062-709BB6DEE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2B420-0130-40C1-82EC-84CAF36D1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0C9EE2-9E8E-1BE3-DD5C-2D2AB50B32C8}"/>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8" name="Footer Placeholder 7">
            <a:extLst>
              <a:ext uri="{FF2B5EF4-FFF2-40B4-BE49-F238E27FC236}">
                <a16:creationId xmlns:a16="http://schemas.microsoft.com/office/drawing/2014/main" id="{6C7C53B1-51D2-F74D-89F1-9EAAC8D9BA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2C2A4D-7BAE-D92B-B351-41C00E5AC877}"/>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63795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1EB5-3875-0AD9-C2F5-1A421A8AC5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741400-F79B-DCC2-7389-D538BAAC4920}"/>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4" name="Footer Placeholder 3">
            <a:extLst>
              <a:ext uri="{FF2B5EF4-FFF2-40B4-BE49-F238E27FC236}">
                <a16:creationId xmlns:a16="http://schemas.microsoft.com/office/drawing/2014/main" id="{5FE428D2-98B0-482E-B204-EFA5B75F0C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B5C345-D8C1-7E1E-2659-8FB746189E91}"/>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218837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DE2FC0-6251-6A5B-FE38-7154C47B0A88}"/>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3" name="Footer Placeholder 2">
            <a:extLst>
              <a:ext uri="{FF2B5EF4-FFF2-40B4-BE49-F238E27FC236}">
                <a16:creationId xmlns:a16="http://schemas.microsoft.com/office/drawing/2014/main" id="{638CAD92-9B27-9DF5-5216-100F3F7949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26B033-1685-45B9-7583-AB5C13A8496F}"/>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257194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370E-585B-1434-B216-3C6B9550F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F9FFDF-FA62-61D0-A5D2-68EC25E24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F78AF7-C3E0-829A-7123-CA2953BC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128F7-C65A-7E46-81C3-B5EAE4112411}"/>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6" name="Footer Placeholder 5">
            <a:extLst>
              <a:ext uri="{FF2B5EF4-FFF2-40B4-BE49-F238E27FC236}">
                <a16:creationId xmlns:a16="http://schemas.microsoft.com/office/drawing/2014/main" id="{044484B5-17C7-55D0-B3F7-A8D431630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9B706-8968-BCE6-0D01-ED868F6285F8}"/>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37973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0EF0-1123-3131-F732-78476DA4D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A3B4AC-0FFC-3DFD-D3D4-A18E4EEE4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8BA137-04B4-17FD-014E-FA20E389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2C6A1-D848-5115-4904-BDB412F3BB9B}"/>
              </a:ext>
            </a:extLst>
          </p:cNvPr>
          <p:cNvSpPr>
            <a:spLocks noGrp="1"/>
          </p:cNvSpPr>
          <p:nvPr>
            <p:ph type="dt" sz="half" idx="10"/>
          </p:nvPr>
        </p:nvSpPr>
        <p:spPr/>
        <p:txBody>
          <a:bodyPr/>
          <a:lstStyle/>
          <a:p>
            <a:fld id="{CB0D6C6C-44C1-4F74-A92B-6D9DA50E9BDD}" type="datetimeFigureOut">
              <a:rPr lang="en-IN" smtClean="0"/>
              <a:t>13-04-2023</a:t>
            </a:fld>
            <a:endParaRPr lang="en-IN"/>
          </a:p>
        </p:txBody>
      </p:sp>
      <p:sp>
        <p:nvSpPr>
          <p:cNvPr id="6" name="Footer Placeholder 5">
            <a:extLst>
              <a:ext uri="{FF2B5EF4-FFF2-40B4-BE49-F238E27FC236}">
                <a16:creationId xmlns:a16="http://schemas.microsoft.com/office/drawing/2014/main" id="{157B3EB9-6D1E-1BD2-09C6-4C1B5B13D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B64FF-D99E-CE22-60D6-589AD6F81CB3}"/>
              </a:ext>
            </a:extLst>
          </p:cNvPr>
          <p:cNvSpPr>
            <a:spLocks noGrp="1"/>
          </p:cNvSpPr>
          <p:nvPr>
            <p:ph type="sldNum" sz="quarter" idx="12"/>
          </p:nvPr>
        </p:nvSpPr>
        <p:spPr/>
        <p:txBody>
          <a:bodyPr/>
          <a:lstStyle/>
          <a:p>
            <a:fld id="{81A721C3-0085-4903-84C0-E1B093015DFA}" type="slidenum">
              <a:rPr lang="en-IN" smtClean="0"/>
              <a:t>‹#›</a:t>
            </a:fld>
            <a:endParaRPr lang="en-IN"/>
          </a:p>
        </p:txBody>
      </p:sp>
    </p:spTree>
    <p:extLst>
      <p:ext uri="{BB962C8B-B14F-4D97-AF65-F5344CB8AC3E}">
        <p14:creationId xmlns:p14="http://schemas.microsoft.com/office/powerpoint/2010/main" val="322240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2AC6E-4165-90CC-97D5-D2885A2EB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66EFC-AA35-40A1-8678-0AACA3115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05E263-C27B-94C1-E0A1-2447BC6D6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D6C6C-44C1-4F74-A92B-6D9DA50E9BDD}" type="datetimeFigureOut">
              <a:rPr lang="en-IN" smtClean="0"/>
              <a:t>13-04-2023</a:t>
            </a:fld>
            <a:endParaRPr lang="en-IN"/>
          </a:p>
        </p:txBody>
      </p:sp>
      <p:sp>
        <p:nvSpPr>
          <p:cNvPr id="5" name="Footer Placeholder 4">
            <a:extLst>
              <a:ext uri="{FF2B5EF4-FFF2-40B4-BE49-F238E27FC236}">
                <a16:creationId xmlns:a16="http://schemas.microsoft.com/office/drawing/2014/main" id="{62ADDA21-8661-20E5-6501-04A52F40D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23F6DC-5680-1684-43F0-B7D8EFAE4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721C3-0085-4903-84C0-E1B093015DFA}" type="slidenum">
              <a:rPr lang="en-IN" smtClean="0"/>
              <a:t>‹#›</a:t>
            </a:fld>
            <a:endParaRPr lang="en-IN"/>
          </a:p>
        </p:txBody>
      </p:sp>
    </p:spTree>
    <p:extLst>
      <p:ext uri="{BB962C8B-B14F-4D97-AF65-F5344CB8AC3E}">
        <p14:creationId xmlns:p14="http://schemas.microsoft.com/office/powerpoint/2010/main" val="313096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6C6-244B-1D36-054D-FD2E06526B37}"/>
              </a:ext>
            </a:extLst>
          </p:cNvPr>
          <p:cNvSpPr>
            <a:spLocks noGrp="1"/>
          </p:cNvSpPr>
          <p:nvPr>
            <p:ph type="ctrTitle"/>
          </p:nvPr>
        </p:nvSpPr>
        <p:spPr/>
        <p:txBody>
          <a:bodyPr>
            <a:normAutofit/>
          </a:bodyPr>
          <a:lstStyle/>
          <a:p>
            <a:r>
              <a:rPr lang="en-IN" sz="4400" dirty="0">
                <a:latin typeface="Times New Roman" panose="02020603050405020304" pitchFamily="18" charset="0"/>
                <a:cs typeface="Times New Roman" panose="02020603050405020304" pitchFamily="18" charset="0"/>
              </a:rPr>
              <a:t>MSA PROJECT REPORT</a:t>
            </a: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Piezoelectric Rate Gyroscope</a:t>
            </a:r>
          </a:p>
        </p:txBody>
      </p:sp>
      <p:sp>
        <p:nvSpPr>
          <p:cNvPr id="3" name="Subtitle 2">
            <a:extLst>
              <a:ext uri="{FF2B5EF4-FFF2-40B4-BE49-F238E27FC236}">
                <a16:creationId xmlns:a16="http://schemas.microsoft.com/office/drawing/2014/main" id="{78635B73-54E8-AE46-4379-6A265D9504EB}"/>
              </a:ext>
            </a:extLst>
          </p:cNvPr>
          <p:cNvSpPr>
            <a:spLocks noGrp="1"/>
          </p:cNvSpPr>
          <p:nvPr>
            <p:ph type="subTitle" idx="1"/>
          </p:nvPr>
        </p:nvSpPr>
        <p:spPr>
          <a:xfrm>
            <a:off x="1524000" y="3602037"/>
            <a:ext cx="9144000" cy="2238589"/>
          </a:xfrm>
        </p:spPr>
        <p:txBody>
          <a:bodyPr>
            <a:normAutofit/>
          </a:bodyPr>
          <a:lstStyle/>
          <a:p>
            <a:r>
              <a:rPr lang="en-IN" dirty="0"/>
              <a:t>			</a:t>
            </a:r>
            <a:r>
              <a:rPr lang="en-IN" b="1" dirty="0">
                <a:latin typeface="Times New Roman" panose="02020603050405020304" pitchFamily="18" charset="0"/>
                <a:cs typeface="Times New Roman" panose="02020603050405020304" pitchFamily="18" charset="0"/>
              </a:rPr>
              <a:t>    </a:t>
            </a:r>
            <a:r>
              <a:rPr lang="en-IN" sz="3100" b="1" dirty="0">
                <a:latin typeface="Times New Roman" panose="02020603050405020304" pitchFamily="18" charset="0"/>
                <a:cs typeface="Times New Roman" panose="02020603050405020304" pitchFamily="18" charset="0"/>
              </a:rPr>
              <a:t>Group-12</a:t>
            </a:r>
            <a:r>
              <a:rPr lang="en-IN"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C.V.Bhanu Prakash – S20200020255</a:t>
            </a:r>
          </a:p>
          <a:p>
            <a:r>
              <a:rPr lang="en-IN" sz="2000" dirty="0">
                <a:latin typeface="Times New Roman" panose="02020603050405020304" pitchFamily="18" charset="0"/>
                <a:cs typeface="Times New Roman" panose="02020603050405020304" pitchFamily="18" charset="0"/>
              </a:rPr>
              <a:t>T.V.S.Kalyan – S20200020305</a:t>
            </a:r>
          </a:p>
          <a:p>
            <a:r>
              <a:rPr lang="en-IN" sz="2000" dirty="0">
                <a:latin typeface="Times New Roman" panose="02020603050405020304" pitchFamily="18" charset="0"/>
                <a:cs typeface="Times New Roman" panose="02020603050405020304" pitchFamily="18" charset="0"/>
              </a:rPr>
              <a:t>S.Sai Anirudh – S20200020299</a:t>
            </a:r>
          </a:p>
        </p:txBody>
      </p:sp>
    </p:spTree>
    <p:extLst>
      <p:ext uri="{BB962C8B-B14F-4D97-AF65-F5344CB8AC3E}">
        <p14:creationId xmlns:p14="http://schemas.microsoft.com/office/powerpoint/2010/main" val="166152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9D74-BBAD-E3A0-A85F-FEBE1FBC834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Experimental details</a:t>
            </a:r>
          </a:p>
        </p:txBody>
      </p:sp>
      <p:sp>
        <p:nvSpPr>
          <p:cNvPr id="3" name="Content Placeholder 2">
            <a:extLst>
              <a:ext uri="{FF2B5EF4-FFF2-40B4-BE49-F238E27FC236}">
                <a16:creationId xmlns:a16="http://schemas.microsoft.com/office/drawing/2014/main" id="{5A607B9E-84D5-92A3-6458-FEC7E14CDA4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Eigen Frequencies: </a:t>
            </a:r>
          </a:p>
          <a:p>
            <a:pPr marL="457200" lvl="1" indent="0">
              <a:buNone/>
            </a:pPr>
            <a:r>
              <a:rPr lang="en-IN" dirty="0">
                <a:latin typeface="Times New Roman" panose="02020603050405020304" pitchFamily="18" charset="0"/>
                <a:cs typeface="Times New Roman" panose="02020603050405020304" pitchFamily="18" charset="0"/>
              </a:rPr>
              <a:t>These are also known as natural frequencies at which a system vibrates or oscillates when it is exited by an external force or disturbance and allowed to freely oscillate.</a:t>
            </a:r>
          </a:p>
          <a:p>
            <a:pPr marL="457200" lvl="1" indent="0">
              <a:buNone/>
            </a:pPr>
            <a:r>
              <a:rPr lang="en-IN" dirty="0">
                <a:latin typeface="Times New Roman" panose="02020603050405020304" pitchFamily="18" charset="0"/>
                <a:cs typeface="Times New Roman" panose="02020603050405020304" pitchFamily="18" charset="0"/>
              </a:rPr>
              <a:t>These are the Eigenfrequencies we used for the study: </a:t>
            </a:r>
          </a:p>
          <a:p>
            <a:pPr marL="457200" lvl="1" indent="0">
              <a:buNone/>
            </a:pPr>
            <a:endParaRPr lang="en-IN" dirty="0"/>
          </a:p>
        </p:txBody>
      </p:sp>
      <p:pic>
        <p:nvPicPr>
          <p:cNvPr id="4" name="Content Placeholder 11">
            <a:extLst>
              <a:ext uri="{FF2B5EF4-FFF2-40B4-BE49-F238E27FC236}">
                <a16:creationId xmlns:a16="http://schemas.microsoft.com/office/drawing/2014/main" id="{3B756E56-21ED-D168-EE7E-2712B1DFE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219" y="3820445"/>
            <a:ext cx="6850685" cy="2027005"/>
          </a:xfrm>
          <a:prstGeom prst="rect">
            <a:avLst/>
          </a:prstGeom>
        </p:spPr>
      </p:pic>
    </p:spTree>
    <p:extLst>
      <p:ext uri="{BB962C8B-B14F-4D97-AF65-F5344CB8AC3E}">
        <p14:creationId xmlns:p14="http://schemas.microsoft.com/office/powerpoint/2010/main" val="44809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BA1B-C789-45F4-E741-BAB841B4C0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F075B3B8-7F93-4654-C1B1-4F66BBD0E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935" y="1433479"/>
            <a:ext cx="4760346" cy="4229467"/>
          </a:xfrm>
        </p:spPr>
      </p:pic>
      <p:pic>
        <p:nvPicPr>
          <p:cNvPr id="17" name="Picture 16">
            <a:extLst>
              <a:ext uri="{FF2B5EF4-FFF2-40B4-BE49-F238E27FC236}">
                <a16:creationId xmlns:a16="http://schemas.microsoft.com/office/drawing/2014/main" id="{D8AC198F-1F9F-37BF-A399-BE16BCBEB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330" y="1352268"/>
            <a:ext cx="4794421" cy="4310678"/>
          </a:xfrm>
          <a:prstGeom prst="rect">
            <a:avLst/>
          </a:prstGeom>
        </p:spPr>
      </p:pic>
    </p:spTree>
    <p:extLst>
      <p:ext uri="{BB962C8B-B14F-4D97-AF65-F5344CB8AC3E}">
        <p14:creationId xmlns:p14="http://schemas.microsoft.com/office/powerpoint/2010/main" val="189534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5EEF-B78A-A3D5-D2F0-F9966D0424C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74031C24-76A9-FA6D-3710-51900071D52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determine which is better, we performed simulations for both materials in a piezoelectric rate gyroscope. The selection depends on several characteristics like: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Sensitivity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Stability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Frequency range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Size and weight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Cost</a:t>
            </a:r>
          </a:p>
        </p:txBody>
      </p:sp>
    </p:spTree>
    <p:extLst>
      <p:ext uri="{BB962C8B-B14F-4D97-AF65-F5344CB8AC3E}">
        <p14:creationId xmlns:p14="http://schemas.microsoft.com/office/powerpoint/2010/main" val="394655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F0A9-970A-1DA6-752F-8784FE8658F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9" name="Content Placeholder 8">
            <a:extLst>
              <a:ext uri="{FF2B5EF4-FFF2-40B4-BE49-F238E27FC236}">
                <a16:creationId xmlns:a16="http://schemas.microsoft.com/office/drawing/2014/main" id="{EC29B707-91C6-204D-13EE-B4342D455C1D}"/>
              </a:ext>
            </a:extLst>
          </p:cNvPr>
          <p:cNvPicPr>
            <a:picLocks noGrp="1" noChangeAspect="1"/>
          </p:cNvPicPr>
          <p:nvPr>
            <p:ph idx="1"/>
          </p:nvPr>
        </p:nvPicPr>
        <p:blipFill>
          <a:blip r:embed="rId2"/>
          <a:stretch>
            <a:fillRect/>
          </a:stretch>
        </p:blipFill>
        <p:spPr>
          <a:xfrm>
            <a:off x="838200" y="1872574"/>
            <a:ext cx="4860471" cy="3417883"/>
          </a:xfrm>
        </p:spPr>
      </p:pic>
      <p:pic>
        <p:nvPicPr>
          <p:cNvPr id="11" name="Picture 10">
            <a:extLst>
              <a:ext uri="{FF2B5EF4-FFF2-40B4-BE49-F238E27FC236}">
                <a16:creationId xmlns:a16="http://schemas.microsoft.com/office/drawing/2014/main" id="{F631417B-E440-E679-0969-DE316EB2EECD}"/>
              </a:ext>
            </a:extLst>
          </p:cNvPr>
          <p:cNvPicPr>
            <a:picLocks noChangeAspect="1"/>
          </p:cNvPicPr>
          <p:nvPr/>
        </p:nvPicPr>
        <p:blipFill>
          <a:blip r:embed="rId3"/>
          <a:stretch>
            <a:fillRect/>
          </a:stretch>
        </p:blipFill>
        <p:spPr>
          <a:xfrm>
            <a:off x="5954488" y="1690688"/>
            <a:ext cx="5104250" cy="3112851"/>
          </a:xfrm>
          <a:prstGeom prst="rect">
            <a:avLst/>
          </a:prstGeom>
        </p:spPr>
      </p:pic>
    </p:spTree>
    <p:extLst>
      <p:ext uri="{BB962C8B-B14F-4D97-AF65-F5344CB8AC3E}">
        <p14:creationId xmlns:p14="http://schemas.microsoft.com/office/powerpoint/2010/main" val="254388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79AE-3974-E478-532D-FA0EEC8047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519E3FDF-D0E1-4304-75BD-CC5396FFBF85}"/>
              </a:ext>
            </a:extLst>
          </p:cNvPr>
          <p:cNvPicPr>
            <a:picLocks noGrp="1" noChangeAspect="1"/>
          </p:cNvPicPr>
          <p:nvPr>
            <p:ph idx="1"/>
          </p:nvPr>
        </p:nvPicPr>
        <p:blipFill>
          <a:blip r:embed="rId2"/>
          <a:stretch>
            <a:fillRect/>
          </a:stretch>
        </p:blipFill>
        <p:spPr>
          <a:xfrm>
            <a:off x="1013254" y="1465686"/>
            <a:ext cx="4931201" cy="3926627"/>
          </a:xfrm>
        </p:spPr>
      </p:pic>
      <p:pic>
        <p:nvPicPr>
          <p:cNvPr id="7" name="Picture 6">
            <a:extLst>
              <a:ext uri="{FF2B5EF4-FFF2-40B4-BE49-F238E27FC236}">
                <a16:creationId xmlns:a16="http://schemas.microsoft.com/office/drawing/2014/main" id="{F7C16DA6-0EBB-BDB0-F7B3-1FF0B919A32C}"/>
              </a:ext>
            </a:extLst>
          </p:cNvPr>
          <p:cNvPicPr>
            <a:picLocks noChangeAspect="1"/>
          </p:cNvPicPr>
          <p:nvPr/>
        </p:nvPicPr>
        <p:blipFill>
          <a:blip r:embed="rId3"/>
          <a:stretch>
            <a:fillRect/>
          </a:stretch>
        </p:blipFill>
        <p:spPr>
          <a:xfrm>
            <a:off x="6178377" y="1625439"/>
            <a:ext cx="5409345" cy="3663253"/>
          </a:xfrm>
          <a:prstGeom prst="rect">
            <a:avLst/>
          </a:prstGeom>
        </p:spPr>
      </p:pic>
    </p:spTree>
    <p:extLst>
      <p:ext uri="{BB962C8B-B14F-4D97-AF65-F5344CB8AC3E}">
        <p14:creationId xmlns:p14="http://schemas.microsoft.com/office/powerpoint/2010/main" val="2824981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6D96-4A16-421A-209E-E6BD4E1E901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B9138936-6867-1321-07AA-DC50871A391A}"/>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This model shows how to analyze a tuning fork based piezoelectric rate gyroscope. The reverse piezoelectric effect is used to drive an in-plane tuning fork mode. This mode is coupled to an out of plane mode by the Coriolis force and the resulting out of plane motion is sensed by the direct piezoelectric effect. The geometry of the tuning forks is designed so that the eigen frequencies of the nearby modes are separated in frequency space. The frequency response of the system is computed and the rotation rate sensitivity is evaluated.</a:t>
            </a:r>
          </a:p>
        </p:txBody>
      </p:sp>
    </p:spTree>
    <p:extLst>
      <p:ext uri="{BB962C8B-B14F-4D97-AF65-F5344CB8AC3E}">
        <p14:creationId xmlns:p14="http://schemas.microsoft.com/office/powerpoint/2010/main" val="233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2765-EF8E-0E1F-5831-74CFB1337B4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C274D15-D16D-D874-A94D-D9CAAFB8BA52}"/>
              </a:ext>
            </a:extLst>
          </p:cNvPr>
          <p:cNvSpPr>
            <a:spLocks noGrp="1"/>
          </p:cNvSpPr>
          <p:nvPr>
            <p:ph idx="1"/>
          </p:nvPr>
        </p:nvSpPr>
        <p:spPr>
          <a:xfrm>
            <a:off x="838200" y="1850339"/>
            <a:ext cx="10515600" cy="4351338"/>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[1].Jacek Nazdrowicz ,Michal Szermer, Adam Stawinski,Andrzej Napieralski, “MEMS gyroscope FEM modelling and simulation”,25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International Conference on mixed design of integrated circuits and systems.</a:t>
            </a:r>
          </a:p>
          <a:p>
            <a:pPr marL="0" indent="0">
              <a:buNone/>
            </a:pPr>
            <a:r>
              <a:rPr lang="en-IN" dirty="0">
                <a:latin typeface="Times New Roman" panose="02020603050405020304" pitchFamily="18" charset="0"/>
                <a:cs typeface="Times New Roman" panose="02020603050405020304" pitchFamily="18" charset="0"/>
              </a:rPr>
              <a:t>[2].Lee,Sang Woo, et al. “ a micro rate gyroscope based on the SAW gyroscopic effect.” Journal of Micromechanics and Microengineering 17.11(2007); 2272.</a:t>
            </a:r>
          </a:p>
          <a:p>
            <a:pPr marL="0" indent="0">
              <a:buNone/>
            </a:pPr>
            <a:r>
              <a:rPr lang="en-IN" dirty="0">
                <a:latin typeface="Times New Roman" panose="02020603050405020304" pitchFamily="18" charset="0"/>
                <a:cs typeface="Times New Roman" panose="02020603050405020304" pitchFamily="18" charset="0"/>
              </a:rPr>
              <a:t>[3]. Sato, Kenji, Atsushi Ono, and Yoshiro Tomikawa. “Experimental study of gyro sensor using double-ended tuning fork quartz resonator.” Proceedings of the 2004 IEEE International Frequency Control Symposium and Exposition, 2004. IEEE, 2004.</a:t>
            </a:r>
          </a:p>
          <a:p>
            <a:pPr marL="0" indent="0">
              <a:buNone/>
            </a:pPr>
            <a:r>
              <a:rPr lang="en-IN" dirty="0">
                <a:latin typeface="Times New Roman" panose="02020603050405020304" pitchFamily="18" charset="0"/>
                <a:cs typeface="Times New Roman" panose="02020603050405020304" pitchFamily="18" charset="0"/>
              </a:rPr>
              <a:t>[4].Hu, Xiaojun, et al,”Model design of piezoelectric micromachined modal gyroscope.” Journal of sensors 2011 (2011).</a:t>
            </a:r>
          </a:p>
          <a:p>
            <a:pPr marL="0" indent="0">
              <a:buNone/>
            </a:pPr>
            <a:r>
              <a:rPr lang="en-IN" dirty="0">
                <a:latin typeface="Times New Roman" panose="02020603050405020304" pitchFamily="18" charset="0"/>
                <a:cs typeface="Times New Roman" panose="02020603050405020304" pitchFamily="18" charset="0"/>
              </a:rPr>
              <a:t>[5].Vineela,V., Rao,B.R.,Nath, T.M. and Rao,K.S.,Design and simulation of MEMS piezoelectric gyroscope.</a:t>
            </a:r>
          </a:p>
        </p:txBody>
      </p:sp>
    </p:spTree>
    <p:extLst>
      <p:ext uri="{BB962C8B-B14F-4D97-AF65-F5344CB8AC3E}">
        <p14:creationId xmlns:p14="http://schemas.microsoft.com/office/powerpoint/2010/main" val="380196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F3FF-4858-9866-9F95-341F9451684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9DF82F71-A0FF-399B-FB91-E495AEC28F39}"/>
              </a:ext>
            </a:extLst>
          </p:cNvPr>
          <p:cNvSpPr>
            <a:spLocks noGrp="1"/>
          </p:cNvSpPr>
          <p:nvPr>
            <p:ph idx="1"/>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T.V.S.Kalyan: Simulation of Gyroscope with Quartz and PZT-5A. </a:t>
            </a:r>
          </a:p>
          <a:p>
            <a:pPr>
              <a:lnSpc>
                <a:spcPct val="150000"/>
              </a:lnSpc>
            </a:pPr>
            <a:r>
              <a:rPr lang="en-IN" dirty="0">
                <a:latin typeface="Times New Roman" panose="02020603050405020304" pitchFamily="18" charset="0"/>
                <a:cs typeface="Times New Roman" panose="02020603050405020304" pitchFamily="18" charset="0"/>
              </a:rPr>
              <a:t>C.V.Bhanu Prakash: Verifying Gyroscope properties for different eigen frequencies.</a:t>
            </a:r>
          </a:p>
          <a:p>
            <a:pPr>
              <a:lnSpc>
                <a:spcPct val="150000"/>
              </a:lnSpc>
            </a:pPr>
            <a:r>
              <a:rPr lang="en-IN" dirty="0">
                <a:latin typeface="Times New Roman" panose="02020603050405020304" pitchFamily="18" charset="0"/>
                <a:cs typeface="Times New Roman" panose="02020603050405020304" pitchFamily="18" charset="0"/>
              </a:rPr>
              <a:t>S.Sai Anirudh: </a:t>
            </a:r>
            <a:r>
              <a:rPr lang="en-IN">
                <a:latin typeface="Times New Roman" panose="02020603050405020304" pitchFamily="18" charset="0"/>
                <a:cs typeface="Times New Roman" panose="02020603050405020304" pitchFamily="18" charset="0"/>
              </a:rPr>
              <a:t>Meshing and referring to </a:t>
            </a:r>
            <a:r>
              <a:rPr lang="en-IN" dirty="0">
                <a:latin typeface="Times New Roman" panose="02020603050405020304" pitchFamily="18" charset="0"/>
                <a:cs typeface="Times New Roman" panose="02020603050405020304" pitchFamily="18" charset="0"/>
              </a:rPr>
              <a:t>base papers.</a:t>
            </a:r>
          </a:p>
        </p:txBody>
      </p:sp>
    </p:spTree>
    <p:extLst>
      <p:ext uri="{BB962C8B-B14F-4D97-AF65-F5344CB8AC3E}">
        <p14:creationId xmlns:p14="http://schemas.microsoft.com/office/powerpoint/2010/main" val="80148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F71E-F186-D9AD-7060-CFE2550D780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5BF510A-0611-36E0-30DB-17E49C521018}"/>
              </a:ext>
            </a:extLst>
          </p:cNvPr>
          <p:cNvSpPr>
            <a:spLocks noGrp="1"/>
          </p:cNvSpPr>
          <p:nvPr>
            <p:ph idx="1"/>
          </p:nvPr>
        </p:nvSpPr>
        <p:spPr/>
        <p:txBody>
          <a:bodyPr>
            <a:normAutofit/>
          </a:bodyPr>
          <a:lstStyle/>
          <a:p>
            <a:pPr marL="1828800" lvl="4" indent="0">
              <a:buNone/>
            </a:pPr>
            <a:r>
              <a:rPr lang="en-IN" sz="8000" dirty="0"/>
              <a:t>		</a:t>
            </a:r>
          </a:p>
          <a:p>
            <a:pPr marL="1828800" lvl="4" indent="0">
              <a:buNone/>
            </a:pPr>
            <a:r>
              <a:rPr lang="en-IN" sz="8000" dirty="0"/>
              <a:t>	THANK YOU</a:t>
            </a:r>
          </a:p>
        </p:txBody>
      </p:sp>
    </p:spTree>
    <p:extLst>
      <p:ext uri="{BB962C8B-B14F-4D97-AF65-F5344CB8AC3E}">
        <p14:creationId xmlns:p14="http://schemas.microsoft.com/office/powerpoint/2010/main" val="25355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6928-6A6E-4954-BC61-3675DE06EC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AF8066F5-2208-8605-2B0B-4403154C6DD3}"/>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Literature review</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Discussions</a:t>
            </a:r>
          </a:p>
          <a:p>
            <a:r>
              <a:rPr lang="en-IN" dirty="0">
                <a:latin typeface="Times New Roman" panose="02020603050405020304" pitchFamily="18" charset="0"/>
                <a:cs typeface="Times New Roman" panose="02020603050405020304" pitchFamily="18" charset="0"/>
              </a:rPr>
              <a:t>Conclusions</a:t>
            </a:r>
          </a:p>
          <a:p>
            <a:r>
              <a:rPr lang="en-IN" dirty="0">
                <a:latin typeface="Times New Roman" panose="02020603050405020304" pitchFamily="18" charset="0"/>
                <a:cs typeface="Times New Roman" panose="02020603050405020304" pitchFamily="18" charset="0"/>
              </a:rPr>
              <a:t>References</a:t>
            </a:r>
          </a:p>
          <a:p>
            <a:r>
              <a:rPr lang="en-IN" dirty="0">
                <a:latin typeface="Times New Roman" panose="02020603050405020304" pitchFamily="18" charset="0"/>
                <a:cs typeface="Times New Roman" panose="02020603050405020304" pitchFamily="18" charset="0"/>
              </a:rPr>
              <a:t>Contributions</a:t>
            </a:r>
          </a:p>
        </p:txBody>
      </p:sp>
    </p:spTree>
    <p:extLst>
      <p:ext uri="{BB962C8B-B14F-4D97-AF65-F5344CB8AC3E}">
        <p14:creationId xmlns:p14="http://schemas.microsoft.com/office/powerpoint/2010/main" val="65798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705C-753C-5B7A-078F-609FC8B637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CF33A76-3FA7-AA4C-597B-DDAF24C3E5EE}"/>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Gyroscope is a device that can measure and maintain the orientation of angular velocity of an object. These are more advanced than accelerometer. These can measure the tilt and lateral orientation of the object whereas an accelerometer can only measure the linear motion.</a:t>
            </a:r>
          </a:p>
          <a:p>
            <a:pPr marL="0" indent="0">
              <a:buNone/>
            </a:pPr>
            <a:endParaRPr lang="en-IN" dirty="0"/>
          </a:p>
        </p:txBody>
      </p:sp>
      <p:pic>
        <p:nvPicPr>
          <p:cNvPr id="7" name="Picture 6">
            <a:extLst>
              <a:ext uri="{FF2B5EF4-FFF2-40B4-BE49-F238E27FC236}">
                <a16:creationId xmlns:a16="http://schemas.microsoft.com/office/drawing/2014/main" id="{26658FBF-7A85-500F-EEA8-6A857F26A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848" y="3517517"/>
            <a:ext cx="6390303" cy="2794383"/>
          </a:xfrm>
          <a:prstGeom prst="rect">
            <a:avLst/>
          </a:prstGeom>
        </p:spPr>
      </p:pic>
    </p:spTree>
    <p:extLst>
      <p:ext uri="{BB962C8B-B14F-4D97-AF65-F5344CB8AC3E}">
        <p14:creationId xmlns:p14="http://schemas.microsoft.com/office/powerpoint/2010/main" val="25684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C30-BD74-B9AB-4DFE-1890777A6A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C4303F-0C98-4992-5C76-52E8C61CF672}"/>
                  </a:ext>
                </a:extLst>
              </p:cNvPr>
              <p:cNvSpPr>
                <a:spLocks noGrp="1"/>
              </p:cNvSpPr>
              <p:nvPr>
                <p:ph idx="1"/>
              </p:nvPr>
            </p:nvSpPr>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[1].Gyroscope is an instrument used to measure angular velocity and importantly for navigation. Driving mode and sensing mode are the two modes in gyroscopes and Rotary, Vibrating structure and Optical gyroscopes are three basic types of gyroscopes.</a:t>
                </a:r>
              </a:p>
              <a:p>
                <a:pPr marL="0" indent="0">
                  <a:buNone/>
                </a:pPr>
                <a:r>
                  <a:rPr lang="en-IN" dirty="0">
                    <a:latin typeface="Times New Roman" panose="02020603050405020304" pitchFamily="18" charset="0"/>
                    <a:cs typeface="Times New Roman" panose="02020603050405020304" pitchFamily="18" charset="0"/>
                  </a:rPr>
                  <a:t>[2].The concept of Coriolis force is used in gyroscope sensor. In this sensor to measure the angular rate, the rotation rate of the sensor is converted into a electrical signal.</a:t>
                </a:r>
              </a:p>
              <a:p>
                <a:pPr marL="0" indent="0">
                  <a:buNone/>
                </a:pPr>
                <a:r>
                  <a:rPr lang="en-IN" dirty="0"/>
                  <a:t>			          </a:t>
                </a:r>
                <a:r>
                  <a:rPr lang="en-IN" sz="1800" b="1" i="0" u="none" strike="noStrike" baseline="0" dirty="0">
                    <a:latin typeface="TimesNewRomanPS-BoldMT"/>
                  </a:rPr>
                  <a:t>F</a:t>
                </a:r>
                <a:r>
                  <a:rPr lang="en-IN" sz="1800" b="1" i="0" u="none" strike="noStrike" baseline="-25000" dirty="0">
                    <a:latin typeface="TimesNewRomanPS-BoldMT"/>
                  </a:rPr>
                  <a:t>cor</a:t>
                </a:r>
                <a:r>
                  <a:rPr lang="en-IN" sz="1800" b="1" i="0" u="none" strike="noStrike" dirty="0">
                    <a:latin typeface="TimesNewRomanPS-BoldMT"/>
                  </a:rPr>
                  <a:t> = </a:t>
                </a:r>
                <a14:m>
                  <m:oMath xmlns:m="http://schemas.openxmlformats.org/officeDocument/2006/math">
                    <m:r>
                      <a:rPr lang="en-IN" sz="1800" b="1" i="1" u="none" strike="noStrike" smtClean="0">
                        <a:latin typeface="Cambria Math" panose="02040503050406030204" pitchFamily="18" charset="0"/>
                      </a:rPr>
                      <m:t>−</m:t>
                    </m:r>
                    <m:r>
                      <a:rPr lang="en-IN" sz="1800" b="1" i="1" u="none" strike="noStrike" smtClean="0">
                        <a:latin typeface="Cambria Math" panose="02040503050406030204" pitchFamily="18" charset="0"/>
                      </a:rPr>
                      <m:t>𝟐</m:t>
                    </m:r>
                    <m:r>
                      <m:rPr>
                        <m:nor/>
                      </m:rPr>
                      <a:rPr lang="el-GR" sz="1800" b="1"/>
                      <m:t>ρ</m:t>
                    </m:r>
                    <m:r>
                      <m:rPr>
                        <m:sty m:val="p"/>
                      </m:rPr>
                      <a:rPr lang="el-GR" sz="1800" b="1" i="1" u="none" strike="noStrike" smtClean="0">
                        <a:latin typeface="Cambria Math" panose="02040503050406030204" pitchFamily="18" charset="0"/>
                      </a:rPr>
                      <m:t>Ω</m:t>
                    </m:r>
                    <m:r>
                      <a:rPr lang="en-IN" sz="1800" b="1" i="1" u="none" strike="noStrike" smtClean="0">
                        <a:latin typeface="Cambria Math" panose="02040503050406030204" pitchFamily="18" charset="0"/>
                      </a:rPr>
                      <m:t>(</m:t>
                    </m:r>
                    <m:f>
                      <m:fPr>
                        <m:ctrlPr>
                          <a:rPr lang="en-US" sz="1600" b="1" i="1" u="none" strike="noStrike" smtClean="0">
                            <a:latin typeface="Cambria Math" panose="02040503050406030204" pitchFamily="18" charset="0"/>
                          </a:rPr>
                        </m:ctrlPr>
                      </m:fPr>
                      <m:num>
                        <m:r>
                          <a:rPr lang="en-IN" sz="1600" b="1" i="1" u="none" strike="noStrike" smtClean="0">
                            <a:latin typeface="Cambria Math" panose="02040503050406030204" pitchFamily="18" charset="0"/>
                          </a:rPr>
                          <m:t>𝒅𝒖</m:t>
                        </m:r>
                      </m:num>
                      <m:den>
                        <m:r>
                          <a:rPr lang="en-IN" sz="1600" b="1" i="1" u="none" strike="noStrike" smtClean="0">
                            <a:latin typeface="Cambria Math" panose="02040503050406030204" pitchFamily="18" charset="0"/>
                          </a:rPr>
                          <m:t>𝒅𝒕</m:t>
                        </m:r>
                      </m:den>
                    </m:f>
                    <m:r>
                      <a:rPr lang="en-IN" sz="1600" b="1" i="1" u="none" strike="noStrike" smtClean="0">
                        <a:latin typeface="Cambria Math" panose="02040503050406030204" pitchFamily="18" charset="0"/>
                      </a:rPr>
                      <m:t>)</m:t>
                    </m:r>
                  </m:oMath>
                </a14:m>
                <a:endParaRPr lang="en-IN" sz="1600" b="1" i="0" u="none" strike="noStrike" dirty="0">
                  <a:latin typeface="TimesNewRomanPS-BoldMT"/>
                </a:endParaRPr>
              </a:p>
              <a:p>
                <a:pPr lvl="8"/>
                <a:r>
                  <a:rPr lang="en-IN" sz="1100" b="0" i="0" u="none" strike="noStrike" baseline="0" dirty="0">
                    <a:latin typeface="Times New Roman" panose="02020603050405020304" pitchFamily="18" charset="0"/>
                    <a:cs typeface="Times New Roman" panose="02020603050405020304" pitchFamily="18" charset="0"/>
                  </a:rPr>
                  <a:t>F</a:t>
                </a:r>
                <a:r>
                  <a:rPr lang="en-IN" sz="1100" b="0" i="0" u="none" strike="noStrike" baseline="-25000" dirty="0">
                    <a:latin typeface="Times New Roman" panose="02020603050405020304" pitchFamily="18" charset="0"/>
                    <a:cs typeface="Times New Roman" panose="02020603050405020304" pitchFamily="18" charset="0"/>
                  </a:rPr>
                  <a:t>cor</a:t>
                </a:r>
                <a:r>
                  <a:rPr lang="en-IN" sz="1100" b="0" i="0" u="none" strike="noStrike" baseline="0" dirty="0">
                    <a:latin typeface="Times New Roman" panose="02020603050405020304" pitchFamily="18" charset="0"/>
                    <a:cs typeface="Times New Roman" panose="02020603050405020304" pitchFamily="18" charset="0"/>
                  </a:rPr>
                  <a:t> = Coriolis Force</a:t>
                </a:r>
              </a:p>
              <a:p>
                <a:pPr lvl="8"/>
                <a:r>
                  <a:rPr lang="el-GR" sz="1100" b="0" i="0" u="none" strike="noStrike" baseline="0" dirty="0">
                    <a:latin typeface="Times New Roman" panose="02020603050405020304" pitchFamily="18" charset="0"/>
                    <a:cs typeface="Times New Roman" panose="02020603050405020304" pitchFamily="18" charset="0"/>
                  </a:rPr>
                  <a:t>Ω = </a:t>
                </a:r>
                <a:r>
                  <a:rPr lang="en-IN" sz="1100" b="0" i="0" u="none" strike="noStrike" baseline="0" dirty="0">
                    <a:latin typeface="Times New Roman" panose="02020603050405020304" pitchFamily="18" charset="0"/>
                    <a:cs typeface="Times New Roman" panose="02020603050405020304" pitchFamily="18" charset="0"/>
                  </a:rPr>
                  <a:t>Angular Velocity</a:t>
                </a:r>
              </a:p>
              <a:p>
                <a:pPr lvl="8"/>
                <a:r>
                  <a:rPr lang="el-GR" sz="1100" b="0" i="0" u="none" strike="noStrike" baseline="0" dirty="0">
                    <a:latin typeface="Times New Roman" panose="02020603050405020304" pitchFamily="18" charset="0"/>
                    <a:cs typeface="Times New Roman" panose="02020603050405020304" pitchFamily="18" charset="0"/>
                  </a:rPr>
                  <a:t>Ρ =</a:t>
                </a:r>
                <a:r>
                  <a:rPr lang="en-US" sz="1100" b="0" i="0" u="none" strike="noStrike" baseline="0">
                    <a:latin typeface="Times New Roman" panose="02020603050405020304" pitchFamily="18" charset="0"/>
                    <a:cs typeface="Times New Roman" panose="02020603050405020304" pitchFamily="18" charset="0"/>
                  </a:rPr>
                  <a:t> </a:t>
                </a:r>
                <a:r>
                  <a:rPr lang="en-IN" sz="1100" b="0" i="0" u="none" strike="noStrike" baseline="0">
                    <a:latin typeface="Times New Roman" panose="02020603050405020304" pitchFamily="18" charset="0"/>
                    <a:cs typeface="Times New Roman" panose="02020603050405020304" pitchFamily="18" charset="0"/>
                  </a:rPr>
                  <a:t>Density</a:t>
                </a:r>
                <a:endParaRPr lang="en-IN" sz="1100" b="0" i="0" u="none" strike="noStrike" baseline="0" dirty="0">
                  <a:latin typeface="Times New Roman" panose="02020603050405020304" pitchFamily="18" charset="0"/>
                  <a:cs typeface="Times New Roman" panose="02020603050405020304" pitchFamily="18" charset="0"/>
                </a:endParaRPr>
              </a:p>
              <a:p>
                <a:pPr lvl="8"/>
                <a:r>
                  <a:rPr lang="en-US" sz="1100" b="0" i="0" u="none" strike="noStrike" baseline="0" dirty="0">
                    <a:latin typeface="Times New Roman" panose="02020603050405020304" pitchFamily="18" charset="0"/>
                    <a:cs typeface="Times New Roman" panose="02020603050405020304" pitchFamily="18" charset="0"/>
                  </a:rPr>
                  <a:t>(du/dt) = Change in Velocity</a:t>
                </a:r>
                <a:endParaRPr lang="en-IN" sz="1100" dirty="0">
                  <a:latin typeface="Times New Roman" panose="02020603050405020304" pitchFamily="18" charset="0"/>
                  <a:cs typeface="Times New Roman" panose="02020603050405020304" pitchFamily="18" charset="0"/>
                </a:endParaRPr>
              </a:p>
              <a:p>
                <a:pPr marL="2743200" lvl="6" indent="0">
                  <a:buNone/>
                </a:pPr>
                <a:r>
                  <a:rPr lang="en-IN" sz="1600" dirty="0"/>
                  <a:t>		</a:t>
                </a:r>
                <a:r>
                  <a:rPr lang="en-IN" dirty="0"/>
                  <a:t>		</a:t>
                </a:r>
              </a:p>
            </p:txBody>
          </p:sp>
        </mc:Choice>
        <mc:Fallback>
          <p:sp>
            <p:nvSpPr>
              <p:cNvPr id="3" name="Content Placeholder 2">
                <a:extLst>
                  <a:ext uri="{FF2B5EF4-FFF2-40B4-BE49-F238E27FC236}">
                    <a16:creationId xmlns:a16="http://schemas.microsoft.com/office/drawing/2014/main" id="{E5C4303F-0C98-4992-5C76-52E8C61CF672}"/>
                  </a:ext>
                </a:extLst>
              </p:cNvPr>
              <p:cNvSpPr>
                <a:spLocks noGrp="1" noRot="1" noChangeAspect="1" noMove="1" noResize="1" noEditPoints="1" noAdjustHandles="1" noChangeArrowheads="1" noChangeShapeType="1" noTextEdit="1"/>
              </p:cNvSpPr>
              <p:nvPr>
                <p:ph idx="1"/>
              </p:nvPr>
            </p:nvSpPr>
            <p:spPr>
              <a:blipFill>
                <a:blip r:embed="rId2"/>
                <a:stretch>
                  <a:fillRect l="-1217" t="-3361" r="-870"/>
                </a:stretch>
              </a:blipFill>
            </p:spPr>
            <p:txBody>
              <a:bodyPr/>
              <a:lstStyle/>
              <a:p>
                <a:r>
                  <a:rPr lang="en-IN">
                    <a:noFill/>
                  </a:rPr>
                  <a:t> </a:t>
                </a:r>
              </a:p>
            </p:txBody>
          </p:sp>
        </mc:Fallback>
      </mc:AlternateContent>
    </p:spTree>
    <p:extLst>
      <p:ext uri="{BB962C8B-B14F-4D97-AF65-F5344CB8AC3E}">
        <p14:creationId xmlns:p14="http://schemas.microsoft.com/office/powerpoint/2010/main" val="362143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9BD8B-CB1F-1B47-D5D0-8F836766D5D3}"/>
              </a:ext>
            </a:extLst>
          </p:cNvPr>
          <p:cNvSpPr>
            <a:spLocks noGrp="1"/>
          </p:cNvSpPr>
          <p:nvPr>
            <p:ph idx="1"/>
          </p:nvPr>
        </p:nvSpPr>
        <p:spPr>
          <a:xfrm>
            <a:off x="584886" y="494270"/>
            <a:ext cx="10768914" cy="5682693"/>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[3].When a Piezoelectric gyroscope is excited into vibration in one of the two modes by an applied alternating voltage and attached to a rotating body, Coriolis Force will excite the other mode through which the rotation rate of the body can be detected.</a:t>
            </a:r>
          </a:p>
          <a:p>
            <a:pPr marL="0" indent="0">
              <a:buNone/>
            </a:pPr>
            <a:r>
              <a:rPr lang="en-IN" dirty="0">
                <a:latin typeface="Times New Roman" panose="02020603050405020304" pitchFamily="18" charset="0"/>
                <a:cs typeface="Times New Roman" panose="02020603050405020304" pitchFamily="18" charset="0"/>
              </a:rPr>
              <a:t>[4].The geometry of tuning forks is designed so that the eigen frequencies of the nearby modes are separated in frequency space. The frequency response of the signal is computed and the rotation rate sensitivity is evaluated.</a:t>
            </a:r>
          </a:p>
          <a:p>
            <a:pPr marL="0" indent="0">
              <a:buNone/>
            </a:pPr>
            <a:r>
              <a:rPr lang="en-IN" dirty="0">
                <a:latin typeface="Times New Roman" panose="02020603050405020304" pitchFamily="18" charset="0"/>
                <a:cs typeface="Times New Roman" panose="02020603050405020304" pitchFamily="18" charset="0"/>
              </a:rPr>
              <a:t>[5].As for the solid-rate gyroscope we used, the piezoelectric material serves as the excitation source and sensing element simultaneously, so the piezoelectric material should have larger piezoelectric constant and electromechanical coupling constants.</a:t>
            </a:r>
          </a:p>
          <a:p>
            <a:pPr marL="0" indent="0">
              <a:buNone/>
            </a:pPr>
            <a:endParaRPr lang="en-IN" dirty="0"/>
          </a:p>
        </p:txBody>
      </p:sp>
    </p:spTree>
    <p:extLst>
      <p:ext uri="{BB962C8B-B14F-4D97-AF65-F5344CB8AC3E}">
        <p14:creationId xmlns:p14="http://schemas.microsoft.com/office/powerpoint/2010/main" val="135091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377C-9BDD-B2D9-B2D0-C47D92301ED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06BA78C-9CC2-0E56-845F-B9751C04BA9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Designing a piezoelectric rate gyroscope structure.</a:t>
            </a:r>
          </a:p>
          <a:p>
            <a:r>
              <a:rPr lang="en-IN" dirty="0">
                <a:latin typeface="Times New Roman" panose="02020603050405020304" pitchFamily="18" charset="0"/>
                <a:cs typeface="Times New Roman" panose="02020603050405020304" pitchFamily="18" charset="0"/>
              </a:rPr>
              <a:t>Simulate the design using COMSOL software.</a:t>
            </a:r>
          </a:p>
          <a:p>
            <a:r>
              <a:rPr lang="en-IN" dirty="0">
                <a:latin typeface="Times New Roman" panose="02020603050405020304" pitchFamily="18" charset="0"/>
                <a:cs typeface="Times New Roman" panose="02020603050405020304" pitchFamily="18" charset="0"/>
              </a:rPr>
              <a:t>Compute angular velocity and plot graphs of sense voltage vs angular velocity and sense voltage vs frequency.</a:t>
            </a:r>
          </a:p>
          <a:p>
            <a:r>
              <a:rPr lang="en-IN" dirty="0">
                <a:latin typeface="Times New Roman" panose="02020603050405020304" pitchFamily="18" charset="0"/>
                <a:cs typeface="Times New Roman" panose="02020603050405020304" pitchFamily="18" charset="0"/>
              </a:rPr>
              <a:t>Compare results of two materials Quartz and PZT-5A.</a:t>
            </a:r>
          </a:p>
        </p:txBody>
      </p:sp>
    </p:spTree>
    <p:extLst>
      <p:ext uri="{BB962C8B-B14F-4D97-AF65-F5344CB8AC3E}">
        <p14:creationId xmlns:p14="http://schemas.microsoft.com/office/powerpoint/2010/main" val="265539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036F-BB01-221D-89D9-B24F3D7463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C6437DD-24A1-5040-3416-F0856E97A94A}"/>
              </a:ext>
            </a:extLst>
          </p:cNvPr>
          <p:cNvSpPr>
            <a:spLocks noGrp="1"/>
          </p:cNvSpPr>
          <p:nvPr>
            <p:ph idx="1"/>
          </p:nvPr>
        </p:nvSpPr>
        <p:spPr>
          <a:xfrm>
            <a:off x="838200" y="1690688"/>
            <a:ext cx="10515600" cy="4660685"/>
          </a:xfrm>
        </p:spPr>
        <p:txBody>
          <a:bodyPr>
            <a:noAutofit/>
          </a:bodyPr>
          <a:lstStyle/>
          <a:p>
            <a:r>
              <a:rPr lang="en-IN" sz="2400" dirty="0">
                <a:latin typeface="Times New Roman" panose="02020603050405020304" pitchFamily="18" charset="0"/>
                <a:cs typeface="Times New Roman" panose="02020603050405020304" pitchFamily="18" charset="0"/>
              </a:rPr>
              <a:t>The methodology for simulating a Piezoelectric Rate Gyroscope using COMSOL Multiphysics software has several steps following:</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Geometric creation</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Material properties</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Electrode modelling</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Boundary conditions</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Meshing</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Physics setting</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Simulation</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Sensitivity analysis</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Optimization</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Validation</a:t>
            </a:r>
          </a:p>
        </p:txBody>
      </p:sp>
    </p:spTree>
    <p:extLst>
      <p:ext uri="{BB962C8B-B14F-4D97-AF65-F5344CB8AC3E}">
        <p14:creationId xmlns:p14="http://schemas.microsoft.com/office/powerpoint/2010/main" val="49505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9062-53FD-607B-A868-2FC1063601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Experimental details</a:t>
            </a:r>
          </a:p>
        </p:txBody>
      </p:sp>
      <p:sp>
        <p:nvSpPr>
          <p:cNvPr id="3" name="Content Placeholder 2">
            <a:extLst>
              <a:ext uri="{FF2B5EF4-FFF2-40B4-BE49-F238E27FC236}">
                <a16:creationId xmlns:a16="http://schemas.microsoft.com/office/drawing/2014/main" id="{F1137D1C-6A7E-2EC6-7B0A-E7E56221FB7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Mesh profile</a:t>
            </a:r>
          </a:p>
          <a:p>
            <a:pPr marL="457200" lvl="1" indent="0">
              <a:buNone/>
            </a:pPr>
            <a:r>
              <a:rPr lang="en-IN" dirty="0">
                <a:latin typeface="Times New Roman" panose="02020603050405020304" pitchFamily="18" charset="0"/>
                <a:cs typeface="Times New Roman" panose="02020603050405020304" pitchFamily="18" charset="0"/>
              </a:rPr>
              <a:t>Sequence type: User-controlled mesh</a:t>
            </a:r>
          </a:p>
          <a:p>
            <a:pPr marL="457200" lvl="1" indent="0">
              <a:buNone/>
            </a:pPr>
            <a:r>
              <a:rPr lang="en-IN" dirty="0">
                <a:latin typeface="Times New Roman" panose="02020603050405020304" pitchFamily="18" charset="0"/>
                <a:cs typeface="Times New Roman" panose="02020603050405020304" pitchFamily="18" charset="0"/>
              </a:rPr>
              <a:t>Element size: Finer</a:t>
            </a:r>
          </a:p>
          <a:p>
            <a:pPr marL="457200" lvl="1" indent="0">
              <a:buNone/>
            </a:pPr>
            <a:r>
              <a:rPr lang="en-IN" dirty="0">
                <a:latin typeface="Times New Roman" panose="02020603050405020304" pitchFamily="18" charset="0"/>
                <a:cs typeface="Times New Roman" panose="02020603050405020304" pitchFamily="18" charset="0"/>
              </a:rPr>
              <a:t>Element size parameters:</a:t>
            </a:r>
          </a:p>
          <a:p>
            <a:pPr marL="457200" lvl="1" indent="0">
              <a:buNone/>
            </a:pPr>
            <a:r>
              <a:rPr lang="en-IN" dirty="0">
                <a:latin typeface="Times New Roman" panose="02020603050405020304" pitchFamily="18" charset="0"/>
                <a:cs typeface="Times New Roman" panose="02020603050405020304" pitchFamily="18" charset="0"/>
              </a:rPr>
              <a:t>	Maximum element size = tQz/4</a:t>
            </a:r>
          </a:p>
          <a:p>
            <a:pPr marL="457200" lvl="1" indent="0">
              <a:buNone/>
            </a:pPr>
            <a:r>
              <a:rPr lang="en-IN" dirty="0">
                <a:latin typeface="Times New Roman" panose="02020603050405020304" pitchFamily="18" charset="0"/>
                <a:cs typeface="Times New Roman" panose="02020603050405020304" pitchFamily="18" charset="0"/>
              </a:rPr>
              <a:t>	Minimum element size – tQz/12</a:t>
            </a:r>
          </a:p>
          <a:p>
            <a:pPr marL="457200" lvl="1" indent="0">
              <a:buNone/>
            </a:pPr>
            <a:r>
              <a:rPr lang="en-IN" dirty="0">
                <a:latin typeface="Times New Roman" panose="02020603050405020304" pitchFamily="18" charset="0"/>
                <a:cs typeface="Times New Roman" panose="02020603050405020304" pitchFamily="18" charset="0"/>
              </a:rPr>
              <a:t>Mesh consists of 15630 domain elements, 5220 boundary elements, and 1139 edge elements.</a:t>
            </a:r>
          </a:p>
          <a:p>
            <a:r>
              <a:rPr lang="en-IN" dirty="0">
                <a:latin typeface="Times New Roman" panose="02020603050405020304" pitchFamily="18" charset="0"/>
                <a:cs typeface="Times New Roman" panose="02020603050405020304" pitchFamily="18" charset="0"/>
              </a:rPr>
              <a:t>Material : Quartz LH (1978 IEEE) and PZT-5A</a:t>
            </a:r>
          </a:p>
          <a:p>
            <a:endParaRPr lang="en-IN" dirty="0"/>
          </a:p>
        </p:txBody>
      </p:sp>
    </p:spTree>
    <p:extLst>
      <p:ext uri="{BB962C8B-B14F-4D97-AF65-F5344CB8AC3E}">
        <p14:creationId xmlns:p14="http://schemas.microsoft.com/office/powerpoint/2010/main" val="33880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EFAC-E39E-A853-C04D-E2A27A02C0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Experimental details</a:t>
            </a:r>
          </a:p>
        </p:txBody>
      </p:sp>
      <p:sp>
        <p:nvSpPr>
          <p:cNvPr id="3" name="Content Placeholder 2">
            <a:extLst>
              <a:ext uri="{FF2B5EF4-FFF2-40B4-BE49-F238E27FC236}">
                <a16:creationId xmlns:a16="http://schemas.microsoft.com/office/drawing/2014/main" id="{F8FB88D4-CF19-525F-A543-9B9222EF2F9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Parameters</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48A325D1-0D44-9059-C506-42149FD8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843" y="2282834"/>
            <a:ext cx="5090984" cy="3697835"/>
          </a:xfrm>
          <a:prstGeom prst="rect">
            <a:avLst/>
          </a:prstGeom>
        </p:spPr>
      </p:pic>
    </p:spTree>
    <p:extLst>
      <p:ext uri="{BB962C8B-B14F-4D97-AF65-F5344CB8AC3E}">
        <p14:creationId xmlns:p14="http://schemas.microsoft.com/office/powerpoint/2010/main" val="3586892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889</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Times New Roman</vt:lpstr>
      <vt:lpstr>TimesNewRomanPS-BoldMT</vt:lpstr>
      <vt:lpstr>Wingdings</vt:lpstr>
      <vt:lpstr>Office Theme</vt:lpstr>
      <vt:lpstr>MSA PROJECT REPORT  Piezoelectric Rate Gyroscope</vt:lpstr>
      <vt:lpstr>Outline</vt:lpstr>
      <vt:lpstr>Introduction</vt:lpstr>
      <vt:lpstr>Literature Review</vt:lpstr>
      <vt:lpstr>PowerPoint Presentation</vt:lpstr>
      <vt:lpstr>Objective</vt:lpstr>
      <vt:lpstr>Methodology</vt:lpstr>
      <vt:lpstr>Experimental details</vt:lpstr>
      <vt:lpstr>Experimental details</vt:lpstr>
      <vt:lpstr>Experimental details</vt:lpstr>
      <vt:lpstr>Results</vt:lpstr>
      <vt:lpstr>Discussion</vt:lpstr>
      <vt:lpstr>Results</vt:lpstr>
      <vt:lpstr>Results</vt:lpstr>
      <vt:lpstr>Conclusions</vt:lpstr>
      <vt:lpstr>References</vt:lpstr>
      <vt:lpstr>Contributions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PROJECT REPORT  Piezoelectric Rate Gyroscope</dc:title>
  <dc:creator>venkata bhanu prakash chitluru</dc:creator>
  <cp:lastModifiedBy>venkata bhanu prakash chitluru</cp:lastModifiedBy>
  <cp:revision>2</cp:revision>
  <dcterms:created xsi:type="dcterms:W3CDTF">2023-04-12T17:33:05Z</dcterms:created>
  <dcterms:modified xsi:type="dcterms:W3CDTF">2023-04-13T05:56:58Z</dcterms:modified>
</cp:coreProperties>
</file>