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62" r:id="rId2"/>
    <p:sldId id="295" r:id="rId3"/>
    <p:sldId id="312" r:id="rId4"/>
    <p:sldId id="297" r:id="rId5"/>
    <p:sldId id="264" r:id="rId6"/>
    <p:sldId id="300" r:id="rId7"/>
    <p:sldId id="301" r:id="rId8"/>
    <p:sldId id="303" r:id="rId9"/>
    <p:sldId id="304" r:id="rId10"/>
    <p:sldId id="313" r:id="rId11"/>
    <p:sldId id="314" r:id="rId12"/>
    <p:sldId id="316" r:id="rId13"/>
    <p:sldId id="305" r:id="rId14"/>
    <p:sldId id="307" r:id="rId15"/>
    <p:sldId id="315" r:id="rId16"/>
    <p:sldId id="327" r:id="rId17"/>
    <p:sldId id="334" r:id="rId18"/>
    <p:sldId id="335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36" r:id="rId27"/>
    <p:sldId id="331" r:id="rId28"/>
    <p:sldId id="332" r:id="rId29"/>
    <p:sldId id="333" r:id="rId30"/>
    <p:sldId id="33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33CC33"/>
    <a:srgbClr val="FF33CC"/>
    <a:srgbClr val="FFCC00"/>
    <a:srgbClr val="B2B2B2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78" d="100"/>
          <a:sy n="78" d="100"/>
        </p:scale>
        <p:origin x="-2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056FF2F-5116-4037-869D-B3532E9310B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8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3E08345-4F63-4CAA-AEB2-736BC5C9076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0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57BBE1D-35DB-48F0-89C3-F6E02DB0C64B}" type="slidenum">
              <a:rPr lang="nl-NL" sz="1200" smtClean="0"/>
              <a:pPr/>
              <a:t>1</a:t>
            </a:fld>
            <a:endParaRPr lang="nl-NL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C9E7817-7DCD-4AE6-A4DF-CF511CF3292C}" type="slidenum">
              <a:rPr lang="nl-NL" sz="1200" smtClean="0"/>
              <a:pPr/>
              <a:t>5</a:t>
            </a:fld>
            <a:endParaRPr lang="nl-NL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EA3AF07-880E-4AD3-849E-60D3ACE009DD}" type="slidenum">
              <a:rPr lang="nl-NL" sz="1200" smtClean="0"/>
              <a:pPr/>
              <a:t>20</a:t>
            </a:fld>
            <a:endParaRPr lang="nl-NL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960731C-961B-42C2-B1F6-3B4EF079F26D}" type="slidenum">
              <a:rPr lang="nl-NL" sz="1200" smtClean="0"/>
              <a:pPr/>
              <a:t>21</a:t>
            </a:fld>
            <a:endParaRPr lang="nl-NL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79B1C0C-F7B1-468F-A39E-ECD73D31C01D}" type="slidenum">
              <a:rPr lang="nl-NL" sz="1200" smtClean="0"/>
              <a:pPr/>
              <a:t>27</a:t>
            </a:fld>
            <a:endParaRPr lang="nl-NL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pp-voork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58775"/>
            <a:ext cx="8421688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1" descr="Logo-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1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767263"/>
            <a:ext cx="5757863" cy="8096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5792788"/>
            <a:ext cx="5757863" cy="71913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1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358775"/>
            <a:ext cx="2105025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358775"/>
            <a:ext cx="6164263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9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2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5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366838"/>
            <a:ext cx="4133850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66838"/>
            <a:ext cx="4135438" cy="440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9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12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7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99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H slash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358775"/>
            <a:ext cx="252253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216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het opmaakprofiel te bewerken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366838"/>
            <a:ext cx="8421688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opmaakprofielen van de modeltekst te bewerken</a:t>
            </a:r>
          </a:p>
          <a:p>
            <a:pPr lvl="1"/>
            <a:r>
              <a:rPr lang="en-GB" smtClean="0"/>
              <a:t>Tweede niveau</a:t>
            </a:r>
          </a:p>
          <a:p>
            <a:pPr lvl="2"/>
            <a:r>
              <a:rPr lang="en-GB" smtClean="0"/>
              <a:t>Derde niveau</a:t>
            </a:r>
          </a:p>
          <a:p>
            <a:pPr lvl="3"/>
            <a:r>
              <a:rPr lang="en-GB" smtClean="0"/>
              <a:t>Vierde niveau</a:t>
            </a:r>
          </a:p>
          <a:p>
            <a:pPr lvl="4"/>
            <a:r>
              <a:rPr lang="en-GB" smtClean="0"/>
              <a:t>Vijfde niveau</a:t>
            </a:r>
          </a:p>
        </p:txBody>
      </p:sp>
      <p:pic>
        <p:nvPicPr>
          <p:cNvPr id="1029" name="Picture 30" descr="blan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715000"/>
            <a:ext cx="2333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3" descr="Logo-ne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5951538"/>
            <a:ext cx="2533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B8BA30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2200">
          <a:solidFill>
            <a:srgbClr val="2D303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>
          <a:solidFill>
            <a:srgbClr val="2D303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600">
          <a:solidFill>
            <a:srgbClr val="2D303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400">
          <a:solidFill>
            <a:srgbClr val="2D303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8BA30"/>
        </a:buClr>
        <a:buSzPct val="90000"/>
        <a:buFont typeface="Wingdings" pitchFamily="2" charset="2"/>
        <a:buChar char="l"/>
        <a:defRPr kumimoji="1" sz="1200">
          <a:solidFill>
            <a:srgbClr val="2D30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HTML en CSS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Deel 1: De basis, het weergeven van tekst</a:t>
            </a:r>
            <a:endParaRPr lang="en-GB" dirty="0" smtClean="0"/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000">
                <a:latin typeface="Arial" charset="0"/>
              </a:rPr>
              <a:t>1 / </a:t>
            </a:r>
            <a:r>
              <a:rPr lang="en-US" sz="1000">
                <a:latin typeface="Arial" charset="0"/>
              </a:rPr>
              <a:t>23</a:t>
            </a:r>
            <a:endParaRPr lang="nl-NL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nl-NL" dirty="0" smtClean="0">
                <a:solidFill>
                  <a:srgbClr val="0066FF"/>
                </a:solidFill>
              </a:rPr>
              <a:t>&lt;html&gt;</a:t>
            </a:r>
            <a:br>
              <a:rPr lang="nl-NL" dirty="0" smtClean="0">
                <a:solidFill>
                  <a:srgbClr val="0066FF"/>
                </a:solidFill>
              </a:rPr>
            </a:br>
            <a:r>
              <a:rPr lang="nl-NL" dirty="0" smtClean="0">
                <a:solidFill>
                  <a:srgbClr val="0066FF"/>
                </a:solidFill>
              </a:rPr>
              <a:t>	&lt;</a:t>
            </a:r>
            <a:r>
              <a:rPr lang="nl-NL" dirty="0" err="1" smtClean="0">
                <a:solidFill>
                  <a:srgbClr val="0066FF"/>
                </a:solidFill>
              </a:rPr>
              <a:t>head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</a:p>
          <a:p>
            <a:pPr eaLnBrk="1" hangingPunct="1">
              <a:buNone/>
            </a:pPr>
            <a:r>
              <a:rPr lang="nl-NL" dirty="0" smtClean="0">
                <a:solidFill>
                  <a:srgbClr val="0066FF"/>
                </a:solidFill>
              </a:rPr>
              <a:t>			&lt;</a:t>
            </a:r>
            <a:r>
              <a:rPr lang="en-US" dirty="0" smtClean="0">
                <a:solidFill>
                  <a:srgbClr val="0066FF"/>
                </a:solidFill>
              </a:rPr>
              <a:t>title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dirty="0" smtClean="0"/>
              <a:t>Helene’s </a:t>
            </a:r>
            <a:r>
              <a:rPr lang="en-US" dirty="0" err="1" smtClean="0"/>
              <a:t>pagina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nl-NL" dirty="0" smtClean="0">
                <a:solidFill>
                  <a:srgbClr val="0066FF"/>
                </a:solidFill>
              </a:rPr>
              <a:t>&lt;/</a:t>
            </a:r>
            <a:r>
              <a:rPr lang="en-US" dirty="0" smtClean="0">
                <a:solidFill>
                  <a:srgbClr val="0066FF"/>
                </a:solidFill>
              </a:rPr>
              <a:t> title 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  <a:br>
              <a:rPr lang="nl-NL" dirty="0" smtClean="0">
                <a:solidFill>
                  <a:srgbClr val="0066FF"/>
                </a:solidFill>
              </a:rPr>
            </a:br>
            <a:r>
              <a:rPr lang="nl-NL" dirty="0" smtClean="0">
                <a:solidFill>
                  <a:srgbClr val="B2B2B2"/>
                </a:solidFill>
              </a:rPr>
              <a:t>	</a:t>
            </a:r>
            <a:r>
              <a:rPr lang="nl-NL" dirty="0" smtClean="0">
                <a:solidFill>
                  <a:srgbClr val="0066FF"/>
                </a:solidFill>
              </a:rPr>
              <a:t>  &lt;/ </a:t>
            </a:r>
            <a:r>
              <a:rPr lang="nl-NL" dirty="0" err="1" smtClean="0">
                <a:solidFill>
                  <a:srgbClr val="0066FF"/>
                </a:solidFill>
              </a:rPr>
              <a:t>head</a:t>
            </a:r>
            <a:r>
              <a:rPr lang="nl-NL" dirty="0" smtClean="0">
                <a:solidFill>
                  <a:srgbClr val="0066FF"/>
                </a:solidFill>
              </a:rPr>
              <a:t> &gt;</a:t>
            </a:r>
          </a:p>
          <a:p>
            <a:pPr eaLnBrk="1" hangingPunct="1">
              <a:buNone/>
            </a:pPr>
            <a:endParaRPr lang="nl-NL" dirty="0" smtClean="0">
              <a:solidFill>
                <a:srgbClr val="0066FF"/>
              </a:solidFill>
            </a:endParaRPr>
          </a:p>
          <a:p>
            <a:pPr eaLnBrk="1" hangingPunct="1">
              <a:buNone/>
            </a:pPr>
            <a:r>
              <a:rPr lang="nl-NL" dirty="0" smtClean="0">
                <a:solidFill>
                  <a:srgbClr val="0066FF"/>
                </a:solidFill>
              </a:rPr>
              <a:t>		&lt;body&gt;</a:t>
            </a:r>
            <a:r>
              <a:rPr lang="nl-NL" dirty="0" smtClean="0">
                <a:solidFill>
                  <a:srgbClr val="B2B2B2"/>
                </a:solidFill>
              </a:rPr>
              <a:t/>
            </a:r>
            <a:br>
              <a:rPr lang="nl-NL" dirty="0" smtClean="0">
                <a:solidFill>
                  <a:srgbClr val="B2B2B2"/>
                </a:solidFill>
              </a:rPr>
            </a:br>
            <a:r>
              <a:rPr lang="nl-NL" dirty="0" smtClean="0"/>
              <a:t>	    Welkom op de pagina van Helene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smtClean="0">
                <a:solidFill>
                  <a:srgbClr val="0066FF"/>
                </a:solidFill>
              </a:rPr>
              <a:t>&lt;/ body &gt;</a:t>
            </a:r>
          </a:p>
          <a:p>
            <a:pPr eaLnBrk="1" hangingPunct="1">
              <a:buNone/>
            </a:pPr>
            <a:r>
              <a:rPr lang="nl-NL" dirty="0" smtClean="0">
                <a:solidFill>
                  <a:srgbClr val="0066FF"/>
                </a:solidFill>
              </a:rPr>
              <a:t>&lt;/ html 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stylesheet</a:t>
            </a:r>
            <a:r>
              <a:rPr lang="en-US" dirty="0" smtClean="0"/>
              <a:t>, mijnStijl.css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en-US" dirty="0" err="1" smtClean="0"/>
              <a:t>beschrijft</a:t>
            </a:r>
            <a:r>
              <a:rPr lang="en-US" dirty="0" smtClean="0"/>
              <a:t> de </a:t>
            </a:r>
            <a:r>
              <a:rPr lang="en-US" dirty="0" err="1" smtClean="0"/>
              <a:t>stijl</a:t>
            </a:r>
            <a:r>
              <a:rPr lang="en-US" dirty="0" smtClean="0"/>
              <a:t> per tag</a:t>
            </a:r>
          </a:p>
          <a:p>
            <a:r>
              <a:rPr lang="en-US" dirty="0" smtClean="0"/>
              <a:t>Let op de syntax, </a:t>
            </a:r>
            <a:r>
              <a:rPr lang="en-US" dirty="0" err="1" smtClean="0"/>
              <a:t>dwz</a:t>
            </a:r>
            <a:r>
              <a:rPr lang="en-US" dirty="0" smtClean="0"/>
              <a:t> let op { } en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Voorbeeld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body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background: black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font-size: 24px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font-style: italic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color: red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61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nl-NL" dirty="0">
                <a:solidFill>
                  <a:srgbClr val="0066FF"/>
                </a:solidFill>
              </a:rPr>
              <a:t>&lt;html&gt;</a:t>
            </a:r>
            <a:br>
              <a:rPr lang="nl-NL" dirty="0">
                <a:solidFill>
                  <a:srgbClr val="0066FF"/>
                </a:solidFill>
              </a:rPr>
            </a:br>
            <a:r>
              <a:rPr lang="nl-NL" dirty="0">
                <a:solidFill>
                  <a:srgbClr val="0066FF"/>
                </a:solidFill>
              </a:rPr>
              <a:t>	&lt;</a:t>
            </a:r>
            <a:r>
              <a:rPr lang="nl-NL" dirty="0" err="1">
                <a:solidFill>
                  <a:srgbClr val="0066FF"/>
                </a:solidFill>
              </a:rPr>
              <a:t>head</a:t>
            </a:r>
            <a:r>
              <a:rPr lang="nl-NL" dirty="0">
                <a:solidFill>
                  <a:srgbClr val="0066FF"/>
                </a:solidFill>
              </a:rPr>
              <a:t>&gt;</a:t>
            </a:r>
          </a:p>
          <a:p>
            <a:pPr eaLnBrk="1" hangingPunct="1">
              <a:buNone/>
            </a:pPr>
            <a:r>
              <a:rPr lang="nl-NL" dirty="0">
                <a:solidFill>
                  <a:srgbClr val="0066FF"/>
                </a:solidFill>
              </a:rPr>
              <a:t>		</a:t>
            </a:r>
            <a:r>
              <a:rPr lang="nl-NL" dirty="0" smtClean="0">
                <a:solidFill>
                  <a:srgbClr val="0066FF"/>
                </a:solidFill>
              </a:rPr>
              <a:t>	&lt;</a:t>
            </a:r>
            <a:r>
              <a:rPr lang="en-US" dirty="0" smtClean="0">
                <a:solidFill>
                  <a:srgbClr val="0066FF"/>
                </a:solidFill>
              </a:rPr>
              <a:t>title</a:t>
            </a:r>
            <a:r>
              <a:rPr lang="nl-NL" dirty="0">
                <a:solidFill>
                  <a:srgbClr val="0066FF"/>
                </a:solidFill>
              </a:rPr>
              <a:t>&gt;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en-US" dirty="0"/>
              <a:t>Helene’s </a:t>
            </a:r>
            <a:r>
              <a:rPr lang="en-US" dirty="0" err="1"/>
              <a:t>pagina</a:t>
            </a:r>
            <a:r>
              <a:rPr lang="en-US" dirty="0">
                <a:solidFill>
                  <a:srgbClr val="B2B2B2"/>
                </a:solidFill>
              </a:rPr>
              <a:t> </a:t>
            </a:r>
            <a:r>
              <a:rPr lang="nl-NL" dirty="0">
                <a:solidFill>
                  <a:srgbClr val="0066FF"/>
                </a:solidFill>
              </a:rPr>
              <a:t>&lt;/</a:t>
            </a:r>
            <a:r>
              <a:rPr lang="en-US" dirty="0">
                <a:solidFill>
                  <a:srgbClr val="0066FF"/>
                </a:solidFill>
              </a:rPr>
              <a:t> title 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</a:p>
          <a:p>
            <a:pPr eaLnBrk="1" hangingPunct="1">
              <a:buNone/>
            </a:pP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			 &lt;link   </a:t>
            </a:r>
            <a:r>
              <a:rPr lang="nl-NL" dirty="0" err="1">
                <a:solidFill>
                  <a:srgbClr val="0066FF"/>
                </a:solidFill>
                <a:latin typeface="Arial" charset="0"/>
              </a:rPr>
              <a:t>href</a:t>
            </a:r>
            <a:r>
              <a:rPr lang="nl-NL" dirty="0">
                <a:solidFill>
                  <a:srgbClr val="0066FF"/>
                </a:solidFill>
                <a:latin typeface="Arial" charset="0"/>
              </a:rPr>
              <a:t> = 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“</a:t>
            </a:r>
            <a:r>
              <a:rPr lang="nl-N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mijnStijl.css</a:t>
            </a:r>
            <a:r>
              <a:rPr lang="nl-NL" dirty="0">
                <a:solidFill>
                  <a:srgbClr val="0066FF"/>
                </a:solidFill>
                <a:latin typeface="Arial" charset="0"/>
              </a:rPr>
              <a:t>”     rel = “</a:t>
            </a:r>
            <a:r>
              <a:rPr lang="nl-NL" dirty="0" err="1" smtClean="0">
                <a:solidFill>
                  <a:srgbClr val="0066FF"/>
                </a:solidFill>
                <a:latin typeface="Arial" charset="0"/>
              </a:rPr>
              <a:t>stylesheet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”&gt;</a:t>
            </a:r>
            <a:endParaRPr lang="nl-NL" dirty="0">
              <a:solidFill>
                <a:srgbClr val="0066FF"/>
              </a:solidFill>
              <a:latin typeface="Arial" charset="0"/>
            </a:endParaRPr>
          </a:p>
          <a:p>
            <a:pPr eaLnBrk="1" hangingPunct="1">
              <a:buNone/>
            </a:pPr>
            <a:r>
              <a:rPr lang="nl-NL" dirty="0">
                <a:solidFill>
                  <a:srgbClr val="0066FF"/>
                </a:solidFill>
              </a:rPr>
              <a:t/>
            </a:r>
            <a:br>
              <a:rPr lang="nl-NL" dirty="0">
                <a:solidFill>
                  <a:srgbClr val="0066FF"/>
                </a:solidFill>
              </a:rPr>
            </a:br>
            <a:r>
              <a:rPr lang="nl-NL" dirty="0">
                <a:solidFill>
                  <a:srgbClr val="B2B2B2"/>
                </a:solidFill>
              </a:rPr>
              <a:t>	</a:t>
            </a:r>
            <a:r>
              <a:rPr lang="nl-NL" dirty="0">
                <a:solidFill>
                  <a:srgbClr val="0066FF"/>
                </a:solidFill>
              </a:rPr>
              <a:t>  &lt;/ </a:t>
            </a:r>
            <a:r>
              <a:rPr lang="nl-NL" dirty="0" err="1">
                <a:solidFill>
                  <a:srgbClr val="0066FF"/>
                </a:solidFill>
              </a:rPr>
              <a:t>head</a:t>
            </a:r>
            <a:r>
              <a:rPr lang="nl-NL" dirty="0">
                <a:solidFill>
                  <a:srgbClr val="0066FF"/>
                </a:solidFill>
              </a:rPr>
              <a:t> &gt;</a:t>
            </a:r>
          </a:p>
          <a:p>
            <a:pPr eaLnBrk="1" hangingPunct="1">
              <a:buNone/>
            </a:pPr>
            <a:endParaRPr lang="nl-NL" dirty="0">
              <a:solidFill>
                <a:srgbClr val="0066FF"/>
              </a:solidFill>
            </a:endParaRPr>
          </a:p>
          <a:p>
            <a:pPr eaLnBrk="1" hangingPunct="1">
              <a:buNone/>
            </a:pPr>
            <a:r>
              <a:rPr lang="nl-NL" dirty="0">
                <a:solidFill>
                  <a:srgbClr val="0066FF"/>
                </a:solidFill>
              </a:rPr>
              <a:t>		&lt;body&gt;</a:t>
            </a:r>
            <a:r>
              <a:rPr lang="nl-NL" dirty="0">
                <a:solidFill>
                  <a:srgbClr val="B2B2B2"/>
                </a:solidFill>
              </a:rPr>
              <a:t/>
            </a:r>
            <a:br>
              <a:rPr lang="nl-NL" dirty="0">
                <a:solidFill>
                  <a:srgbClr val="B2B2B2"/>
                </a:solidFill>
              </a:rPr>
            </a:br>
            <a:r>
              <a:rPr lang="nl-NL" dirty="0"/>
              <a:t>	    Welkom op de pagina van Helene </a:t>
            </a:r>
            <a:br>
              <a:rPr lang="nl-NL" dirty="0"/>
            </a:br>
            <a:r>
              <a:rPr lang="nl-NL" dirty="0"/>
              <a:t>	</a:t>
            </a:r>
            <a:r>
              <a:rPr lang="nl-NL" dirty="0">
                <a:solidFill>
                  <a:srgbClr val="0066FF"/>
                </a:solidFill>
              </a:rPr>
              <a:t>&lt;/ body &gt;</a:t>
            </a:r>
          </a:p>
          <a:p>
            <a:pPr eaLnBrk="1" hangingPunct="1">
              <a:buNone/>
            </a:pPr>
            <a:r>
              <a:rPr lang="nl-NL" dirty="0">
                <a:solidFill>
                  <a:srgbClr val="0066FF"/>
                </a:solidFill>
              </a:rPr>
              <a:t>&lt;/ html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2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Welke kleuren zijn er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En vooral: hoe kom ik daarachter ?</a:t>
            </a:r>
            <a:br>
              <a:rPr lang="nl-NL" dirty="0" smtClean="0"/>
            </a:br>
            <a:endParaRPr lang="nl-NL" dirty="0" smtClean="0"/>
          </a:p>
          <a:p>
            <a:pPr eaLnBrk="1" hangingPunct="1"/>
            <a:r>
              <a:rPr lang="nl-NL" dirty="0" smtClean="0"/>
              <a:t>Netjes: </a:t>
            </a:r>
            <a:br>
              <a:rPr lang="nl-NL" dirty="0" smtClean="0"/>
            </a:br>
            <a:r>
              <a:rPr lang="nl-NL" dirty="0" smtClean="0"/>
              <a:t>	zoek bv. in de </a:t>
            </a:r>
            <a:r>
              <a:rPr lang="nl-NL" dirty="0" smtClean="0">
                <a:solidFill>
                  <a:srgbClr val="FF0000"/>
                </a:solidFill>
              </a:rPr>
              <a:t>handleidinghtml.nl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(zie externe links in BB) op het woord</a:t>
            </a:r>
            <a:br>
              <a:rPr lang="nl-NL" dirty="0" smtClean="0"/>
            </a:br>
            <a:r>
              <a:rPr lang="nl-NL" dirty="0" smtClean="0"/>
              <a:t>	“kleurnamen”</a:t>
            </a:r>
            <a:br>
              <a:rPr lang="nl-NL" dirty="0" smtClean="0"/>
            </a:br>
            <a:endParaRPr lang="nl-NL" dirty="0" smtClean="0"/>
          </a:p>
          <a:p>
            <a:pPr eaLnBrk="1" hangingPunct="1"/>
            <a:r>
              <a:rPr lang="nl-NL" dirty="0" smtClean="0"/>
              <a:t>zoek in </a:t>
            </a:r>
            <a:r>
              <a:rPr lang="nl-NL" dirty="0" smtClean="0">
                <a:solidFill>
                  <a:srgbClr val="FF0000"/>
                </a:solidFill>
              </a:rPr>
              <a:t>w3schools.com</a:t>
            </a:r>
            <a:r>
              <a:rPr lang="nl-NL" dirty="0" smtClean="0"/>
              <a:t> op CSS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Names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eaLnBrk="1" hangingPunct="1"/>
            <a:r>
              <a:rPr lang="nl-NL" dirty="0" smtClean="0"/>
              <a:t>Kan ook: probeer maar ….</a:t>
            </a:r>
          </a:p>
          <a:p>
            <a:pPr eaLnBrk="1" hangingPunct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Tekstopmaak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Vraag</a:t>
            </a:r>
            <a:r>
              <a:rPr lang="nl-NL" dirty="0" smtClean="0"/>
              <a:t>: Hoe kan ik weten welke mogelijkheden er zijn om 			tekst op te maken ?</a:t>
            </a:r>
          </a:p>
          <a:p>
            <a:pPr eaLnBrk="1" hangingPunct="1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Vraag</a:t>
            </a:r>
            <a:r>
              <a:rPr lang="nl-NL" dirty="0" smtClean="0"/>
              <a:t>: Hoe moet ik dat dan in een </a:t>
            </a:r>
            <a:r>
              <a:rPr lang="nl-NL" dirty="0" err="1" smtClean="0"/>
              <a:t>stylesheet</a:t>
            </a:r>
            <a:r>
              <a:rPr lang="nl-NL" dirty="0" smtClean="0"/>
              <a:t> zetten ?</a:t>
            </a:r>
            <a:br>
              <a:rPr lang="nl-NL" dirty="0" smtClean="0"/>
            </a:br>
            <a:endParaRPr lang="nl-NL" dirty="0" smtClean="0"/>
          </a:p>
          <a:p>
            <a:pPr eaLnBrk="1" hangingPunct="1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Antwoord 1</a:t>
            </a:r>
            <a:r>
              <a:rPr lang="nl-NL" dirty="0" smtClean="0"/>
              <a:t>: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	zoek in de handleidinghtml.nl op het woord </a:t>
            </a:r>
            <a:br>
              <a:rPr lang="nl-NL" dirty="0" smtClean="0"/>
            </a:br>
            <a:r>
              <a:rPr lang="nl-NL" dirty="0" smtClean="0"/>
              <a:t>	“CSS-eigenschappen”</a:t>
            </a:r>
          </a:p>
          <a:p>
            <a:pPr eaLnBrk="1" hangingPunct="1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Antwoord 2</a:t>
            </a:r>
            <a:r>
              <a:rPr lang="nl-NL" dirty="0" smtClean="0"/>
              <a:t>:</a:t>
            </a:r>
          </a:p>
          <a:p>
            <a:pPr marL="0" indent="0" eaLnBrk="1" hangingPunct="1">
              <a:buNone/>
            </a:pPr>
            <a:r>
              <a:rPr lang="nl-NL" dirty="0"/>
              <a:t>	</a:t>
            </a:r>
            <a:r>
              <a:rPr lang="nl-NL" dirty="0" smtClean="0"/>
              <a:t>zoek in w3schools op CSS </a:t>
            </a:r>
            <a:r>
              <a:rPr lang="nl-NL" dirty="0" err="1" smtClean="0"/>
              <a:t>Properties</a:t>
            </a:r>
            <a:endParaRPr lang="nl-NL" dirty="0" smtClean="0"/>
          </a:p>
          <a:p>
            <a:pPr eaLnBrk="1" hangingPunct="1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Antwoord 3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	bekijk voorbeelden van de sheets of uit andere bronnen</a:t>
            </a:r>
            <a:br>
              <a:rPr lang="nl-NL" dirty="0" smtClean="0"/>
            </a:br>
            <a:r>
              <a:rPr lang="nl-NL" dirty="0" smtClean="0"/>
              <a:t>	</a:t>
            </a:r>
          </a:p>
          <a:p>
            <a:pPr eaLnBrk="1" hangingPunct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een aparte file 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nl-NL" sz="2400" dirty="0" smtClean="0"/>
              <a:t>Stijl consistentie binnen een uitgebreide site</a:t>
            </a:r>
            <a:br>
              <a:rPr lang="nl-NL" sz="2400" dirty="0" smtClean="0"/>
            </a:br>
            <a:endParaRPr lang="nl-NL" sz="2400" dirty="0" smtClean="0"/>
          </a:p>
          <a:p>
            <a:pPr eaLnBrk="1" hangingPunct="1">
              <a:lnSpc>
                <a:spcPct val="75000"/>
              </a:lnSpc>
            </a:pPr>
            <a:r>
              <a:rPr lang="nl-NL" sz="2400" dirty="0" err="1" smtClean="0"/>
              <a:t>Onderhoudbaarheid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 smtClean="0"/>
          </a:p>
          <a:p>
            <a:pPr eaLnBrk="1" hangingPunct="1">
              <a:lnSpc>
                <a:spcPct val="75000"/>
              </a:lnSpc>
            </a:pPr>
            <a:r>
              <a:rPr lang="en-US" sz="2400" dirty="0" smtClean="0"/>
              <a:t>Op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wijze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 </a:t>
            </a:r>
            <a:r>
              <a:rPr lang="en-US" sz="2400" dirty="0" err="1" smtClean="0"/>
              <a:t>scheiding</a:t>
            </a:r>
            <a:r>
              <a:rPr lang="en-US" sz="2400" dirty="0" smtClean="0"/>
              <a:t> </a:t>
            </a:r>
            <a:r>
              <a:rPr lang="en-US" sz="2400" dirty="0" err="1" smtClean="0"/>
              <a:t>aanbrengen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</a:t>
            </a:r>
            <a:r>
              <a:rPr lang="en-US" sz="2400" dirty="0" err="1" smtClean="0"/>
              <a:t>presentatie</a:t>
            </a:r>
            <a:r>
              <a:rPr lang="en-US" sz="2400" dirty="0" smtClean="0"/>
              <a:t> (</a:t>
            </a:r>
            <a:r>
              <a:rPr lang="en-US" sz="2400" dirty="0" err="1" smtClean="0"/>
              <a:t>stylesheets</a:t>
            </a:r>
            <a:r>
              <a:rPr lang="en-US" sz="2400" dirty="0" smtClean="0"/>
              <a:t>) en </a:t>
            </a:r>
            <a:r>
              <a:rPr lang="en-US" sz="2400" dirty="0" err="1" smtClean="0"/>
              <a:t>inhoud</a:t>
            </a:r>
            <a:r>
              <a:rPr lang="en-US" sz="2400" dirty="0" smtClean="0"/>
              <a:t> (HTML) van de </a:t>
            </a:r>
            <a:r>
              <a:rPr lang="en-US" sz="2400" dirty="0" err="1" smtClean="0"/>
              <a:t>pagina’s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75000"/>
              </a:lnSpc>
            </a:pPr>
            <a:r>
              <a:rPr lang="en-US" sz="2400" dirty="0" err="1" smtClean="0"/>
              <a:t>Handig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dezelfde</a:t>
            </a:r>
            <a:r>
              <a:rPr lang="en-US" sz="2400" dirty="0" smtClean="0"/>
              <a:t> site op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normaal</a:t>
            </a:r>
            <a:r>
              <a:rPr lang="en-US" sz="2400" dirty="0" smtClean="0"/>
              <a:t> </a:t>
            </a:r>
            <a:r>
              <a:rPr lang="en-US" sz="2400" dirty="0" err="1" smtClean="0"/>
              <a:t>formaat</a:t>
            </a:r>
            <a:r>
              <a:rPr lang="en-US" sz="2400" dirty="0" smtClean="0"/>
              <a:t> </a:t>
            </a:r>
            <a:r>
              <a:rPr lang="en-US" sz="2400" dirty="0" err="1" smtClean="0"/>
              <a:t>beeldscherm</a:t>
            </a:r>
            <a:r>
              <a:rPr lang="en-US" sz="2400" dirty="0" smtClean="0"/>
              <a:t> </a:t>
            </a:r>
            <a:r>
              <a:rPr lang="en-US" sz="2400" dirty="0" err="1" smtClean="0"/>
              <a:t>én</a:t>
            </a:r>
            <a:r>
              <a:rPr lang="en-US" sz="2400" dirty="0" smtClean="0"/>
              <a:t> op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mobieltje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goed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zien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75000"/>
              </a:lnSpc>
            </a:pPr>
            <a:r>
              <a:rPr lang="en-US" sz="2400" dirty="0" smtClean="0"/>
              <a:t>Of </a:t>
            </a:r>
            <a:r>
              <a:rPr lang="en-US" sz="2400" dirty="0" err="1" smtClean="0"/>
              <a:t>als</a:t>
            </a:r>
            <a:r>
              <a:rPr lang="en-US" sz="2400" dirty="0" smtClean="0"/>
              <a:t> je </a:t>
            </a:r>
            <a:r>
              <a:rPr lang="en-US" sz="2400" dirty="0" err="1" smtClean="0"/>
              <a:t>een</a:t>
            </a:r>
            <a:r>
              <a:rPr lang="en-US" sz="2400" dirty="0" smtClean="0"/>
              <a:t> print </a:t>
            </a:r>
            <a:r>
              <a:rPr lang="en-US" sz="2400" dirty="0" err="1" smtClean="0"/>
              <a:t>versie</a:t>
            </a:r>
            <a:r>
              <a:rPr lang="en-US" sz="2400" dirty="0" smtClean="0"/>
              <a:t> van je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wilt </a:t>
            </a:r>
            <a:r>
              <a:rPr lang="en-US" sz="2400" dirty="0" err="1" smtClean="0"/>
              <a:t>aanbieden</a:t>
            </a:r>
            <a:endParaRPr lang="nl-NL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7667129" cy="3204071"/>
          </a:xfrm>
        </p:spPr>
        <p:txBody>
          <a:bodyPr/>
          <a:lstStyle/>
          <a:p>
            <a:r>
              <a:rPr lang="en-US" dirty="0" err="1" smtClean="0"/>
              <a:t>Lijsten</a:t>
            </a:r>
            <a:r>
              <a:rPr lang="en-US" dirty="0" smtClean="0"/>
              <a:t> en </a:t>
            </a:r>
            <a:r>
              <a:rPr lang="en-US" dirty="0" err="1" smtClean="0"/>
              <a:t>tabellen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Lijsten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sz="4000" dirty="0">
                <a:latin typeface="Arial" charset="0"/>
              </a:rPr>
              <a:t>de geordende lijst (‘</a:t>
            </a:r>
            <a:r>
              <a:rPr lang="nl-NL" sz="4000" dirty="0" err="1">
                <a:latin typeface="Arial" charset="0"/>
              </a:rPr>
              <a:t>ordered</a:t>
            </a:r>
            <a:r>
              <a:rPr lang="nl-NL" sz="4000" dirty="0">
                <a:latin typeface="Arial" charset="0"/>
              </a:rPr>
              <a:t> list’)</a:t>
            </a:r>
          </a:p>
          <a:p>
            <a:pPr marL="0" indent="0"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1. goud</a:t>
            </a:r>
            <a:b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2. zilver</a:t>
            </a: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3. brons</a:t>
            </a:r>
            <a:endParaRPr lang="nl-NL" dirty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endParaRPr lang="nl-NL" dirty="0" smtClean="0">
              <a:solidFill>
                <a:srgbClr val="000099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 smtClean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OL&gt;	</a:t>
            </a:r>
            <a:r>
              <a:rPr lang="nl-NL" dirty="0">
                <a:solidFill>
                  <a:srgbClr val="B2B2B2"/>
                </a:solidFill>
                <a:latin typeface="Arial" charset="0"/>
              </a:rPr>
              <a:t>	</a:t>
            </a:r>
            <a:br>
              <a:rPr lang="nl-NL" dirty="0">
                <a:solidFill>
                  <a:srgbClr val="B2B2B2"/>
                </a:solidFill>
                <a:latin typeface="Arial" charset="0"/>
              </a:rPr>
            </a:br>
            <a:r>
              <a:rPr lang="nl-NL" dirty="0">
                <a:solidFill>
                  <a:srgbClr val="B2B2B2"/>
                </a:solidFill>
                <a:latin typeface="Arial" charset="0"/>
              </a:rPr>
              <a:t>	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&lt;LI&gt; </a:t>
            </a:r>
            <a:r>
              <a:rPr lang="nl-NL" dirty="0">
                <a:latin typeface="Arial" charset="0"/>
              </a:rPr>
              <a:t>goud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 </a:t>
            </a:r>
            <a:r>
              <a:rPr lang="nl-NL" dirty="0">
                <a:latin typeface="Arial" charset="0"/>
              </a:rPr>
              <a:t>		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/>
            </a:r>
            <a:b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	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&lt;LI&gt; </a:t>
            </a:r>
            <a:r>
              <a:rPr lang="nl-NL" dirty="0">
                <a:latin typeface="Arial" charset="0"/>
              </a:rPr>
              <a:t>zilver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</a:t>
            </a:r>
            <a:br>
              <a:rPr lang="nl-NL" dirty="0">
                <a:solidFill>
                  <a:srgbClr val="000099"/>
                </a:solidFill>
                <a:latin typeface="Arial" charset="0"/>
              </a:rPr>
            </a:br>
            <a:r>
              <a:rPr lang="nl-NL" dirty="0">
                <a:latin typeface="Arial" charset="0"/>
              </a:rPr>
              <a:t>	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&lt;LI&gt; </a:t>
            </a:r>
            <a:r>
              <a:rPr lang="nl-NL" dirty="0">
                <a:latin typeface="Arial" charset="0"/>
              </a:rPr>
              <a:t>brons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</a:t>
            </a:r>
            <a:r>
              <a:rPr lang="nl-NL" dirty="0">
                <a:latin typeface="Arial" charset="0"/>
              </a:rPr>
              <a:t> 		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/>
            </a:r>
            <a:b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r>
              <a:rPr lang="nl-NL" dirty="0">
                <a:latin typeface="Arial" charset="0"/>
              </a:rPr>
              <a:t>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&lt;/OL&gt;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Lijsten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latin typeface="Arial" charset="0"/>
              </a:rPr>
              <a:t>de ongeordende lijst (‘</a:t>
            </a:r>
            <a:r>
              <a:rPr lang="nl-NL" dirty="0" err="1">
                <a:latin typeface="Arial" charset="0"/>
              </a:rPr>
              <a:t>unordered</a:t>
            </a:r>
            <a:r>
              <a:rPr lang="nl-NL" dirty="0">
                <a:latin typeface="Arial" charset="0"/>
              </a:rPr>
              <a:t> list’)</a:t>
            </a: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• goud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• zilver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• brons</a:t>
            </a:r>
            <a:b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endParaRPr lang="nl-NL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&lt;UL&gt;		</a:t>
            </a:r>
            <a:br>
              <a:rPr lang="nl-NL" dirty="0">
                <a:solidFill>
                  <a:srgbClr val="000099"/>
                </a:solidFill>
                <a:latin typeface="Arial" charset="0"/>
              </a:rPr>
            </a:br>
            <a:r>
              <a:rPr lang="nl-NL" dirty="0">
                <a:solidFill>
                  <a:srgbClr val="000099"/>
                </a:solidFill>
                <a:latin typeface="Arial" charset="0"/>
              </a:rPr>
              <a:t>	&lt;LI&gt; </a:t>
            </a:r>
            <a:r>
              <a:rPr lang="nl-NL" dirty="0">
                <a:latin typeface="Arial" charset="0"/>
              </a:rPr>
              <a:t>goud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 </a:t>
            </a:r>
            <a:r>
              <a:rPr lang="nl-NL" dirty="0">
                <a:latin typeface="Arial" charset="0"/>
              </a:rPr>
              <a:t>		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/>
            </a:r>
            <a:br>
              <a:rPr lang="nl-NL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</a:br>
            <a:r>
              <a:rPr lang="nl-NL" dirty="0">
                <a:latin typeface="Arial" charset="0"/>
              </a:rPr>
              <a:t>	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&lt;LI&gt; </a:t>
            </a:r>
            <a:r>
              <a:rPr lang="nl-NL" dirty="0">
                <a:latin typeface="Arial" charset="0"/>
              </a:rPr>
              <a:t>zilver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 </a:t>
            </a:r>
            <a:r>
              <a:rPr lang="nl-NL" dirty="0">
                <a:latin typeface="Arial" charset="0"/>
              </a:rPr>
              <a:t>		 	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      </a:t>
            </a:r>
            <a:r>
              <a:rPr lang="nl-NL" dirty="0" smtClean="0">
                <a:latin typeface="Arial" charset="0"/>
              </a:rPr>
              <a:t> </a:t>
            </a:r>
            <a:r>
              <a:rPr lang="nl-NL" dirty="0" smtClean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 </a:t>
            </a:r>
            <a:r>
              <a:rPr lang="nl-NL" dirty="0">
                <a:latin typeface="Arial" charset="0"/>
              </a:rPr>
              <a:t>brons 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/</a:t>
            </a:r>
            <a:r>
              <a:rPr lang="nl-NL" dirty="0">
                <a:solidFill>
                  <a:srgbClr val="000099"/>
                </a:solidFill>
                <a:latin typeface="Arial" charset="0"/>
              </a:rPr>
              <a:t>LI&gt; </a:t>
            </a:r>
            <a:r>
              <a:rPr lang="nl-NL" dirty="0">
                <a:latin typeface="Arial" charset="0"/>
              </a:rPr>
              <a:t>		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None/>
            </a:pPr>
            <a:r>
              <a:rPr lang="nl-NL" dirty="0">
                <a:solidFill>
                  <a:srgbClr val="000099"/>
                </a:solidFill>
                <a:latin typeface="Arial" charset="0"/>
              </a:rPr>
              <a:t>&lt;/UL&gt;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1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Opmaak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de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bv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BODY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 dirty="0"/>
              <a:t>	background: black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font-size: 24px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font-style: italic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color: red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OL {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font-size</a:t>
            </a:r>
            <a:r>
              <a:rPr lang="en-US" dirty="0"/>
              <a:t>: </a:t>
            </a:r>
            <a:r>
              <a:rPr lang="en-US" dirty="0" smtClean="0"/>
              <a:t>12px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font-style: </a:t>
            </a:r>
            <a:r>
              <a:rPr lang="en-US" dirty="0" smtClean="0"/>
              <a:t>normal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color: </a:t>
            </a:r>
            <a:r>
              <a:rPr lang="en-US" dirty="0" smtClean="0"/>
              <a:t>silver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font-weight: bold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Wat</a:t>
            </a:r>
            <a:r>
              <a:rPr lang="en-US" dirty="0" smtClean="0"/>
              <a:t> is HTML (</a:t>
            </a:r>
            <a:r>
              <a:rPr lang="en-US" dirty="0" err="1" smtClean="0"/>
              <a:t>wel</a:t>
            </a:r>
            <a:r>
              <a:rPr lang="en-US" dirty="0" smtClean="0"/>
              <a:t> en </a:t>
            </a:r>
            <a:r>
              <a:rPr lang="en-US" dirty="0" err="1" smtClean="0"/>
              <a:t>niet</a:t>
            </a:r>
            <a:r>
              <a:rPr lang="en-US" dirty="0" smtClean="0"/>
              <a:t>)</a:t>
            </a:r>
            <a:endParaRPr lang="nl-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 smtClean="0"/>
              <a:t>H</a:t>
            </a:r>
            <a:r>
              <a:rPr lang="en-US" sz="2400" dirty="0" err="1" smtClean="0"/>
              <a:t>yper</a:t>
            </a:r>
            <a:r>
              <a:rPr lang="en-US" sz="2400" b="1" dirty="0" err="1" smtClean="0"/>
              <a:t>T</a:t>
            </a:r>
            <a:r>
              <a:rPr lang="en-US" sz="2400" dirty="0" err="1" smtClean="0"/>
              <a:t>ext</a:t>
            </a:r>
            <a:r>
              <a:rPr lang="en-US" sz="2400" dirty="0" smtClean="0"/>
              <a:t> </a:t>
            </a:r>
            <a:r>
              <a:rPr lang="en-US" sz="2400" b="1" dirty="0" smtClean="0"/>
              <a:t>M</a:t>
            </a:r>
            <a:r>
              <a:rPr lang="en-US" sz="2400" dirty="0" smtClean="0"/>
              <a:t>arkup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HTML is </a:t>
            </a:r>
            <a:r>
              <a:rPr lang="en-US" sz="2400" dirty="0" err="1" smtClean="0"/>
              <a:t>bedoeld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documenten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 met links </a:t>
            </a:r>
            <a:r>
              <a:rPr lang="en-US" sz="2400" dirty="0" err="1" smtClean="0"/>
              <a:t>naar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documenten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HTML is </a:t>
            </a:r>
            <a:r>
              <a:rPr lang="en-US" sz="2400" dirty="0" err="1" smtClean="0"/>
              <a:t>dus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bedoeld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mooie</a:t>
            </a:r>
            <a:r>
              <a:rPr lang="en-US" sz="2400" dirty="0" smtClean="0"/>
              <a:t> </a:t>
            </a:r>
            <a:r>
              <a:rPr lang="en-US" sz="2400" dirty="0" err="1" smtClean="0"/>
              <a:t>grafische</a:t>
            </a:r>
            <a:r>
              <a:rPr lang="en-US" sz="2400" dirty="0" smtClean="0"/>
              <a:t> sites </a:t>
            </a:r>
            <a:r>
              <a:rPr lang="en-US" sz="2400" dirty="0" err="1" smtClean="0"/>
              <a:t>mee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, </a:t>
            </a:r>
            <a:r>
              <a:rPr lang="en-US" sz="2400" dirty="0" err="1" smtClean="0"/>
              <a:t>daar</a:t>
            </a:r>
            <a:r>
              <a:rPr lang="en-US" sz="2400" dirty="0" smtClean="0"/>
              <a:t> </a:t>
            </a:r>
            <a:r>
              <a:rPr lang="en-US" sz="2400" dirty="0" err="1" smtClean="0"/>
              <a:t>heb</a:t>
            </a:r>
            <a:r>
              <a:rPr lang="en-US" sz="2400" dirty="0" smtClean="0"/>
              <a:t> je </a:t>
            </a:r>
            <a:r>
              <a:rPr lang="en-US" sz="2400" dirty="0" err="1" smtClean="0"/>
              <a:t>beeldbewerkingsprogramma’s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nodig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HTML is </a:t>
            </a:r>
            <a:r>
              <a:rPr lang="en-US" sz="2400" b="1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programmeertaal</a:t>
            </a:r>
            <a:r>
              <a:rPr lang="en-US" sz="2400" dirty="0" smtClean="0"/>
              <a:t>, </a:t>
            </a:r>
            <a:r>
              <a:rPr lang="en-US" sz="2400" dirty="0" err="1" smtClean="0"/>
              <a:t>hoewel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met (</a:t>
            </a:r>
            <a:r>
              <a:rPr lang="en-US" sz="2400" dirty="0" err="1" smtClean="0"/>
              <a:t>opmaak</a:t>
            </a:r>
            <a:r>
              <a:rPr lang="en-US" sz="2400" dirty="0" smtClean="0"/>
              <a:t>) codes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gewerkt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HTML5 is de </a:t>
            </a:r>
            <a:r>
              <a:rPr lang="en-US" sz="2400" dirty="0" err="1" smtClean="0"/>
              <a:t>standaard</a:t>
            </a:r>
            <a:r>
              <a:rPr lang="en-US" sz="2400" dirty="0" smtClean="0"/>
              <a:t>, maar…………….</a:t>
            </a:r>
            <a:endParaRPr lang="nl-NL" sz="2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36613"/>
            <a:ext cx="12128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&lt;BODY&gt;</a:t>
            </a:r>
            <a:r>
              <a:rPr lang="nl-NL" smtClean="0"/>
              <a:t> tags / Tabellen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</a:pPr>
            <a:endParaRPr lang="nl-NL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nl-NL" dirty="0" smtClean="0">
                <a:latin typeface="Arial" charset="0"/>
              </a:rPr>
              <a:t>Tag voor tabellen 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&lt;TABLE&gt;… &lt;/TABLE&gt; </a:t>
            </a: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Veel oudere HTML internetsites maken gebruik van tabellen. 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Je hoeft helemaal geen opsomming of overzichtjes te hebben om toch tabellen te gebruiken. Het is </a:t>
            </a:r>
            <a:r>
              <a:rPr lang="nl-NL" dirty="0" smtClean="0">
                <a:latin typeface="Arial" charset="0"/>
              </a:rPr>
              <a:t>soms </a:t>
            </a:r>
            <a:r>
              <a:rPr lang="nl-NL" dirty="0">
                <a:latin typeface="Arial" charset="0"/>
              </a:rPr>
              <a:t>een </a:t>
            </a:r>
            <a:r>
              <a:rPr lang="nl-NL" dirty="0" smtClean="0">
                <a:latin typeface="Arial" charset="0"/>
              </a:rPr>
              <a:t>goed </a:t>
            </a:r>
            <a:r>
              <a:rPr lang="nl-NL" dirty="0">
                <a:latin typeface="Arial" charset="0"/>
              </a:rPr>
              <a:t>middel om </a:t>
            </a:r>
            <a:r>
              <a:rPr lang="nl-NL" dirty="0" smtClean="0">
                <a:latin typeface="Arial" charset="0"/>
              </a:rPr>
              <a:t>je </a:t>
            </a:r>
            <a:r>
              <a:rPr lang="nl-NL" dirty="0">
                <a:latin typeface="Arial" charset="0"/>
              </a:rPr>
              <a:t>lay-out te forceren.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	</a:t>
            </a:r>
            <a:br>
              <a:rPr lang="nl-NL" dirty="0">
                <a:latin typeface="Arial" charset="0"/>
              </a:rPr>
            </a:br>
            <a:endParaRPr lang="nl-NL" dirty="0"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162800" y="6613525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10 / 23</a:t>
            </a:r>
            <a:endParaRPr lang="nl-NL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&lt;BODY&gt;</a:t>
            </a:r>
            <a:r>
              <a:rPr lang="nl-NL" smtClean="0"/>
              <a:t> tags / Tabellen</a:t>
            </a:r>
            <a:endParaRPr lang="en-US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1377950"/>
            <a:ext cx="8686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nl-NL" dirty="0">
                <a:latin typeface="Arial" charset="0"/>
              </a:rPr>
              <a:t> Binnen de 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&lt;TABLE&gt;… &lt;/TABLE&gt; </a:t>
            </a:r>
            <a:r>
              <a:rPr lang="nl-NL" dirty="0">
                <a:latin typeface="Arial" charset="0"/>
              </a:rPr>
              <a:t>kunnen de volgende tags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   gebruikt worden: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endParaRPr lang="nl-NL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&lt;TR&gt;..&lt;/TR&gt;</a:t>
            </a:r>
            <a:r>
              <a:rPr lang="nl-NL" dirty="0">
                <a:latin typeface="Arial" charset="0"/>
              </a:rPr>
              <a:t>		geeft een </a:t>
            </a:r>
            <a:r>
              <a:rPr lang="nl-NL" dirty="0" err="1">
                <a:latin typeface="Arial" charset="0"/>
              </a:rPr>
              <a:t>tabelrij</a:t>
            </a:r>
            <a:r>
              <a:rPr lang="nl-NL" dirty="0">
                <a:latin typeface="Arial" charset="0"/>
              </a:rPr>
              <a:t> (‘</a:t>
            </a:r>
            <a:r>
              <a:rPr lang="nl-NL" dirty="0" err="1">
                <a:latin typeface="Arial" charset="0"/>
              </a:rPr>
              <a:t>table</a:t>
            </a:r>
            <a:r>
              <a:rPr lang="nl-NL" dirty="0">
                <a:latin typeface="Arial" charset="0"/>
              </a:rPr>
              <a:t> </a:t>
            </a:r>
            <a:r>
              <a:rPr lang="nl-NL" dirty="0" err="1">
                <a:latin typeface="Arial" charset="0"/>
              </a:rPr>
              <a:t>row</a:t>
            </a:r>
            <a:r>
              <a:rPr lang="nl-NL" dirty="0">
                <a:latin typeface="Arial" charset="0"/>
              </a:rPr>
              <a:t>’) aan</a:t>
            </a:r>
            <a:br>
              <a:rPr lang="nl-NL" dirty="0">
                <a:latin typeface="Arial" charset="0"/>
              </a:rPr>
            </a:br>
            <a:endParaRPr lang="nl-NL" dirty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&lt;TD&gt;..&lt;/TD&gt;	</a:t>
            </a:r>
            <a:r>
              <a:rPr lang="nl-NL" dirty="0">
                <a:latin typeface="Arial" charset="0"/>
              </a:rPr>
              <a:t>	heeft de inhoud van een cel (‘</a:t>
            </a:r>
            <a:r>
              <a:rPr lang="nl-NL" dirty="0" err="1">
                <a:latin typeface="Arial" charset="0"/>
              </a:rPr>
              <a:t>table</a:t>
            </a:r>
            <a:r>
              <a:rPr lang="nl-NL" dirty="0">
                <a:latin typeface="Arial" charset="0"/>
              </a:rPr>
              <a:t> data</a:t>
            </a:r>
            <a:r>
              <a:rPr lang="nl-NL" dirty="0" smtClean="0">
                <a:latin typeface="Arial" charset="0"/>
              </a:rPr>
              <a:t>’)</a:t>
            </a:r>
            <a:br>
              <a:rPr lang="nl-NL" dirty="0" smtClean="0">
                <a:latin typeface="Arial" charset="0"/>
              </a:rPr>
            </a:br>
            <a:endParaRPr lang="nl-NL" dirty="0" smtClean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&lt;TH&gt;..&lt;/TH&gt;</a:t>
            </a:r>
            <a:r>
              <a:rPr lang="nl-NL" dirty="0" smtClean="0">
                <a:latin typeface="Arial" charset="0"/>
              </a:rPr>
              <a:t>		voor speciale opmaak van </a:t>
            </a:r>
            <a:r>
              <a:rPr lang="nl-NL" smtClean="0">
                <a:latin typeface="Arial" charset="0"/>
              </a:rPr>
              <a:t>de cellen in de</a:t>
            </a:r>
            <a:br>
              <a:rPr lang="nl-NL" smtClean="0">
                <a:latin typeface="Arial" charset="0"/>
              </a:rPr>
            </a:br>
            <a:r>
              <a:rPr lang="nl-NL" smtClean="0">
                <a:latin typeface="Arial" charset="0"/>
              </a:rPr>
              <a:t>			eerste </a:t>
            </a:r>
            <a:r>
              <a:rPr lang="nl-NL" dirty="0" smtClean="0">
                <a:latin typeface="Arial" charset="0"/>
              </a:rPr>
              <a:t>rij</a:t>
            </a:r>
            <a:endParaRPr lang="nl-NL" dirty="0">
              <a:latin typeface="Arial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162800" y="6613525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11 / 23</a:t>
            </a:r>
            <a:endParaRPr lang="nl-NL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gewenst</a:t>
            </a:r>
            <a:endParaRPr lang="en-US" dirty="0" smtClean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41614" r="20229" b="21976"/>
          <a:stretch>
            <a:fillRect/>
          </a:stretch>
        </p:blipFill>
        <p:spPr>
          <a:xfrm>
            <a:off x="1066800" y="2362200"/>
            <a:ext cx="5334000" cy="2400300"/>
          </a:xfrm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13 / 23</a:t>
            </a:r>
            <a:endParaRPr lang="nl-NL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codes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86868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…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table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th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datum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feest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th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tr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5 December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Sinterklaas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tr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tr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25 </a:t>
            </a:r>
            <a:r>
              <a:rPr lang="nl-NL" dirty="0">
                <a:latin typeface="Arial" charset="0"/>
              </a:rPr>
              <a:t>en 26 </a:t>
            </a:r>
            <a:r>
              <a:rPr lang="nl-NL" dirty="0" smtClean="0">
                <a:latin typeface="Arial" charset="0"/>
              </a:rPr>
              <a:t>December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 </a:t>
            </a:r>
            <a:r>
              <a:rPr lang="nl-NL" dirty="0" smtClean="0">
                <a:latin typeface="Arial" charset="0"/>
              </a:rPr>
              <a:t>Kerstmis </a:t>
            </a:r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tr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&lt;/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table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…</a:t>
            </a:r>
            <a:endParaRPr lang="nl-NL" dirty="0">
              <a:latin typeface="Arial" charset="0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12 / 23</a:t>
            </a:r>
            <a:endParaRPr lang="nl-NL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opmaak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de style sheet kun je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tabel</a:t>
            </a:r>
            <a:r>
              <a:rPr lang="en-US" dirty="0" smtClean="0"/>
              <a:t>, en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cellen</a:t>
            </a:r>
            <a:r>
              <a:rPr lang="en-US" dirty="0" smtClean="0"/>
              <a:t>,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opmaak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table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	background: </a:t>
            </a:r>
            <a:r>
              <a:rPr lang="en-US" dirty="0" smtClean="0"/>
              <a:t>yellow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font-size: </a:t>
            </a:r>
            <a:r>
              <a:rPr lang="en-US" dirty="0" smtClean="0"/>
              <a:t>12px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	font-style</a:t>
            </a:r>
            <a:r>
              <a:rPr lang="en-US" dirty="0"/>
              <a:t>: italic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color: silver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text-align: center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3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Stijl</a:t>
            </a:r>
            <a:r>
              <a:rPr lang="en-US" dirty="0" smtClean="0"/>
              <a:t> / </a:t>
            </a:r>
            <a:r>
              <a:rPr lang="en-US" dirty="0" err="1" smtClean="0"/>
              <a:t>Tabellen</a:t>
            </a:r>
            <a:r>
              <a:rPr lang="en-US" dirty="0" smtClean="0"/>
              <a:t> </a:t>
            </a:r>
            <a:endParaRPr lang="nl-NL" dirty="0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40433" r="12027" b="10469"/>
          <a:stretch>
            <a:fillRect/>
          </a:stretch>
        </p:blipFill>
        <p:spPr bwMode="auto">
          <a:xfrm>
            <a:off x="653203" y="2564904"/>
            <a:ext cx="3581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427984" y="1700808"/>
            <a:ext cx="44874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 err="1" smtClean="0">
                <a:solidFill>
                  <a:srgbClr val="FF0000"/>
                </a:solidFill>
                <a:latin typeface="Arial" charset="0"/>
              </a:rPr>
              <a:t>table</a:t>
            </a: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 {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latin typeface="Arial" charset="0"/>
              </a:rPr>
              <a:t>	</a:t>
            </a:r>
            <a:r>
              <a:rPr lang="nl-NL" sz="2400" dirty="0" smtClean="0">
                <a:latin typeface="Arial" charset="0"/>
              </a:rPr>
              <a:t>border-width:1px</a:t>
            </a:r>
            <a:r>
              <a:rPr lang="nl-NL" sz="24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latin typeface="Arial" charset="0"/>
              </a:rPr>
              <a:t>	border-</a:t>
            </a:r>
            <a:r>
              <a:rPr lang="nl-NL" sz="2400" dirty="0" err="1">
                <a:latin typeface="Arial" charset="0"/>
              </a:rPr>
              <a:t>style</a:t>
            </a:r>
            <a:r>
              <a:rPr lang="nl-NL" sz="2400" dirty="0">
                <a:latin typeface="Arial" charset="0"/>
              </a:rPr>
              <a:t>: </a:t>
            </a:r>
            <a:r>
              <a:rPr lang="nl-NL" sz="2400" dirty="0" err="1">
                <a:latin typeface="Arial" charset="0"/>
              </a:rPr>
              <a:t>solid</a:t>
            </a:r>
            <a:r>
              <a:rPr lang="nl-NL" sz="24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latin typeface="Arial" charset="0"/>
              </a:rPr>
              <a:t>	border-</a:t>
            </a:r>
            <a:r>
              <a:rPr lang="nl-NL" sz="2400" dirty="0" err="1">
                <a:latin typeface="Arial" charset="0"/>
              </a:rPr>
              <a:t>color</a:t>
            </a:r>
            <a:r>
              <a:rPr lang="nl-NL" sz="2400" dirty="0">
                <a:latin typeface="Arial" charset="0"/>
              </a:rPr>
              <a:t>: </a:t>
            </a:r>
            <a:r>
              <a:rPr lang="nl-NL" sz="2400" dirty="0" err="1" smtClean="0">
                <a:latin typeface="Arial" charset="0"/>
              </a:rPr>
              <a:t>silver</a:t>
            </a: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 err="1" smtClean="0">
                <a:solidFill>
                  <a:srgbClr val="FF0000"/>
                </a:solidFill>
                <a:latin typeface="Arial" charset="0"/>
              </a:rPr>
              <a:t>td</a:t>
            </a: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{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latin typeface="Arial" charset="0"/>
              </a:rPr>
              <a:t>	</a:t>
            </a:r>
            <a:r>
              <a:rPr lang="nl-NL" sz="2400" dirty="0" smtClean="0">
                <a:latin typeface="Arial" charset="0"/>
              </a:rPr>
              <a:t>border-width:1px</a:t>
            </a: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nl-NL" sz="2400" dirty="0">
                <a:latin typeface="Arial" charset="0"/>
              </a:rPr>
              <a:t>border-</a:t>
            </a:r>
            <a:r>
              <a:rPr lang="nl-NL" sz="2400" dirty="0" err="1">
                <a:latin typeface="Arial" charset="0"/>
              </a:rPr>
              <a:t>style</a:t>
            </a:r>
            <a:r>
              <a:rPr lang="nl-NL" sz="2400" dirty="0">
                <a:latin typeface="Arial" charset="0"/>
              </a:rPr>
              <a:t>: </a:t>
            </a:r>
            <a:r>
              <a:rPr lang="nl-NL" sz="2400" dirty="0" err="1">
                <a:latin typeface="Arial" charset="0"/>
              </a:rPr>
              <a:t>solid</a:t>
            </a:r>
            <a:r>
              <a:rPr lang="nl-NL" sz="24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latin typeface="Arial" charset="0"/>
              </a:rPr>
              <a:t>	border-</a:t>
            </a:r>
            <a:r>
              <a:rPr lang="nl-NL" sz="2400" dirty="0" err="1">
                <a:latin typeface="Arial" charset="0"/>
              </a:rPr>
              <a:t>color</a:t>
            </a:r>
            <a:r>
              <a:rPr lang="nl-NL" sz="2400" dirty="0">
                <a:latin typeface="Arial" charset="0"/>
              </a:rPr>
              <a:t>: </a:t>
            </a:r>
            <a:r>
              <a:rPr lang="nl-NL" sz="2400" dirty="0" err="1" smtClean="0">
                <a:latin typeface="Arial" charset="0"/>
              </a:rPr>
              <a:t>silver</a:t>
            </a:r>
            <a:r>
              <a:rPr lang="nl-NL" sz="2400" dirty="0" smtClean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2400" dirty="0">
                <a:solidFill>
                  <a:srgbClr val="FF0000"/>
                </a:solidFill>
                <a:latin typeface="Arial" charset="0"/>
              </a:rPr>
              <a:t>}</a:t>
            </a:r>
            <a:endParaRPr lang="nl-NL" sz="2400" dirty="0" smtClean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nl-NL" sz="3200" dirty="0">
                <a:latin typeface="Arial" charset="0"/>
              </a:rPr>
              <a:t>	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14 / 23</a:t>
            </a:r>
            <a:endParaRPr lang="nl-NL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Hypertekst</a:t>
            </a:r>
            <a:r>
              <a:rPr lang="en-US" sz="3600" dirty="0" smtClean="0"/>
              <a:t>, </a:t>
            </a:r>
            <a:r>
              <a:rPr lang="en-US" sz="3600" dirty="0" err="1" smtClean="0"/>
              <a:t>linken</a:t>
            </a:r>
            <a:r>
              <a:rPr lang="en-US" sz="3600" dirty="0" smtClean="0"/>
              <a:t> </a:t>
            </a:r>
            <a:r>
              <a:rPr lang="en-US" sz="3600" dirty="0" err="1" smtClean="0"/>
              <a:t>naar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8775" y="2420888"/>
            <a:ext cx="8421688" cy="3354437"/>
          </a:xfrm>
        </p:spPr>
        <p:txBody>
          <a:bodyPr/>
          <a:lstStyle/>
          <a:p>
            <a:pPr lvl="1"/>
            <a:r>
              <a:rPr lang="en-US" sz="3600" dirty="0" err="1" smtClean="0"/>
              <a:t>andere</a:t>
            </a:r>
            <a:r>
              <a:rPr lang="en-US" sz="3600" dirty="0" smtClean="0"/>
              <a:t> </a:t>
            </a:r>
            <a:r>
              <a:rPr lang="en-US" sz="3600" dirty="0" err="1" smtClean="0"/>
              <a:t>pagina</a:t>
            </a:r>
            <a:endParaRPr lang="en-US" sz="3600" dirty="0" smtClean="0"/>
          </a:p>
          <a:p>
            <a:pPr lvl="1"/>
            <a:r>
              <a:rPr lang="en-US" sz="3600" dirty="0" err="1" smtClean="0"/>
              <a:t>andere</a:t>
            </a:r>
            <a:r>
              <a:rPr lang="en-US" sz="3600" dirty="0" smtClean="0"/>
              <a:t> website</a:t>
            </a:r>
          </a:p>
          <a:p>
            <a:pPr lvl="1"/>
            <a:r>
              <a:rPr lang="en-US" sz="3600" dirty="0" smtClean="0"/>
              <a:t>email	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501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Linken</a:t>
            </a:r>
            <a:r>
              <a:rPr lang="en-US" sz="3600" dirty="0" smtClean="0"/>
              <a:t>(1)</a:t>
            </a:r>
            <a:br>
              <a:rPr lang="en-US" sz="3600" dirty="0" smtClean="0"/>
            </a:br>
            <a:endParaRPr lang="nl-NL" sz="3600" dirty="0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5328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	</a:t>
            </a:r>
            <a:endParaRPr lang="nl-NL" sz="4000" b="1" dirty="0" smtClean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- </a:t>
            </a:r>
            <a:r>
              <a:rPr lang="en-US" dirty="0" err="1" smtClean="0">
                <a:latin typeface="Arial" charset="0"/>
              </a:rPr>
              <a:t>Relatieve</a:t>
            </a:r>
            <a:r>
              <a:rPr lang="en-US" dirty="0" smtClean="0">
                <a:latin typeface="Arial" charset="0"/>
              </a:rPr>
              <a:t> link, </a:t>
            </a:r>
            <a:r>
              <a:rPr lang="en-US" dirty="0" err="1" smtClean="0">
                <a:latin typeface="Arial" charset="0"/>
              </a:rPr>
              <a:t>naar</a:t>
            </a:r>
            <a:r>
              <a:rPr lang="en-US" dirty="0" smtClean="0">
                <a:latin typeface="Arial" charset="0"/>
              </a:rPr>
              <a:t> file in </a:t>
            </a:r>
            <a:r>
              <a:rPr lang="en-US" dirty="0" err="1" smtClean="0">
                <a:latin typeface="Arial" charset="0"/>
              </a:rPr>
              <a:t>dezelfde</a:t>
            </a:r>
            <a:r>
              <a:rPr lang="en-US" dirty="0" smtClean="0">
                <a:latin typeface="Arial" charset="0"/>
              </a:rPr>
              <a:t> website:</a:t>
            </a:r>
            <a:endParaRPr lang="nl-NL" dirty="0" smtClean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nl-NL" dirty="0" smtClean="0">
                <a:latin typeface="Arial" charset="0"/>
              </a:rPr>
              <a:t>	Bekijk de 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&lt;A HREF=“info.html”&gt;</a:t>
            </a:r>
            <a:r>
              <a:rPr kumimoji="1" lang="nl-NL" sz="2200" dirty="0">
                <a:solidFill>
                  <a:srgbClr val="00B050"/>
                </a:solidFill>
                <a:latin typeface="+mn-lt"/>
              </a:rPr>
              <a:t>informatie pagina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&lt;/A&gt;</a:t>
            </a:r>
            <a:r>
              <a:rPr lang="nl-NL" dirty="0" smtClean="0">
                <a:latin typeface="Arial" charset="0"/>
              </a:rPr>
              <a:t> 	om meer te weten te komen.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" y="3201988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nl-NL" dirty="0" smtClean="0">
                <a:solidFill>
                  <a:schemeClr val="tx2"/>
                </a:solidFill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Absolute link, </a:t>
            </a:r>
            <a:r>
              <a:rPr lang="en-US" dirty="0" err="1" smtClean="0">
                <a:latin typeface="Arial" charset="0"/>
              </a:rPr>
              <a:t>naar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andere</a:t>
            </a:r>
            <a:r>
              <a:rPr lang="en-US" dirty="0" smtClean="0">
                <a:latin typeface="Arial" charset="0"/>
              </a:rPr>
              <a:t> website:</a:t>
            </a:r>
            <a:endParaRPr lang="nl-NL" dirty="0" smtClean="0"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nl-NL" dirty="0" smtClean="0">
                <a:latin typeface="Arial" charset="0"/>
              </a:rPr>
              <a:t>	Bekijk de 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&lt;A HREF = “</a:t>
            </a:r>
            <a:r>
              <a:rPr lang="nl-NL" dirty="0" smtClean="0">
                <a:solidFill>
                  <a:srgbClr val="0066FF"/>
                </a:solidFill>
              </a:rPr>
              <a:t>http://www.handleidinghtml.nl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”&gt; </a:t>
            </a:r>
            <a:r>
              <a:rPr lang="nl-NL" dirty="0" smtClean="0">
                <a:solidFill>
                  <a:srgbClr val="B2B2B2"/>
                </a:solidFill>
                <a:latin typeface="Arial" charset="0"/>
              </a:rPr>
              <a:t>	</a:t>
            </a:r>
            <a:r>
              <a:rPr kumimoji="1" lang="nl-NL" sz="2200" dirty="0" smtClean="0">
                <a:solidFill>
                  <a:srgbClr val="00B050"/>
                </a:solidFill>
                <a:latin typeface="+mn-lt"/>
              </a:rPr>
              <a:t>html handleiding 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&lt;/A&gt;</a:t>
            </a:r>
            <a:r>
              <a:rPr lang="nl-NL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nl-NL" dirty="0" smtClean="0">
                <a:latin typeface="Arial" charset="0"/>
              </a:rPr>
              <a:t>om meer te weten te komen.</a:t>
            </a:r>
            <a:endParaRPr lang="nl-NL" u="sng" dirty="0" smtClean="0">
              <a:latin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162800" y="6613525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>
                <a:latin typeface="Arial" charset="0"/>
              </a:rPr>
              <a:t>8 / 23</a:t>
            </a:r>
            <a:endParaRPr lang="nl-NL" sz="1000">
              <a:latin typeface="Arial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5030788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nl-NL" dirty="0" smtClean="0">
                <a:solidFill>
                  <a:schemeClr val="tx2"/>
                </a:solidFill>
                <a:latin typeface="Arial" charset="0"/>
              </a:rPr>
              <a:t>-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Mail-link</a:t>
            </a:r>
            <a:r>
              <a:rPr lang="nl-NL" dirty="0" smtClean="0">
                <a:latin typeface="Arial" charset="0"/>
              </a:rPr>
              <a:t>: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dirty="0" err="1" smtClean="0">
                <a:latin typeface="Arial" charset="0"/>
              </a:rPr>
              <a:t>Stuur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een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mailtje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aan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&lt;A HREF = “</a:t>
            </a: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mailto:info@hhs.nl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”&gt; </a:t>
            </a:r>
            <a:br>
              <a:rPr lang="nl-NL" dirty="0" smtClean="0">
                <a:solidFill>
                  <a:srgbClr val="0070C0"/>
                </a:solidFill>
                <a:latin typeface="Arial" charset="0"/>
              </a:rPr>
            </a:br>
            <a:r>
              <a:rPr kumimoji="1" lang="en-US" sz="2200" dirty="0" err="1" smtClean="0">
                <a:solidFill>
                  <a:srgbClr val="00B050"/>
                </a:solidFill>
                <a:latin typeface="+mn-lt"/>
              </a:rPr>
              <a:t>ons</a:t>
            </a:r>
            <a:r>
              <a:rPr lang="nl-NL" dirty="0" smtClean="0">
                <a:latin typeface="Arial" charset="0"/>
              </a:rPr>
              <a:t> </a:t>
            </a:r>
            <a:r>
              <a:rPr lang="nl-NL" dirty="0" smtClean="0">
                <a:solidFill>
                  <a:srgbClr val="0070C0"/>
                </a:solidFill>
                <a:latin typeface="Arial" charset="0"/>
              </a:rPr>
              <a:t>&lt;/A&gt; </a:t>
            </a:r>
            <a:r>
              <a:rPr lang="nl-NL" dirty="0" smtClean="0">
                <a:latin typeface="Arial" charset="0"/>
              </a:rPr>
              <a:t>om meer te weten te komen.</a:t>
            </a:r>
            <a:endParaRPr lang="nl-NL" u="sng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1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4000" dirty="0" smtClean="0"/>
              <a:t>Linken(2) </a:t>
            </a:r>
            <a:br>
              <a:rPr lang="nl-NL" sz="4000" dirty="0" smtClean="0"/>
            </a:br>
            <a:endParaRPr lang="nl-NL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75000"/>
              </a:lnSpc>
              <a:defRPr/>
            </a:pPr>
            <a:r>
              <a:rPr lang="en-US" sz="2400" dirty="0" smtClean="0"/>
              <a:t>Let op: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&lt;A  HREF = “info.html” &gt; </a:t>
            </a:r>
            <a:r>
              <a:rPr lang="nl-NL" sz="2400" dirty="0" smtClean="0"/>
              <a:t>verwijst naar de file met de naam </a:t>
            </a:r>
            <a:r>
              <a:rPr lang="nl-NL" sz="2400" dirty="0" smtClean="0">
                <a:solidFill>
                  <a:srgbClr val="FF0000"/>
                </a:solidFill>
              </a:rPr>
              <a:t>info.html</a:t>
            </a:r>
            <a:r>
              <a:rPr lang="nl-NL" sz="2400" dirty="0" smtClean="0"/>
              <a:t> , die in </a:t>
            </a:r>
            <a:r>
              <a:rPr lang="nl-NL" sz="2400" b="1" dirty="0" smtClean="0"/>
              <a:t>dezelfde map</a:t>
            </a:r>
            <a:r>
              <a:rPr lang="nl-NL" sz="2400" dirty="0" smtClean="0"/>
              <a:t> als je huidige file staat.</a:t>
            </a:r>
            <a:br>
              <a:rPr lang="nl-NL" sz="2400" dirty="0" smtClean="0"/>
            </a:br>
            <a:endParaRPr lang="nl-NL" sz="2400" dirty="0" smtClean="0"/>
          </a:p>
          <a:p>
            <a:pPr eaLnBrk="1" hangingPunct="1">
              <a:lnSpc>
                <a:spcPct val="75000"/>
              </a:lnSpc>
              <a:defRPr/>
            </a:pPr>
            <a:r>
              <a:rPr lang="en-US" sz="2400" dirty="0" smtClean="0"/>
              <a:t> Met de tag </a:t>
            </a:r>
            <a:r>
              <a:rPr lang="en-US" sz="2400" dirty="0" smtClean="0">
                <a:solidFill>
                  <a:srgbClr val="0070C0"/>
                </a:solidFill>
              </a:rPr>
              <a:t>&lt;A&gt;</a:t>
            </a:r>
            <a:r>
              <a:rPr lang="en-US" sz="2400" dirty="0" smtClean="0"/>
              <a:t>	….    </a:t>
            </a:r>
            <a:r>
              <a:rPr lang="en-US" sz="2400" dirty="0" smtClean="0">
                <a:solidFill>
                  <a:srgbClr val="0070C0"/>
                </a:solidFill>
              </a:rPr>
              <a:t>&lt;/A&gt;</a:t>
            </a:r>
            <a:r>
              <a:rPr lang="en-US" sz="2400" dirty="0" smtClean="0"/>
              <a:t>  </a:t>
            </a:r>
            <a:r>
              <a:rPr lang="en-US" sz="2400" dirty="0" err="1" smtClean="0"/>
              <a:t>omsluit</a:t>
            </a:r>
            <a:r>
              <a:rPr lang="en-US" sz="2400" dirty="0" smtClean="0"/>
              <a:t> je het </a:t>
            </a:r>
            <a:r>
              <a:rPr lang="en-US" sz="2400" dirty="0" err="1" smtClean="0"/>
              <a:t>woord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je </a:t>
            </a:r>
            <a:r>
              <a:rPr lang="en-US" sz="2400" dirty="0" err="1" smtClean="0"/>
              <a:t>aanklikbaar</a:t>
            </a:r>
            <a:r>
              <a:rPr lang="en-US" sz="2400" dirty="0" smtClean="0"/>
              <a:t> wilt </a:t>
            </a:r>
            <a:r>
              <a:rPr lang="en-US" sz="2400" dirty="0" err="1" smtClean="0"/>
              <a:t>maken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en </a:t>
            </a:r>
            <a:r>
              <a:rPr lang="en-US" sz="2400" dirty="0" err="1" smtClean="0"/>
              <a:t>deze</a:t>
            </a:r>
            <a:r>
              <a:rPr lang="en-US" sz="2400" dirty="0" smtClean="0"/>
              <a:t> tag kun je </a:t>
            </a:r>
            <a:r>
              <a:rPr lang="en-US" sz="2400" dirty="0" err="1" smtClean="0"/>
              <a:t>natuurlijk</a:t>
            </a:r>
            <a:r>
              <a:rPr lang="en-US" sz="2400" dirty="0" smtClean="0"/>
              <a:t> </a:t>
            </a:r>
            <a:r>
              <a:rPr lang="en-US" sz="2400" dirty="0" err="1" smtClean="0"/>
              <a:t>weer</a:t>
            </a:r>
            <a:r>
              <a:rPr lang="en-US" sz="2400" dirty="0" smtClean="0"/>
              <a:t> </a:t>
            </a:r>
            <a:r>
              <a:rPr lang="en-US" sz="2400" dirty="0" err="1" smtClean="0"/>
              <a:t>mooi</a:t>
            </a:r>
            <a:r>
              <a:rPr lang="en-US" sz="2400" dirty="0" smtClean="0"/>
              <a:t> </a:t>
            </a:r>
            <a:r>
              <a:rPr lang="en-US" sz="2400" dirty="0" err="1" smtClean="0"/>
              <a:t>maken</a:t>
            </a:r>
            <a:r>
              <a:rPr lang="en-US" sz="2400" dirty="0" smtClean="0"/>
              <a:t> met je </a:t>
            </a:r>
            <a:r>
              <a:rPr lang="en-US" sz="2400" dirty="0" err="1" smtClean="0"/>
              <a:t>stylesheet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196304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Voorbeeld</a:t>
            </a:r>
            <a:endParaRPr lang="nl-NL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 “hallo.html”&gt; </a:t>
            </a:r>
            <a:r>
              <a:rPr lang="en-US" dirty="0" smtClean="0">
                <a:solidFill>
                  <a:srgbClr val="00B050"/>
                </a:solidFill>
              </a:rPr>
              <a:t>hallo</a:t>
            </a:r>
            <a:r>
              <a:rPr lang="en-US" dirty="0" smtClean="0"/>
              <a:t> &lt;/a&gt;</a:t>
            </a:r>
            <a:br>
              <a:rPr lang="en-US" dirty="0" smtClean="0"/>
            </a:b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aanklikbaar</a:t>
            </a:r>
            <a:r>
              <a:rPr lang="en-US" dirty="0" smtClean="0"/>
              <a:t> </a:t>
            </a:r>
            <a:r>
              <a:rPr lang="en-US" dirty="0" err="1" smtClean="0"/>
              <a:t>woord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66FF"/>
                </a:solidFill>
              </a:rPr>
              <a:t>hallo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 je </a:t>
            </a:r>
            <a:r>
              <a:rPr lang="en-US" dirty="0" err="1" smtClean="0">
                <a:solidFill>
                  <a:schemeClr val="tx1"/>
                </a:solidFill>
              </a:rPr>
              <a:t>pagina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blauw</a:t>
            </a:r>
            <a:r>
              <a:rPr lang="en-US" dirty="0" smtClean="0">
                <a:solidFill>
                  <a:schemeClr val="tx1"/>
                </a:solidFill>
              </a:rPr>
              <a:t> en </a:t>
            </a:r>
            <a:r>
              <a:rPr lang="en-US" dirty="0" err="1" smtClean="0">
                <a:solidFill>
                  <a:schemeClr val="tx1"/>
                </a:solidFill>
              </a:rPr>
              <a:t>onderstreept</a:t>
            </a:r>
            <a:r>
              <a:rPr lang="en-US" dirty="0" smtClean="0">
                <a:solidFill>
                  <a:schemeClr val="tx1"/>
                </a:solidFill>
              </a:rPr>
              <a:t> is default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in style sheet 3 </a:t>
            </a:r>
            <a:r>
              <a:rPr lang="en-US" dirty="0" err="1" smtClean="0">
                <a:solidFill>
                  <a:schemeClr val="tx1"/>
                </a:solidFill>
              </a:rPr>
              <a:t>opmaak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mogelijkheden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err="1" smtClean="0">
                <a:solidFill>
                  <a:schemeClr val="tx1"/>
                </a:solidFill>
              </a:rPr>
              <a:t>nog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aangeklikt</a:t>
            </a:r>
            <a:r>
              <a:rPr lang="en-US" dirty="0" smtClean="0">
                <a:solidFill>
                  <a:srgbClr val="B2B2B2"/>
                </a:solidFill>
              </a:rPr>
              <a:t/>
            </a:r>
            <a:br>
              <a:rPr lang="en-US" dirty="0" smtClean="0">
                <a:solidFill>
                  <a:srgbClr val="B2B2B2"/>
                </a:solidFill>
              </a:rPr>
            </a:br>
            <a:r>
              <a:rPr lang="en-US" dirty="0" smtClean="0">
                <a:solidFill>
                  <a:srgbClr val="FF33CC"/>
                </a:solidFill>
              </a:rPr>
              <a:t>a:link      {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color:red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33CC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err="1" smtClean="0">
                <a:solidFill>
                  <a:schemeClr val="tx1"/>
                </a:solidFill>
              </a:rPr>
              <a:t>eerder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aangeklikt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>
                <a:solidFill>
                  <a:srgbClr val="FF33CC"/>
                </a:solidFill>
              </a:rPr>
              <a:t>a:visited {</a:t>
            </a:r>
            <a:r>
              <a:rPr lang="en-US" dirty="0" smtClean="0">
                <a:solidFill>
                  <a:schemeClr val="tx1"/>
                </a:solidFill>
              </a:rPr>
              <a:t> color: silver </a:t>
            </a:r>
            <a:r>
              <a:rPr lang="en-US" dirty="0" smtClean="0">
                <a:solidFill>
                  <a:srgbClr val="FF33CC"/>
                </a:solidFill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wordt</a:t>
            </a:r>
            <a:r>
              <a:rPr lang="en-US" dirty="0" smtClean="0">
                <a:solidFill>
                  <a:schemeClr val="tx1"/>
                </a:solidFill>
              </a:rPr>
              <a:t> nu </a:t>
            </a:r>
            <a:r>
              <a:rPr lang="en-US" dirty="0" err="1" smtClean="0">
                <a:solidFill>
                  <a:schemeClr val="tx1"/>
                </a:solidFill>
              </a:rPr>
              <a:t>aangeklikt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>
                <a:solidFill>
                  <a:srgbClr val="FF33CC"/>
                </a:solidFill>
              </a:rPr>
              <a:t>a:active  {</a:t>
            </a:r>
            <a:r>
              <a:rPr lang="en-US" dirty="0" smtClean="0">
                <a:solidFill>
                  <a:schemeClr val="tx1"/>
                </a:solidFill>
              </a:rPr>
              <a:t> background: black </a:t>
            </a:r>
            <a:r>
              <a:rPr lang="en-US" dirty="0" smtClean="0">
                <a:solidFill>
                  <a:srgbClr val="FF33CC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					</a:t>
            </a:r>
            <a:endParaRPr lang="en-US" dirty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CSS</a:t>
            </a:r>
          </a:p>
        </p:txBody>
      </p:sp>
      <p:sp>
        <p:nvSpPr>
          <p:cNvPr id="512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ascading </a:t>
            </a:r>
            <a:r>
              <a:rPr lang="en-US" b="1" dirty="0" smtClean="0"/>
              <a:t>S</a:t>
            </a:r>
            <a:r>
              <a:rPr lang="en-US" dirty="0" smtClean="0"/>
              <a:t>tyle 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een</a:t>
            </a:r>
            <a:r>
              <a:rPr lang="en-US" dirty="0" smtClean="0"/>
              <a:t> style sheet </a:t>
            </a:r>
            <a:r>
              <a:rPr lang="en-US" dirty="0" err="1" smtClean="0"/>
              <a:t>beschrijf</a:t>
            </a:r>
            <a:r>
              <a:rPr lang="en-US" dirty="0" smtClean="0"/>
              <a:t> je de </a:t>
            </a:r>
            <a:r>
              <a:rPr lang="en-US" dirty="0" err="1" smtClean="0"/>
              <a:t>opmaak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website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Achtergrond</a:t>
            </a:r>
            <a:r>
              <a:rPr lang="en-US" dirty="0" smtClean="0"/>
              <a:t>, </a:t>
            </a:r>
            <a:r>
              <a:rPr lang="en-US" dirty="0" err="1" smtClean="0"/>
              <a:t>letterkleur</a:t>
            </a:r>
            <a:r>
              <a:rPr lang="en-US" dirty="0" smtClean="0"/>
              <a:t>, </a:t>
            </a:r>
            <a:r>
              <a:rPr lang="en-US" dirty="0" err="1" smtClean="0"/>
              <a:t>lettertype</a:t>
            </a:r>
            <a:r>
              <a:rPr lang="en-US" dirty="0" smtClean="0"/>
              <a:t>, </a:t>
            </a:r>
            <a:r>
              <a:rPr lang="en-US" dirty="0" err="1" smtClean="0"/>
              <a:t>lettergrootte,enz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en</a:t>
            </a:r>
            <a:r>
              <a:rPr lang="en-US" dirty="0" smtClean="0"/>
              <a:t> style sheet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koppelen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HTML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het effect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Vroeger</a:t>
            </a:r>
            <a:r>
              <a:rPr lang="en-US" dirty="0" smtClean="0"/>
              <a:t> (1993) </a:t>
            </a:r>
            <a:r>
              <a:rPr lang="en-US" dirty="0" err="1" smtClean="0"/>
              <a:t>zaten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opmaakcodes</a:t>
            </a:r>
            <a:r>
              <a:rPr lang="en-US" dirty="0" smtClean="0"/>
              <a:t> in HTML</a:t>
            </a:r>
            <a:br>
              <a:rPr lang="en-US" dirty="0" smtClean="0"/>
            </a:br>
            <a:r>
              <a:rPr lang="en-US" dirty="0" err="1" smtClean="0"/>
              <a:t>Sinds</a:t>
            </a:r>
            <a:r>
              <a:rPr lang="en-US" dirty="0" smtClean="0"/>
              <a:t> 2000 is </a:t>
            </a:r>
            <a:r>
              <a:rPr lang="en-US" dirty="0" err="1" smtClean="0"/>
              <a:t>aparte</a:t>
            </a:r>
            <a:r>
              <a:rPr lang="en-US" dirty="0" smtClean="0"/>
              <a:t> </a:t>
            </a:r>
            <a:r>
              <a:rPr lang="en-US" dirty="0" err="1" smtClean="0"/>
              <a:t>opmaak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, CSS</a:t>
            </a:r>
            <a:br>
              <a:rPr lang="en-US" dirty="0" smtClean="0"/>
            </a:br>
            <a:r>
              <a:rPr lang="en-US" dirty="0" smtClean="0"/>
              <a:t>CSS3 </a:t>
            </a:r>
            <a:r>
              <a:rPr lang="en-US" dirty="0" err="1" smtClean="0"/>
              <a:t>hoort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HTML5(2010)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pPr lvl="6"/>
            <a:endParaRPr lang="en-US" sz="3000" dirty="0"/>
          </a:p>
          <a:p>
            <a:pPr marL="2743200" lvl="6" indent="0">
              <a:buNone/>
            </a:pPr>
            <a:endParaRPr lang="en-US" sz="3000" dirty="0" smtClean="0"/>
          </a:p>
          <a:p>
            <a:pPr marL="2743200" lvl="6" indent="0">
              <a:buNone/>
            </a:pPr>
            <a:r>
              <a:rPr lang="en-US" sz="3000" b="1" dirty="0" err="1" smtClean="0"/>
              <a:t>Vragen</a:t>
            </a:r>
            <a:r>
              <a:rPr lang="en-US" sz="3000" b="1" dirty="0" smtClean="0"/>
              <a:t> 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755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Pagina indeling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opmaken</a:t>
            </a:r>
            <a:r>
              <a:rPr lang="en-US" dirty="0" smtClean="0"/>
              <a:t> van HTML </a:t>
            </a:r>
            <a:r>
              <a:rPr lang="en-US" dirty="0" err="1" smtClean="0"/>
              <a:t>tekst</a:t>
            </a:r>
            <a:r>
              <a:rPr lang="en-US" dirty="0" smtClean="0"/>
              <a:t>,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eerst</a:t>
            </a:r>
            <a:r>
              <a:rPr lang="en-US" dirty="0" smtClean="0"/>
              <a:t> de browser </a:t>
            </a:r>
            <a:r>
              <a:rPr lang="en-US" dirty="0" err="1" smtClean="0"/>
              <a:t>vertellen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HTML </a:t>
            </a:r>
            <a:r>
              <a:rPr lang="en-US" dirty="0" err="1" smtClean="0"/>
              <a:t>pagina</a:t>
            </a:r>
            <a:r>
              <a:rPr lang="en-US" dirty="0" smtClean="0"/>
              <a:t> is en </a:t>
            </a:r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je de </a:t>
            </a:r>
            <a:r>
              <a:rPr lang="en-US" dirty="0" err="1" smtClean="0"/>
              <a:t>pagina</a:t>
            </a:r>
            <a:r>
              <a:rPr lang="en-US" dirty="0" smtClean="0"/>
              <a:t> </a:t>
            </a:r>
            <a:r>
              <a:rPr lang="en-US" dirty="0" err="1" smtClean="0"/>
              <a:t>indeling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opmaak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in HTML met </a:t>
            </a:r>
            <a:r>
              <a:rPr lang="en-US" dirty="0" err="1" smtClean="0"/>
              <a:t>zogenaamde</a:t>
            </a:r>
            <a:r>
              <a:rPr lang="en-US" dirty="0" smtClean="0"/>
              <a:t> tags, </a:t>
            </a:r>
            <a:r>
              <a:rPr lang="en-US" dirty="0" err="1" smtClean="0"/>
              <a:t>notatie</a:t>
            </a:r>
            <a:r>
              <a:rPr lang="en-US" dirty="0" smtClean="0"/>
              <a:t>  &lt;</a:t>
            </a:r>
            <a:r>
              <a:rPr lang="en-US" i="1" dirty="0" err="1" smtClean="0"/>
              <a:t>naam</a:t>
            </a:r>
            <a:r>
              <a:rPr lang="en-US" i="1" dirty="0" smtClean="0"/>
              <a:t> van de tag&gt;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nl-NL" dirty="0" smtClean="0"/>
              <a:t>Een HTML pagina begint altijd met de tag</a:t>
            </a:r>
            <a:br>
              <a:rPr lang="nl-NL" dirty="0" smtClean="0"/>
            </a:br>
            <a:r>
              <a:rPr lang="nl-NL" i="1" dirty="0" smtClean="0"/>
              <a:t>&lt;html&gt;</a:t>
            </a:r>
            <a:r>
              <a:rPr lang="nl-NL" dirty="0" smtClean="0"/>
              <a:t>, en eindigt met </a:t>
            </a:r>
            <a:r>
              <a:rPr lang="nl-NL" i="1" dirty="0" smtClean="0"/>
              <a:t>&lt;/html&gt;</a:t>
            </a:r>
          </a:p>
          <a:p>
            <a:pPr eaLnBrk="1" hangingPunct="1"/>
            <a:endParaRPr lang="nl-NL" i="1" dirty="0"/>
          </a:p>
          <a:p>
            <a:pPr eaLnBrk="1" hangingPunct="1"/>
            <a:r>
              <a:rPr lang="nl-NL" dirty="0" smtClean="0"/>
              <a:t>Een HTML pagina bestaat uit een beschrijvingskop &lt;</a:t>
            </a:r>
            <a:r>
              <a:rPr lang="nl-NL" dirty="0" err="1" smtClean="0"/>
              <a:t>head</a:t>
            </a:r>
            <a:r>
              <a:rPr lang="nl-NL" dirty="0" smtClean="0"/>
              <a:t>&gt;</a:t>
            </a:r>
            <a:br>
              <a:rPr lang="nl-NL" dirty="0" smtClean="0"/>
            </a:br>
            <a:r>
              <a:rPr lang="nl-NL" dirty="0" smtClean="0"/>
              <a:t>en inhoud &lt;body&gt;</a:t>
            </a:r>
            <a:r>
              <a:rPr lang="nl-NL" i="1" dirty="0" smtClean="0"/>
              <a:t/>
            </a:r>
            <a:br>
              <a:rPr lang="nl-NL" i="1" dirty="0" smtClean="0"/>
            </a:br>
            <a:endParaRPr lang="nl-NL" i="1" dirty="0" smtClean="0"/>
          </a:p>
          <a:p>
            <a:pPr eaLnBrk="1" hangingPunct="1"/>
            <a:endParaRPr lang="nl-NL" i="1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Algemene Structuur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endParaRPr lang="nl-NL">
              <a:latin typeface="Arial" charset="0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305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dirty="0">
                <a:solidFill>
                  <a:srgbClr val="0066FF"/>
                </a:solidFill>
                <a:latin typeface="Arial" charset="0"/>
              </a:rPr>
              <a:t>&lt;HTML&gt;</a:t>
            </a:r>
            <a:br>
              <a:rPr lang="nl-NL" dirty="0">
                <a:solidFill>
                  <a:srgbClr val="0066FF"/>
                </a:solidFill>
                <a:latin typeface="Arial" charset="0"/>
              </a:rPr>
            </a:br>
            <a:r>
              <a:rPr lang="nl-NL" dirty="0">
                <a:solidFill>
                  <a:srgbClr val="0066FF"/>
                </a:solidFill>
                <a:latin typeface="Arial" charset="0"/>
              </a:rPr>
              <a:t>	&lt;HEAD&gt;</a:t>
            </a:r>
            <a:br>
              <a:rPr lang="nl-NL" dirty="0">
                <a:solidFill>
                  <a:srgbClr val="0066FF"/>
                </a:solidFill>
                <a:latin typeface="Arial" charset="0"/>
              </a:rPr>
            </a:br>
            <a:r>
              <a:rPr lang="nl-NL" dirty="0">
                <a:solidFill>
                  <a:srgbClr val="B2B2B2"/>
                </a:solidFill>
                <a:latin typeface="Arial" charset="0"/>
              </a:rPr>
              <a:t>	     </a:t>
            </a:r>
            <a:r>
              <a:rPr lang="nl-NL" dirty="0">
                <a:latin typeface="Arial" charset="0"/>
              </a:rPr>
              <a:t>….	   hier komen gegevens over de pagina				</a:t>
            </a:r>
            <a:r>
              <a:rPr lang="nl-NL" sz="1800" dirty="0">
                <a:latin typeface="Arial" charset="0"/>
              </a:rPr>
              <a:t>(die zie je meestal niet)</a:t>
            </a: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	</a:t>
            </a:r>
            <a:r>
              <a:rPr lang="nl-NL" dirty="0">
                <a:solidFill>
                  <a:srgbClr val="0066FF"/>
                </a:solidFill>
                <a:latin typeface="Arial" charset="0"/>
              </a:rPr>
              <a:t>&lt;/HEAD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&gt;</a:t>
            </a:r>
          </a:p>
          <a:p>
            <a:pPr>
              <a:spcBef>
                <a:spcPct val="50000"/>
              </a:spcBef>
            </a:pPr>
            <a:endParaRPr lang="nl-NL" dirty="0">
              <a:solidFill>
                <a:srgbClr val="0066FF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nl-NL" dirty="0">
                <a:solidFill>
                  <a:srgbClr val="0066FF"/>
                </a:solidFill>
                <a:latin typeface="Arial" charset="0"/>
              </a:rPr>
              <a:t>	&lt;BODY&gt;</a:t>
            </a:r>
            <a:r>
              <a:rPr lang="nl-NL" dirty="0">
                <a:solidFill>
                  <a:srgbClr val="B2B2B2"/>
                </a:solidFill>
                <a:latin typeface="Arial" charset="0"/>
              </a:rPr>
              <a:t/>
            </a:r>
            <a:br>
              <a:rPr lang="nl-NL" dirty="0">
                <a:solidFill>
                  <a:srgbClr val="B2B2B2"/>
                </a:solidFill>
                <a:latin typeface="Arial" charset="0"/>
              </a:rPr>
            </a:br>
            <a:r>
              <a:rPr lang="nl-NL" dirty="0">
                <a:latin typeface="Arial" charset="0"/>
              </a:rPr>
              <a:t>	    ….	  hier komt de pagina inhoud</a:t>
            </a:r>
            <a:br>
              <a:rPr lang="nl-NL" dirty="0">
                <a:latin typeface="Arial" charset="0"/>
              </a:rPr>
            </a:br>
            <a:r>
              <a:rPr lang="nl-NL" dirty="0">
                <a:latin typeface="Arial" charset="0"/>
              </a:rPr>
              <a:t>	</a:t>
            </a:r>
            <a:r>
              <a:rPr lang="nl-NL" dirty="0">
                <a:solidFill>
                  <a:srgbClr val="0066FF"/>
                </a:solidFill>
                <a:latin typeface="Arial" charset="0"/>
              </a:rPr>
              <a:t>&lt;/BODY&gt;</a:t>
            </a:r>
            <a:br>
              <a:rPr lang="nl-NL" dirty="0">
                <a:solidFill>
                  <a:srgbClr val="0066FF"/>
                </a:solidFill>
                <a:latin typeface="Arial" charset="0"/>
              </a:rPr>
            </a:br>
            <a:r>
              <a:rPr lang="nl-NL" dirty="0">
                <a:solidFill>
                  <a:srgbClr val="0066FF"/>
                </a:solidFill>
                <a:latin typeface="Arial" charset="0"/>
              </a:rPr>
              <a:t>&lt;/HTML&gt;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315200" y="66135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1000">
                <a:latin typeface="Arial" charset="0"/>
              </a:rPr>
              <a:t>2 / </a:t>
            </a:r>
            <a:r>
              <a:rPr lang="en-US" sz="1000">
                <a:latin typeface="Arial" charset="0"/>
              </a:rPr>
              <a:t>23</a:t>
            </a:r>
            <a:r>
              <a:rPr lang="nl-NL" sz="10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Mijn eerste pagina, hallo.html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&lt;html&gt;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	&lt;body&gt;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/>
              <a:t>		Hallo Den Haag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/>
              <a:t>	</a:t>
            </a:r>
            <a:r>
              <a:rPr lang="nl-NL" dirty="0" smtClean="0">
                <a:solidFill>
                  <a:srgbClr val="0066FF"/>
                </a:solidFill>
              </a:rPr>
              <a:t>&lt;/body&gt;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&lt;/html&gt;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/>
              <a:t>Straks: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nl-NL" dirty="0" smtClean="0"/>
              <a:t>Je eerste opdracht: Zet deze code in </a:t>
            </a:r>
            <a:r>
              <a:rPr lang="nl-NL" dirty="0" err="1" smtClean="0"/>
              <a:t>notepad</a:t>
            </a:r>
            <a:r>
              <a:rPr lang="nl-NL" dirty="0" smtClean="0"/>
              <a:t>++</a:t>
            </a:r>
            <a:br>
              <a:rPr lang="nl-NL" dirty="0" smtClean="0"/>
            </a:br>
            <a:r>
              <a:rPr lang="nl-NL" dirty="0" smtClean="0"/>
              <a:t>		        Save de file als </a:t>
            </a:r>
            <a:r>
              <a:rPr lang="nl-NL" dirty="0" smtClean="0">
                <a:solidFill>
                  <a:srgbClr val="C00000"/>
                </a:solidFill>
              </a:rPr>
              <a:t>hallo.html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        Open deze file in je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Nu met meer tekst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>
                <a:solidFill>
                  <a:srgbClr val="0066FF"/>
                </a:solidFill>
              </a:rPr>
              <a:t>p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	Wat een geweldige ervaring  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	</a:t>
            </a:r>
            <a:r>
              <a:rPr lang="nl-NL" dirty="0" smtClean="0">
                <a:solidFill>
                  <a:srgbClr val="0066FF"/>
                </a:solidFill>
              </a:rPr>
              <a:t>&lt;</a:t>
            </a:r>
            <a:r>
              <a:rPr lang="nl-NL" dirty="0" err="1" smtClean="0">
                <a:solidFill>
                  <a:srgbClr val="0066FF"/>
                </a:solidFill>
              </a:rPr>
              <a:t>br</a:t>
            </a:r>
            <a:r>
              <a:rPr lang="nl-NL" dirty="0" smtClean="0">
                <a:solidFill>
                  <a:srgbClr val="0066FF"/>
                </a:solidFill>
              </a:rPr>
              <a:t>&gt;</a:t>
            </a:r>
            <a:r>
              <a:rPr lang="nl-NL" dirty="0" smtClean="0"/>
              <a:t>om mijn eerste html pagina te maken !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&lt;/p&gt;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>
                <a:solidFill>
                  <a:srgbClr val="0066FF"/>
                </a:solidFill>
              </a:rPr>
              <a:t>&lt;h1&gt; </a:t>
            </a:r>
            <a:r>
              <a:rPr lang="nl-NL" dirty="0" smtClean="0"/>
              <a:t>En wat is ie mooi geworden… </a:t>
            </a:r>
            <a:r>
              <a:rPr lang="nl-NL" dirty="0" smtClean="0">
                <a:solidFill>
                  <a:srgbClr val="0066FF"/>
                </a:solidFill>
              </a:rPr>
              <a:t>&lt;/h1&gt;</a:t>
            </a:r>
          </a:p>
          <a:p>
            <a:pPr eaLnBrk="1" hangingPunct="1">
              <a:buFont typeface="Wingdings" pitchFamily="2" charset="2"/>
              <a:buNone/>
            </a:pPr>
            <a:endParaRPr lang="nl-NL" dirty="0"/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Let op: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Blijf netjes werken, tags weglaten of niet afsluiten levert hier en nu geen fouten op. Maar misschien wel in andere browsers, en zeker in een groter geheel als een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&lt;body&gt;</a:t>
            </a:r>
            <a:r>
              <a:rPr lang="nl-NL" smtClean="0"/>
              <a:t> tags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SzTx/>
              <a:buNone/>
            </a:pPr>
            <a:r>
              <a:rPr lang="nl-NL" sz="2400" dirty="0" smtClean="0"/>
              <a:t>Het maakt niet uit of je ze met hoofdletters of met kleine letters schrijft. Kies je eigen stijl en volg die consequent.</a:t>
            </a:r>
            <a:br>
              <a:rPr lang="nl-NL" sz="2400" dirty="0" smtClean="0"/>
            </a:br>
            <a:endParaRPr lang="nl-NL" sz="2400" dirty="0" smtClean="0"/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br</a:t>
            </a:r>
            <a:r>
              <a:rPr lang="nl-NL" sz="2400" dirty="0" smtClean="0">
                <a:solidFill>
                  <a:srgbClr val="0066FF"/>
                </a:solidFill>
              </a:rPr>
              <a:t>&gt;</a:t>
            </a:r>
            <a:r>
              <a:rPr lang="nl-NL" sz="2400" dirty="0" smtClean="0"/>
              <a:t>		nieuwe regel (‘break’)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nl-NL" sz="2400" dirty="0" smtClean="0">
                <a:solidFill>
                  <a:srgbClr val="0066FF"/>
                </a:solidFill>
              </a:rPr>
              <a:t>&lt;p&gt;&lt;/p&gt; </a:t>
            </a:r>
            <a:r>
              <a:rPr lang="nl-NL" sz="2400" dirty="0" smtClean="0">
                <a:solidFill>
                  <a:srgbClr val="B2B2B2"/>
                </a:solidFill>
              </a:rPr>
              <a:t>	</a:t>
            </a:r>
            <a:r>
              <a:rPr lang="nl-NL" sz="2400" dirty="0" smtClean="0"/>
              <a:t>nieuwe alinea(‘</a:t>
            </a:r>
            <a:r>
              <a:rPr lang="nl-NL" sz="2400" dirty="0" err="1" smtClean="0"/>
              <a:t>paragraph</a:t>
            </a:r>
            <a:r>
              <a:rPr lang="nl-NL" sz="2400" dirty="0" smtClean="0"/>
              <a:t>’)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nl-NL" sz="2400" dirty="0" smtClean="0">
                <a:solidFill>
                  <a:srgbClr val="0066FF"/>
                </a:solidFill>
              </a:rPr>
              <a:t>&lt;</a:t>
            </a:r>
            <a:r>
              <a:rPr lang="nl-NL" sz="2400" dirty="0" err="1" smtClean="0">
                <a:solidFill>
                  <a:srgbClr val="0066FF"/>
                </a:solidFill>
              </a:rPr>
              <a:t>hr</a:t>
            </a:r>
            <a:r>
              <a:rPr lang="nl-NL" sz="2400" dirty="0" smtClean="0">
                <a:solidFill>
                  <a:srgbClr val="0066FF"/>
                </a:solidFill>
              </a:rPr>
              <a:t>&gt;</a:t>
            </a:r>
            <a:r>
              <a:rPr lang="nl-NL" sz="2400" dirty="0" smtClean="0"/>
              <a:t>	 	een horizontale lijn (‘hor. </a:t>
            </a:r>
            <a:r>
              <a:rPr lang="nl-NL" sz="2400" dirty="0" err="1" smtClean="0"/>
              <a:t>ruler</a:t>
            </a:r>
            <a:r>
              <a:rPr lang="nl-NL" sz="2400" dirty="0" smtClean="0"/>
              <a:t>’)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r>
              <a:rPr lang="nl-NL" sz="2400" dirty="0" smtClean="0">
                <a:solidFill>
                  <a:srgbClr val="0066FF"/>
                </a:solidFill>
              </a:rPr>
              <a:t>&lt;h1&gt; .. &lt;/h1&gt; </a:t>
            </a:r>
            <a:r>
              <a:rPr lang="nl-NL" sz="2400" dirty="0" smtClean="0"/>
              <a:t>	voor kopteksten (‘headers’) </a:t>
            </a:r>
            <a:br>
              <a:rPr lang="nl-NL" sz="2400" dirty="0" smtClean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			Er zijn 6 maten koppen, H1 t/m H6 				de laatste is de kleinste </a:t>
            </a:r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endParaRPr lang="nl-NL" sz="2400" u="sng" dirty="0" smtClean="0"/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endParaRPr lang="nl-NL" sz="2400" u="sng" dirty="0" smtClean="0"/>
          </a:p>
          <a:p>
            <a:pPr eaLnBrk="1" hangingPunct="1">
              <a:spcBef>
                <a:spcPct val="50000"/>
              </a:spcBef>
              <a:buSzTx/>
              <a:buFont typeface="Wingdings" pitchFamily="2" charset="2"/>
              <a:buChar char="§"/>
            </a:pPr>
            <a:endParaRPr lang="nl-NL" sz="2400" dirty="0" smtClean="0">
              <a:solidFill>
                <a:srgbClr val="B2B2B2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nl-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&lt;head&gt; </a:t>
            </a:r>
            <a:r>
              <a:rPr lang="nl-NL" dirty="0" smtClean="0"/>
              <a:t>tags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456935" cy="465058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In de </a:t>
            </a:r>
            <a:r>
              <a:rPr lang="nl-NL" dirty="0" err="1" smtClean="0"/>
              <a:t>head</a:t>
            </a:r>
            <a:r>
              <a:rPr lang="nl-NL" dirty="0" smtClean="0"/>
              <a:t> sectie van je pagina staat informatie over de pagina,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we noemen dat de metagegevens</a:t>
            </a:r>
            <a:br>
              <a:rPr lang="nl-NL" dirty="0" smtClean="0"/>
            </a:br>
            <a:endParaRPr lang="nl-NL" dirty="0"/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Voorbeelden :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dirty="0" smtClean="0"/>
              <a:t>De titel van een pagina opgeven</a:t>
            </a:r>
          </a:p>
          <a:p>
            <a:pPr eaLnBrk="1" hangingPunct="1">
              <a:buNone/>
            </a:pPr>
            <a:r>
              <a:rPr lang="nl-NL" dirty="0" smtClean="0">
                <a:solidFill>
                  <a:srgbClr val="B2B2B2"/>
                </a:solidFill>
                <a:latin typeface="Arial" charset="0"/>
              </a:rPr>
              <a:t>	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&lt;</a:t>
            </a:r>
            <a:r>
              <a:rPr lang="en-US" dirty="0" smtClean="0">
                <a:solidFill>
                  <a:srgbClr val="0066FF"/>
                </a:solidFill>
                <a:latin typeface="Arial" charset="0"/>
              </a:rPr>
              <a:t>title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&gt;</a:t>
            </a:r>
            <a:r>
              <a:rPr lang="en-US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Mijn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pagina</a:t>
            </a:r>
            <a:r>
              <a:rPr lang="en-US" dirty="0" smtClean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&lt;/</a:t>
            </a:r>
            <a:r>
              <a:rPr lang="en-US" dirty="0" smtClean="0">
                <a:solidFill>
                  <a:srgbClr val="0066FF"/>
                </a:solidFill>
                <a:latin typeface="Arial" charset="0"/>
              </a:rPr>
              <a:t>title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&gt;</a:t>
            </a:r>
          </a:p>
          <a:p>
            <a:pPr eaLnBrk="1" hangingPunct="1">
              <a:buNone/>
            </a:pPr>
            <a:endParaRPr lang="nl-NL" dirty="0">
              <a:solidFill>
                <a:srgbClr val="B2B2B2"/>
              </a:solidFill>
              <a:latin typeface="Arial" charset="0"/>
            </a:endParaRPr>
          </a:p>
          <a:p>
            <a:pPr eaLnBrk="1" hangingPunct="1">
              <a:buNone/>
            </a:pPr>
            <a:r>
              <a:rPr lang="nl-NL" dirty="0" smtClean="0">
                <a:solidFill>
                  <a:schemeClr val="tx1"/>
                </a:solidFill>
                <a:latin typeface="Arial" charset="0"/>
              </a:rPr>
              <a:t>De gebruikte </a:t>
            </a:r>
            <a:r>
              <a:rPr lang="nl-NL" dirty="0" err="1" smtClean="0">
                <a:solidFill>
                  <a:schemeClr val="tx1"/>
                </a:solidFill>
                <a:latin typeface="Arial" charset="0"/>
              </a:rPr>
              <a:t>style</a:t>
            </a:r>
            <a:r>
              <a:rPr lang="nl-NL" dirty="0" smtClean="0">
                <a:solidFill>
                  <a:schemeClr val="tx1"/>
                </a:solidFill>
                <a:latin typeface="Arial" charset="0"/>
              </a:rPr>
              <a:t> sheet moet worden opgeven</a:t>
            </a:r>
            <a:r>
              <a:rPr lang="nl-NL" dirty="0" smtClean="0">
                <a:latin typeface="Arial" charset="0"/>
              </a:rPr>
              <a:t/>
            </a:r>
            <a:br>
              <a:rPr lang="nl-NL" dirty="0" smtClean="0">
                <a:latin typeface="Arial" charset="0"/>
              </a:rPr>
            </a:b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&lt;link   </a:t>
            </a:r>
            <a:r>
              <a:rPr lang="nl-NL" dirty="0" err="1" smtClean="0">
                <a:solidFill>
                  <a:srgbClr val="0066FF"/>
                </a:solidFill>
                <a:latin typeface="Arial" charset="0"/>
              </a:rPr>
              <a:t>href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 = “pagina1.css” </a:t>
            </a:r>
            <a:r>
              <a:rPr lang="nl-NL" dirty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   rel = “</a:t>
            </a:r>
            <a:r>
              <a:rPr lang="nl-NL" dirty="0" err="1" smtClean="0">
                <a:solidFill>
                  <a:srgbClr val="0066FF"/>
                </a:solidFill>
                <a:latin typeface="Arial" charset="0"/>
              </a:rPr>
              <a:t>stylesheet</a:t>
            </a:r>
            <a:r>
              <a:rPr lang="nl-NL" dirty="0" smtClean="0">
                <a:solidFill>
                  <a:srgbClr val="0066FF"/>
                </a:solidFill>
                <a:latin typeface="Arial" charset="0"/>
              </a:rPr>
              <a:t>”&gt;</a:t>
            </a:r>
          </a:p>
          <a:p>
            <a:pPr eaLnBrk="1" hangingPunct="1">
              <a:buNone/>
            </a:pPr>
            <a:endParaRPr lang="nl-NL" dirty="0" smtClean="0">
              <a:latin typeface="Arial" charset="0"/>
            </a:endParaRPr>
          </a:p>
          <a:p>
            <a:pPr eaLnBrk="1" hangingPunct="1">
              <a:buNone/>
            </a:pPr>
            <a:r>
              <a:rPr lang="nl-NL" dirty="0" smtClean="0">
                <a:latin typeface="Arial" charset="0"/>
              </a:rPr>
              <a:t>De beschrijving die een zoekmachine gebruikt</a:t>
            </a:r>
            <a:endParaRPr lang="nl-NL" dirty="0">
              <a:latin typeface="Arial" charset="0"/>
            </a:endParaRPr>
          </a:p>
          <a:p>
            <a:pPr eaLnBrk="1" hangingPunct="1">
              <a:buNone/>
            </a:pPr>
            <a:r>
              <a:rPr lang="nl-NL" dirty="0" smtClean="0"/>
              <a:t> </a:t>
            </a:r>
            <a:r>
              <a:rPr lang="nl-NL" dirty="0" smtClean="0">
                <a:solidFill>
                  <a:srgbClr val="0066FF"/>
                </a:solidFill>
              </a:rPr>
              <a:t>&lt;meta name=“</a:t>
            </a:r>
            <a:r>
              <a:rPr lang="nl-NL" dirty="0" err="1" smtClean="0">
                <a:solidFill>
                  <a:srgbClr val="0066FF"/>
                </a:solidFill>
              </a:rPr>
              <a:t>description</a:t>
            </a:r>
            <a:r>
              <a:rPr lang="nl-NL" dirty="0" smtClean="0">
                <a:solidFill>
                  <a:srgbClr val="0066FF"/>
                </a:solidFill>
              </a:rPr>
              <a:t>” CONTENT=“blablabla ..”&gt;</a:t>
            </a:r>
            <a:endParaRPr lang="nl-NL" dirty="0" smtClean="0">
              <a:solidFill>
                <a:srgbClr val="0066FF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-hhs">
  <a:themeElements>
    <a:clrScheme name="">
      <a:dk1>
        <a:srgbClr val="080808"/>
      </a:dk1>
      <a:lt1>
        <a:srgbClr val="FFFFFF"/>
      </a:lt1>
      <a:dk2>
        <a:srgbClr val="FF0000"/>
      </a:dk2>
      <a:lt2>
        <a:srgbClr val="C0C0C0"/>
      </a:lt2>
      <a:accent1>
        <a:srgbClr val="808080"/>
      </a:accent1>
      <a:accent2>
        <a:srgbClr val="B2B2B2"/>
      </a:accent2>
      <a:accent3>
        <a:srgbClr val="FFFFFF"/>
      </a:accent3>
      <a:accent4>
        <a:srgbClr val="060606"/>
      </a:accent4>
      <a:accent5>
        <a:srgbClr val="C0C0C0"/>
      </a:accent5>
      <a:accent6>
        <a:srgbClr val="A1A1A1"/>
      </a:accent6>
      <a:hlink>
        <a:srgbClr val="0000FF"/>
      </a:hlink>
      <a:folHlink>
        <a:srgbClr val="0000CC"/>
      </a:folHlink>
    </a:clrScheme>
    <a:fontScheme name="pp-hh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-hhs 1">
        <a:dk1>
          <a:srgbClr val="080808"/>
        </a:dk1>
        <a:lt1>
          <a:srgbClr val="FFFFFF"/>
        </a:lt1>
        <a:dk2>
          <a:srgbClr val="FF0000"/>
        </a:dk2>
        <a:lt2>
          <a:srgbClr val="C0C0C0"/>
        </a:lt2>
        <a:accent1>
          <a:srgbClr val="808080"/>
        </a:accent1>
        <a:accent2>
          <a:srgbClr val="B2B2B2"/>
        </a:accent2>
        <a:accent3>
          <a:srgbClr val="FFFFFF"/>
        </a:accent3>
        <a:accent4>
          <a:srgbClr val="060606"/>
        </a:accent4>
        <a:accent5>
          <a:srgbClr val="C0C0C0"/>
        </a:accent5>
        <a:accent6>
          <a:srgbClr val="A1A1A1"/>
        </a:accent6>
        <a:hlink>
          <a:srgbClr val="96969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Diavoorstelling (4:3)</PresentationFormat>
  <Paragraphs>223</Paragraphs>
  <Slides>30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1" baseType="lpstr">
      <vt:lpstr>pp-hhs</vt:lpstr>
      <vt:lpstr>Workshop HTML en CSS</vt:lpstr>
      <vt:lpstr>Wat is HTML (wel en niet)</vt:lpstr>
      <vt:lpstr>Wat is CSS</vt:lpstr>
      <vt:lpstr>Pagina indeling </vt:lpstr>
      <vt:lpstr>Algemene Structuur</vt:lpstr>
      <vt:lpstr>Mijn eerste pagina, hallo.html</vt:lpstr>
      <vt:lpstr>Nu met meer tekst</vt:lpstr>
      <vt:lpstr>&lt;body&gt; tags</vt:lpstr>
      <vt:lpstr>&lt;head&gt; tags</vt:lpstr>
      <vt:lpstr>Voorbeeld 1</vt:lpstr>
      <vt:lpstr>De stylesheet, mijnStijl.css</vt:lpstr>
      <vt:lpstr>Voorbeeld 2</vt:lpstr>
      <vt:lpstr>Welke kleuren zijn er ?</vt:lpstr>
      <vt:lpstr>Tekstopmaak</vt:lpstr>
      <vt:lpstr>Waarom een aparte file ?</vt:lpstr>
      <vt:lpstr>Lijsten en tabellen </vt:lpstr>
      <vt:lpstr>Lijsten(1)</vt:lpstr>
      <vt:lpstr>Lijsten(2)</vt:lpstr>
      <vt:lpstr>Opmaak van een lijst </vt:lpstr>
      <vt:lpstr>&lt;BODY&gt; tags / Tabellen</vt:lpstr>
      <vt:lpstr>&lt;BODY&gt; tags / Tabellen</vt:lpstr>
      <vt:lpstr>Voorbeeld tabel, zoals gewenst</vt:lpstr>
      <vt:lpstr>Voorbeeld tabel, codes</vt:lpstr>
      <vt:lpstr>Voorbeeld tabel, opmaak</vt:lpstr>
      <vt:lpstr>Stijl / Tabellen </vt:lpstr>
      <vt:lpstr>Hypertekst, linken naar:</vt:lpstr>
      <vt:lpstr>Linken(1) </vt:lpstr>
      <vt:lpstr>Linken(2)  </vt:lpstr>
      <vt:lpstr>Voorbeeld</vt:lpstr>
      <vt:lpstr>PowerPoint-presentatie</vt:lpstr>
    </vt:vector>
  </TitlesOfParts>
  <Company>By Default!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Sample Awesome PowerPoint Background Template</dc:title>
  <dc:creator>TAJ</dc:creator>
  <dc:description>From_x000d_
www.powerpointbackgrounds.com_x000d_
Messages do not appear on the full product.</dc:description>
  <cp:lastModifiedBy>Helene Weenink, </cp:lastModifiedBy>
  <cp:revision>110</cp:revision>
  <dcterms:created xsi:type="dcterms:W3CDTF">2000-02-24T11:52:41Z</dcterms:created>
  <dcterms:modified xsi:type="dcterms:W3CDTF">2014-02-10T12:18:32Z</dcterms:modified>
</cp:coreProperties>
</file>