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6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7" r:id="rId12"/>
    <p:sldId id="338" r:id="rId13"/>
    <p:sldId id="343" r:id="rId14"/>
    <p:sldId id="344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5" r:id="rId24"/>
    <p:sldId id="365" r:id="rId25"/>
    <p:sldId id="359" r:id="rId26"/>
    <p:sldId id="360" r:id="rId27"/>
    <p:sldId id="361" r:id="rId28"/>
    <p:sldId id="362" r:id="rId29"/>
    <p:sldId id="363" r:id="rId30"/>
    <p:sldId id="342" r:id="rId31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66FF"/>
    <a:srgbClr val="FFCC00"/>
    <a:srgbClr val="B2B2B2"/>
    <a:srgbClr val="DDDDDD"/>
    <a:srgbClr val="66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6C0084-7DA5-47E6-A52F-DE8F5C2FB2D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266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EFA1D1-85A1-419A-B6D7-03ACE2539BA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997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5B0AC6C-8BDF-4574-8377-911C6B71AB5D}" type="slidenum">
              <a:rPr lang="nl-NL" sz="1200" smtClean="0"/>
              <a:pPr/>
              <a:t>1</a:t>
            </a:fld>
            <a:endParaRPr lang="nl-NL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pp-voork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58775"/>
            <a:ext cx="8421688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1" descr="Logo-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1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767263"/>
            <a:ext cx="5757863" cy="8096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5792788"/>
            <a:ext cx="5757863" cy="719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358775"/>
            <a:ext cx="2105025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358775"/>
            <a:ext cx="6164263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49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366838"/>
            <a:ext cx="4133850" cy="440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66838"/>
            <a:ext cx="4135438" cy="440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8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7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3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7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H slash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358775"/>
            <a:ext cx="2522538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216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het opmaakprofiel te bewerken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366838"/>
            <a:ext cx="8421688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opmaakprofielen van de modeltekst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</p:txBody>
      </p:sp>
      <p:pic>
        <p:nvPicPr>
          <p:cNvPr id="1029" name="Picture 30" descr="blan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715000"/>
            <a:ext cx="2333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3" descr="Logo-ne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2200">
          <a:solidFill>
            <a:srgbClr val="2D303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>
          <a:solidFill>
            <a:srgbClr val="2D303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600">
          <a:solidFill>
            <a:srgbClr val="2D303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400">
          <a:solidFill>
            <a:srgbClr val="2D303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test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28800"/>
            <a:ext cx="8686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Workshop HTML en CSS, </a:t>
            </a:r>
            <a:r>
              <a:rPr lang="en-US" dirty="0" err="1" smtClean="0"/>
              <a:t>deel</a:t>
            </a:r>
            <a:r>
              <a:rPr lang="en-US" dirty="0" smtClean="0"/>
              <a:t> 2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8600" y="29718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Ctr="1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GB" sz="3200" b="1" dirty="0">
                <a:latin typeface="Arial" charset="0"/>
              </a:rPr>
              <a:t/>
            </a:r>
            <a:br>
              <a:rPr lang="en-GB" sz="3200" b="1" dirty="0">
                <a:latin typeface="Arial" charset="0"/>
              </a:rPr>
            </a:br>
            <a:r>
              <a:rPr lang="en-GB" sz="3200" b="1" dirty="0" smtClean="0">
                <a:latin typeface="Arial" charset="0"/>
              </a:rPr>
              <a:t>Images en styles</a:t>
            </a:r>
            <a:endParaRPr lang="en-GB" sz="3200" b="1" dirty="0">
              <a:latin typeface="Arial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000">
                <a:latin typeface="Arial" charset="0"/>
              </a:rPr>
              <a:t>1 / </a:t>
            </a:r>
            <a:r>
              <a:rPr lang="en-US" sz="1000">
                <a:latin typeface="Arial" charset="0"/>
              </a:rPr>
              <a:t>23</a:t>
            </a:r>
            <a:endParaRPr lang="nl-NL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Style op je pagina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 kunt de </a:t>
            </a:r>
            <a:r>
              <a:rPr lang="nl-NL" dirty="0" err="1" smtClean="0"/>
              <a:t>style</a:t>
            </a:r>
            <a:r>
              <a:rPr lang="nl-NL" dirty="0" smtClean="0"/>
              <a:t> van je tekst ook in een tag </a:t>
            </a:r>
            <a:r>
              <a:rPr lang="nl-NL" dirty="0" err="1" smtClean="0"/>
              <a:t>definieren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Voorbeeld:</a:t>
            </a:r>
            <a:br>
              <a:rPr lang="nl-NL" dirty="0" smtClean="0"/>
            </a:br>
            <a:endParaRPr lang="nl-NL" dirty="0" smtClean="0"/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</a:t>
            </a:r>
            <a:r>
              <a:rPr lang="nl-NL" dirty="0" err="1" smtClean="0">
                <a:solidFill>
                  <a:srgbClr val="0066FF"/>
                </a:solidFill>
              </a:rPr>
              <a:t>table</a:t>
            </a:r>
            <a:r>
              <a:rPr lang="nl-NL" dirty="0" smtClean="0">
                <a:solidFill>
                  <a:srgbClr val="0066FF"/>
                </a:solidFill>
              </a:rPr>
              <a:t> </a:t>
            </a:r>
            <a:r>
              <a:rPr lang="nl-NL" dirty="0" err="1" smtClean="0">
                <a:solidFill>
                  <a:srgbClr val="0066FF"/>
                </a:solidFill>
              </a:rPr>
              <a:t>style</a:t>
            </a:r>
            <a:r>
              <a:rPr lang="nl-NL" dirty="0" smtClean="0">
                <a:solidFill>
                  <a:srgbClr val="0066FF"/>
                </a:solidFill>
              </a:rPr>
              <a:t>=“background-</a:t>
            </a:r>
            <a:r>
              <a:rPr lang="nl-NL" dirty="0" err="1" smtClean="0">
                <a:solidFill>
                  <a:srgbClr val="0066FF"/>
                </a:solidFill>
              </a:rPr>
              <a:t>color</a:t>
            </a:r>
            <a:r>
              <a:rPr lang="nl-NL" dirty="0" smtClean="0">
                <a:solidFill>
                  <a:srgbClr val="0066FF"/>
                </a:solidFill>
              </a:rPr>
              <a:t>: </a:t>
            </a:r>
            <a:r>
              <a:rPr lang="nl-NL" dirty="0" err="1" smtClean="0">
                <a:solidFill>
                  <a:srgbClr val="0066FF"/>
                </a:solidFill>
              </a:rPr>
              <a:t>orange</a:t>
            </a:r>
            <a:r>
              <a:rPr lang="nl-NL" dirty="0" smtClean="0">
                <a:solidFill>
                  <a:srgbClr val="0066FF"/>
                </a:solidFill>
              </a:rPr>
              <a:t>;”&gt;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				</a:t>
            </a:r>
            <a:endParaRPr lang="nl-NL" dirty="0">
              <a:solidFill>
                <a:srgbClr val="0066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Hiermee overrule je de stijl die in je stijlsheet hebt opgegeven.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Soms handig voor een eenmalige verandering.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Beter: gebruik een </a:t>
            </a:r>
            <a:r>
              <a:rPr lang="nl-NL" dirty="0" err="1" smtClean="0">
                <a:solidFill>
                  <a:schemeClr val="tx1"/>
                </a:solidFill>
              </a:rPr>
              <a:t>id</a:t>
            </a: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endParaRPr lang="nl-NL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6692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</a:t>
            </a:r>
            <a:r>
              <a:rPr lang="en-US" dirty="0" smtClean="0"/>
              <a:t> van id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in html document :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66FF"/>
                </a:solidFill>
              </a:rPr>
              <a:t>	&lt;</a:t>
            </a:r>
            <a:r>
              <a:rPr lang="nl-NL" dirty="0" err="1" smtClean="0">
                <a:solidFill>
                  <a:srgbClr val="0066FF"/>
                </a:solidFill>
              </a:rPr>
              <a:t>table</a:t>
            </a:r>
            <a:r>
              <a:rPr lang="nl-NL" dirty="0" smtClean="0">
                <a:solidFill>
                  <a:srgbClr val="0066FF"/>
                </a:solidFill>
              </a:rPr>
              <a:t>  </a:t>
            </a:r>
            <a:r>
              <a:rPr lang="nl-NL" dirty="0" err="1" smtClean="0">
                <a:solidFill>
                  <a:srgbClr val="0066FF"/>
                </a:solidFill>
              </a:rPr>
              <a:t>id</a:t>
            </a:r>
            <a:r>
              <a:rPr lang="nl-NL" dirty="0" smtClean="0">
                <a:solidFill>
                  <a:srgbClr val="0066FF"/>
                </a:solidFill>
              </a:rPr>
              <a:t>=“fruit”&gt;</a:t>
            </a:r>
          </a:p>
          <a:p>
            <a:pPr marL="0" indent="0">
              <a:buNone/>
            </a:pPr>
            <a:endParaRPr lang="nl-NL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in </a:t>
            </a:r>
            <a:r>
              <a:rPr lang="nl-NL" dirty="0" err="1" smtClean="0">
                <a:solidFill>
                  <a:schemeClr val="tx1"/>
                </a:solidFill>
              </a:rPr>
              <a:t>css</a:t>
            </a:r>
            <a:r>
              <a:rPr lang="nl-NL" dirty="0" smtClean="0">
                <a:solidFill>
                  <a:schemeClr val="tx1"/>
                </a:solidFill>
              </a:rPr>
              <a:t> document</a:t>
            </a:r>
          </a:p>
          <a:p>
            <a:pPr marL="0" indent="0">
              <a:buNone/>
            </a:pPr>
            <a:endParaRPr lang="nl-NL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FF33CC"/>
                </a:solidFill>
              </a:rPr>
              <a:t>#fruit {</a:t>
            </a:r>
          </a:p>
          <a:p>
            <a:pPr marL="0" indent="0">
              <a:buNone/>
            </a:pPr>
            <a:r>
              <a:rPr lang="nl-NL" dirty="0">
                <a:solidFill>
                  <a:srgbClr val="0066FF"/>
                </a:solidFill>
              </a:rPr>
              <a:t>	</a:t>
            </a:r>
            <a:r>
              <a:rPr lang="nl-NL" dirty="0" smtClean="0">
                <a:solidFill>
                  <a:srgbClr val="0066FF"/>
                </a:solidFill>
              </a:rPr>
              <a:t>background: </a:t>
            </a:r>
            <a:r>
              <a:rPr lang="nl-NL" dirty="0" err="1" smtClean="0">
                <a:solidFill>
                  <a:srgbClr val="0066FF"/>
                </a:solidFill>
              </a:rPr>
              <a:t>orange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FF33CC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Speciale tekens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nl-NL" dirty="0" smtClean="0"/>
              <a:t>Net als in word kun sommige tekens (bv. die niet op je toetsenbord staan) niet zonder meer intikken. </a:t>
            </a:r>
            <a:br>
              <a:rPr lang="nl-NL" dirty="0" smtClean="0"/>
            </a:br>
            <a:r>
              <a:rPr lang="nl-NL" dirty="0" smtClean="0"/>
              <a:t>Daarvoor zijn in HTML speciale codes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Deze codes beginnen met een &amp;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&amp;</a:t>
            </a:r>
            <a:r>
              <a:rPr lang="nl-NL" dirty="0" err="1" smtClean="0"/>
              <a:t>nbsp</a:t>
            </a:r>
            <a:r>
              <a:rPr lang="nl-NL" dirty="0" smtClean="0"/>
              <a:t> 	is een spatie</a:t>
            </a:r>
            <a:br>
              <a:rPr lang="nl-NL" dirty="0" smtClean="0"/>
            </a:br>
            <a:r>
              <a:rPr lang="nl-NL" dirty="0" smtClean="0"/>
              <a:t>&amp;</a:t>
            </a:r>
            <a:r>
              <a:rPr lang="nl-NL" dirty="0" err="1" smtClean="0"/>
              <a:t>euml</a:t>
            </a:r>
            <a:r>
              <a:rPr lang="nl-NL" dirty="0" smtClean="0"/>
              <a:t> 	is een </a:t>
            </a:r>
            <a:r>
              <a:rPr lang="en-US" dirty="0" smtClean="0">
                <a:cs typeface="Arial" charset="0"/>
              </a:rPr>
              <a:t>ë</a:t>
            </a:r>
            <a:br>
              <a:rPr lang="en-US" dirty="0" smtClean="0">
                <a:cs typeface="Arial" charset="0"/>
              </a:rPr>
            </a:br>
            <a:r>
              <a:rPr lang="en-US" dirty="0" err="1" smtClean="0">
                <a:cs typeface="Arial" charset="0"/>
              </a:rPr>
              <a:t>enz</a:t>
            </a:r>
            <a:r>
              <a:rPr lang="en-US" dirty="0" smtClean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19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sz="3600" b="1" dirty="0" err="1">
                <a:solidFill>
                  <a:srgbClr val="B8BA30"/>
                </a:solidFill>
                <a:latin typeface="+mj-lt"/>
                <a:ea typeface="+mj-ea"/>
                <a:cs typeface="+mj-cs"/>
              </a:rPr>
              <a:t>Opmaak</a:t>
            </a:r>
            <a:r>
              <a:rPr lang="en-US" sz="3600" b="1" dirty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solidFill>
                  <a:srgbClr val="B8BA30"/>
                </a:solidFill>
                <a:latin typeface="+mj-lt"/>
                <a:ea typeface="+mj-ea"/>
                <a:cs typeface="+mj-cs"/>
              </a:rPr>
              <a:t>divisies</a:t>
            </a:r>
            <a:endParaRPr lang="en-US" sz="36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900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Pagina’s</a:t>
            </a:r>
            <a:r>
              <a:rPr lang="en-US" dirty="0" smtClean="0"/>
              <a:t> </a:t>
            </a:r>
            <a:r>
              <a:rPr lang="en-US" dirty="0" err="1" smtClean="0"/>
              <a:t>indelen</a:t>
            </a:r>
            <a:r>
              <a:rPr lang="en-US" dirty="0" smtClean="0"/>
              <a:t>,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Vroeger</a:t>
            </a:r>
            <a:r>
              <a:rPr lang="en-US" sz="2400" dirty="0" smtClean="0"/>
              <a:t>: met </a:t>
            </a:r>
            <a:r>
              <a:rPr lang="en-US" sz="2400" dirty="0" err="1" smtClean="0"/>
              <a:t>tabellen</a:t>
            </a:r>
            <a:r>
              <a:rPr lang="en-US" sz="2400" dirty="0" smtClean="0"/>
              <a:t> of frames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Tegenwoordig</a:t>
            </a:r>
            <a:r>
              <a:rPr lang="en-US" sz="2400" dirty="0" smtClean="0"/>
              <a:t>: met </a:t>
            </a:r>
            <a:r>
              <a:rPr lang="en-US" sz="2400" dirty="0" err="1" smtClean="0"/>
              <a:t>divisies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divisie</a:t>
            </a:r>
            <a:r>
              <a:rPr lang="en-US" sz="2400" dirty="0" smtClean="0"/>
              <a:t> is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op je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met </a:t>
            </a:r>
            <a:r>
              <a:rPr lang="en-US" sz="2400" dirty="0" err="1" smtClean="0"/>
              <a:t>daarin</a:t>
            </a:r>
            <a:r>
              <a:rPr lang="en-US" sz="2400" dirty="0" smtClean="0"/>
              <a:t> </a:t>
            </a:r>
            <a:r>
              <a:rPr lang="en-US" sz="2400" dirty="0" err="1" smtClean="0"/>
              <a:t>tekst</a:t>
            </a:r>
            <a:r>
              <a:rPr lang="en-US" sz="2400" dirty="0" smtClean="0"/>
              <a:t> en/of </a:t>
            </a:r>
            <a:r>
              <a:rPr lang="en-US" sz="2400" dirty="0" err="1" smtClean="0"/>
              <a:t>plaatjes</a:t>
            </a:r>
            <a:r>
              <a:rPr lang="en-US" sz="2400" dirty="0" smtClean="0"/>
              <a:t>. De </a:t>
            </a:r>
            <a:r>
              <a:rPr lang="en-US" sz="2400" dirty="0" err="1" smtClean="0"/>
              <a:t>plaats</a:t>
            </a:r>
            <a:r>
              <a:rPr lang="en-US" sz="2400" dirty="0" smtClean="0"/>
              <a:t> van </a:t>
            </a: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</a:t>
            </a:r>
            <a:r>
              <a:rPr lang="en-US" sz="2400" dirty="0" err="1" smtClean="0"/>
              <a:t>bepaal</a:t>
            </a:r>
            <a:r>
              <a:rPr lang="en-US" sz="2400" dirty="0" smtClean="0"/>
              <a:t> je in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mogelijkheid1: </a:t>
            </a:r>
            <a:r>
              <a:rPr lang="en-US" sz="2400" dirty="0" err="1" smtClean="0"/>
              <a:t>plaatsing</a:t>
            </a:r>
            <a:r>
              <a:rPr lang="en-US" sz="2400" dirty="0" smtClean="0"/>
              <a:t> </a:t>
            </a:r>
            <a:r>
              <a:rPr lang="en-US" sz="2400" dirty="0" err="1" smtClean="0"/>
              <a:t>onder</a:t>
            </a:r>
            <a:r>
              <a:rPr lang="en-US" sz="2400" dirty="0" smtClean="0"/>
              <a:t> </a:t>
            </a:r>
            <a:r>
              <a:rPr lang="en-US" sz="2400" dirty="0" err="1" smtClean="0"/>
              <a:t>elkaar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html	</a:t>
            </a:r>
            <a:r>
              <a:rPr lang="en-US" sz="2400" dirty="0" smtClean="0">
                <a:solidFill>
                  <a:srgbClr val="0066FF"/>
                </a:solidFill>
              </a:rPr>
              <a:t>&lt;div id=“top”&gt;</a:t>
            </a:r>
            <a:br>
              <a:rPr lang="en-US" sz="2400" dirty="0" smtClean="0">
                <a:solidFill>
                  <a:srgbClr val="0066FF"/>
                </a:solidFill>
              </a:rPr>
            </a:br>
            <a:r>
              <a:rPr lang="en-US" sz="2400" dirty="0" smtClean="0"/>
              <a:t>in </a:t>
            </a:r>
            <a:r>
              <a:rPr lang="en-US" sz="2400" dirty="0" err="1" smtClean="0"/>
              <a:t>css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33CC"/>
                </a:solidFill>
              </a:rPr>
              <a:t>#top { </a:t>
            </a:r>
            <a:r>
              <a:rPr lang="en-US" sz="2400" dirty="0" smtClean="0"/>
              <a:t>background: orange;</a:t>
            </a:r>
            <a:br>
              <a:rPr lang="en-US" sz="2400" dirty="0" smtClean="0"/>
            </a:br>
            <a:r>
              <a:rPr lang="en-US" sz="2400" dirty="0" smtClean="0"/>
              <a:t>			height: 100px;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33CC"/>
                </a:solidFill>
              </a:rPr>
              <a:t>}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6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 smtClean="0"/>
              <a:t>indelen</a:t>
            </a:r>
            <a:r>
              <a:rPr lang="en-US" dirty="0" smtClean="0"/>
              <a:t>, float of absolute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err="1" smtClean="0"/>
              <a:t>mogelijkheid</a:t>
            </a:r>
            <a:r>
              <a:rPr lang="en-US" sz="2600" dirty="0" smtClean="0"/>
              <a:t> 2, </a:t>
            </a:r>
            <a:r>
              <a:rPr lang="en-US" sz="2600" dirty="0" err="1" smtClean="0"/>
              <a:t>plaatsing</a:t>
            </a:r>
            <a:r>
              <a:rPr lang="en-US" sz="2600" dirty="0" smtClean="0"/>
              <a:t> links of </a:t>
            </a:r>
            <a:r>
              <a:rPr lang="en-US" sz="2600" dirty="0" err="1" smtClean="0"/>
              <a:t>rechts</a:t>
            </a:r>
            <a:r>
              <a:rPr lang="en-US" sz="2600" dirty="0" smtClean="0"/>
              <a:t> van de </a:t>
            </a:r>
            <a:r>
              <a:rPr lang="en-US" sz="2600" dirty="0" err="1" smtClean="0"/>
              <a:t>pagina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in </a:t>
            </a:r>
            <a:r>
              <a:rPr lang="en-US" sz="2600" dirty="0" err="1"/>
              <a:t>css</a:t>
            </a:r>
            <a:r>
              <a:rPr lang="en-US" sz="2600" dirty="0"/>
              <a:t>	</a:t>
            </a:r>
            <a:r>
              <a:rPr lang="en-US" sz="2600" dirty="0">
                <a:solidFill>
                  <a:srgbClr val="FF33CC"/>
                </a:solidFill>
              </a:rPr>
              <a:t>#top { </a:t>
            </a:r>
            <a:r>
              <a:rPr lang="en-US" sz="2600" dirty="0"/>
              <a:t>background: orange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		</a:t>
            </a:r>
            <a:r>
              <a:rPr lang="en-US" sz="2600" dirty="0" smtClean="0"/>
              <a:t>float: left</a:t>
            </a:r>
            <a:r>
              <a:rPr lang="en-US" sz="2600" dirty="0" smtClean="0">
                <a:solidFill>
                  <a:srgbClr val="FF33CC"/>
                </a:solidFill>
              </a:rPr>
              <a:t>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		</a:t>
            </a:r>
            <a:r>
              <a:rPr lang="en-US" sz="2600" dirty="0" smtClean="0">
                <a:solidFill>
                  <a:srgbClr val="FF33CC"/>
                </a:solidFill>
              </a:rPr>
              <a:t>}</a:t>
            </a:r>
            <a:br>
              <a:rPr lang="en-US" sz="2600" dirty="0" smtClean="0">
                <a:solidFill>
                  <a:srgbClr val="FF33CC"/>
                </a:solidFill>
              </a:rPr>
            </a:br>
            <a:endParaRPr lang="en-US" sz="2600" dirty="0" smtClean="0">
              <a:solidFill>
                <a:srgbClr val="FF33CC"/>
              </a:solidFill>
            </a:endParaRPr>
          </a:p>
          <a:p>
            <a:r>
              <a:rPr lang="en-US" sz="2600" dirty="0" err="1"/>
              <a:t>mogelijkheid</a:t>
            </a:r>
            <a:r>
              <a:rPr lang="en-US" sz="2600" dirty="0"/>
              <a:t> </a:t>
            </a:r>
            <a:r>
              <a:rPr lang="en-US" sz="2600" dirty="0" smtClean="0"/>
              <a:t>3, </a:t>
            </a:r>
            <a:r>
              <a:rPr lang="en-US" sz="2600" dirty="0" err="1" smtClean="0"/>
              <a:t>plaatsing</a:t>
            </a:r>
            <a:r>
              <a:rPr lang="en-US" sz="2600" dirty="0" smtClean="0"/>
              <a:t> </a:t>
            </a:r>
            <a:r>
              <a:rPr lang="en-US" sz="2600" dirty="0" err="1" smtClean="0"/>
              <a:t>opgeven</a:t>
            </a:r>
            <a:r>
              <a:rPr lang="en-US" sz="2600" dirty="0" smtClean="0"/>
              <a:t> </a:t>
            </a:r>
            <a:r>
              <a:rPr lang="en-US" sz="2600" dirty="0" err="1" smtClean="0"/>
              <a:t>t.o.v</a:t>
            </a:r>
            <a:r>
              <a:rPr lang="en-US" sz="2600" dirty="0" smtClean="0"/>
              <a:t>.</a:t>
            </a:r>
            <a:r>
              <a:rPr lang="en-US" sz="2600" dirty="0"/>
              <a:t> </a:t>
            </a:r>
            <a:r>
              <a:rPr lang="en-US" sz="2600" dirty="0" err="1" smtClean="0"/>
              <a:t>linkerbovenhoek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in </a:t>
            </a:r>
            <a:r>
              <a:rPr lang="en-US" sz="2600" dirty="0" err="1"/>
              <a:t>css</a:t>
            </a:r>
            <a:r>
              <a:rPr lang="en-US" sz="2600" dirty="0"/>
              <a:t>	</a:t>
            </a:r>
            <a:r>
              <a:rPr lang="en-US" sz="2600" dirty="0" smtClean="0">
                <a:solidFill>
                  <a:srgbClr val="FF33CC"/>
                </a:solidFill>
              </a:rPr>
              <a:t>#</a:t>
            </a:r>
            <a:r>
              <a:rPr lang="en-US" sz="2600" dirty="0">
                <a:solidFill>
                  <a:srgbClr val="FF33CC"/>
                </a:solidFill>
              </a:rPr>
              <a:t>top { </a:t>
            </a:r>
            <a:r>
              <a:rPr lang="en-US" sz="2600" dirty="0"/>
              <a:t>background: orange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		</a:t>
            </a:r>
            <a:r>
              <a:rPr lang="en-US" sz="2600" dirty="0" err="1"/>
              <a:t>position:absolute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dirty="0" smtClean="0"/>
              <a:t>	left:200px</a:t>
            </a:r>
            <a:r>
              <a:rPr lang="en-US" sz="2600" dirty="0">
                <a:solidFill>
                  <a:srgbClr val="FF33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dirty="0" smtClean="0"/>
              <a:t>	top</a:t>
            </a:r>
            <a:r>
              <a:rPr lang="en-US" sz="2600" dirty="0"/>
              <a:t>: 100px</a:t>
            </a:r>
            <a:r>
              <a:rPr lang="en-US" sz="2600" dirty="0" smtClean="0">
                <a:solidFill>
                  <a:srgbClr val="FF33CC"/>
                </a:solidFill>
              </a:rPr>
              <a:t>;</a:t>
            </a:r>
            <a:r>
              <a:rPr lang="en-US" sz="2600" dirty="0"/>
              <a:t>		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>
                <a:solidFill>
                  <a:srgbClr val="FF33CC"/>
                </a:solidFill>
              </a:rPr>
              <a:t>	</a:t>
            </a:r>
            <a:r>
              <a:rPr lang="en-US" sz="2600" dirty="0" smtClean="0">
                <a:solidFill>
                  <a:srgbClr val="FF33CC"/>
                </a:solidFill>
              </a:rPr>
              <a:t>		}</a:t>
            </a:r>
            <a:r>
              <a:rPr lang="en-US" dirty="0">
                <a:solidFill>
                  <a:srgbClr val="FF33CC"/>
                </a:solidFill>
              </a:rPr>
              <a:t/>
            </a:r>
            <a:br>
              <a:rPr lang="en-US" dirty="0">
                <a:solidFill>
                  <a:srgbClr val="FF33CC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 smtClean="0"/>
              <a:t>indelen</a:t>
            </a:r>
            <a:r>
              <a:rPr lang="en-US" dirty="0" smtClean="0"/>
              <a:t>, relative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mogelijkheid</a:t>
            </a:r>
            <a:r>
              <a:rPr lang="en-US" sz="2400" dirty="0"/>
              <a:t> 3, </a:t>
            </a:r>
            <a:r>
              <a:rPr lang="en-US" sz="2400" dirty="0" err="1"/>
              <a:t>plaatsing</a:t>
            </a:r>
            <a:r>
              <a:rPr lang="en-US" sz="2400" dirty="0"/>
              <a:t> </a:t>
            </a:r>
            <a:r>
              <a:rPr lang="en-US" sz="2400" dirty="0" err="1"/>
              <a:t>opgeven</a:t>
            </a:r>
            <a:r>
              <a:rPr lang="en-US" sz="2400" dirty="0"/>
              <a:t> </a:t>
            </a:r>
            <a:r>
              <a:rPr lang="en-US" sz="2400" dirty="0" err="1"/>
              <a:t>t.o.v</a:t>
            </a:r>
            <a:r>
              <a:rPr lang="en-US" sz="2400" dirty="0"/>
              <a:t>. </a:t>
            </a:r>
            <a:r>
              <a:rPr lang="en-US" sz="2400" dirty="0" err="1" smtClean="0"/>
              <a:t>vorige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</a:t>
            </a:r>
            <a:r>
              <a:rPr lang="en-US" sz="2400" dirty="0"/>
              <a:t>in </a:t>
            </a:r>
            <a:r>
              <a:rPr lang="en-US" sz="2400" dirty="0" err="1"/>
              <a:t>css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FF33CC"/>
                </a:solidFill>
              </a:rPr>
              <a:t>#top { </a:t>
            </a:r>
            <a:r>
              <a:rPr lang="en-US" sz="2400" dirty="0" smtClean="0">
                <a:solidFill>
                  <a:srgbClr val="FF33CC"/>
                </a:solidFill>
              </a:rPr>
              <a:t> </a:t>
            </a:r>
            <a:r>
              <a:rPr lang="en-US" sz="2400" dirty="0" smtClean="0"/>
              <a:t>background</a:t>
            </a:r>
            <a:r>
              <a:rPr lang="en-US" sz="2400" dirty="0"/>
              <a:t>: orange</a:t>
            </a:r>
            <a:r>
              <a:rPr lang="en-US" sz="2400" dirty="0">
                <a:solidFill>
                  <a:srgbClr val="FF33CC"/>
                </a:solidFill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 </a:t>
            </a:r>
            <a:r>
              <a:rPr lang="en-US" sz="2400" dirty="0" err="1"/>
              <a:t>position:relative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	 left:200px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	 top</a:t>
            </a:r>
            <a:r>
              <a:rPr lang="en-US" sz="2400" dirty="0"/>
              <a:t>: -400px; 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33CC"/>
                </a:solidFill>
              </a:rPr>
              <a:t>			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01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800" b="1" dirty="0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4000" b="1" dirty="0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Cascading</a:t>
            </a:r>
            <a:endParaRPr lang="en-US" sz="40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350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Stijl</a:t>
            </a:r>
            <a:r>
              <a:rPr lang="en-US" dirty="0" smtClean="0"/>
              <a:t> </a:t>
            </a:r>
            <a:r>
              <a:rPr lang="en-US" dirty="0" err="1" smtClean="0"/>
              <a:t>definities</a:t>
            </a:r>
            <a:r>
              <a:rPr lang="en-US" dirty="0" smtClean="0"/>
              <a:t> </a:t>
            </a:r>
            <a:r>
              <a:rPr lang="en-US" dirty="0" err="1" smtClean="0"/>
              <a:t>buiten</a:t>
            </a:r>
            <a:r>
              <a:rPr lang="en-US" dirty="0" smtClean="0"/>
              <a:t> de style sheet</a:t>
            </a:r>
            <a:endParaRPr lang="nl-NL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Inline </a:t>
            </a:r>
            <a:br>
              <a:rPr lang="nl-NL" smtClean="0"/>
            </a:br>
            <a:r>
              <a:rPr lang="nl-NL" smtClean="0"/>
              <a:t>een stijl die binnen de BODY van een HTML-document gedefinieerd worden in een tag (bv P)</a:t>
            </a:r>
            <a:br>
              <a:rPr lang="nl-NL" smtClean="0"/>
            </a:br>
            <a:endParaRPr lang="nl-NL" smtClean="0"/>
          </a:p>
          <a:p>
            <a:pPr eaLnBrk="1" hangingPunct="1"/>
            <a:r>
              <a:rPr lang="nl-NL" smtClean="0"/>
              <a:t>Stijlblok 	</a:t>
            </a:r>
            <a:br>
              <a:rPr lang="nl-NL" smtClean="0"/>
            </a:br>
            <a:r>
              <a:rPr lang="nl-NL" smtClean="0"/>
              <a:t>een style tag die in de HEAD  van een HTML-document wordt neegezet, waarin stijlafspraken worden vastgelegd die gelden voor dat hele document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2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Voorbeelden inline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solidFill>
                  <a:srgbClr val="0066FF"/>
                </a:solidFill>
              </a:rPr>
              <a:t>&lt;P </a:t>
            </a:r>
            <a:r>
              <a:rPr lang="nl-NL" dirty="0" err="1" smtClean="0">
                <a:solidFill>
                  <a:srgbClr val="0066FF"/>
                </a:solidFill>
              </a:rPr>
              <a:t>style</a:t>
            </a:r>
            <a:r>
              <a:rPr lang="nl-NL" dirty="0" smtClean="0">
                <a:solidFill>
                  <a:srgbClr val="0066FF"/>
                </a:solidFill>
              </a:rPr>
              <a:t>= “</a:t>
            </a:r>
            <a:r>
              <a:rPr lang="nl-NL" dirty="0" err="1" smtClean="0">
                <a:solidFill>
                  <a:srgbClr val="0066FF"/>
                </a:solidFill>
              </a:rPr>
              <a:t>color</a:t>
            </a:r>
            <a:r>
              <a:rPr lang="nl-NL" dirty="0" smtClean="0">
                <a:solidFill>
                  <a:srgbClr val="0066FF"/>
                </a:solidFill>
              </a:rPr>
              <a:t>: red;”&gt; </a:t>
            </a:r>
            <a:r>
              <a:rPr lang="nl-NL" dirty="0" smtClean="0">
                <a:solidFill>
                  <a:schemeClr val="tx2"/>
                </a:solidFill>
              </a:rPr>
              <a:t>Mooi rood! </a:t>
            </a:r>
            <a:r>
              <a:rPr lang="nl-NL" dirty="0" smtClean="0">
                <a:solidFill>
                  <a:srgbClr val="0066FF"/>
                </a:solidFill>
              </a:rPr>
              <a:t>&lt;/P&gt;</a:t>
            </a:r>
          </a:p>
          <a:p>
            <a:pPr marL="0" indent="0" eaLnBrk="1" hangingPunct="1">
              <a:buNone/>
            </a:pPr>
            <a:r>
              <a:rPr lang="nl-NL" dirty="0" smtClean="0">
                <a:solidFill>
                  <a:schemeClr val="accent2"/>
                </a:solidFill>
              </a:rPr>
              <a:t/>
            </a:r>
            <a:br>
              <a:rPr lang="nl-NL" dirty="0" smtClean="0">
                <a:solidFill>
                  <a:schemeClr val="accent2"/>
                </a:solidFill>
              </a:rPr>
            </a:br>
            <a:endParaRPr lang="nl-NL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nl-NL" dirty="0" smtClean="0"/>
              <a:t>Beter met </a:t>
            </a:r>
            <a:r>
              <a:rPr lang="nl-NL" dirty="0" err="1" smtClean="0"/>
              <a:t>id</a:t>
            </a:r>
            <a:r>
              <a:rPr lang="nl-NL" dirty="0" smtClean="0"/>
              <a:t> en dan in </a:t>
            </a:r>
            <a:r>
              <a:rPr lang="nl-NL" dirty="0" err="1" smtClean="0"/>
              <a:t>css</a:t>
            </a:r>
            <a:endParaRPr lang="nl-NL" dirty="0" smtClean="0"/>
          </a:p>
          <a:p>
            <a:pPr marL="0" indent="0" eaLnBrk="1" hangingPunct="1">
              <a:buNone/>
            </a:pPr>
            <a:r>
              <a:rPr lang="nl-NL" dirty="0"/>
              <a:t> </a:t>
            </a:r>
            <a:r>
              <a:rPr lang="nl-NL" dirty="0" smtClean="0"/>
              <a:t>  </a:t>
            </a:r>
          </a:p>
          <a:p>
            <a:pPr marL="0" indent="0" eaLnBrk="1" hangingPunct="1">
              <a:buNone/>
            </a:pPr>
            <a:r>
              <a:rPr lang="nl-NL" dirty="0" smtClean="0"/>
              <a:t>in html		</a:t>
            </a:r>
            <a:r>
              <a:rPr lang="nl-NL" dirty="0" smtClean="0">
                <a:solidFill>
                  <a:srgbClr val="0066FF"/>
                </a:solidFill>
              </a:rPr>
              <a:t>&lt;P </a:t>
            </a:r>
            <a:r>
              <a:rPr lang="nl-NL" dirty="0" err="1" smtClean="0">
                <a:solidFill>
                  <a:srgbClr val="0066FF"/>
                </a:solidFill>
              </a:rPr>
              <a:t>id</a:t>
            </a:r>
            <a:r>
              <a:rPr lang="nl-NL" dirty="0" smtClean="0">
                <a:solidFill>
                  <a:srgbClr val="0066FF"/>
                </a:solidFill>
              </a:rPr>
              <a:t>=“rood”&gt;</a:t>
            </a:r>
            <a:r>
              <a:rPr lang="nl-NL" dirty="0" smtClean="0">
                <a:solidFill>
                  <a:schemeClr val="tx2"/>
                </a:solidFill>
              </a:rPr>
              <a:t>Mooi rood! </a:t>
            </a:r>
            <a:r>
              <a:rPr lang="nl-NL" dirty="0" smtClean="0">
                <a:solidFill>
                  <a:srgbClr val="0066FF"/>
                </a:solidFill>
              </a:rPr>
              <a:t>&lt;/P&gt;</a:t>
            </a:r>
          </a:p>
          <a:p>
            <a:pPr marL="0" indent="0" eaLnBrk="1" hangingPunct="1">
              <a:buNone/>
            </a:pPr>
            <a:r>
              <a:rPr lang="nl-NL" dirty="0" smtClean="0"/>
              <a:t>		</a:t>
            </a:r>
          </a:p>
          <a:p>
            <a:pPr marL="0" indent="0" eaLnBrk="1" hangingPunct="1">
              <a:buNone/>
            </a:pPr>
            <a:r>
              <a:rPr lang="nl-NL" dirty="0"/>
              <a:t>	</a:t>
            </a:r>
            <a:r>
              <a:rPr lang="nl-NL" dirty="0" smtClean="0"/>
              <a:t>	/*hiermee maak je een rode alinea*/</a:t>
            </a:r>
          </a:p>
          <a:p>
            <a:pPr marL="0" indent="0" eaLnBrk="1" hangingPunct="1">
              <a:buNone/>
            </a:pPr>
            <a:r>
              <a:rPr lang="nl-NL" dirty="0" smtClean="0"/>
              <a:t>in </a:t>
            </a:r>
            <a:r>
              <a:rPr lang="nl-NL" dirty="0" err="1" smtClean="0"/>
              <a:t>css</a:t>
            </a:r>
            <a:r>
              <a:rPr lang="nl-NL" dirty="0" smtClean="0"/>
              <a:t>	</a:t>
            </a:r>
            <a:r>
              <a:rPr lang="nl-NL" dirty="0"/>
              <a:t>	</a:t>
            </a:r>
            <a:r>
              <a:rPr lang="nl-NL" smtClean="0"/>
              <a:t>#rood</a:t>
            </a:r>
            <a:r>
              <a:rPr lang="nl-NL" smtClean="0">
                <a:solidFill>
                  <a:srgbClr val="FF33CC"/>
                </a:solidFill>
              </a:rPr>
              <a:t> </a:t>
            </a:r>
            <a:r>
              <a:rPr lang="nl-NL" dirty="0" smtClean="0">
                <a:solidFill>
                  <a:srgbClr val="FF33CC"/>
                </a:solidFill>
              </a:rPr>
              <a:t>{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: red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nl-NL" dirty="0"/>
              <a:t>	</a:t>
            </a:r>
            <a:r>
              <a:rPr lang="nl-NL" dirty="0" smtClean="0"/>
              <a:t>	</a:t>
            </a:r>
            <a:r>
              <a:rPr lang="nl-NL" dirty="0" smtClean="0">
                <a:solidFill>
                  <a:srgbClr val="FF33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</a:t>
            </a:r>
            <a:endParaRPr lang="nl-NL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Afbee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ldi</a:t>
            </a: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ngen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een file met de extensie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.jpg of .gif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of .</a:t>
            </a: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png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endParaRPr lang="nl-NL" sz="2800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Voor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een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goede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weergave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op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een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webpagina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is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geen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hoge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resolutie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nodig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!!</a:t>
            </a:r>
            <a:br>
              <a:rPr lang="en-US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Dat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maakt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de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vertoning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onnodig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err="1" smtClean="0">
                <a:latin typeface="Adobe Arabic" pitchFamily="18" charset="-78"/>
                <a:cs typeface="Adobe Arabic" pitchFamily="18" charset="-78"/>
              </a:rPr>
              <a:t>traag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.</a:t>
            </a:r>
            <a:br>
              <a:rPr lang="en-US" sz="2800" dirty="0" smtClean="0">
                <a:latin typeface="Adobe Arabic" pitchFamily="18" charset="-78"/>
                <a:cs typeface="Adobe Arabic" pitchFamily="18" charset="-78"/>
              </a:rPr>
            </a:br>
            <a:endParaRPr lang="nl-NL" sz="2800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Je zet het als volgt in de tekst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&lt;</a:t>
            </a:r>
            <a:r>
              <a:rPr lang="nl-NL" sz="2800" dirty="0" err="1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img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nl-NL" sz="2800" dirty="0" err="1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src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=“plaatje.jpg”&gt;</a:t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endParaRPr lang="en-US" sz="2800" dirty="0" smtClean="0">
              <a:solidFill>
                <a:srgbClr val="0066FF"/>
              </a:solidFill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00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Voorbeeld stijlblok</a:t>
            </a:r>
            <a:endParaRPr lang="nl-NL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solidFill>
                  <a:srgbClr val="000099"/>
                </a:solidFill>
              </a:rPr>
              <a:t>in </a:t>
            </a:r>
            <a:r>
              <a:rPr lang="nl-NL" sz="2400" dirty="0" err="1" smtClean="0">
                <a:solidFill>
                  <a:srgbClr val="000099"/>
                </a:solidFill>
              </a:rPr>
              <a:t>head</a:t>
            </a:r>
            <a:r>
              <a:rPr lang="nl-NL" sz="2400" dirty="0">
                <a:solidFill>
                  <a:srgbClr val="000099"/>
                </a:solidFill>
              </a:rPr>
              <a:t>: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</a:t>
            </a:r>
            <a:r>
              <a:rPr lang="nl-NL" sz="2400" dirty="0" smtClean="0">
                <a:solidFill>
                  <a:srgbClr val="0066FF"/>
                </a:solidFill>
              </a:rPr>
              <a:t>&lt;</a:t>
            </a:r>
            <a:r>
              <a:rPr lang="nl-NL" sz="2400" dirty="0" err="1" smtClean="0">
                <a:solidFill>
                  <a:srgbClr val="0066FF"/>
                </a:solidFill>
              </a:rPr>
              <a:t>style</a:t>
            </a:r>
            <a:r>
              <a:rPr lang="nl-NL" sz="2400" dirty="0" smtClean="0">
                <a:solidFill>
                  <a:srgbClr val="0066FF"/>
                </a:solidFill>
              </a:rPr>
              <a:t> type="</a:t>
            </a:r>
            <a:r>
              <a:rPr lang="nl-NL" sz="2400" dirty="0" err="1" smtClean="0">
                <a:solidFill>
                  <a:srgbClr val="0066FF"/>
                </a:solidFill>
              </a:rPr>
              <a:t>text</a:t>
            </a:r>
            <a:r>
              <a:rPr lang="nl-NL" sz="2400" dirty="0" smtClean="0">
                <a:solidFill>
                  <a:srgbClr val="0066FF"/>
                </a:solidFill>
              </a:rPr>
              <a:t>/</a:t>
            </a:r>
            <a:r>
              <a:rPr lang="nl-NL" sz="2400" dirty="0" err="1" smtClean="0">
                <a:solidFill>
                  <a:srgbClr val="0066FF"/>
                </a:solidFill>
              </a:rPr>
              <a:t>css</a:t>
            </a:r>
            <a:r>
              <a:rPr lang="nl-NL" sz="2400" dirty="0" smtClean="0">
                <a:solidFill>
                  <a:srgbClr val="0066FF"/>
                </a:solidFill>
              </a:rPr>
              <a:t>"&gt;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</a:t>
            </a:r>
            <a:r>
              <a:rPr lang="nl-NL" sz="2400" dirty="0" smtClean="0">
                <a:solidFill>
                  <a:srgbClr val="FF33CC"/>
                </a:solidFill>
              </a:rPr>
              <a:t>H1 {</a:t>
            </a:r>
            <a:r>
              <a:rPr lang="nl-NL" sz="2400" dirty="0" smtClean="0">
                <a:solidFill>
                  <a:srgbClr val="0066FF"/>
                </a:solidFill>
              </a:rPr>
              <a:t> </a:t>
            </a:r>
            <a:r>
              <a:rPr lang="nl-NL" sz="2400" dirty="0" err="1" smtClean="0">
                <a:solidFill>
                  <a:srgbClr val="0066FF"/>
                </a:solidFill>
              </a:rPr>
              <a:t>color</a:t>
            </a:r>
            <a:r>
              <a:rPr lang="nl-NL" sz="2400" dirty="0" smtClean="0">
                <a:solidFill>
                  <a:srgbClr val="0066FF"/>
                </a:solidFill>
              </a:rPr>
              <a:t>: red</a:t>
            </a:r>
            <a:r>
              <a:rPr lang="nl-NL" sz="2400" dirty="0" smtClean="0">
                <a:solidFill>
                  <a:srgbClr val="FF33CC"/>
                </a:solidFill>
              </a:rPr>
              <a:t>;}</a:t>
            </a:r>
            <a:r>
              <a:rPr lang="nl-NL" sz="2400" dirty="0" smtClean="0">
                <a:solidFill>
                  <a:srgbClr val="0066FF"/>
                </a:solidFill>
              </a:rPr>
              <a:t/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</a:t>
            </a:r>
            <a:r>
              <a:rPr lang="nl-NL" sz="2400" dirty="0" smtClean="0">
                <a:solidFill>
                  <a:srgbClr val="0066FF"/>
                </a:solidFill>
              </a:rPr>
              <a:t>&lt;/</a:t>
            </a:r>
            <a:r>
              <a:rPr lang="nl-NL" sz="2400" dirty="0" err="1" smtClean="0">
                <a:solidFill>
                  <a:srgbClr val="0066FF"/>
                </a:solidFill>
              </a:rPr>
              <a:t>style</a:t>
            </a:r>
            <a:r>
              <a:rPr lang="nl-NL" sz="2400" dirty="0" smtClean="0">
                <a:solidFill>
                  <a:srgbClr val="0066FF"/>
                </a:solidFill>
              </a:rPr>
              <a:t>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endParaRPr lang="nl-NL" sz="2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body</a:t>
            </a:r>
            <a:r>
              <a:rPr lang="en-US" sz="2400" dirty="0">
                <a:solidFill>
                  <a:srgbClr val="000099"/>
                </a:solidFill>
              </a:rPr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66FF"/>
                </a:solidFill>
              </a:rPr>
              <a:t>&lt;H1&gt; </a:t>
            </a:r>
            <a:r>
              <a:rPr lang="en-US" sz="2400" dirty="0" err="1" smtClean="0">
                <a:solidFill>
                  <a:srgbClr val="0066FF"/>
                </a:solidFill>
              </a:rPr>
              <a:t>een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r>
              <a:rPr lang="en-US" sz="2400" dirty="0" err="1" smtClean="0">
                <a:solidFill>
                  <a:srgbClr val="0066FF"/>
                </a:solidFill>
              </a:rPr>
              <a:t>rooie</a:t>
            </a:r>
            <a:r>
              <a:rPr lang="en-US" sz="2400" dirty="0" smtClean="0">
                <a:solidFill>
                  <a:srgbClr val="0066FF"/>
                </a:solidFill>
              </a:rPr>
              <a:t> kop &lt;/H1&gt;</a:t>
            </a:r>
            <a:br>
              <a:rPr lang="en-US" sz="2400" dirty="0" smtClean="0">
                <a:solidFill>
                  <a:srgbClr val="0066FF"/>
                </a:solidFill>
              </a:rPr>
            </a:br>
            <a:endParaRPr lang="nl-NL" sz="24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 eigen stijl</a:t>
            </a:r>
            <a:endParaRPr lang="nl-NL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</a:t>
            </a:r>
            <a:r>
              <a:rPr lang="en-US" dirty="0" err="1" smtClean="0"/>
              <a:t>plaats</a:t>
            </a:r>
            <a:r>
              <a:rPr lang="en-US" dirty="0" smtClean="0"/>
              <a:t> van de </a:t>
            </a:r>
            <a:r>
              <a:rPr lang="en-US" dirty="0" err="1" smtClean="0"/>
              <a:t>bestaande</a:t>
            </a:r>
            <a:r>
              <a:rPr lang="en-US" dirty="0" smtClean="0"/>
              <a:t> tags </a:t>
            </a:r>
            <a:r>
              <a:rPr lang="en-US" dirty="0" err="1" smtClean="0"/>
              <a:t>zoals</a:t>
            </a:r>
            <a:r>
              <a:rPr lang="en-US" dirty="0" smtClean="0"/>
              <a:t> H1,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verzinnen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stijlelement</a:t>
            </a:r>
            <a:r>
              <a:rPr lang="en-US" dirty="0" smtClean="0"/>
              <a:t>, </a:t>
            </a:r>
            <a:r>
              <a:rPr lang="en-US" dirty="0" err="1" smtClean="0"/>
              <a:t>dat</a:t>
            </a:r>
            <a:r>
              <a:rPr lang="en-US" dirty="0" smtClean="0"/>
              <a:t> je </a:t>
            </a:r>
            <a:r>
              <a:rPr lang="en-US" dirty="0" err="1" smtClean="0"/>
              <a:t>vaker</a:t>
            </a:r>
            <a:r>
              <a:rPr lang="en-US" dirty="0" smtClean="0"/>
              <a:t> wilt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je website,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heet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bijvoorbeeld</a:t>
            </a:r>
            <a:r>
              <a:rPr lang="en-US" dirty="0" smtClean="0"/>
              <a:t> :	class = “</a:t>
            </a:r>
            <a:r>
              <a:rPr lang="en-US" i="1" dirty="0" err="1" smtClean="0"/>
              <a:t>rodeKop</a:t>
            </a:r>
            <a:r>
              <a:rPr lang="en-US" i="1" dirty="0" smtClean="0"/>
              <a:t>”</a:t>
            </a:r>
            <a:br>
              <a:rPr lang="en-US" i="1" dirty="0" smtClean="0"/>
            </a:br>
            <a:endParaRPr lang="en-US" i="1" dirty="0" smtClean="0"/>
          </a:p>
          <a:p>
            <a:pPr eaLnBrk="1" hangingPunct="1"/>
            <a:r>
              <a:rPr lang="en-US" dirty="0" err="1" smtClean="0"/>
              <a:t>Bij</a:t>
            </a:r>
            <a:r>
              <a:rPr lang="en-US" dirty="0" smtClean="0"/>
              <a:t> de </a:t>
            </a:r>
            <a:r>
              <a:rPr lang="en-US" dirty="0" err="1" smtClean="0"/>
              <a:t>definitie</a:t>
            </a:r>
            <a:r>
              <a:rPr lang="en-US" dirty="0" smtClean="0"/>
              <a:t> in de style sheet </a:t>
            </a:r>
            <a:r>
              <a:rPr lang="en-US" dirty="0" err="1" smtClean="0"/>
              <a:t>som</a:t>
            </a:r>
            <a:r>
              <a:rPr lang="en-US" dirty="0" smtClean="0"/>
              <a:t> je de </a:t>
            </a:r>
            <a:r>
              <a:rPr lang="en-US" dirty="0" err="1" smtClean="0"/>
              <a:t>gewenste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op</a:t>
            </a:r>
            <a:br>
              <a:rPr lang="en-US" dirty="0" smtClean="0"/>
            </a:br>
            <a:r>
              <a:rPr lang="en-US" i="1" dirty="0" smtClean="0">
                <a:solidFill>
                  <a:srgbClr val="FF33CC"/>
                </a:solidFill>
              </a:rPr>
              <a:t>.</a:t>
            </a:r>
            <a:r>
              <a:rPr lang="en-US" i="1" dirty="0" err="1" smtClean="0">
                <a:solidFill>
                  <a:srgbClr val="FF33CC"/>
                </a:solidFill>
              </a:rPr>
              <a:t>rodeKop</a:t>
            </a:r>
            <a:r>
              <a:rPr lang="en-US" i="1" dirty="0" smtClean="0">
                <a:solidFill>
                  <a:srgbClr val="FF33CC"/>
                </a:solidFill>
              </a:rPr>
              <a:t> { </a:t>
            </a:r>
            <a:r>
              <a:rPr lang="en-US" i="1" dirty="0" err="1" smtClean="0"/>
              <a:t>opsomming</a:t>
            </a:r>
            <a:r>
              <a:rPr lang="en-US" i="1" dirty="0" smtClean="0"/>
              <a:t> van </a:t>
            </a:r>
            <a:r>
              <a:rPr lang="en-US" i="1" dirty="0" err="1" smtClean="0"/>
              <a:t>eigenschappen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33CC"/>
                </a:solidFill>
              </a:rPr>
              <a:t>}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eaLnBrk="1" hangingPunct="1"/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gebruik</a:t>
            </a:r>
            <a:r>
              <a:rPr lang="en-US" dirty="0" smtClean="0"/>
              <a:t> in de body kun je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gewenste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van het type </a:t>
            </a:r>
            <a:r>
              <a:rPr lang="en-US" i="1" dirty="0" smtClean="0"/>
              <a:t> </a:t>
            </a:r>
            <a:r>
              <a:rPr lang="en-US" i="1" dirty="0" err="1" smtClean="0"/>
              <a:t>rodekop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door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smtClean="0"/>
              <a:t>span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zetten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66FF"/>
                </a:solidFill>
              </a:rPr>
              <a:t>&lt;span class=“</a:t>
            </a:r>
            <a:r>
              <a:rPr lang="en-US" i="1" dirty="0" err="1" smtClean="0">
                <a:solidFill>
                  <a:srgbClr val="0066FF"/>
                </a:solidFill>
              </a:rPr>
              <a:t>rodeKop</a:t>
            </a:r>
            <a:r>
              <a:rPr lang="en-US" i="1" dirty="0" smtClean="0">
                <a:solidFill>
                  <a:srgbClr val="0066FF"/>
                </a:solidFill>
              </a:rPr>
              <a:t>”&gt; </a:t>
            </a:r>
            <a:r>
              <a:rPr lang="en-US" i="1" dirty="0" err="1" smtClean="0">
                <a:solidFill>
                  <a:schemeClr val="tx2"/>
                </a:solidFill>
              </a:rPr>
              <a:t>dit</a:t>
            </a:r>
            <a:r>
              <a:rPr lang="en-US" i="1" dirty="0" smtClean="0">
                <a:solidFill>
                  <a:schemeClr val="tx2"/>
                </a:solidFill>
              </a:rPr>
              <a:t> is rood</a:t>
            </a:r>
            <a:r>
              <a:rPr lang="en-US" sz="2400" i="1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i="1" dirty="0" smtClean="0">
                <a:solidFill>
                  <a:srgbClr val="0066FF"/>
                </a:solidFill>
              </a:rPr>
              <a:t>&lt;/span&gt;</a:t>
            </a:r>
            <a:endParaRPr lang="nl-NL" i="1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overerving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err="1"/>
              <a:t>iedere</a:t>
            </a:r>
            <a:r>
              <a:rPr lang="en-US" sz="1800" dirty="0"/>
              <a:t> tag </a:t>
            </a:r>
            <a:r>
              <a:rPr lang="en-US" sz="1800" dirty="0" err="1"/>
              <a:t>erft</a:t>
            </a:r>
            <a:r>
              <a:rPr lang="en-US" sz="1800" dirty="0"/>
              <a:t> de </a:t>
            </a:r>
            <a:r>
              <a:rPr lang="en-US" sz="1800" dirty="0" err="1"/>
              <a:t>stijl</a:t>
            </a:r>
            <a:r>
              <a:rPr lang="en-US" sz="1800" dirty="0"/>
              <a:t> van </a:t>
            </a:r>
            <a:r>
              <a:rPr lang="en-US" sz="1800" dirty="0" err="1"/>
              <a:t>zijn</a:t>
            </a:r>
            <a:r>
              <a:rPr lang="en-US" sz="1800" dirty="0"/>
              <a:t> parent tag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bv</a:t>
            </a:r>
            <a:r>
              <a:rPr lang="en-US" sz="1800" dirty="0"/>
              <a:t>. &lt;p&gt;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dezelfde</a:t>
            </a:r>
            <a:r>
              <a:rPr lang="en-US" sz="1800" dirty="0"/>
              <a:t> </a:t>
            </a:r>
            <a:r>
              <a:rPr lang="en-US" sz="1800" dirty="0" err="1"/>
              <a:t>stijl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&lt;body&gt;,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tenzij</a:t>
            </a:r>
            <a:r>
              <a:rPr lang="en-US" sz="1800" dirty="0" smtClean="0"/>
              <a:t> </a:t>
            </a:r>
            <a:r>
              <a:rPr lang="en-US" sz="1800" dirty="0"/>
              <a:t>je de </a:t>
            </a:r>
            <a:r>
              <a:rPr lang="en-US" sz="1800" dirty="0" err="1" smtClean="0"/>
              <a:t>stijl</a:t>
            </a:r>
            <a:r>
              <a:rPr lang="en-US" sz="1800" dirty="0" smtClean="0"/>
              <a:t> </a:t>
            </a:r>
            <a:r>
              <a:rPr lang="en-US" sz="1800" dirty="0"/>
              <a:t>van &lt;p&gt; </a:t>
            </a:r>
            <a:r>
              <a:rPr lang="en-US" sz="1800" dirty="0" err="1" smtClean="0"/>
              <a:t>anders</a:t>
            </a:r>
            <a:r>
              <a:rPr lang="en-US" sz="1800" dirty="0" smtClean="0"/>
              <a:t> </a:t>
            </a:r>
            <a:r>
              <a:rPr lang="en-US" sz="1800" dirty="0" err="1"/>
              <a:t>definieert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prioritering</a:t>
            </a:r>
            <a:endParaRPr lang="en-US" dirty="0" smtClean="0"/>
          </a:p>
          <a:p>
            <a:pPr lvl="1"/>
            <a:r>
              <a:rPr lang="nl-NL" dirty="0" smtClean="0"/>
              <a:t>stijl aangegeven in de </a:t>
            </a:r>
            <a:r>
              <a:rPr lang="nl-NL" i="1" dirty="0" smtClean="0"/>
              <a:t>tag</a:t>
            </a:r>
            <a:r>
              <a:rPr lang="nl-NL" dirty="0" smtClean="0"/>
              <a:t> van het element.</a:t>
            </a:r>
          </a:p>
          <a:p>
            <a:pPr lvl="1"/>
            <a:r>
              <a:rPr lang="nl-NL" dirty="0" smtClean="0"/>
              <a:t>stijl volgens de naam van de </a:t>
            </a:r>
            <a:r>
              <a:rPr lang="nl-NL" i="1" dirty="0" err="1" smtClean="0"/>
              <a:t>id</a:t>
            </a:r>
            <a:r>
              <a:rPr lang="nl-NL" dirty="0" smtClean="0"/>
              <a:t> in de </a:t>
            </a:r>
            <a:r>
              <a:rPr lang="nl-NL" i="1" dirty="0" smtClean="0"/>
              <a:t>tag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stijl volgens de naam van de </a:t>
            </a:r>
            <a:r>
              <a:rPr lang="nl-NL" i="1" dirty="0" smtClean="0"/>
              <a:t>class</a:t>
            </a:r>
            <a:r>
              <a:rPr lang="nl-NL" dirty="0" smtClean="0"/>
              <a:t> in de </a:t>
            </a:r>
            <a:r>
              <a:rPr lang="nl-NL" i="1" dirty="0" smtClean="0"/>
              <a:t>tag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stijl volgens de naam van de </a:t>
            </a:r>
            <a:r>
              <a:rPr lang="nl-NL" i="1" dirty="0" smtClean="0"/>
              <a:t>tag</a:t>
            </a:r>
            <a:br>
              <a:rPr lang="nl-NL" i="1" dirty="0" smtClean="0"/>
            </a:br>
            <a:r>
              <a:rPr lang="nl-NL" dirty="0" smtClean="0"/>
              <a:t>(aspecten van stijl die niet expliciet zijn aangegeven worden bepaald door de ingebouwde </a:t>
            </a:r>
            <a:r>
              <a:rPr lang="nl-NL" dirty="0" err="1" smtClean="0"/>
              <a:t>stylesheet</a:t>
            </a:r>
            <a:r>
              <a:rPr lang="nl-NL" dirty="0" smtClean="0"/>
              <a:t> in de </a:t>
            </a:r>
            <a:r>
              <a:rPr lang="nl-NL" dirty="0" smtClean="0">
                <a:solidFill>
                  <a:srgbClr val="FF0000"/>
                </a:solidFill>
              </a:rPr>
              <a:t>browser</a:t>
            </a:r>
            <a:r>
              <a:rPr lang="nl-NL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nl-NL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4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Algemene</a:t>
            </a:r>
            <a:r>
              <a:rPr lang="en-US" sz="4000" b="1" dirty="0" smtClean="0">
                <a:solidFill>
                  <a:srgbClr val="B8BA3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B8BA30"/>
                </a:solidFill>
                <a:latin typeface="+mj-lt"/>
                <a:ea typeface="+mj-ea"/>
                <a:cs typeface="+mj-cs"/>
              </a:rPr>
              <a:t>wetenswaardigheden</a:t>
            </a:r>
            <a:endParaRPr lang="en-US" sz="4000" b="1" dirty="0">
              <a:solidFill>
                <a:srgbClr val="B8BA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479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float en overflow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clear: both;	</a:t>
            </a:r>
            <a:r>
              <a:rPr lang="en-US" dirty="0"/>
              <a:t>	(of left, right)</a:t>
            </a:r>
            <a:br>
              <a:rPr lang="en-US" dirty="0"/>
            </a:br>
            <a:r>
              <a:rPr lang="en-US" dirty="0" err="1"/>
              <a:t>er</a:t>
            </a:r>
            <a:r>
              <a:rPr lang="en-US" dirty="0"/>
              <a:t> mag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floatende</a:t>
            </a:r>
            <a:r>
              <a:rPr lang="en-US" dirty="0"/>
              <a:t> </a:t>
            </a:r>
            <a:r>
              <a:rPr lang="en-US" dirty="0" err="1"/>
              <a:t>divisie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divisie</a:t>
            </a:r>
            <a:r>
              <a:rPr lang="en-US" dirty="0"/>
              <a:t>,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kanten</a:t>
            </a:r>
            <a:r>
              <a:rPr lang="en-US" dirty="0"/>
              <a:t>.  	(of links, </a:t>
            </a:r>
            <a:r>
              <a:rPr lang="en-US" dirty="0" err="1"/>
              <a:t>rechts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FF33CC"/>
                </a:solidFill>
              </a:rPr>
              <a:t>float:left</a:t>
            </a:r>
            <a:r>
              <a:rPr lang="en-US" dirty="0">
                <a:solidFill>
                  <a:srgbClr val="FF33CC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dit</a:t>
            </a:r>
            <a:r>
              <a:rPr lang="en-US" dirty="0"/>
              <a:t> kun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gebuiken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images </a:t>
            </a:r>
            <a:r>
              <a:rPr lang="en-US" dirty="0" err="1"/>
              <a:t>ipv</a:t>
            </a:r>
            <a:r>
              <a:rPr lang="en-US" dirty="0"/>
              <a:t> align= “left”;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divisie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groot </a:t>
            </a:r>
            <a:r>
              <a:rPr lang="en-US" dirty="0" err="1"/>
              <a:t>genoeg</a:t>
            </a:r>
            <a:r>
              <a:rPr lang="en-US" dirty="0"/>
              <a:t>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content</a:t>
            </a:r>
            <a:br>
              <a:rPr lang="en-US" dirty="0"/>
            </a:br>
            <a:r>
              <a:rPr lang="en-US" dirty="0">
                <a:solidFill>
                  <a:srgbClr val="FF33CC"/>
                </a:solidFill>
              </a:rPr>
              <a:t>overflow: hidden;   </a:t>
            </a:r>
            <a:r>
              <a:rPr lang="en-US" dirty="0"/>
              <a:t>of</a:t>
            </a:r>
            <a:br>
              <a:rPr lang="en-US" dirty="0"/>
            </a:br>
            <a:r>
              <a:rPr lang="en-US" dirty="0">
                <a:solidFill>
                  <a:srgbClr val="FF33CC"/>
                </a:solidFill>
              </a:rPr>
              <a:t>overflow: scroll;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0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Enerzijds</a:t>
            </a:r>
            <a:r>
              <a:rPr lang="en-US" dirty="0" smtClean="0"/>
              <a:t>: open </a:t>
            </a:r>
            <a:r>
              <a:rPr lang="en-US" dirty="0" err="1" smtClean="0"/>
              <a:t>systemen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 </a:t>
            </a:r>
            <a:r>
              <a:rPr lang="en-US" dirty="0" err="1" smtClean="0"/>
              <a:t>gebruiken</a:t>
            </a:r>
            <a:r>
              <a:rPr lang="en-US" dirty="0" smtClean="0"/>
              <a:t> en </a:t>
            </a:r>
            <a:r>
              <a:rPr lang="en-US" dirty="0" err="1" smtClean="0"/>
              <a:t>ontwikkelen</a:t>
            </a:r>
            <a:r>
              <a:rPr lang="en-US" dirty="0" smtClean="0"/>
              <a:t> gratis software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Firefox (open source community)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Chrome </a:t>
            </a:r>
            <a:r>
              <a:rPr lang="en-US" dirty="0" smtClean="0"/>
              <a:t>(Google, </a:t>
            </a:r>
            <a:r>
              <a:rPr lang="en-US" dirty="0" err="1" smtClean="0"/>
              <a:t>verdienen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advertenties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/>
              <a:t>	</a:t>
            </a:r>
            <a:r>
              <a:rPr lang="en-US" sz="2400" dirty="0"/>
              <a:t> </a:t>
            </a:r>
            <a:r>
              <a:rPr lang="en-US" sz="1800" dirty="0" err="1"/>
              <a:t>volgen</a:t>
            </a:r>
            <a:r>
              <a:rPr lang="en-US" sz="1800" dirty="0"/>
              <a:t> </a:t>
            </a:r>
            <a:r>
              <a:rPr lang="en-US" sz="1800" dirty="0" smtClean="0"/>
              <a:t>de </a:t>
            </a:r>
            <a:r>
              <a:rPr lang="en-US" sz="1800" dirty="0"/>
              <a:t>html </a:t>
            </a:r>
            <a:r>
              <a:rPr lang="en-US" sz="1800" dirty="0" err="1" smtClean="0"/>
              <a:t>standaard</a:t>
            </a:r>
            <a:r>
              <a:rPr lang="en-US" sz="1800" dirty="0" smtClean="0"/>
              <a:t> </a:t>
            </a:r>
            <a:r>
              <a:rPr lang="en-US" sz="1800" dirty="0" err="1" smtClean="0"/>
              <a:t>goed</a:t>
            </a:r>
            <a:r>
              <a:rPr lang="en-US" sz="1800" dirty="0" smtClean="0"/>
              <a:t> tot </a:t>
            </a:r>
            <a:r>
              <a:rPr lang="en-US" sz="1800" dirty="0" err="1" smtClean="0"/>
              <a:t>redelijk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Anderszijds</a:t>
            </a:r>
            <a:r>
              <a:rPr lang="en-US" dirty="0" smtClean="0"/>
              <a:t>: </a:t>
            </a:r>
            <a:r>
              <a:rPr lang="en-US" dirty="0" err="1" smtClean="0"/>
              <a:t>gesloten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software met </a:t>
            </a:r>
            <a:r>
              <a:rPr lang="en-US" dirty="0" err="1" smtClean="0"/>
              <a:t>licenties</a:t>
            </a:r>
            <a:r>
              <a:rPr lang="en-US" dirty="0" smtClean="0"/>
              <a:t> en/of </a:t>
            </a:r>
            <a:r>
              <a:rPr lang="en-US" dirty="0" err="1" smtClean="0"/>
              <a:t>beperkingen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Safari (</a:t>
            </a:r>
            <a:r>
              <a:rPr lang="en-US" dirty="0" smtClean="0"/>
              <a:t>Apple)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Internet Explorer </a:t>
            </a:r>
            <a:r>
              <a:rPr lang="en-US" dirty="0" smtClean="0"/>
              <a:t>(</a:t>
            </a:r>
            <a:r>
              <a:rPr lang="en-US" dirty="0"/>
              <a:t>M</a:t>
            </a:r>
            <a:r>
              <a:rPr lang="en-US" dirty="0" smtClean="0"/>
              <a:t>icrosoft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1800" dirty="0" err="1" smtClean="0"/>
              <a:t>wijken</a:t>
            </a:r>
            <a:r>
              <a:rPr lang="en-US" sz="1800" dirty="0" smtClean="0"/>
              <a:t> </a:t>
            </a:r>
            <a:r>
              <a:rPr lang="en-US" sz="1800" dirty="0" err="1" smtClean="0"/>
              <a:t>vaker</a:t>
            </a:r>
            <a:r>
              <a:rPr lang="en-US" sz="1800" dirty="0" smtClean="0"/>
              <a:t> </a:t>
            </a:r>
            <a:r>
              <a:rPr lang="en-US" sz="1800" dirty="0" err="1" smtClean="0"/>
              <a:t>af</a:t>
            </a:r>
            <a:r>
              <a:rPr lang="en-US" sz="1800" dirty="0" smtClean="0"/>
              <a:t> van de </a:t>
            </a:r>
            <a:r>
              <a:rPr lang="en-US" sz="1800" dirty="0" err="1" smtClean="0"/>
              <a:t>standaard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Historie</a:t>
            </a:r>
            <a:r>
              <a:rPr lang="en-US" dirty="0" smtClean="0"/>
              <a:t> en </a:t>
            </a:r>
            <a:r>
              <a:rPr lang="en-US" dirty="0" err="1" smtClean="0"/>
              <a:t>toekomst</a:t>
            </a:r>
            <a:r>
              <a:rPr lang="en-US" dirty="0" smtClean="0"/>
              <a:t> html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1990 start internet en html </a:t>
            </a:r>
          </a:p>
          <a:p>
            <a:r>
              <a:rPr lang="en-US" dirty="0" smtClean="0"/>
              <a:t>1997 </a:t>
            </a:r>
            <a:r>
              <a:rPr lang="en-US" dirty="0" err="1" smtClean="0"/>
              <a:t>standaardisatie</a:t>
            </a:r>
            <a:r>
              <a:rPr lang="en-US" dirty="0" smtClean="0"/>
              <a:t>: html 4 (</a:t>
            </a:r>
            <a:r>
              <a:rPr lang="en-US" dirty="0" err="1" smtClean="0"/>
              <a:t>iso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2013 html 5 is </a:t>
            </a:r>
            <a:r>
              <a:rPr lang="en-US" dirty="0" smtClean="0"/>
              <a:t>de </a:t>
            </a:r>
            <a:r>
              <a:rPr lang="en-US" dirty="0" err="1" smtClean="0"/>
              <a:t>standaard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maar is </a:t>
            </a:r>
            <a:r>
              <a:rPr lang="en-US" dirty="0" smtClean="0"/>
              <a:t>nog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volledig</a:t>
            </a:r>
            <a:r>
              <a:rPr lang="en-US" dirty="0" smtClean="0"/>
              <a:t> </a:t>
            </a:r>
            <a:r>
              <a:rPr lang="en-US" dirty="0" err="1" smtClean="0"/>
              <a:t>geïmplementeerd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 je browser op html 5 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www.html5test.com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Nuttige</a:t>
            </a:r>
            <a:r>
              <a:rPr lang="en-US" dirty="0" smtClean="0"/>
              <a:t> </a:t>
            </a:r>
            <a:r>
              <a:rPr lang="en-US" dirty="0" err="1" smtClean="0"/>
              <a:t>erfenis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webpagina’s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opgebouwd</a:t>
            </a:r>
            <a:r>
              <a:rPr lang="en-US" dirty="0" smtClean="0"/>
              <a:t> met frames</a:t>
            </a:r>
            <a:br>
              <a:rPr lang="en-US" dirty="0" smtClean="0"/>
            </a:br>
            <a:r>
              <a:rPr lang="en-US" dirty="0" err="1" smtClean="0"/>
              <a:t>Nadeel</a:t>
            </a:r>
            <a:r>
              <a:rPr lang="en-US" dirty="0" smtClean="0"/>
              <a:t>: </a:t>
            </a:r>
            <a:r>
              <a:rPr lang="en-US" dirty="0" err="1" smtClean="0"/>
              <a:t>moeilijk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zoekmachines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iframe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webpagina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webpagina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</a:rPr>
              <a:t>iframe</a:t>
            </a:r>
            <a:r>
              <a:rPr lang="en-US" sz="2000" dirty="0" smtClean="0">
                <a:solidFill>
                  <a:srgbClr val="0000FF"/>
                </a:solidFill>
              </a:rPr>
              <a:t> name=“</a:t>
            </a:r>
            <a:r>
              <a:rPr lang="en-US" sz="2000" dirty="0" err="1" smtClean="0">
                <a:solidFill>
                  <a:srgbClr val="0000FF"/>
                </a:solidFill>
              </a:rPr>
              <a:t>fotolijst</a:t>
            </a:r>
            <a:r>
              <a:rPr lang="en-US" sz="2000" dirty="0" smtClean="0">
                <a:solidFill>
                  <a:srgbClr val="0000FF"/>
                </a:solidFill>
              </a:rPr>
              <a:t>” </a:t>
            </a:r>
            <a:r>
              <a:rPr lang="en-US" sz="2000" dirty="0" err="1" smtClean="0">
                <a:solidFill>
                  <a:srgbClr val="0000FF"/>
                </a:solidFill>
              </a:rPr>
              <a:t>src</a:t>
            </a:r>
            <a:r>
              <a:rPr lang="en-US" sz="2000" dirty="0" smtClean="0">
                <a:solidFill>
                  <a:srgbClr val="0000FF"/>
                </a:solidFill>
              </a:rPr>
              <a:t> =“http://......”&gt;&lt;/</a:t>
            </a:r>
            <a:r>
              <a:rPr lang="en-US" sz="2000" dirty="0" err="1" smtClean="0">
                <a:solidFill>
                  <a:srgbClr val="0000FF"/>
                </a:solidFill>
              </a:rPr>
              <a:t>iframe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br>
              <a:rPr lang="en-US" sz="2000" dirty="0" smtClean="0">
                <a:solidFill>
                  <a:srgbClr val="0000FF"/>
                </a:solidFill>
              </a:rPr>
            </a:b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ernaar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r>
              <a:rPr lang="en-US" dirty="0" smtClean="0"/>
              <a:t>, </a:t>
            </a:r>
            <a:r>
              <a:rPr lang="en-US" dirty="0" err="1" smtClean="0"/>
              <a:t>vb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&lt;a </a:t>
            </a:r>
            <a:r>
              <a:rPr lang="en-US" sz="2000" dirty="0" err="1" smtClean="0">
                <a:solidFill>
                  <a:srgbClr val="0000FF"/>
                </a:solidFill>
              </a:rPr>
              <a:t>href</a:t>
            </a:r>
            <a:r>
              <a:rPr lang="en-US" sz="2000" dirty="0" smtClean="0">
                <a:solidFill>
                  <a:srgbClr val="0000FF"/>
                </a:solidFill>
              </a:rPr>
              <a:t> = “fotoGroot.jpg” target = “</a:t>
            </a:r>
            <a:r>
              <a:rPr lang="en-US" sz="2000" dirty="0" err="1" smtClean="0">
                <a:solidFill>
                  <a:srgbClr val="0000FF"/>
                </a:solidFill>
              </a:rPr>
              <a:t>fotolijst</a:t>
            </a:r>
            <a:r>
              <a:rPr lang="en-US" sz="2000" dirty="0" smtClean="0">
                <a:solidFill>
                  <a:srgbClr val="0000FF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			&lt;</a:t>
            </a:r>
            <a:r>
              <a:rPr lang="en-US" sz="2000" dirty="0" err="1" smtClean="0">
                <a:solidFill>
                  <a:srgbClr val="0000FF"/>
                </a:solidFill>
              </a:rPr>
              <a:t>img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src</a:t>
            </a:r>
            <a:r>
              <a:rPr lang="en-US" sz="2000" dirty="0" smtClean="0">
                <a:solidFill>
                  <a:srgbClr val="0000FF"/>
                </a:solidFill>
              </a:rPr>
              <a:t> = “fotoKlein.jpg”&gt; &lt;/a&gt;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Opmaak</a:t>
            </a:r>
            <a:r>
              <a:rPr lang="en-US" dirty="0" smtClean="0"/>
              <a:t>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Binnen</a:t>
            </a:r>
            <a:r>
              <a:rPr lang="en-US" dirty="0" smtClean="0"/>
              <a:t> je style sheet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iframe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border: 2px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</a:t>
            </a:r>
            <a:r>
              <a:rPr lang="en-US" sz="2000" dirty="0" smtClean="0">
                <a:solidFill>
                  <a:schemeClr val="tx1"/>
                </a:solidFill>
              </a:rPr>
              <a:t>   width: 300px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   height: 300px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scrolling: auto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 		//of 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scrolling: no;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Positionering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leg je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div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nuttig</a:t>
            </a:r>
            <a:r>
              <a:rPr lang="en-US" dirty="0" smtClean="0"/>
              <a:t> </a:t>
            </a:r>
            <a:r>
              <a:rPr lang="en-US" dirty="0" err="1" smtClean="0"/>
              <a:t>attribuut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scrollen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overflow-y:hidden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</a:t>
            </a:r>
            <a:r>
              <a:rPr lang="en-US" dirty="0" err="1" smtClean="0"/>
              <a:t>gegevens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Informatie</a:t>
            </a:r>
            <a:r>
              <a:rPr lang="en-US" dirty="0" smtClean="0"/>
              <a:t> over je </a:t>
            </a:r>
            <a:r>
              <a:rPr lang="en-US" dirty="0" err="1" smtClean="0"/>
              <a:t>pagina</a:t>
            </a:r>
            <a:r>
              <a:rPr lang="en-US" dirty="0" smtClean="0"/>
              <a:t>, </a:t>
            </a:r>
            <a:r>
              <a:rPr lang="en-US" dirty="0" err="1" smtClean="0"/>
              <a:t>bv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zoekmachines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 de </a:t>
            </a:r>
            <a:r>
              <a:rPr lang="en-US" dirty="0" smtClean="0">
                <a:solidFill>
                  <a:schemeClr val="tx2"/>
                </a:solidFill>
              </a:rPr>
              <a:t>head</a:t>
            </a:r>
            <a:r>
              <a:rPr lang="en-US" dirty="0" smtClean="0"/>
              <a:t> </a:t>
            </a:r>
            <a:r>
              <a:rPr lang="en-US" dirty="0" err="1" smtClean="0"/>
              <a:t>sectie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&lt;meta name=“description”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   content = “</a:t>
            </a:r>
            <a:r>
              <a:rPr lang="en-US" dirty="0" err="1" smtClean="0">
                <a:solidFill>
                  <a:srgbClr val="0000FF"/>
                </a:solidFill>
              </a:rPr>
              <a:t>dit</a:t>
            </a:r>
            <a:r>
              <a:rPr lang="en-US" dirty="0" smtClean="0">
                <a:solidFill>
                  <a:srgbClr val="0000FF"/>
                </a:solidFill>
              </a:rPr>
              <a:t> is </a:t>
            </a:r>
            <a:r>
              <a:rPr lang="en-US" dirty="0" err="1" smtClean="0">
                <a:solidFill>
                  <a:srgbClr val="0000FF"/>
                </a:solidFill>
              </a:rPr>
              <a:t>een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hele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mooie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pagina</a:t>
            </a:r>
            <a:r>
              <a:rPr lang="en-US" dirty="0" smtClean="0">
                <a:solidFill>
                  <a:srgbClr val="0000FF"/>
                </a:solidFill>
              </a:rPr>
              <a:t>!”&gt;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&lt;meta name=“keywords”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   content=“</a:t>
            </a:r>
            <a:r>
              <a:rPr lang="en-US" dirty="0" err="1" smtClean="0">
                <a:solidFill>
                  <a:srgbClr val="0000FF"/>
                </a:solidFill>
              </a:rPr>
              <a:t>oeps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ploeps,sjoeps</a:t>
            </a:r>
            <a:r>
              <a:rPr lang="en-US" dirty="0" smtClean="0">
                <a:solidFill>
                  <a:srgbClr val="0000FF"/>
                </a:solidFill>
              </a:rPr>
              <a:t>”&gt;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Copyright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nl-NL" dirty="0" smtClean="0"/>
              <a:t>Het is in Nederland niet toegestaan om zonder toestemming van de eigenaar een tekst of plaatje van zijn website te gebruiken.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Dit heet auteursrecht!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Wees je ervan bewust, dat ook iedere foto die jij op internet zet door anderen gebruikt zou kunnen worden…………</a:t>
            </a:r>
          </a:p>
          <a:p>
            <a:pPr>
              <a:lnSpc>
                <a:spcPct val="75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1167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6000" smtClean="0">
              <a:solidFill>
                <a:schemeClr val="accent2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6000" smtClean="0">
                <a:solidFill>
                  <a:schemeClr val="accent2"/>
                </a:solidFill>
              </a:rPr>
              <a:t>Einde</a:t>
            </a:r>
            <a:endParaRPr lang="nl-NL" sz="60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8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Structuur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nl-NL" dirty="0" smtClean="0"/>
              <a:t>Als je website groter wordt , wordt het erg onoverzichtelijk om alle files in </a:t>
            </a:r>
            <a:r>
              <a:rPr lang="nl-NL" dirty="0" smtClean="0"/>
              <a:t>dezelfde map </a:t>
            </a:r>
            <a:r>
              <a:rPr lang="nl-NL" dirty="0" smtClean="0"/>
              <a:t>te zetten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</a:pPr>
            <a:r>
              <a:rPr lang="nl-NL" dirty="0" smtClean="0"/>
              <a:t>Het is beter om dan verschillende mapjes te maken, bv. mapjes </a:t>
            </a:r>
            <a:r>
              <a:rPr lang="nl-NL" dirty="0" smtClean="0">
                <a:solidFill>
                  <a:schemeClr val="tx2"/>
                </a:solidFill>
              </a:rPr>
              <a:t>tekst</a:t>
            </a:r>
            <a:r>
              <a:rPr lang="nl-NL" dirty="0" smtClean="0"/>
              <a:t>, </a:t>
            </a:r>
            <a:r>
              <a:rPr lang="nl-NL" dirty="0" smtClean="0">
                <a:solidFill>
                  <a:schemeClr val="tx2"/>
                </a:solidFill>
              </a:rPr>
              <a:t>plaatjes, geluid en video.</a:t>
            </a:r>
            <a:r>
              <a:rPr lang="nl-NL" dirty="0" smtClean="0">
                <a:solidFill>
                  <a:schemeClr val="accent2"/>
                </a:solidFill>
              </a:rPr>
              <a:t/>
            </a:r>
            <a:br>
              <a:rPr lang="nl-NL" dirty="0" smtClean="0">
                <a:solidFill>
                  <a:schemeClr val="accent2"/>
                </a:solidFill>
              </a:rPr>
            </a:br>
            <a:r>
              <a:rPr lang="nl-NL" dirty="0" smtClean="0">
                <a:solidFill>
                  <a:schemeClr val="accent2"/>
                </a:solidFill>
              </a:rPr>
              <a:t/>
            </a:r>
            <a:br>
              <a:rPr lang="nl-NL" dirty="0" smtClean="0">
                <a:solidFill>
                  <a:schemeClr val="accent2"/>
                </a:solidFill>
              </a:rPr>
            </a:br>
            <a:endParaRPr lang="nl-NL" dirty="0" smtClean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nl-NL" dirty="0" smtClean="0"/>
              <a:t>Als je linkt naar een file, die niet in </a:t>
            </a:r>
            <a:r>
              <a:rPr lang="nl-NL" dirty="0" smtClean="0"/>
              <a:t>dezelfde map </a:t>
            </a:r>
            <a:r>
              <a:rPr lang="nl-NL" dirty="0" smtClean="0"/>
              <a:t>staat, dan moet je niet alleen de naam van file opgeven, maar ook </a:t>
            </a:r>
            <a:r>
              <a:rPr lang="nl-NL" b="1" dirty="0" smtClean="0"/>
              <a:t>het pad er naartoe.</a:t>
            </a:r>
          </a:p>
        </p:txBody>
      </p:sp>
    </p:spTree>
    <p:extLst>
      <p:ext uri="{BB962C8B-B14F-4D97-AF65-F5344CB8AC3E}">
        <p14:creationId xmlns:p14="http://schemas.microsoft.com/office/powerpoint/2010/main" val="9195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Relatieve paden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Voorbeeld: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In 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de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map </a:t>
            </a:r>
            <a:r>
              <a:rPr lang="nl-NL" sz="2800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tekst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staat een file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india.html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In 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de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map </a:t>
            </a:r>
            <a:r>
              <a:rPr lang="nl-NL" sz="2800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plaatjes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staat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olifant.jpg</a:t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Beide </a:t>
            </a:r>
            <a:r>
              <a:rPr lang="nl-NL" sz="28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mappen </a:t>
            </a:r>
            <a:r>
              <a:rPr lang="nl-NL" sz="28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staan in dezelfde </a:t>
            </a:r>
            <a:r>
              <a:rPr lang="nl-NL" sz="2800" dirty="0" err="1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hoofdmap</a:t>
            </a:r>
            <a:r>
              <a:rPr lang="nl-NL" sz="2800" dirty="0" smtClean="0">
                <a:solidFill>
                  <a:schemeClr val="accent2"/>
                </a:solidFill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solidFill>
                  <a:schemeClr val="accent2"/>
                </a:solidFill>
                <a:latin typeface="Adobe Arabic" pitchFamily="18" charset="-78"/>
                <a:cs typeface="Adobe Arabic" pitchFamily="18" charset="-78"/>
              </a:rPr>
            </a:br>
            <a:endParaRPr lang="nl-NL" sz="2800" dirty="0" smtClean="0">
              <a:solidFill>
                <a:schemeClr val="accent2"/>
              </a:solidFill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endParaRPr lang="nl-NL" sz="2800" dirty="0" smtClean="0">
              <a:solidFill>
                <a:schemeClr val="accent2"/>
              </a:solidFill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65000"/>
              </a:lnSpc>
            </a:pP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Link je vanuit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india.html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naar </a:t>
            </a: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olifant.jpg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, 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dan is je pad: </a:t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>HREF =“../plaatjes/olifant.jpg”</a:t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solidFill>
                  <a:srgbClr val="0066FF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nl-NL" sz="2800" dirty="0" smtClean="0">
                <a:latin typeface="Adobe Arabic" pitchFamily="18" charset="-78"/>
                <a:cs typeface="Adobe Arabic" pitchFamily="18" charset="-78"/>
              </a:rPr>
            </a:b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Met de twee puntjes .. geef je aan dat je vanuit de map waar je nu zit naar de bovenliggende </a:t>
            </a:r>
            <a:r>
              <a:rPr lang="nl-NL" sz="2800" dirty="0" err="1" smtClean="0">
                <a:latin typeface="Adobe Arabic" pitchFamily="18" charset="-78"/>
                <a:cs typeface="Adobe Arabic" pitchFamily="18" charset="-78"/>
              </a:rPr>
              <a:t>hoofdmap</a:t>
            </a:r>
            <a:r>
              <a:rPr lang="nl-NL" sz="2800" dirty="0" smtClean="0">
                <a:latin typeface="Adobe Arabic" pitchFamily="18" charset="-78"/>
                <a:cs typeface="Adobe Arabic" pitchFamily="18" charset="-78"/>
              </a:rPr>
              <a:t> gaat</a:t>
            </a:r>
          </a:p>
          <a:p>
            <a:pPr>
              <a:lnSpc>
                <a:spcPct val="65000"/>
              </a:lnSpc>
              <a:buFont typeface="Wingdings" pitchFamily="2" charset="2"/>
              <a:buNone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2696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Problemen bij plaatjes (1)</a:t>
            </a:r>
            <a:endParaRPr lang="nl-NL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dirty="0" err="1" smtClean="0"/>
              <a:t>Dat</a:t>
            </a:r>
            <a:r>
              <a:rPr lang="en-US" dirty="0" smtClean="0"/>
              <a:t> is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heel </a:t>
            </a:r>
            <a:r>
              <a:rPr lang="en-US" dirty="0" err="1" smtClean="0"/>
              <a:t>gepuzzel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75000"/>
              </a:lnSpc>
              <a:buFontTx/>
              <a:buChar char="-"/>
            </a:pPr>
            <a:r>
              <a:rPr lang="en-US" dirty="0" err="1" smtClean="0">
                <a:solidFill>
                  <a:schemeClr val="tx2"/>
                </a:solidFill>
              </a:rPr>
              <a:t>geen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plaatje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gevonden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staat</a:t>
            </a:r>
            <a:r>
              <a:rPr lang="en-US" dirty="0" smtClean="0"/>
              <a:t> het </a:t>
            </a:r>
            <a:r>
              <a:rPr lang="en-US" dirty="0" err="1" smtClean="0"/>
              <a:t>plaatje</a:t>
            </a:r>
            <a:r>
              <a:rPr lang="en-US" dirty="0" smtClean="0"/>
              <a:t> in de </a:t>
            </a:r>
            <a:r>
              <a:rPr lang="en-US" dirty="0" err="1" smtClean="0"/>
              <a:t>goede</a:t>
            </a:r>
            <a:r>
              <a:rPr lang="en-US" dirty="0" smtClean="0"/>
              <a:t> map?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 smtClean="0"/>
              <a:t>	Het is </a:t>
            </a:r>
            <a:r>
              <a:rPr lang="en-US" dirty="0" err="1" smtClean="0"/>
              <a:t>netjes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alternatieve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neerzetten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geval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plaatje</a:t>
            </a:r>
            <a:r>
              <a:rPr lang="en-US" dirty="0" smtClean="0"/>
              <a:t> </a:t>
            </a:r>
            <a:r>
              <a:rPr lang="en-US" dirty="0" err="1" smtClean="0"/>
              <a:t>getoond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nl-NL" dirty="0" smtClean="0">
                <a:solidFill>
                  <a:srgbClr val="0066FF"/>
                </a:solidFill>
              </a:rPr>
              <a:t>&lt;</a:t>
            </a:r>
            <a:r>
              <a:rPr lang="nl-NL" dirty="0" err="1" smtClean="0">
                <a:solidFill>
                  <a:srgbClr val="0066FF"/>
                </a:solidFill>
              </a:rPr>
              <a:t>img</a:t>
            </a:r>
            <a:r>
              <a:rPr lang="nl-NL" dirty="0" smtClean="0">
                <a:solidFill>
                  <a:srgbClr val="0066FF"/>
                </a:solidFill>
              </a:rPr>
              <a:t> </a:t>
            </a:r>
            <a:r>
              <a:rPr lang="nl-NL" dirty="0" err="1" smtClean="0">
                <a:solidFill>
                  <a:srgbClr val="0066FF"/>
                </a:solidFill>
              </a:rPr>
              <a:t>src</a:t>
            </a:r>
            <a:r>
              <a:rPr lang="nl-NL" dirty="0" smtClean="0">
                <a:solidFill>
                  <a:srgbClr val="0066FF"/>
                </a:solidFill>
              </a:rPr>
              <a:t>=“cavia.jpg” </a:t>
            </a:r>
            <a:br>
              <a:rPr lang="nl-NL" dirty="0" smtClean="0">
                <a:solidFill>
                  <a:srgbClr val="0066FF"/>
                </a:solidFill>
              </a:rPr>
            </a:br>
            <a:r>
              <a:rPr lang="nl-NL" dirty="0" smtClean="0">
                <a:solidFill>
                  <a:srgbClr val="0066FF"/>
                </a:solidFill>
              </a:rPr>
              <a:t>   			alt = “ dit is een foto van mijn cavia” &gt;</a:t>
            </a:r>
            <a:br>
              <a:rPr lang="nl-NL" dirty="0" smtClean="0">
                <a:solidFill>
                  <a:srgbClr val="0066FF"/>
                </a:solidFill>
              </a:rPr>
            </a:br>
            <a:endParaRPr lang="nl-NL" dirty="0" smtClean="0">
              <a:solidFill>
                <a:srgbClr val="0066FF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nl-NL" dirty="0" smtClean="0"/>
              <a:t>	Je kunt ook altijd een tekst tonen als je met je muis over het plaatje gaat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75000"/>
              </a:lnSpc>
              <a:buFontTx/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0066FF"/>
                </a:solidFill>
              </a:rPr>
              <a:t> &lt;</a:t>
            </a:r>
            <a:r>
              <a:rPr lang="nl-NL" dirty="0" err="1">
                <a:solidFill>
                  <a:srgbClr val="0066FF"/>
                </a:solidFill>
              </a:rPr>
              <a:t>img</a:t>
            </a:r>
            <a:r>
              <a:rPr lang="nl-NL" dirty="0">
                <a:solidFill>
                  <a:srgbClr val="0066FF"/>
                </a:solidFill>
              </a:rPr>
              <a:t> </a:t>
            </a:r>
            <a:r>
              <a:rPr lang="nl-NL" dirty="0" err="1">
                <a:solidFill>
                  <a:srgbClr val="0066FF"/>
                </a:solidFill>
              </a:rPr>
              <a:t>src</a:t>
            </a:r>
            <a:r>
              <a:rPr lang="nl-NL" dirty="0">
                <a:solidFill>
                  <a:srgbClr val="0066FF"/>
                </a:solidFill>
              </a:rPr>
              <a:t>=“cavia.jpg”  </a:t>
            </a:r>
            <a:r>
              <a:rPr lang="nl-NL" dirty="0" smtClean="0">
                <a:solidFill>
                  <a:srgbClr val="0066FF"/>
                </a:solidFill>
              </a:rPr>
              <a:t>  </a:t>
            </a:r>
            <a:r>
              <a:rPr lang="nl-NL" dirty="0" err="1" smtClean="0">
                <a:solidFill>
                  <a:srgbClr val="0066FF"/>
                </a:solidFill>
              </a:rPr>
              <a:t>title</a:t>
            </a:r>
            <a:r>
              <a:rPr lang="nl-NL" dirty="0" smtClean="0">
                <a:solidFill>
                  <a:srgbClr val="0066FF"/>
                </a:solidFill>
              </a:rPr>
              <a:t> </a:t>
            </a:r>
            <a:r>
              <a:rPr lang="nl-NL" dirty="0">
                <a:solidFill>
                  <a:srgbClr val="0066FF"/>
                </a:solidFill>
              </a:rPr>
              <a:t>= “ </a:t>
            </a:r>
            <a:r>
              <a:rPr lang="nl-NL" dirty="0" smtClean="0">
                <a:solidFill>
                  <a:srgbClr val="0066FF"/>
                </a:solidFill>
              </a:rPr>
              <a:t>mijn </a:t>
            </a:r>
            <a:r>
              <a:rPr lang="nl-NL" dirty="0">
                <a:solidFill>
                  <a:srgbClr val="0066FF"/>
                </a:solidFill>
              </a:rPr>
              <a:t>cavia” 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0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Problemen bij plaatjes (2)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Het </a:t>
            </a:r>
            <a:r>
              <a:rPr lang="en-US" dirty="0" err="1" smtClean="0">
                <a:solidFill>
                  <a:schemeClr val="tx2"/>
                </a:solidFill>
              </a:rPr>
              <a:t>plaatje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heeft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niet</a:t>
            </a:r>
            <a:r>
              <a:rPr lang="en-US" dirty="0" smtClean="0">
                <a:solidFill>
                  <a:schemeClr val="tx2"/>
                </a:solidFill>
              </a:rPr>
              <a:t> het </a:t>
            </a:r>
            <a:r>
              <a:rPr lang="en-US" dirty="0" err="1" smtClean="0">
                <a:solidFill>
                  <a:schemeClr val="tx2"/>
                </a:solidFill>
              </a:rPr>
              <a:t>gewenste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formaat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Met de </a:t>
            </a:r>
            <a:r>
              <a:rPr lang="en-US" dirty="0" err="1" smtClean="0"/>
              <a:t>attributen</a:t>
            </a:r>
            <a:r>
              <a:rPr lang="en-US" dirty="0" smtClean="0"/>
              <a:t> width en height regel je in je style sheet de </a:t>
            </a:r>
            <a:r>
              <a:rPr lang="en-US" dirty="0" err="1" smtClean="0"/>
              <a:t>ruimte</a:t>
            </a:r>
            <a:r>
              <a:rPr lang="en-US" dirty="0" smtClean="0"/>
              <a:t> </a:t>
            </a:r>
            <a:r>
              <a:rPr lang="en-US" dirty="0" err="1" smtClean="0"/>
              <a:t>waarin</a:t>
            </a:r>
            <a:r>
              <a:rPr lang="en-US" dirty="0" smtClean="0"/>
              <a:t> het </a:t>
            </a:r>
            <a:r>
              <a:rPr lang="en-US" dirty="0" err="1" smtClean="0"/>
              <a:t>plaatje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afgebeeld</a:t>
            </a:r>
            <a:r>
              <a:rPr lang="en-US" dirty="0"/>
              <a:t> </a:t>
            </a:r>
            <a:r>
              <a:rPr lang="en-US" dirty="0" smtClean="0"/>
              <a:t>(in pixels)</a:t>
            </a:r>
            <a:br>
              <a:rPr lang="en-US" dirty="0" smtClean="0"/>
            </a:br>
            <a:r>
              <a:rPr lang="en-US" dirty="0" smtClean="0"/>
              <a:t>Maar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 err="1" smtClean="0"/>
              <a:t>img</a:t>
            </a:r>
            <a:r>
              <a:rPr lang="en-US" dirty="0" smtClean="0"/>
              <a:t> tag </a:t>
            </a:r>
            <a:r>
              <a:rPr lang="en-US" dirty="0" err="1" smtClean="0"/>
              <a:t>zelf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66FF"/>
                </a:solidFill>
              </a:rPr>
              <a:t>&lt;</a:t>
            </a:r>
            <a:r>
              <a:rPr lang="en-US" dirty="0" err="1" smtClean="0">
                <a:solidFill>
                  <a:srgbClr val="0066FF"/>
                </a:solidFill>
              </a:rPr>
              <a:t>img</a:t>
            </a:r>
            <a:r>
              <a:rPr lang="en-US" dirty="0" smtClean="0">
                <a:solidFill>
                  <a:srgbClr val="0066FF"/>
                </a:solidFill>
              </a:rPr>
              <a:t> height=“400” width=“600” &gt;</a:t>
            </a: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in stijl.css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33CC"/>
                </a:solidFill>
              </a:rPr>
              <a:t>img</a:t>
            </a:r>
            <a:r>
              <a:rPr lang="en-US" dirty="0" smtClean="0">
                <a:solidFill>
                  <a:srgbClr val="FF33CC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nl-NL" dirty="0" smtClean="0">
                <a:solidFill>
                  <a:srgbClr val="B2B2B2"/>
                </a:solidFill>
              </a:rPr>
              <a:t>	</a:t>
            </a:r>
            <a:r>
              <a:rPr lang="nl-NL" dirty="0" err="1" smtClean="0">
                <a:solidFill>
                  <a:schemeClr val="tx1"/>
                </a:solidFill>
              </a:rPr>
              <a:t>height</a:t>
            </a:r>
            <a:r>
              <a:rPr lang="nl-NL" dirty="0" smtClean="0">
                <a:solidFill>
                  <a:schemeClr val="tx1"/>
                </a:solidFill>
              </a:rPr>
              <a:t>: 400px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>
              <a:buFontTx/>
              <a:buNone/>
            </a:pPr>
            <a:r>
              <a:rPr lang="nl-NL" dirty="0">
                <a:solidFill>
                  <a:srgbClr val="B2B2B2"/>
                </a:solidFill>
              </a:rPr>
              <a:t>	</a:t>
            </a:r>
            <a:r>
              <a:rPr lang="nl-NL" dirty="0" smtClean="0">
                <a:solidFill>
                  <a:srgbClr val="B2B2B2"/>
                </a:solidFill>
              </a:rPr>
              <a:t>	</a:t>
            </a:r>
            <a:r>
              <a:rPr lang="nl-NL" dirty="0" err="1" smtClean="0">
                <a:solidFill>
                  <a:schemeClr val="tx1"/>
                </a:solidFill>
              </a:rPr>
              <a:t>width</a:t>
            </a:r>
            <a:r>
              <a:rPr lang="nl-NL" dirty="0" smtClean="0">
                <a:solidFill>
                  <a:schemeClr val="tx1"/>
                </a:solidFill>
              </a:rPr>
              <a:t>: 600px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>
              <a:buFontTx/>
              <a:buNone/>
            </a:pPr>
            <a:r>
              <a:rPr lang="nl-NL" dirty="0">
                <a:solidFill>
                  <a:srgbClr val="FF33CC"/>
                </a:solidFill>
              </a:rPr>
              <a:t>	</a:t>
            </a:r>
            <a:r>
              <a:rPr lang="nl-NL" dirty="0" smtClean="0">
                <a:solidFill>
                  <a:srgbClr val="FF33CC"/>
                </a:solidFill>
              </a:rPr>
              <a:t>	</a:t>
            </a:r>
            <a:r>
              <a:rPr lang="nl-NL" dirty="0" err="1" smtClean="0">
                <a:solidFill>
                  <a:schemeClr val="tx1"/>
                </a:solidFill>
              </a:rPr>
              <a:t>margin</a:t>
            </a:r>
            <a:r>
              <a:rPr lang="nl-NL" dirty="0" smtClean="0">
                <a:solidFill>
                  <a:schemeClr val="tx1"/>
                </a:solidFill>
              </a:rPr>
              <a:t>: 4px</a:t>
            </a:r>
            <a:r>
              <a:rPr lang="nl-NL" dirty="0" smtClean="0">
                <a:solidFill>
                  <a:srgbClr val="FF33CC"/>
                </a:solidFill>
              </a:rPr>
              <a:t>;</a:t>
            </a:r>
          </a:p>
          <a:p>
            <a:pPr>
              <a:buFontTx/>
              <a:buNone/>
            </a:pPr>
            <a:r>
              <a:rPr lang="nl-NL" dirty="0">
                <a:solidFill>
                  <a:srgbClr val="FF33CC"/>
                </a:solidFill>
              </a:rPr>
              <a:t>	</a:t>
            </a:r>
            <a:r>
              <a:rPr lang="nl-NL" dirty="0" smtClean="0">
                <a:solidFill>
                  <a:srgbClr val="FF33CC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2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Problemen bij plaatjes (3)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421688" cy="4408487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Het </a:t>
            </a:r>
            <a:r>
              <a:rPr lang="en-US" sz="2800" dirty="0" err="1" smtClean="0">
                <a:solidFill>
                  <a:schemeClr val="tx2"/>
                </a:solidFill>
              </a:rPr>
              <a:t>plaatje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staat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niet</a:t>
            </a:r>
            <a:r>
              <a:rPr lang="en-US" sz="2800" dirty="0" smtClean="0">
                <a:solidFill>
                  <a:schemeClr val="tx2"/>
                </a:solidFill>
              </a:rPr>
              <a:t> op de </a:t>
            </a:r>
            <a:r>
              <a:rPr lang="en-US" sz="2800" dirty="0" err="1" smtClean="0">
                <a:solidFill>
                  <a:schemeClr val="tx2"/>
                </a:solidFill>
              </a:rPr>
              <a:t>juiste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plaats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Met het </a:t>
            </a:r>
            <a:r>
              <a:rPr lang="en-US" sz="2400" dirty="0" err="1" smtClean="0"/>
              <a:t>attribuut</a:t>
            </a:r>
            <a:r>
              <a:rPr lang="en-US" sz="2400" dirty="0" smtClean="0"/>
              <a:t> ALIGN kun je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plaatje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links, </a:t>
            </a:r>
            <a:r>
              <a:rPr lang="en-US" sz="2400" dirty="0" err="1" smtClean="0"/>
              <a:t>rechts</a:t>
            </a:r>
            <a:r>
              <a:rPr lang="en-US" sz="2400" dirty="0" smtClean="0"/>
              <a:t>, </a:t>
            </a:r>
            <a:r>
              <a:rPr lang="en-US" sz="2400" dirty="0" err="1" smtClean="0"/>
              <a:t>boven</a:t>
            </a:r>
            <a:r>
              <a:rPr lang="en-US" sz="2400" dirty="0" smtClean="0"/>
              <a:t> of </a:t>
            </a:r>
            <a:r>
              <a:rPr lang="en-US" sz="2400" dirty="0" err="1" smtClean="0"/>
              <a:t>onder</a:t>
            </a:r>
            <a:r>
              <a:rPr lang="en-US" sz="2400" dirty="0" smtClean="0"/>
              <a:t> </a:t>
            </a:r>
            <a:r>
              <a:rPr lang="en-US" sz="2400" dirty="0" err="1" smtClean="0"/>
              <a:t>verplaatsen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kan</a:t>
            </a:r>
            <a:r>
              <a:rPr lang="en-US" sz="2400" dirty="0" smtClean="0"/>
              <a:t> in de </a:t>
            </a:r>
            <a:r>
              <a:rPr lang="en-US" sz="2400" dirty="0" err="1" smtClean="0"/>
              <a:t>img</a:t>
            </a:r>
            <a:r>
              <a:rPr lang="en-US" sz="2400" dirty="0" smtClean="0"/>
              <a:t> tag of in de </a:t>
            </a:r>
            <a:r>
              <a:rPr lang="en-US" sz="2400" dirty="0" err="1" smtClean="0"/>
              <a:t>stijlsheet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nl-NL" sz="2400" dirty="0" smtClean="0">
                <a:solidFill>
                  <a:srgbClr val="0066FF"/>
                </a:solidFill>
              </a:rPr>
              <a:t>&lt;</a:t>
            </a:r>
            <a:r>
              <a:rPr lang="nl-NL" sz="2400" dirty="0" err="1" smtClean="0">
                <a:solidFill>
                  <a:srgbClr val="0066FF"/>
                </a:solidFill>
              </a:rPr>
              <a:t>img</a:t>
            </a:r>
            <a:r>
              <a:rPr lang="nl-NL" sz="2400" dirty="0" smtClean="0">
                <a:solidFill>
                  <a:srgbClr val="0066FF"/>
                </a:solidFill>
              </a:rPr>
              <a:t> </a:t>
            </a:r>
            <a:r>
              <a:rPr lang="nl-NL" sz="2400" dirty="0" err="1" smtClean="0">
                <a:solidFill>
                  <a:srgbClr val="0066FF"/>
                </a:solidFill>
              </a:rPr>
              <a:t>src</a:t>
            </a:r>
            <a:r>
              <a:rPr lang="nl-NL" sz="2400" dirty="0" smtClean="0">
                <a:solidFill>
                  <a:srgbClr val="0066FF"/>
                </a:solidFill>
              </a:rPr>
              <a:t>=“cavia.jpg”  alt = “mijn cavia”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</a:t>
            </a:r>
            <a:r>
              <a:rPr lang="nl-NL" sz="2400" dirty="0" err="1" smtClean="0">
                <a:solidFill>
                  <a:srgbClr val="0066FF"/>
                </a:solidFill>
              </a:rPr>
              <a:t>height</a:t>
            </a:r>
            <a:r>
              <a:rPr lang="nl-NL" sz="2400" dirty="0" smtClean="0">
                <a:solidFill>
                  <a:srgbClr val="0066FF"/>
                </a:solidFill>
              </a:rPr>
              <a:t>=“400” </a:t>
            </a:r>
            <a:r>
              <a:rPr lang="nl-NL" sz="2400" dirty="0" err="1" smtClean="0">
                <a:solidFill>
                  <a:srgbClr val="0066FF"/>
                </a:solidFill>
              </a:rPr>
              <a:t>width</a:t>
            </a:r>
            <a:r>
              <a:rPr lang="nl-NL" sz="2400" dirty="0" smtClean="0">
                <a:solidFill>
                  <a:srgbClr val="0066FF"/>
                </a:solidFill>
              </a:rPr>
              <a:t>=“600”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 </a:t>
            </a:r>
            <a:r>
              <a:rPr lang="nl-NL" sz="2400" dirty="0" err="1" smtClean="0">
                <a:solidFill>
                  <a:srgbClr val="0066FF"/>
                </a:solidFill>
              </a:rPr>
              <a:t>align</a:t>
            </a:r>
            <a:r>
              <a:rPr lang="nl-NL" sz="2400" dirty="0" smtClean="0">
                <a:solidFill>
                  <a:srgbClr val="0066FF"/>
                </a:solidFill>
              </a:rPr>
              <a:t>=“right” 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left, right, top, bottom, middle </a:t>
            </a:r>
            <a:r>
              <a:rPr lang="en-US" sz="2400" dirty="0" err="1" smtClean="0">
                <a:solidFill>
                  <a:schemeClr val="tx1"/>
                </a:solidFill>
              </a:rPr>
              <a:t>zijn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mogelijke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waarden</a:t>
            </a:r>
            <a:endParaRPr lang="nl-N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1"/>
                </a:solidFill>
              </a:rPr>
              <a:t>N.B. positionering binnen </a:t>
            </a:r>
            <a:r>
              <a:rPr lang="nl-NL" sz="2400" dirty="0" err="1" smtClean="0">
                <a:solidFill>
                  <a:schemeClr val="tx1"/>
                </a:solidFill>
              </a:rPr>
              <a:t>css</a:t>
            </a:r>
            <a:r>
              <a:rPr lang="nl-NL" sz="2400" dirty="0" smtClean="0">
                <a:solidFill>
                  <a:schemeClr val="tx1"/>
                </a:solidFill>
              </a:rPr>
              <a:t> wordt niet overschreven</a:t>
            </a:r>
          </a:p>
        </p:txBody>
      </p:sp>
    </p:spTree>
    <p:extLst>
      <p:ext uri="{BB962C8B-B14F-4D97-AF65-F5344CB8AC3E}">
        <p14:creationId xmlns:p14="http://schemas.microsoft.com/office/powerpoint/2010/main" val="3960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Het plaatje als link</a:t>
            </a:r>
            <a:endParaRPr lang="nl-NL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400" dirty="0" smtClean="0"/>
              <a:t>Je </a:t>
            </a:r>
            <a:r>
              <a:rPr lang="en-US" sz="2400" dirty="0" err="1" smtClean="0"/>
              <a:t>kunt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plaatje</a:t>
            </a:r>
            <a:r>
              <a:rPr lang="en-US" sz="2400" dirty="0" smtClean="0"/>
              <a:t> </a:t>
            </a:r>
            <a:r>
              <a:rPr lang="en-US" sz="2400" dirty="0" err="1" smtClean="0"/>
              <a:t>ook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link </a:t>
            </a:r>
            <a:r>
              <a:rPr lang="en-US" sz="2400" dirty="0" err="1" smtClean="0"/>
              <a:t>gebruiken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75000"/>
              </a:lnSpc>
            </a:pPr>
            <a:r>
              <a:rPr lang="en-US" sz="2400" dirty="0" err="1" smtClean="0"/>
              <a:t>Dit</a:t>
            </a:r>
            <a:r>
              <a:rPr lang="en-US" sz="2400" dirty="0" smtClean="0"/>
              <a:t> is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combinatie</a:t>
            </a:r>
            <a:r>
              <a:rPr lang="en-US" sz="2400" dirty="0" smtClean="0"/>
              <a:t> van de tags &lt;a&gt; &lt;/a&gt; en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75000"/>
              </a:lnSpc>
            </a:pPr>
            <a:r>
              <a:rPr lang="en-US" sz="2400" dirty="0" err="1" smtClean="0"/>
              <a:t>Voorbeeld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nl-NL" sz="2400" dirty="0" smtClean="0">
                <a:solidFill>
                  <a:srgbClr val="0066FF"/>
                </a:solidFill>
              </a:rPr>
              <a:t>&lt;a </a:t>
            </a:r>
            <a:r>
              <a:rPr lang="nl-NL" sz="2400" dirty="0" err="1" smtClean="0">
                <a:solidFill>
                  <a:srgbClr val="0066FF"/>
                </a:solidFill>
              </a:rPr>
              <a:t>href</a:t>
            </a:r>
            <a:r>
              <a:rPr lang="nl-NL" sz="2400" dirty="0" smtClean="0">
                <a:solidFill>
                  <a:srgbClr val="0066FF"/>
                </a:solidFill>
              </a:rPr>
              <a:t> = “contact.html” 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/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&lt;</a:t>
            </a:r>
            <a:r>
              <a:rPr lang="nl-NL" sz="2400" dirty="0" err="1" smtClean="0">
                <a:solidFill>
                  <a:srgbClr val="0066FF"/>
                </a:solidFill>
              </a:rPr>
              <a:t>img</a:t>
            </a:r>
            <a:r>
              <a:rPr lang="nl-NL" sz="2400" dirty="0" smtClean="0">
                <a:solidFill>
                  <a:srgbClr val="0066FF"/>
                </a:solidFill>
              </a:rPr>
              <a:t> </a:t>
            </a:r>
            <a:r>
              <a:rPr lang="nl-NL" sz="2400" dirty="0" err="1" smtClean="0">
                <a:solidFill>
                  <a:srgbClr val="0066FF"/>
                </a:solidFill>
              </a:rPr>
              <a:t>src</a:t>
            </a:r>
            <a:r>
              <a:rPr lang="nl-NL" sz="2400" dirty="0" smtClean="0">
                <a:solidFill>
                  <a:srgbClr val="0066FF"/>
                </a:solidFill>
              </a:rPr>
              <a:t>= “contact.jpg” </a:t>
            </a:r>
            <a:r>
              <a:rPr lang="nl-NL" sz="2400" dirty="0" err="1" smtClean="0">
                <a:solidFill>
                  <a:srgbClr val="0066FF"/>
                </a:solidFill>
              </a:rPr>
              <a:t>height</a:t>
            </a:r>
            <a:r>
              <a:rPr lang="nl-NL" sz="2400" dirty="0" smtClean="0">
                <a:solidFill>
                  <a:srgbClr val="0066FF"/>
                </a:solidFill>
              </a:rPr>
              <a:t>=“50” 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/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		   			</a:t>
            </a:r>
            <a:r>
              <a:rPr lang="nl-NL" sz="2400" dirty="0" err="1" smtClean="0">
                <a:solidFill>
                  <a:srgbClr val="0066FF"/>
                </a:solidFill>
              </a:rPr>
              <a:t>width</a:t>
            </a:r>
            <a:r>
              <a:rPr lang="nl-NL" sz="2400" dirty="0" smtClean="0">
                <a:solidFill>
                  <a:srgbClr val="0066FF"/>
                </a:solidFill>
              </a:rPr>
              <a:t>=“10”&gt;</a:t>
            </a:r>
            <a:br>
              <a:rPr lang="nl-NL" sz="2400" dirty="0" smtClean="0">
                <a:solidFill>
                  <a:srgbClr val="0066FF"/>
                </a:solidFill>
              </a:rPr>
            </a:br>
            <a:r>
              <a:rPr lang="nl-NL" sz="2400" dirty="0" smtClean="0">
                <a:solidFill>
                  <a:srgbClr val="0066FF"/>
                </a:solidFill>
              </a:rPr>
              <a:t>&lt;/a&gt; 	 </a:t>
            </a:r>
            <a:br>
              <a:rPr lang="nl-NL" sz="2400" dirty="0" smtClean="0">
                <a:solidFill>
                  <a:srgbClr val="0066FF"/>
                </a:solidFill>
              </a:rPr>
            </a:br>
            <a:endParaRPr lang="nl-NL" sz="2400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2341"/>
      </p:ext>
    </p:extLst>
  </p:cSld>
  <p:clrMapOvr>
    <a:masterClrMapping/>
  </p:clrMapOvr>
</p:sld>
</file>

<file path=ppt/theme/theme1.xml><?xml version="1.0" encoding="utf-8"?>
<a:theme xmlns:a="http://schemas.openxmlformats.org/drawingml/2006/main" name="pp-hhs">
  <a:themeElements>
    <a:clrScheme name="">
      <a:dk1>
        <a:srgbClr val="080808"/>
      </a:dk1>
      <a:lt1>
        <a:srgbClr val="FFFFFF"/>
      </a:lt1>
      <a:dk2>
        <a:srgbClr val="FF0000"/>
      </a:dk2>
      <a:lt2>
        <a:srgbClr val="C0C0C0"/>
      </a:lt2>
      <a:accent1>
        <a:srgbClr val="808080"/>
      </a:accent1>
      <a:accent2>
        <a:srgbClr val="B2B2B2"/>
      </a:accent2>
      <a:accent3>
        <a:srgbClr val="FFFFFF"/>
      </a:accent3>
      <a:accent4>
        <a:srgbClr val="060606"/>
      </a:accent4>
      <a:accent5>
        <a:srgbClr val="C0C0C0"/>
      </a:accent5>
      <a:accent6>
        <a:srgbClr val="A1A1A1"/>
      </a:accent6>
      <a:hlink>
        <a:srgbClr val="0000FF"/>
      </a:hlink>
      <a:folHlink>
        <a:srgbClr val="0000CC"/>
      </a:folHlink>
    </a:clrScheme>
    <a:fontScheme name="pp-hh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-hhs 1">
        <a:dk1>
          <a:srgbClr val="080808"/>
        </a:dk1>
        <a:lt1>
          <a:srgbClr val="FFFFFF"/>
        </a:lt1>
        <a:dk2>
          <a:srgbClr val="FF0000"/>
        </a:dk2>
        <a:lt2>
          <a:srgbClr val="C0C0C0"/>
        </a:lt2>
        <a:accent1>
          <a:srgbClr val="808080"/>
        </a:accent1>
        <a:accent2>
          <a:srgbClr val="B2B2B2"/>
        </a:accent2>
        <a:accent3>
          <a:srgbClr val="FFFFFF"/>
        </a:accent3>
        <a:accent4>
          <a:srgbClr val="060606"/>
        </a:accent4>
        <a:accent5>
          <a:srgbClr val="C0C0C0"/>
        </a:accent5>
        <a:accent6>
          <a:srgbClr val="A1A1A1"/>
        </a:accent6>
        <a:hlink>
          <a:srgbClr val="96969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Diavoorstelling (4:3)</PresentationFormat>
  <Paragraphs>171</Paragraphs>
  <Slides>30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1" baseType="lpstr">
      <vt:lpstr>pp-hhs</vt:lpstr>
      <vt:lpstr>Workshop HTML en CSS, deel 2</vt:lpstr>
      <vt:lpstr>Images</vt:lpstr>
      <vt:lpstr>Copyright</vt:lpstr>
      <vt:lpstr>Structuur</vt:lpstr>
      <vt:lpstr>Relatieve paden</vt:lpstr>
      <vt:lpstr>Problemen bij plaatjes (1)</vt:lpstr>
      <vt:lpstr>Problemen bij plaatjes (2)</vt:lpstr>
      <vt:lpstr>Problemen bij plaatjes (3)</vt:lpstr>
      <vt:lpstr>Het plaatje als link</vt:lpstr>
      <vt:lpstr>Style op je pagina</vt:lpstr>
      <vt:lpstr>Gebruik van id</vt:lpstr>
      <vt:lpstr>Speciale tekens</vt:lpstr>
      <vt:lpstr>PowerPoint-presentatie</vt:lpstr>
      <vt:lpstr>Pagina’s indelen, standaard </vt:lpstr>
      <vt:lpstr>Pagina’s indelen, float of absolute</vt:lpstr>
      <vt:lpstr>Pagina’s indelen, relative</vt:lpstr>
      <vt:lpstr>PowerPoint-presentatie</vt:lpstr>
      <vt:lpstr>Stijl definities buiten de style sheet</vt:lpstr>
      <vt:lpstr>Voorbeelden inline</vt:lpstr>
      <vt:lpstr>Voorbeeld stijlblok</vt:lpstr>
      <vt:lpstr>Je eigen stijl</vt:lpstr>
      <vt:lpstr>Cascading ?</vt:lpstr>
      <vt:lpstr>PowerPoint-presentatie</vt:lpstr>
      <vt:lpstr>Over float en overflow</vt:lpstr>
      <vt:lpstr>Browsers</vt:lpstr>
      <vt:lpstr>Historie en toekomst html </vt:lpstr>
      <vt:lpstr>IFrame</vt:lpstr>
      <vt:lpstr>Opmaak IFrame</vt:lpstr>
      <vt:lpstr>Meta gegevens</vt:lpstr>
      <vt:lpstr>PowerPoint-presentatie</vt:lpstr>
    </vt:vector>
  </TitlesOfParts>
  <Company>By Default!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Sample Awesome PowerPoint Background Template</dc:title>
  <dc:creator>TAJ</dc:creator>
  <dc:description>From_x000d_
www.powerpointbackgrounds.com_x000d_
Messages do not appear on the full product.</dc:description>
  <cp:lastModifiedBy>Helene Weenink, </cp:lastModifiedBy>
  <cp:revision>103</cp:revision>
  <cp:lastPrinted>2013-02-04T10:57:58Z</cp:lastPrinted>
  <dcterms:created xsi:type="dcterms:W3CDTF">2000-02-24T11:52:41Z</dcterms:created>
  <dcterms:modified xsi:type="dcterms:W3CDTF">2014-02-10T12:17:09Z</dcterms:modified>
</cp:coreProperties>
</file>