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1"/>
  </p:notesMasterIdLst>
  <p:sldIdLst>
    <p:sldId id="256" r:id="rId2"/>
    <p:sldId id="278" r:id="rId3"/>
    <p:sldId id="257" r:id="rId4"/>
    <p:sldId id="259" r:id="rId5"/>
    <p:sldId id="282" r:id="rId6"/>
    <p:sldId id="280" r:id="rId7"/>
    <p:sldId id="261" r:id="rId8"/>
    <p:sldId id="258" r:id="rId9"/>
    <p:sldId id="262" r:id="rId10"/>
    <p:sldId id="263" r:id="rId11"/>
    <p:sldId id="264" r:id="rId12"/>
    <p:sldId id="266" r:id="rId13"/>
    <p:sldId id="269" r:id="rId14"/>
    <p:sldId id="272" r:id="rId15"/>
    <p:sldId id="273" r:id="rId16"/>
    <p:sldId id="274" r:id="rId17"/>
    <p:sldId id="276" r:id="rId18"/>
    <p:sldId id="283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1650" y="-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E7926-69EA-46AC-B684-26CC8AD6433E}" type="datetimeFigureOut">
              <a:rPr lang="nl-NL" smtClean="0"/>
              <a:t>16-2-2015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B6630-DAF0-4F76-A25A-8F5C0D5A753D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475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February 16,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February 16,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February 16,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February 16,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February 16,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February 16,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February 16, 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February 16, 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February 16, 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February 16,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February 16,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February 16,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msdn.microsoft.com/en-us/library/system.string.format.asp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 #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286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Visual Studio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C# versus Java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Properties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List&lt;T&gt;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MSDN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5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Opdracht</a:t>
            </a:r>
            <a:r>
              <a:rPr lang="en-US" dirty="0" smtClean="0"/>
              <a:t> : </a:t>
            </a:r>
            <a:r>
              <a:rPr lang="en-US" dirty="0" err="1"/>
              <a:t>k</a:t>
            </a:r>
            <a:r>
              <a:rPr lang="en-US" dirty="0" err="1" smtClean="0"/>
              <a:t>lasse</a:t>
            </a:r>
            <a:r>
              <a:rPr lang="en-US" dirty="0" smtClean="0"/>
              <a:t> Game </a:t>
            </a:r>
            <a:r>
              <a:rPr lang="en-US" dirty="0" err="1" smtClean="0"/>
              <a:t>implementeren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Van een Game houden we de naam, minimale leeftijd, prijs, datum uitgebracht en of de game verslavend is.</a:t>
            </a:r>
          </a:p>
          <a:p>
            <a:pPr marL="0" indent="0">
              <a:buNone/>
            </a:pPr>
            <a:endParaRPr lang="nl-NL" dirty="0" smtClean="0"/>
          </a:p>
          <a:p>
            <a:pPr lvl="1"/>
            <a:r>
              <a:rPr lang="nl-NL" dirty="0" smtClean="0"/>
              <a:t>Definieer de instantie variabelen (let op typen!)</a:t>
            </a:r>
          </a:p>
          <a:p>
            <a:pPr lvl="1"/>
            <a:r>
              <a:rPr lang="nl-NL" dirty="0" smtClean="0"/>
              <a:t>Definieer de constructor, elke instantievariabele is een parameter van de constructor,</a:t>
            </a:r>
          </a:p>
          <a:p>
            <a:pPr lvl="1"/>
            <a:r>
              <a:rPr lang="nl-NL" dirty="0" smtClean="0"/>
              <a:t>Definieer public getters setters voor de gedefinieerde instantievariabelen.</a:t>
            </a:r>
          </a:p>
          <a:p>
            <a:pPr lvl="1"/>
            <a:r>
              <a:rPr lang="nl-NL" dirty="0" smtClean="0"/>
              <a:t>Definieer een passende </a:t>
            </a:r>
            <a:r>
              <a:rPr lang="nl-NL" b="1" dirty="0" err="1" smtClean="0"/>
              <a:t>ToString</a:t>
            </a:r>
            <a:r>
              <a:rPr lang="nl-NL" b="1" dirty="0" smtClean="0"/>
              <a:t>()</a:t>
            </a:r>
            <a:r>
              <a:rPr lang="nl-NL" dirty="0" smtClean="0"/>
              <a:t> methode.</a:t>
            </a:r>
          </a:p>
          <a:p>
            <a:pPr lvl="1"/>
            <a:r>
              <a:rPr lang="nl-NL" dirty="0" smtClean="0"/>
              <a:t>Maak in de </a:t>
            </a:r>
            <a:r>
              <a:rPr lang="nl-NL" b="1" dirty="0" err="1" smtClean="0"/>
              <a:t>Main</a:t>
            </a:r>
            <a:r>
              <a:rPr lang="nl-NL" dirty="0" smtClean="0"/>
              <a:t> methode een object van het type Game aan en test de </a:t>
            </a:r>
            <a:r>
              <a:rPr lang="nl-NL" b="1" dirty="0" err="1" smtClean="0"/>
              <a:t>ToString</a:t>
            </a:r>
            <a:r>
              <a:rPr lang="nl-NL" b="1" dirty="0" smtClean="0"/>
              <a:t>()</a:t>
            </a:r>
            <a:r>
              <a:rPr lang="nl-NL" dirty="0" smtClean="0"/>
              <a:t> methode.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2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C#: </a:t>
            </a:r>
            <a:r>
              <a:rPr lang="nl-NL" dirty="0" err="1" smtClean="0"/>
              <a:t>String.Format</a:t>
            </a:r>
            <a:r>
              <a:rPr lang="nl-NL" dirty="0" smtClean="0"/>
              <a:t> (ook in Java)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smtClean="0"/>
              <a:t>Format is een handige methode in de klasse String om tekst te construeren. </a:t>
            </a:r>
          </a:p>
          <a:p>
            <a:endParaRPr lang="nl-NL" dirty="0" smtClean="0"/>
          </a:p>
          <a:p>
            <a:r>
              <a:rPr lang="nl-NL" dirty="0" smtClean="0"/>
              <a:t>Toegepast op </a:t>
            </a:r>
            <a:r>
              <a:rPr lang="nl-NL" b="1" dirty="0" err="1" smtClean="0"/>
              <a:t>ToString</a:t>
            </a:r>
            <a:r>
              <a:rPr lang="nl-NL" b="1" dirty="0" smtClean="0"/>
              <a:t>()</a:t>
            </a:r>
            <a:r>
              <a:rPr lang="nl-NL" dirty="0" smtClean="0"/>
              <a:t> methode van klasse Game.</a:t>
            </a:r>
          </a:p>
          <a:p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String die wordt geretourneerd bevat {} ben daarbinnen gehele positieve getallen.</a:t>
            </a:r>
          </a:p>
          <a:p>
            <a:r>
              <a:rPr lang="nl-NL" dirty="0" smtClean="0"/>
              <a:t>{0} correspondeert met de twee parameter (=naam)</a:t>
            </a:r>
          </a:p>
          <a:p>
            <a:r>
              <a:rPr lang="nl-NL" dirty="0" smtClean="0"/>
              <a:t>{1} correspondeert met de derde parameter (=</a:t>
            </a:r>
            <a:r>
              <a:rPr lang="nl-NL" dirty="0" err="1" smtClean="0"/>
              <a:t>minimaleLeeftijd</a:t>
            </a:r>
            <a:r>
              <a:rPr lang="nl-NL" dirty="0" smtClean="0"/>
              <a:t>)</a:t>
            </a:r>
          </a:p>
          <a:p>
            <a:r>
              <a:rPr lang="nl-NL" dirty="0"/>
              <a:t>e</a:t>
            </a:r>
            <a:r>
              <a:rPr lang="nl-NL" dirty="0" smtClean="0"/>
              <a:t>nz.</a:t>
            </a:r>
          </a:p>
          <a:p>
            <a:endParaRPr lang="nl-NL" dirty="0" smtClean="0">
              <a:hlinkClick r:id="rId2"/>
            </a:endParaRPr>
          </a:p>
          <a:p>
            <a:endParaRPr lang="nl-NL" dirty="0">
              <a:hlinkClick r:id="rId2"/>
            </a:endParaRPr>
          </a:p>
          <a:p>
            <a:endParaRPr lang="nl-NL" dirty="0" smtClean="0">
              <a:hlinkClick r:id="rId2"/>
            </a:endParaRPr>
          </a:p>
          <a:p>
            <a:endParaRPr lang="nl-NL" dirty="0">
              <a:hlinkClick r:id="rId2"/>
            </a:endParaRPr>
          </a:p>
          <a:p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36611"/>
            <a:ext cx="7553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171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C# </a:t>
            </a:r>
            <a:r>
              <a:rPr lang="nl-NL" dirty="0" err="1" smtClean="0"/>
              <a:t>vs</a:t>
            </a:r>
            <a:r>
              <a:rPr lang="nl-NL" dirty="0" smtClean="0"/>
              <a:t> Java: Overerving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NL" dirty="0" smtClean="0"/>
              <a:t>Overerving geven we in Java aan met het </a:t>
            </a:r>
            <a:r>
              <a:rPr lang="nl-NL" dirty="0" err="1" smtClean="0"/>
              <a:t>keyword</a:t>
            </a:r>
            <a:r>
              <a:rPr lang="nl-NL" dirty="0" smtClean="0"/>
              <a:t> </a:t>
            </a:r>
            <a:r>
              <a:rPr lang="nl-NL" b="1" dirty="0" err="1" smtClean="0"/>
              <a:t>extends</a:t>
            </a:r>
            <a:r>
              <a:rPr lang="nl-NL" b="1" dirty="0" smtClean="0"/>
              <a:t>.</a:t>
            </a:r>
          </a:p>
          <a:p>
            <a:endParaRPr lang="nl-NL" b="1" dirty="0"/>
          </a:p>
          <a:p>
            <a:r>
              <a:rPr lang="nl-NL" dirty="0"/>
              <a:t>In C# geven we dit aan met de operator </a:t>
            </a:r>
            <a:r>
              <a:rPr lang="nl-NL" b="1" dirty="0" smtClean="0"/>
              <a:t>:</a:t>
            </a:r>
          </a:p>
          <a:p>
            <a:pPr marL="0" indent="0">
              <a:buNone/>
            </a:pPr>
            <a:endParaRPr lang="nl-NL" b="1" dirty="0" smtClean="0"/>
          </a:p>
          <a:p>
            <a:r>
              <a:rPr lang="nl-NL" dirty="0" smtClean="0"/>
              <a:t>In beide talen betekent dit dat de klasse Student een subklasse is van de klasse Persoon.</a:t>
            </a:r>
          </a:p>
          <a:p>
            <a:pPr marL="0" indent="0">
              <a:buNone/>
            </a:pPr>
            <a:endParaRPr lang="nl-NL" dirty="0" smtClean="0"/>
          </a:p>
          <a:p>
            <a:r>
              <a:rPr lang="nl-NL" dirty="0" smtClean="0"/>
              <a:t>Wanneer we in C# een in een klasse een methode willen overschrijven van zijn superklasse moeten we dit aangeven met het </a:t>
            </a:r>
            <a:r>
              <a:rPr lang="nl-NL" dirty="0" err="1" smtClean="0"/>
              <a:t>keyword</a:t>
            </a:r>
            <a:r>
              <a:rPr lang="nl-NL" dirty="0" smtClean="0"/>
              <a:t> </a:t>
            </a:r>
            <a:r>
              <a:rPr lang="nl-NL" dirty="0" err="1" smtClean="0"/>
              <a:t>override</a:t>
            </a:r>
            <a:r>
              <a:rPr lang="nl-NL" dirty="0" smtClean="0"/>
              <a:t>. In Java hoeft dit niet.</a:t>
            </a:r>
          </a:p>
          <a:p>
            <a:pPr marL="0" indent="0">
              <a:buNone/>
            </a:pPr>
            <a:endParaRPr lang="nl-NL" b="1" dirty="0" smtClean="0"/>
          </a:p>
          <a:p>
            <a:pPr marL="0" indent="0">
              <a:buNone/>
            </a:pPr>
            <a:r>
              <a:rPr lang="nl-NL" b="1" dirty="0"/>
              <a:t>	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10" y="2057400"/>
            <a:ext cx="3972400" cy="27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10" y="2895600"/>
            <a:ext cx="2630054" cy="217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46" y="5638800"/>
            <a:ext cx="75533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hthoekige toelichting 3"/>
          <p:cNvSpPr/>
          <p:nvPr/>
        </p:nvSpPr>
        <p:spPr>
          <a:xfrm>
            <a:off x="7010400" y="5257801"/>
            <a:ext cx="1752600" cy="609600"/>
          </a:xfrm>
          <a:prstGeom prst="wedgeRectCallout">
            <a:avLst>
              <a:gd name="adj1" fmla="val -353780"/>
              <a:gd name="adj2" fmla="val 11542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chemeClr val="tx2"/>
                </a:solidFill>
              </a:rPr>
              <a:t>De methode </a:t>
            </a:r>
            <a:r>
              <a:rPr lang="nl-NL" sz="1200" dirty="0" err="1">
                <a:solidFill>
                  <a:schemeClr val="tx2"/>
                </a:solidFill>
              </a:rPr>
              <a:t>ToString</a:t>
            </a:r>
            <a:r>
              <a:rPr lang="nl-NL" sz="1200" dirty="0">
                <a:solidFill>
                  <a:schemeClr val="tx2"/>
                </a:solidFill>
              </a:rPr>
              <a:t>() van de klasse Object wordt overschreven </a:t>
            </a:r>
          </a:p>
        </p:txBody>
      </p:sp>
    </p:spTree>
    <p:extLst>
      <p:ext uri="{BB962C8B-B14F-4D97-AF65-F5344CB8AC3E}">
        <p14:creationId xmlns:p14="http://schemas.microsoft.com/office/powerpoint/2010/main" val="45931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990600"/>
          </a:xfrm>
        </p:spPr>
        <p:txBody>
          <a:bodyPr>
            <a:normAutofit/>
          </a:bodyPr>
          <a:lstStyle/>
          <a:p>
            <a:r>
              <a:rPr lang="nl-NL" sz="3200" dirty="0"/>
              <a:t>C# </a:t>
            </a:r>
            <a:r>
              <a:rPr lang="nl-NL" sz="3200" dirty="0" err="1"/>
              <a:t>vs</a:t>
            </a:r>
            <a:r>
              <a:rPr lang="nl-NL" sz="3200" dirty="0"/>
              <a:t> Java: </a:t>
            </a:r>
            <a:r>
              <a:rPr lang="nl-NL" sz="3200" dirty="0" err="1"/>
              <a:t>Properties</a:t>
            </a:r>
            <a:r>
              <a:rPr lang="nl-NL" sz="3200" dirty="0"/>
              <a:t> </a:t>
            </a:r>
            <a:r>
              <a:rPr lang="nl-NL" sz="3200" dirty="0" err="1"/>
              <a:t>vs</a:t>
            </a:r>
            <a:r>
              <a:rPr lang="nl-NL" sz="3200" dirty="0"/>
              <a:t> Getters &amp; Setters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457200"/>
          </a:xfrm>
        </p:spPr>
        <p:txBody>
          <a:bodyPr>
            <a:noAutofit/>
          </a:bodyPr>
          <a:lstStyle/>
          <a:p>
            <a:r>
              <a:rPr lang="nl-NL" sz="2800" dirty="0" smtClean="0"/>
              <a:t>C#</a:t>
            </a:r>
            <a:endParaRPr lang="nl-NL" sz="28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3931920" cy="4103688"/>
          </a:xfrm>
        </p:spPr>
        <p:txBody>
          <a:bodyPr>
            <a:normAutofit/>
          </a:bodyPr>
          <a:lstStyle/>
          <a:p>
            <a:r>
              <a:rPr lang="nl-NL" sz="1400" dirty="0" smtClean="0"/>
              <a:t>Gebruikelijk om </a:t>
            </a:r>
            <a:r>
              <a:rPr lang="nl-NL" sz="1400" dirty="0" err="1" smtClean="0"/>
              <a:t>properties</a:t>
            </a:r>
            <a:r>
              <a:rPr lang="nl-NL" sz="1400" dirty="0" smtClean="0"/>
              <a:t> definiëren voor instantievariabelen.</a:t>
            </a:r>
          </a:p>
          <a:p>
            <a:endParaRPr lang="nl-NL" sz="1400" dirty="0" smtClean="0"/>
          </a:p>
          <a:p>
            <a:endParaRPr lang="nl-NL" sz="1400" dirty="0"/>
          </a:p>
          <a:p>
            <a:endParaRPr lang="nl-NL" sz="1400" dirty="0" smtClean="0"/>
          </a:p>
          <a:p>
            <a:endParaRPr lang="nl-NL" sz="1400" dirty="0"/>
          </a:p>
          <a:p>
            <a:endParaRPr lang="nl-NL" sz="1400" dirty="0" smtClean="0"/>
          </a:p>
          <a:p>
            <a:endParaRPr lang="nl-NL" sz="1400" dirty="0"/>
          </a:p>
          <a:p>
            <a:endParaRPr lang="nl-NL" sz="1400" dirty="0" smtClean="0"/>
          </a:p>
          <a:p>
            <a:r>
              <a:rPr lang="nl-NL" sz="1400" dirty="0" smtClean="0"/>
              <a:t>Gebruik </a:t>
            </a:r>
            <a:r>
              <a:rPr lang="nl-NL" sz="1400" dirty="0" err="1" smtClean="0"/>
              <a:t>properties</a:t>
            </a:r>
            <a:endParaRPr lang="nl-NL" sz="1400" dirty="0" smtClean="0"/>
          </a:p>
          <a:p>
            <a:endParaRPr lang="nl-NL" sz="1400" dirty="0" smtClean="0"/>
          </a:p>
          <a:p>
            <a:endParaRPr lang="nl-NL" sz="1400" dirty="0"/>
          </a:p>
          <a:p>
            <a:endParaRPr lang="nl-NL" sz="1400" dirty="0" smtClean="0"/>
          </a:p>
          <a:p>
            <a:endParaRPr lang="nl-NL" sz="1400" dirty="0"/>
          </a:p>
          <a:p>
            <a:endParaRPr lang="nl-NL" sz="1400" dirty="0" smtClean="0"/>
          </a:p>
          <a:p>
            <a:endParaRPr lang="nl-NL" sz="1400" dirty="0"/>
          </a:p>
          <a:p>
            <a:endParaRPr lang="nl-NL" sz="1400" dirty="0" smtClean="0"/>
          </a:p>
          <a:p>
            <a:endParaRPr lang="nl-NL" sz="1400" dirty="0"/>
          </a:p>
          <a:p>
            <a:endParaRPr lang="nl-NL" sz="140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457200"/>
          </a:xfrm>
        </p:spPr>
        <p:txBody>
          <a:bodyPr>
            <a:noAutofit/>
          </a:bodyPr>
          <a:lstStyle/>
          <a:p>
            <a:r>
              <a:rPr lang="nl-NL" sz="2800" dirty="0" smtClean="0"/>
              <a:t>Java</a:t>
            </a:r>
            <a:endParaRPr lang="nl-NL" sz="2800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754880" y="2286000"/>
            <a:ext cx="3931920" cy="4419600"/>
          </a:xfrm>
        </p:spPr>
        <p:txBody>
          <a:bodyPr>
            <a:normAutofit/>
          </a:bodyPr>
          <a:lstStyle/>
          <a:p>
            <a:r>
              <a:rPr lang="nl-NL" sz="1400" dirty="0" smtClean="0"/>
              <a:t>Gebruikelijk om public </a:t>
            </a:r>
            <a:r>
              <a:rPr lang="nl-NL" sz="1400" dirty="0"/>
              <a:t>getters &amp; setters </a:t>
            </a:r>
            <a:r>
              <a:rPr lang="nl-NL" sz="1400" dirty="0" smtClean="0"/>
              <a:t>definiëren </a:t>
            </a:r>
            <a:r>
              <a:rPr lang="nl-NL" sz="1400" dirty="0"/>
              <a:t>voor </a:t>
            </a:r>
            <a:r>
              <a:rPr lang="nl-NL" sz="1400" dirty="0" smtClean="0"/>
              <a:t>instantievariabelen</a:t>
            </a:r>
          </a:p>
          <a:p>
            <a:endParaRPr lang="nl-NL" sz="1400" dirty="0"/>
          </a:p>
          <a:p>
            <a:endParaRPr lang="nl-NL" sz="1400" dirty="0" smtClean="0"/>
          </a:p>
          <a:p>
            <a:endParaRPr lang="nl-NL" sz="1400" dirty="0"/>
          </a:p>
          <a:p>
            <a:endParaRPr lang="nl-NL" sz="1400" dirty="0" smtClean="0"/>
          </a:p>
          <a:p>
            <a:endParaRPr lang="nl-NL" sz="1400" dirty="0"/>
          </a:p>
          <a:p>
            <a:endParaRPr lang="nl-NL" sz="1400" dirty="0" smtClean="0"/>
          </a:p>
          <a:p>
            <a:endParaRPr lang="nl-NL" sz="1400" dirty="0"/>
          </a:p>
          <a:p>
            <a:r>
              <a:rPr lang="nl-NL" sz="1400" dirty="0" smtClean="0"/>
              <a:t>Gebruik getters &amp; setters</a:t>
            </a:r>
          </a:p>
          <a:p>
            <a:endParaRPr lang="nl-NL" sz="1400" dirty="0" smtClean="0"/>
          </a:p>
          <a:p>
            <a:endParaRPr lang="nl-NL" sz="1400" dirty="0"/>
          </a:p>
          <a:p>
            <a:endParaRPr lang="nl-NL" sz="1400" dirty="0" smtClean="0"/>
          </a:p>
          <a:p>
            <a:endParaRPr lang="nl-NL" sz="1400" dirty="0"/>
          </a:p>
          <a:p>
            <a:endParaRPr lang="nl-NL" sz="1400" dirty="0" smtClean="0"/>
          </a:p>
          <a:p>
            <a:endParaRPr lang="nl-NL" sz="1400" dirty="0" smtClean="0"/>
          </a:p>
          <a:p>
            <a:endParaRPr lang="nl-NL" sz="1400" dirty="0"/>
          </a:p>
          <a:p>
            <a:endParaRPr lang="nl-NL" sz="1400" dirty="0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5029200"/>
            <a:ext cx="30575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18" y="5084618"/>
            <a:ext cx="22383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72509"/>
            <a:ext cx="299085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18" y="2872509"/>
            <a:ext cx="2181225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oelichting met afgeronde rechthoek 10"/>
          <p:cNvSpPr/>
          <p:nvPr/>
        </p:nvSpPr>
        <p:spPr>
          <a:xfrm>
            <a:off x="2590800" y="4114800"/>
            <a:ext cx="1828800" cy="647700"/>
          </a:xfrm>
          <a:prstGeom prst="wedgeRoundRectCallout">
            <a:avLst>
              <a:gd name="adj1" fmla="val -61418"/>
              <a:gd name="adj2" fmla="val -46455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>
                <a:solidFill>
                  <a:schemeClr val="tx2"/>
                </a:solidFill>
              </a:rPr>
              <a:t>value</a:t>
            </a:r>
            <a:r>
              <a:rPr lang="nl-NL" sz="1200" dirty="0">
                <a:solidFill>
                  <a:schemeClr val="tx2"/>
                </a:solidFill>
              </a:rPr>
              <a:t> is het argument van de “setter”. </a:t>
            </a:r>
          </a:p>
        </p:txBody>
      </p:sp>
    </p:spTree>
    <p:extLst>
      <p:ext uri="{BB962C8B-B14F-4D97-AF65-F5344CB8AC3E}">
        <p14:creationId xmlns:p14="http://schemas.microsoft.com/office/powerpoint/2010/main" val="358387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C#: read only properties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Properties</a:t>
            </a:r>
            <a:r>
              <a:rPr lang="nl-NL" dirty="0" smtClean="0"/>
              <a:t> kunnen </a:t>
            </a:r>
            <a:r>
              <a:rPr lang="nl-NL" b="1" dirty="0" err="1" smtClean="0"/>
              <a:t>read</a:t>
            </a:r>
            <a:r>
              <a:rPr lang="nl-NL" b="1" dirty="0" smtClean="0"/>
              <a:t> </a:t>
            </a:r>
            <a:r>
              <a:rPr lang="nl-NL" b="1" dirty="0" err="1" smtClean="0"/>
              <a:t>only</a:t>
            </a:r>
            <a:r>
              <a:rPr lang="nl-NL" b="1" dirty="0" smtClean="0"/>
              <a:t> </a:t>
            </a:r>
            <a:r>
              <a:rPr lang="nl-NL" dirty="0" smtClean="0"/>
              <a:t>worden gemaakt.</a:t>
            </a:r>
          </a:p>
          <a:p>
            <a:r>
              <a:rPr lang="nl-NL" dirty="0" smtClean="0"/>
              <a:t>Dit doe je door alleen een </a:t>
            </a:r>
            <a:r>
              <a:rPr lang="nl-NL" b="1" dirty="0" smtClean="0"/>
              <a:t>get</a:t>
            </a:r>
            <a:r>
              <a:rPr lang="nl-NL" dirty="0" smtClean="0"/>
              <a:t> te definiëren binnen een property.</a:t>
            </a:r>
          </a:p>
          <a:p>
            <a:r>
              <a:rPr lang="nl-NL" dirty="0" smtClean="0"/>
              <a:t>Voorbeeld </a:t>
            </a:r>
            <a:r>
              <a:rPr lang="nl-NL" b="1" dirty="0" err="1" smtClean="0"/>
              <a:t>read</a:t>
            </a:r>
            <a:r>
              <a:rPr lang="nl-NL" b="1" dirty="0" smtClean="0"/>
              <a:t> </a:t>
            </a:r>
            <a:r>
              <a:rPr lang="nl-NL" b="1" dirty="0" err="1" smtClean="0"/>
              <a:t>only</a:t>
            </a:r>
            <a:r>
              <a:rPr lang="nl-NL" dirty="0" smtClean="0"/>
              <a:t> property: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Gebruik</a:t>
            </a:r>
            <a:r>
              <a:rPr lang="en-US" dirty="0" smtClean="0"/>
              <a:t> read-only property</a:t>
            </a:r>
            <a:endParaRPr lang="nl-NL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nl-NL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8" y="5257799"/>
            <a:ext cx="30765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426691"/>
            <a:ext cx="23622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hoekige toelichting 4"/>
          <p:cNvSpPr/>
          <p:nvPr/>
        </p:nvSpPr>
        <p:spPr>
          <a:xfrm>
            <a:off x="1981200" y="6019800"/>
            <a:ext cx="1752600" cy="612648"/>
          </a:xfrm>
          <a:prstGeom prst="wedgeRectCallout">
            <a:avLst>
              <a:gd name="adj1" fmla="val -78213"/>
              <a:gd name="adj2" fmla="val -8225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Property is read only, </a:t>
            </a:r>
            <a:r>
              <a:rPr lang="en-US" sz="1200" dirty="0" err="1">
                <a:solidFill>
                  <a:schemeClr val="tx2"/>
                </a:solidFill>
              </a:rPr>
              <a:t>dus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kan</a:t>
            </a:r>
            <a:r>
              <a:rPr lang="en-US" sz="1200" dirty="0">
                <a:solidFill>
                  <a:schemeClr val="tx2"/>
                </a:solidFill>
              </a:rPr>
              <a:t> op </a:t>
            </a:r>
            <a:r>
              <a:rPr lang="en-US" sz="1200" dirty="0" err="1">
                <a:solidFill>
                  <a:schemeClr val="tx2"/>
                </a:solidFill>
              </a:rPr>
              <a:t>geen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nieuwe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waarde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krijgen</a:t>
            </a:r>
            <a:endParaRPr lang="nl-NL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94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Opdracht</a:t>
            </a:r>
            <a:r>
              <a:rPr lang="en-US" dirty="0" smtClean="0"/>
              <a:t> : properties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Implementeer een </a:t>
            </a:r>
            <a:r>
              <a:rPr lang="nl-NL" smtClean="0"/>
              <a:t>klasse Student</a:t>
            </a:r>
            <a:r>
              <a:rPr lang="nl-NL" dirty="0" smtClean="0"/>
              <a:t>, met de </a:t>
            </a:r>
            <a:r>
              <a:rPr lang="nl-NL" dirty="0" err="1" smtClean="0"/>
              <a:t>properties</a:t>
            </a:r>
            <a:r>
              <a:rPr lang="nl-NL" dirty="0" smtClean="0"/>
              <a:t> Naam. Geboortedatum en Studiepunten.</a:t>
            </a:r>
          </a:p>
          <a:p>
            <a:r>
              <a:rPr lang="nl-NL" dirty="0" smtClean="0"/>
              <a:t>De property Geboortedatum is </a:t>
            </a:r>
            <a:r>
              <a:rPr lang="nl-NL" dirty="0" err="1" smtClean="0"/>
              <a:t>read-only</a:t>
            </a:r>
            <a:r>
              <a:rPr lang="nl-NL" dirty="0" smtClean="0"/>
              <a:t>.</a:t>
            </a:r>
          </a:p>
          <a:p>
            <a:r>
              <a:rPr lang="nl-NL" dirty="0" smtClean="0"/>
              <a:t>De waarde van de property Studiepunten moet altijd liggen tussen de 0 en de 240.</a:t>
            </a:r>
          </a:p>
          <a:p>
            <a:r>
              <a:rPr lang="nl-NL" dirty="0" smtClean="0"/>
              <a:t>Implementeer de constructor methode waarin alle </a:t>
            </a:r>
            <a:r>
              <a:rPr lang="nl-NL" dirty="0" err="1" smtClean="0"/>
              <a:t>properties</a:t>
            </a:r>
            <a:r>
              <a:rPr lang="nl-NL" dirty="0" smtClean="0"/>
              <a:t> een waarde krijgen.</a:t>
            </a:r>
          </a:p>
          <a:p>
            <a:r>
              <a:rPr lang="nl-NL" dirty="0"/>
              <a:t>Implementeer</a:t>
            </a:r>
            <a:r>
              <a:rPr lang="nl-NL" dirty="0" smtClean="0"/>
              <a:t> ook de default constructor.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5807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C# : </a:t>
            </a:r>
            <a:r>
              <a:rPr lang="nl-NL" b="1" dirty="0"/>
              <a:t>Auto-</a:t>
            </a:r>
            <a:r>
              <a:rPr lang="nl-NL" b="1" dirty="0" err="1"/>
              <a:t>Implemented</a:t>
            </a:r>
            <a:r>
              <a:rPr lang="nl-NL" b="1" dirty="0"/>
              <a:t> </a:t>
            </a:r>
            <a:r>
              <a:rPr lang="nl-NL" b="1" dirty="0" err="1" smtClean="0"/>
              <a:t>Properties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Wanneer een property geen extra logica bevat in de </a:t>
            </a:r>
            <a:r>
              <a:rPr lang="nl-NL" b="1" dirty="0" smtClean="0"/>
              <a:t>get </a:t>
            </a:r>
            <a:r>
              <a:rPr lang="nl-NL" dirty="0" smtClean="0"/>
              <a:t>en de </a:t>
            </a:r>
            <a:r>
              <a:rPr lang="nl-NL" b="1" dirty="0" smtClean="0"/>
              <a:t>set</a:t>
            </a:r>
            <a:r>
              <a:rPr lang="nl-NL" dirty="0" smtClean="0"/>
              <a:t>, dan kunnen we een auto </a:t>
            </a:r>
            <a:r>
              <a:rPr lang="nl-NL" dirty="0" err="1" smtClean="0"/>
              <a:t>implemented</a:t>
            </a:r>
            <a:r>
              <a:rPr lang="nl-NL" dirty="0" smtClean="0"/>
              <a:t> property gebruiken.</a:t>
            </a:r>
          </a:p>
          <a:p>
            <a:r>
              <a:rPr lang="nl-NL" dirty="0" smtClean="0"/>
              <a:t>Voorbeeld auto </a:t>
            </a:r>
            <a:r>
              <a:rPr lang="nl-NL" dirty="0" err="1" smtClean="0"/>
              <a:t>implemented</a:t>
            </a:r>
            <a:r>
              <a:rPr lang="nl-NL" dirty="0" smtClean="0"/>
              <a:t> </a:t>
            </a:r>
            <a:r>
              <a:rPr lang="nl-NL" dirty="0" err="1" smtClean="0"/>
              <a:t>properties</a:t>
            </a:r>
            <a:r>
              <a:rPr lang="nl-NL" dirty="0" smtClean="0"/>
              <a:t>.</a:t>
            </a:r>
          </a:p>
          <a:p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Aanmaken van een object van type product.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 err="1" smtClean="0"/>
              <a:t>korter</a:t>
            </a:r>
            <a:endParaRPr lang="en-US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55" y="3276600"/>
            <a:ext cx="26098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37" y="4724400"/>
            <a:ext cx="22764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37" y="5898573"/>
            <a:ext cx="44577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271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C# vs Java: Getypeerde Lijst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mtClean="0"/>
              <a:t>C#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NL" sz="2000" dirty="0" smtClean="0"/>
              <a:t>List&lt;T&gt;</a:t>
            </a:r>
          </a:p>
          <a:p>
            <a:r>
              <a:rPr lang="nl-NL" sz="2000" dirty="0" err="1" smtClean="0"/>
              <a:t>System.Collection.Generic</a:t>
            </a:r>
            <a:endParaRPr lang="nl-NL" sz="2000" dirty="0" smtClean="0"/>
          </a:p>
          <a:p>
            <a:r>
              <a:rPr lang="nl-NL" sz="2000" dirty="0" smtClean="0"/>
              <a:t>Aanmaken</a:t>
            </a:r>
          </a:p>
          <a:p>
            <a:endParaRPr lang="nl-NL" sz="2000" dirty="0" smtClean="0"/>
          </a:p>
          <a:p>
            <a:r>
              <a:rPr lang="nl-NL" sz="2000" dirty="0" smtClean="0"/>
              <a:t>Vullen</a:t>
            </a:r>
          </a:p>
          <a:p>
            <a:endParaRPr lang="nl-NL" sz="2000" dirty="0" smtClean="0"/>
          </a:p>
          <a:p>
            <a:r>
              <a:rPr lang="nl-NL" sz="2000" dirty="0" smtClean="0"/>
              <a:t>Itereren</a:t>
            </a:r>
          </a:p>
          <a:p>
            <a:endParaRPr lang="nl-NL" sz="2000" dirty="0" smtClean="0"/>
          </a:p>
          <a:p>
            <a:endParaRPr lang="nl-NL" sz="2000" dirty="0" smtClean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smtClean="0"/>
              <a:t>Java</a:t>
            </a:r>
            <a:endParaRPr lang="nl-NL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nl-NL" sz="2000" dirty="0" err="1" smtClean="0"/>
              <a:t>ArrayList</a:t>
            </a:r>
            <a:r>
              <a:rPr lang="nl-NL" sz="2000" dirty="0" smtClean="0"/>
              <a:t>&lt;T&gt;</a:t>
            </a:r>
          </a:p>
          <a:p>
            <a:r>
              <a:rPr lang="nl-NL" sz="2000" dirty="0" err="1" smtClean="0"/>
              <a:t>java.util</a:t>
            </a:r>
            <a:endParaRPr lang="nl-NL" sz="2000" dirty="0" smtClean="0"/>
          </a:p>
          <a:p>
            <a:r>
              <a:rPr lang="nl-NL" sz="2000" dirty="0" smtClean="0"/>
              <a:t>Aanmaken</a:t>
            </a:r>
          </a:p>
          <a:p>
            <a:endParaRPr lang="nl-NL" sz="2000" dirty="0" smtClean="0"/>
          </a:p>
          <a:p>
            <a:r>
              <a:rPr lang="nl-NL" sz="2000" dirty="0" smtClean="0"/>
              <a:t>Vullen</a:t>
            </a:r>
          </a:p>
          <a:p>
            <a:endParaRPr lang="nl-NL" sz="2000" dirty="0" smtClean="0"/>
          </a:p>
          <a:p>
            <a:r>
              <a:rPr lang="nl-NL" sz="2000" dirty="0" smtClean="0"/>
              <a:t>Itereren</a:t>
            </a:r>
          </a:p>
          <a:p>
            <a:endParaRPr lang="nl-NL" sz="2000" dirty="0" smtClean="0"/>
          </a:p>
          <a:p>
            <a:endParaRPr lang="nl-NL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4322"/>
            <a:ext cx="321945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343" y="4389293"/>
            <a:ext cx="18859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718" y="3604797"/>
            <a:ext cx="38671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41104"/>
            <a:ext cx="16954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0"/>
            <a:ext cx="22479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922" y="5235431"/>
            <a:ext cx="21240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hthoekige toelichting 6"/>
          <p:cNvSpPr/>
          <p:nvPr/>
        </p:nvSpPr>
        <p:spPr>
          <a:xfrm>
            <a:off x="2933700" y="3048001"/>
            <a:ext cx="1257300" cy="556796"/>
          </a:xfrm>
          <a:prstGeom prst="wedgeRect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smtClean="0">
                <a:solidFill>
                  <a:schemeClr val="tx2"/>
                </a:solidFill>
              </a:rPr>
              <a:t>Verplicht om ook hier het type aan te geven.</a:t>
            </a:r>
            <a:endParaRPr lang="nl-NL" sz="1000">
              <a:solidFill>
                <a:schemeClr val="tx2"/>
              </a:solidFill>
            </a:endParaRPr>
          </a:p>
        </p:txBody>
      </p:sp>
      <p:sp>
        <p:nvSpPr>
          <p:cNvPr id="17" name="Rechthoekige toelichting 16"/>
          <p:cNvSpPr/>
          <p:nvPr/>
        </p:nvSpPr>
        <p:spPr>
          <a:xfrm>
            <a:off x="7315200" y="2819400"/>
            <a:ext cx="1257300" cy="645545"/>
          </a:xfrm>
          <a:prstGeom prst="wedgeRectCallout">
            <a:avLst>
              <a:gd name="adj1" fmla="val 39406"/>
              <a:gd name="adj2" fmla="val 82406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smtClean="0">
                <a:solidFill>
                  <a:schemeClr val="tx2"/>
                </a:solidFill>
              </a:rPr>
              <a:t>Niet verplicht om het type aan te geven. Het mag wel</a:t>
            </a:r>
            <a:endParaRPr lang="nl-NL" sz="1000">
              <a:solidFill>
                <a:schemeClr val="tx2"/>
              </a:solidFill>
            </a:endParaRPr>
          </a:p>
        </p:txBody>
      </p:sp>
      <p:sp>
        <p:nvSpPr>
          <p:cNvPr id="18" name="Rechthoekige toelichting 17"/>
          <p:cNvSpPr/>
          <p:nvPr/>
        </p:nvSpPr>
        <p:spPr>
          <a:xfrm>
            <a:off x="1508124" y="3866591"/>
            <a:ext cx="1768476" cy="476809"/>
          </a:xfrm>
          <a:prstGeom prst="wedgeRectCallout">
            <a:avLst>
              <a:gd name="adj1" fmla="val -53214"/>
              <a:gd name="adj2" fmla="val 68311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smtClean="0">
                <a:solidFill>
                  <a:schemeClr val="tx2"/>
                </a:solidFill>
              </a:rPr>
              <a:t>Methodenamen beginnen met hoofdletter.</a:t>
            </a:r>
            <a:endParaRPr lang="nl-NL" sz="1000">
              <a:solidFill>
                <a:schemeClr val="tx2"/>
              </a:solidFill>
            </a:endParaRPr>
          </a:p>
        </p:txBody>
      </p:sp>
      <p:sp>
        <p:nvSpPr>
          <p:cNvPr id="19" name="Rechthoekige toelichting 18"/>
          <p:cNvSpPr/>
          <p:nvPr/>
        </p:nvSpPr>
        <p:spPr>
          <a:xfrm>
            <a:off x="5791200" y="3844672"/>
            <a:ext cx="1768476" cy="476809"/>
          </a:xfrm>
          <a:prstGeom prst="wedgeRectCallout">
            <a:avLst>
              <a:gd name="adj1" fmla="val -41202"/>
              <a:gd name="adj2" fmla="val 66374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>
                <a:solidFill>
                  <a:schemeClr val="tx2"/>
                </a:solidFill>
              </a:rPr>
              <a:t>Methodenamen beginnen met kleine letter.</a:t>
            </a:r>
            <a:endParaRPr lang="nl-NL" sz="1000" dirty="0">
              <a:solidFill>
                <a:schemeClr val="tx2"/>
              </a:solidFill>
            </a:endParaRPr>
          </a:p>
        </p:txBody>
      </p:sp>
      <p:sp>
        <p:nvSpPr>
          <p:cNvPr id="20" name="Rechthoekige toelichting 19"/>
          <p:cNvSpPr/>
          <p:nvPr/>
        </p:nvSpPr>
        <p:spPr>
          <a:xfrm>
            <a:off x="2136774" y="4623974"/>
            <a:ext cx="1768476" cy="476809"/>
          </a:xfrm>
          <a:prstGeom prst="wedgeRectCallout">
            <a:avLst>
              <a:gd name="adj1" fmla="val -53214"/>
              <a:gd name="adj2" fmla="val 68311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smtClean="0">
                <a:solidFill>
                  <a:schemeClr val="tx2"/>
                </a:solidFill>
              </a:rPr>
              <a:t>Let op foreach en in </a:t>
            </a:r>
            <a:endParaRPr lang="nl-NL" sz="1000">
              <a:solidFill>
                <a:schemeClr val="tx2"/>
              </a:solidFill>
            </a:endParaRPr>
          </a:p>
        </p:txBody>
      </p:sp>
      <p:sp>
        <p:nvSpPr>
          <p:cNvPr id="21" name="Rechthoekige toelichting 20"/>
          <p:cNvSpPr/>
          <p:nvPr/>
        </p:nvSpPr>
        <p:spPr>
          <a:xfrm>
            <a:off x="6324600" y="4619067"/>
            <a:ext cx="1768476" cy="476809"/>
          </a:xfrm>
          <a:prstGeom prst="wedgeRectCallout">
            <a:avLst>
              <a:gd name="adj1" fmla="val -53214"/>
              <a:gd name="adj2" fmla="val 68311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smtClean="0">
                <a:solidFill>
                  <a:schemeClr val="tx2"/>
                </a:solidFill>
              </a:rPr>
              <a:t>Let op for en : </a:t>
            </a:r>
            <a:endParaRPr lang="nl-NL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40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Grafische weergave List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676400"/>
            <a:ext cx="3931920" cy="4713288"/>
          </a:xfrm>
        </p:spPr>
        <p:txBody>
          <a:bodyPr>
            <a:normAutofit/>
          </a:bodyPr>
          <a:lstStyle/>
          <a:p>
            <a:r>
              <a:rPr lang="nl-NL" sz="2000" dirty="0" smtClean="0"/>
              <a:t>Deze List kan uitsluitend objecten bevatten van de klasse Product</a:t>
            </a:r>
          </a:p>
          <a:p>
            <a:endParaRPr lang="nl-NL" sz="2000" dirty="0" smtClean="0"/>
          </a:p>
          <a:p>
            <a:r>
              <a:rPr lang="nl-NL" sz="2000" dirty="0" smtClean="0"/>
              <a:t>Met de </a:t>
            </a:r>
            <a:r>
              <a:rPr lang="nl-NL" sz="2000" dirty="0" err="1" smtClean="0"/>
              <a:t>add</a:t>
            </a:r>
            <a:r>
              <a:rPr lang="nl-NL" sz="2000" dirty="0" smtClean="0"/>
              <a:t> methode voeg je een object achteraan in de List toe</a:t>
            </a:r>
          </a:p>
          <a:p>
            <a:endParaRPr lang="nl-NL" sz="2000" dirty="0" smtClean="0"/>
          </a:p>
          <a:p>
            <a:r>
              <a:rPr lang="nl-NL" sz="2000" dirty="0" smtClean="0"/>
              <a:t>Met </a:t>
            </a:r>
            <a:r>
              <a:rPr lang="nl-NL" sz="2000" dirty="0" err="1" smtClean="0"/>
              <a:t>foreach</a:t>
            </a:r>
            <a:r>
              <a:rPr lang="nl-NL" sz="2000" dirty="0" smtClean="0"/>
              <a:t> kan je de hele lijst doorlopen. In de lus kan je met het Product object iets doen </a:t>
            </a:r>
          </a:p>
          <a:p>
            <a:pPr lvl="1"/>
            <a:r>
              <a:rPr lang="nl-NL" sz="1800" dirty="0" smtClean="0"/>
              <a:t>Bijvoorbeeld de Naam en Prijs opvragen </a:t>
            </a:r>
            <a:endParaRPr lang="nl-NL" sz="1800" dirty="0"/>
          </a:p>
          <a:p>
            <a:endParaRPr lang="nl-NL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0"/>
            <a:ext cx="3870213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97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MSDN</a:t>
            </a:r>
            <a:endParaRPr lang="nl-NL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API’s</a:t>
            </a:r>
            <a:r>
              <a:rPr lang="nl-NL" dirty="0" smtClean="0"/>
              <a:t>, technische documentatie, forums, voorbeelden etc.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			</a:t>
            </a:r>
          </a:p>
          <a:p>
            <a:pPr marL="0" indent="0">
              <a:buNone/>
            </a:pPr>
            <a:r>
              <a:rPr lang="nl-NL" dirty="0" smtClean="0"/>
              <a:t>			</a:t>
            </a:r>
          </a:p>
          <a:p>
            <a:pPr marL="0" indent="0">
              <a:buNone/>
            </a:pPr>
            <a:r>
              <a:rPr lang="nl-NL" dirty="0" smtClean="0"/>
              <a:t>	</a:t>
            </a:r>
            <a:r>
              <a:rPr lang="nl-NL" sz="3600" dirty="0" smtClean="0"/>
              <a:t>http://msdn.microsoft.com/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334549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C#: Waarom?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Taal die, net zoals Java, veel wordt gebruikt in het bedrijfsleven.</a:t>
            </a:r>
          </a:p>
          <a:p>
            <a:r>
              <a:rPr lang="nl-NL" dirty="0" smtClean="0"/>
              <a:t>De kans dat je tijdens stage en/of afstuderen met deze taal te maken krijgt is groot.</a:t>
            </a:r>
          </a:p>
          <a:p>
            <a:r>
              <a:rPr lang="nl-NL" dirty="0" smtClean="0"/>
              <a:t>In dit blok gaan we in het ASP.NET MVC3 </a:t>
            </a:r>
            <a:r>
              <a:rPr lang="nl-NL" dirty="0" err="1" smtClean="0"/>
              <a:t>framework</a:t>
            </a:r>
            <a:r>
              <a:rPr lang="nl-NL" dirty="0" smtClean="0"/>
              <a:t> een web applicatie bouwen.</a:t>
            </a:r>
          </a:p>
          <a:p>
            <a:r>
              <a:rPr lang="nl-NL" dirty="0" smtClean="0"/>
              <a:t>C# is de meest gebruikte taal in combinatie met dit </a:t>
            </a:r>
            <a:r>
              <a:rPr lang="nl-NL" dirty="0" err="1" smtClean="0"/>
              <a:t>framework</a:t>
            </a:r>
            <a:r>
              <a:rPr lang="nl-NL" dirty="0" smtClean="0"/>
              <a:t>.</a:t>
            </a:r>
          </a:p>
          <a:p>
            <a:endParaRPr lang="nl-NL" dirty="0" smtClean="0"/>
          </a:p>
          <a:p>
            <a:r>
              <a:rPr lang="nl-NL" dirty="0" smtClean="0"/>
              <a:t>Vandaag verschillen C# en Java die belangrijk zijn voor dit vak.</a:t>
            </a:r>
          </a:p>
          <a:p>
            <a:r>
              <a:rPr lang="nl-NL" dirty="0" smtClean="0"/>
              <a:t>C# en Java lijken op elkaar. Dus </a:t>
            </a:r>
            <a:r>
              <a:rPr lang="nl-NL" b="1" dirty="0" smtClean="0"/>
              <a:t>geen</a:t>
            </a:r>
            <a:r>
              <a:rPr lang="nl-NL" dirty="0" smtClean="0"/>
              <a:t> paniek!!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596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nl-NL" dirty="0" err="1" smtClean="0"/>
              <a:t>ntegrated</a:t>
            </a:r>
            <a:r>
              <a:rPr lang="nl-NL" dirty="0" smtClean="0"/>
              <a:t> Development Environment (IDE):Visual Studio 2010 Professional.</a:t>
            </a:r>
          </a:p>
          <a:p>
            <a:pPr lvl="1"/>
            <a:r>
              <a:rPr lang="nl-NL" b="1" dirty="0" smtClean="0"/>
              <a:t>Console applicaties </a:t>
            </a:r>
            <a:r>
              <a:rPr lang="nl-NL" dirty="0" smtClean="0"/>
              <a:t> (komende twee workshops bouwen)</a:t>
            </a:r>
          </a:p>
          <a:p>
            <a:pPr lvl="1"/>
            <a:r>
              <a:rPr lang="nl-NL" b="1" dirty="0" smtClean="0"/>
              <a:t>Web applicaties</a:t>
            </a:r>
            <a:r>
              <a:rPr lang="nl-NL" dirty="0" smtClean="0"/>
              <a:t>  (laatste vier workshops bouwen)</a:t>
            </a:r>
          </a:p>
          <a:p>
            <a:pPr lvl="1"/>
            <a:r>
              <a:rPr lang="nl-NL" dirty="0" smtClean="0"/>
              <a:t>Windows form applicaties</a:t>
            </a:r>
          </a:p>
          <a:p>
            <a:pPr lvl="1"/>
            <a:r>
              <a:rPr lang="nl-NL" dirty="0" smtClean="0"/>
              <a:t>Web services</a:t>
            </a:r>
          </a:p>
          <a:p>
            <a:pPr lvl="1"/>
            <a:r>
              <a:rPr lang="nl-NL" dirty="0" smtClean="0"/>
              <a:t>XNA games</a:t>
            </a:r>
          </a:p>
          <a:p>
            <a:endParaRPr lang="nl-NL" dirty="0" smtClean="0"/>
          </a:p>
          <a:p>
            <a:r>
              <a:rPr lang="nl-NL" dirty="0" smtClean="0"/>
              <a:t>Gratis te downloaden vanaf </a:t>
            </a:r>
            <a:r>
              <a:rPr lang="nl-NL" dirty="0" err="1" smtClean="0"/>
              <a:t>dreamspark</a:t>
            </a:r>
            <a:r>
              <a:rPr lang="nl-NL" dirty="0" smtClean="0"/>
              <a:t>.</a:t>
            </a:r>
          </a:p>
          <a:p>
            <a:pPr lvl="1"/>
            <a:r>
              <a:rPr lang="nl-NL" dirty="0" smtClean="0"/>
              <a:t>Heeft iedereen een </a:t>
            </a:r>
            <a:r>
              <a:rPr lang="nl-NL" dirty="0" err="1" smtClean="0"/>
              <a:t>dreamspark</a:t>
            </a:r>
            <a:r>
              <a:rPr lang="nl-NL" smtClean="0"/>
              <a:t> account</a:t>
            </a:r>
            <a:r>
              <a:rPr lang="nl-NL" dirty="0" smtClean="0"/>
              <a:t>?</a:t>
            </a:r>
          </a:p>
          <a:p>
            <a:pPr marL="27432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082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678" y="2150268"/>
            <a:ext cx="5075641" cy="35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 Studio 2010 : Console </a:t>
            </a:r>
            <a:r>
              <a:rPr lang="en-US" dirty="0" err="1" smtClean="0"/>
              <a:t>applicatie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5" name="Groep 4"/>
          <p:cNvGrpSpPr/>
          <p:nvPr/>
        </p:nvGrpSpPr>
        <p:grpSpPr>
          <a:xfrm>
            <a:off x="533400" y="1600200"/>
            <a:ext cx="5486399" cy="4410075"/>
            <a:chOff x="533400" y="1600200"/>
            <a:chExt cx="5486399" cy="4410075"/>
          </a:xfrm>
        </p:grpSpPr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828800"/>
              <a:ext cx="3038475" cy="41814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5" name="Rechthoekige toelichting 24"/>
            <p:cNvSpPr/>
            <p:nvPr/>
          </p:nvSpPr>
          <p:spPr>
            <a:xfrm>
              <a:off x="4267200" y="1600200"/>
              <a:ext cx="1752599" cy="457200"/>
            </a:xfrm>
            <a:prstGeom prst="wedgeRectCallout">
              <a:avLst>
                <a:gd name="adj1" fmla="val -98476"/>
                <a:gd name="adj2" fmla="val 54733"/>
              </a:avLst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2"/>
                  </a:solidFill>
                </a:rPr>
                <a:t>File -&gt; New Project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" name="Groep 6"/>
          <p:cNvGrpSpPr/>
          <p:nvPr/>
        </p:nvGrpSpPr>
        <p:grpSpPr>
          <a:xfrm>
            <a:off x="5410200" y="4968073"/>
            <a:ext cx="3641130" cy="1813727"/>
            <a:chOff x="5410200" y="4968073"/>
            <a:chExt cx="3641130" cy="1813727"/>
          </a:xfrm>
        </p:grpSpPr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0630" y="4968073"/>
              <a:ext cx="1790700" cy="14001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8" name="Rechthoekige toelichting 27"/>
            <p:cNvSpPr/>
            <p:nvPr/>
          </p:nvSpPr>
          <p:spPr>
            <a:xfrm>
              <a:off x="5410200" y="6324600"/>
              <a:ext cx="1752599" cy="457200"/>
            </a:xfrm>
            <a:prstGeom prst="wedgeRectCallout">
              <a:avLst>
                <a:gd name="adj1" fmla="val 77801"/>
                <a:gd name="adj2" fmla="val -98665"/>
              </a:avLst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2"/>
                  </a:solidFill>
                </a:rPr>
                <a:t>File </a:t>
              </a:r>
              <a:r>
                <a:rPr lang="en-US" sz="1200" dirty="0" err="1" smtClean="0">
                  <a:solidFill>
                    <a:schemeClr val="tx2"/>
                  </a:solidFill>
                </a:rPr>
                <a:t>eventueel</a:t>
              </a:r>
              <a:r>
                <a:rPr lang="en-US" sz="1200" dirty="0" smtClean="0">
                  <a:solidFill>
                    <a:schemeClr val="tx2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2"/>
                  </a:solidFill>
                </a:rPr>
                <a:t>hernoemen</a:t>
              </a:r>
              <a:r>
                <a:rPr lang="en-US" sz="1200" dirty="0" smtClean="0">
                  <a:solidFill>
                    <a:schemeClr val="tx2"/>
                  </a:solidFill>
                </a:rPr>
                <a:t>.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278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 Studio 2010 : Console </a:t>
            </a:r>
            <a:r>
              <a:rPr lang="en-US" dirty="0" err="1" smtClean="0"/>
              <a:t>applicatie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3190875" cy="2495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5" name="Groep 4"/>
          <p:cNvGrpSpPr/>
          <p:nvPr/>
        </p:nvGrpSpPr>
        <p:grpSpPr>
          <a:xfrm>
            <a:off x="5029200" y="1827321"/>
            <a:ext cx="2438401" cy="1106379"/>
            <a:chOff x="5029200" y="1827321"/>
            <a:chExt cx="2438401" cy="1106379"/>
          </a:xfrm>
        </p:grpSpPr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0" y="2514600"/>
              <a:ext cx="1800225" cy="419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1" name="Rechthoekige toelichting 10"/>
            <p:cNvSpPr/>
            <p:nvPr/>
          </p:nvSpPr>
          <p:spPr>
            <a:xfrm>
              <a:off x="6248401" y="1827321"/>
              <a:ext cx="1219200" cy="457200"/>
            </a:xfrm>
            <a:prstGeom prst="wedgeRectCallout">
              <a:avLst>
                <a:gd name="adj1" fmla="val -90023"/>
                <a:gd name="adj2" fmla="val 140170"/>
              </a:avLst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2"/>
                  </a:solidFill>
                </a:rPr>
                <a:t>HIT of F5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</p:grpSp>
      <p:sp>
        <p:nvSpPr>
          <p:cNvPr id="15" name="Rechthoekige toelichting 14"/>
          <p:cNvSpPr/>
          <p:nvPr/>
        </p:nvSpPr>
        <p:spPr>
          <a:xfrm>
            <a:off x="3663457" y="3799401"/>
            <a:ext cx="2265855" cy="1049898"/>
          </a:xfrm>
          <a:prstGeom prst="wedgeRectCallout">
            <a:avLst>
              <a:gd name="adj1" fmla="val -58692"/>
              <a:gd name="adj2" fmla="val -4345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chemeClr val="tx2"/>
                </a:solidFill>
              </a:rPr>
              <a:t>Implementeer</a:t>
            </a:r>
            <a:r>
              <a:rPr lang="en-US" sz="1200" dirty="0" smtClean="0">
                <a:solidFill>
                  <a:schemeClr val="tx2"/>
                </a:solidFill>
              </a:rPr>
              <a:t> Main </a:t>
            </a:r>
            <a:r>
              <a:rPr lang="en-US" sz="1200" dirty="0" err="1" smtClean="0">
                <a:solidFill>
                  <a:schemeClr val="tx2"/>
                </a:solidFill>
              </a:rPr>
              <a:t>methode</a:t>
            </a:r>
            <a:r>
              <a:rPr lang="en-US" sz="1200" dirty="0" smtClean="0">
                <a:solidFill>
                  <a:schemeClr val="tx2"/>
                </a:solidFill>
              </a:rPr>
              <a:t>. </a:t>
            </a:r>
            <a:r>
              <a:rPr lang="en-US" sz="1200" dirty="0" err="1" smtClean="0">
                <a:solidFill>
                  <a:schemeClr val="tx2"/>
                </a:solidFill>
              </a:rPr>
              <a:t>Console.ReadKey</a:t>
            </a:r>
            <a:r>
              <a:rPr lang="en-US" sz="1200" dirty="0" smtClean="0">
                <a:solidFill>
                  <a:schemeClr val="tx2"/>
                </a:solidFill>
              </a:rPr>
              <a:t>() </a:t>
            </a:r>
            <a:r>
              <a:rPr lang="en-US" sz="1200" dirty="0" err="1" smtClean="0">
                <a:solidFill>
                  <a:schemeClr val="tx2"/>
                </a:solidFill>
              </a:rPr>
              <a:t>zorgt</a:t>
            </a:r>
            <a:r>
              <a:rPr lang="en-US" sz="1200" dirty="0" smtClean="0">
                <a:solidFill>
                  <a:schemeClr val="tx2"/>
                </a:solidFill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</a:rPr>
              <a:t>ervoor</a:t>
            </a:r>
            <a:r>
              <a:rPr lang="en-US" sz="1200" dirty="0" smtClean="0">
                <a:solidFill>
                  <a:schemeClr val="tx2"/>
                </a:solidFill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</a:rPr>
              <a:t>dat</a:t>
            </a:r>
            <a:r>
              <a:rPr lang="en-US" sz="1200" dirty="0" smtClean="0">
                <a:solidFill>
                  <a:schemeClr val="tx2"/>
                </a:solidFill>
              </a:rPr>
              <a:t> Console </a:t>
            </a:r>
            <a:r>
              <a:rPr lang="en-US" sz="1200" dirty="0" err="1" smtClean="0">
                <a:solidFill>
                  <a:schemeClr val="tx2"/>
                </a:solidFill>
              </a:rPr>
              <a:t>niet</a:t>
            </a:r>
            <a:r>
              <a:rPr lang="en-US" sz="1200" dirty="0" smtClean="0">
                <a:solidFill>
                  <a:schemeClr val="tx2"/>
                </a:solidFill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</a:rPr>
              <a:t>meteen</a:t>
            </a:r>
            <a:r>
              <a:rPr lang="en-US" sz="1200" dirty="0" smtClean="0">
                <a:solidFill>
                  <a:schemeClr val="tx2"/>
                </a:solidFill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</a:rPr>
              <a:t>verdwijnt</a:t>
            </a:r>
            <a:r>
              <a:rPr lang="en-US" sz="1200" dirty="0" smtClean="0">
                <a:solidFill>
                  <a:schemeClr val="tx2"/>
                </a:solidFill>
              </a:rPr>
              <a:t>.</a:t>
            </a:r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6" name="Groep 5"/>
          <p:cNvGrpSpPr/>
          <p:nvPr/>
        </p:nvGrpSpPr>
        <p:grpSpPr>
          <a:xfrm>
            <a:off x="4471988" y="4419600"/>
            <a:ext cx="3681412" cy="2209800"/>
            <a:chOff x="4471988" y="4419600"/>
            <a:chExt cx="3681412" cy="2209800"/>
          </a:xfrm>
        </p:grpSpPr>
        <p:pic>
          <p:nvPicPr>
            <p:cNvPr id="17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1988" y="5257800"/>
              <a:ext cx="3552825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8" name="Rechthoekige toelichting 17"/>
            <p:cNvSpPr/>
            <p:nvPr/>
          </p:nvSpPr>
          <p:spPr>
            <a:xfrm>
              <a:off x="6934200" y="4419600"/>
              <a:ext cx="1219200" cy="361950"/>
            </a:xfrm>
            <a:prstGeom prst="wedgeRectCallout">
              <a:avLst>
                <a:gd name="adj1" fmla="val -88567"/>
                <a:gd name="adj2" fmla="val 174508"/>
              </a:avLst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2"/>
                  </a:solidFill>
                </a:rPr>
                <a:t>Resultaat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92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Studio: Console </a:t>
            </a:r>
            <a:r>
              <a:rPr lang="en-US" dirty="0" err="1" smtClean="0"/>
              <a:t>applicatie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8" name="Groep 7"/>
          <p:cNvGrpSpPr/>
          <p:nvPr/>
        </p:nvGrpSpPr>
        <p:grpSpPr>
          <a:xfrm>
            <a:off x="1015362" y="1447800"/>
            <a:ext cx="7010400" cy="4881831"/>
            <a:chOff x="-704789" y="1910573"/>
            <a:chExt cx="7010400" cy="4881831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04789" y="2690104"/>
              <a:ext cx="7010400" cy="4102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5" name="Rechthoekige toelichting 14"/>
            <p:cNvSpPr/>
            <p:nvPr/>
          </p:nvSpPr>
          <p:spPr>
            <a:xfrm>
              <a:off x="1009073" y="1910573"/>
              <a:ext cx="1371600" cy="612648"/>
            </a:xfrm>
            <a:prstGeom prst="wedgeRectCallou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2"/>
                  </a:solidFill>
                </a:rPr>
                <a:t>Selecteer</a:t>
              </a:r>
              <a:r>
                <a:rPr lang="en-US" sz="1200" dirty="0" smtClean="0">
                  <a:solidFill>
                    <a:schemeClr val="tx2"/>
                  </a:solidFill>
                </a:rPr>
                <a:t> File -&gt; New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" name="Rechthoekige toelichting 15"/>
            <p:cNvSpPr/>
            <p:nvPr/>
          </p:nvSpPr>
          <p:spPr>
            <a:xfrm>
              <a:off x="4806373" y="2076827"/>
              <a:ext cx="1371600" cy="612648"/>
            </a:xfrm>
            <a:prstGeom prst="wedgeRectCallou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2"/>
                  </a:solidFill>
                </a:rPr>
                <a:t>Selecteer</a:t>
              </a:r>
              <a:r>
                <a:rPr lang="en-US" sz="1200" dirty="0" smtClean="0">
                  <a:solidFill>
                    <a:schemeClr val="tx2"/>
                  </a:solidFill>
                </a:rPr>
                <a:t> Project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9" name="Groep 28"/>
          <p:cNvGrpSpPr/>
          <p:nvPr/>
        </p:nvGrpSpPr>
        <p:grpSpPr>
          <a:xfrm>
            <a:off x="1010744" y="1507424"/>
            <a:ext cx="7239000" cy="4892179"/>
            <a:chOff x="1524000" y="1979676"/>
            <a:chExt cx="7239000" cy="4892179"/>
          </a:xfrm>
        </p:grpSpPr>
        <p:pic>
          <p:nvPicPr>
            <p:cNvPr id="3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2081352"/>
              <a:ext cx="6934200" cy="47905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1" name="Rechthoekige toelichting 30"/>
            <p:cNvSpPr/>
            <p:nvPr/>
          </p:nvSpPr>
          <p:spPr>
            <a:xfrm>
              <a:off x="1828800" y="1979676"/>
              <a:ext cx="1371600" cy="612648"/>
            </a:xfrm>
            <a:prstGeom prst="wedgeRectCallou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2"/>
                  </a:solidFill>
                </a:rPr>
                <a:t>Selecteer</a:t>
              </a:r>
              <a:r>
                <a:rPr lang="en-US" sz="1200" dirty="0">
                  <a:solidFill>
                    <a:schemeClr val="tx2"/>
                  </a:solidFill>
                </a:rPr>
                <a:t> Visual C#</a:t>
              </a:r>
            </a:p>
          </p:txBody>
        </p:sp>
        <p:sp>
          <p:nvSpPr>
            <p:cNvPr id="32" name="Rechthoekige toelichting 31"/>
            <p:cNvSpPr/>
            <p:nvPr/>
          </p:nvSpPr>
          <p:spPr>
            <a:xfrm>
              <a:off x="3886200" y="2514600"/>
              <a:ext cx="1676400" cy="685800"/>
            </a:xfrm>
            <a:prstGeom prst="wedgeRectCallou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2"/>
                  </a:solidFill>
                </a:rPr>
                <a:t>Selecteer</a:t>
              </a:r>
              <a:r>
                <a:rPr lang="en-US" sz="1200" dirty="0">
                  <a:solidFill>
                    <a:schemeClr val="tx2"/>
                  </a:solidFill>
                </a:rPr>
                <a:t> Console Application</a:t>
              </a:r>
            </a:p>
          </p:txBody>
        </p:sp>
        <p:sp>
          <p:nvSpPr>
            <p:cNvPr id="33" name="Rechthoekige toelichting 32"/>
            <p:cNvSpPr/>
            <p:nvPr/>
          </p:nvSpPr>
          <p:spPr>
            <a:xfrm>
              <a:off x="2362200" y="5029200"/>
              <a:ext cx="1676400" cy="685800"/>
            </a:xfrm>
            <a:prstGeom prst="wedgeRectCallou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2"/>
                  </a:solidFill>
                </a:rPr>
                <a:t>Geef</a:t>
              </a:r>
              <a:r>
                <a:rPr lang="en-US" sz="1200" dirty="0">
                  <a:solidFill>
                    <a:schemeClr val="tx2"/>
                  </a:solidFill>
                </a:rPr>
                <a:t> </a:t>
              </a:r>
              <a:r>
                <a:rPr lang="en-US" sz="1200" dirty="0" err="1">
                  <a:solidFill>
                    <a:schemeClr val="tx2"/>
                  </a:solidFill>
                </a:rPr>
                <a:t>als</a:t>
              </a:r>
              <a:r>
                <a:rPr lang="en-US" sz="1200" dirty="0">
                  <a:solidFill>
                    <a:schemeClr val="tx2"/>
                  </a:solidFill>
                </a:rPr>
                <a:t> </a:t>
              </a:r>
              <a:r>
                <a:rPr lang="en-US" sz="1200" dirty="0" err="1">
                  <a:solidFill>
                    <a:schemeClr val="tx2"/>
                  </a:solidFill>
                </a:rPr>
                <a:t>naam</a:t>
              </a:r>
              <a:r>
                <a:rPr lang="en-US" sz="1200" dirty="0">
                  <a:solidFill>
                    <a:schemeClr val="tx2"/>
                  </a:solidFill>
                </a:rPr>
                <a:t> </a:t>
              </a:r>
              <a:r>
                <a:rPr lang="en-US" sz="1200" dirty="0" err="1">
                  <a:solidFill>
                    <a:schemeClr val="tx2"/>
                  </a:solidFill>
                </a:rPr>
                <a:t>HelloWorld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34" name="Rechthoekige toelichting 33"/>
            <p:cNvSpPr/>
            <p:nvPr/>
          </p:nvSpPr>
          <p:spPr>
            <a:xfrm>
              <a:off x="7086600" y="5791200"/>
              <a:ext cx="1676400" cy="685800"/>
            </a:xfrm>
            <a:prstGeom prst="wedgeRectCallou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Hit</a:t>
              </a:r>
            </a:p>
          </p:txBody>
        </p:sp>
      </p:grpSp>
      <p:grpSp>
        <p:nvGrpSpPr>
          <p:cNvPr id="35" name="Groep 34"/>
          <p:cNvGrpSpPr/>
          <p:nvPr/>
        </p:nvGrpSpPr>
        <p:grpSpPr>
          <a:xfrm>
            <a:off x="976673" y="1609100"/>
            <a:ext cx="8182016" cy="4660964"/>
            <a:chOff x="557790" y="1352078"/>
            <a:chExt cx="8182016" cy="4660964"/>
          </a:xfrm>
        </p:grpSpPr>
        <p:pic>
          <p:nvPicPr>
            <p:cNvPr id="3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790" y="1352078"/>
              <a:ext cx="2276475" cy="15525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7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0255" y="1352078"/>
              <a:ext cx="3190875" cy="24955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9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3487" y="3979910"/>
              <a:ext cx="1800225" cy="419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0" name="Rechthoekige toelichting 39"/>
            <p:cNvSpPr/>
            <p:nvPr/>
          </p:nvSpPr>
          <p:spPr>
            <a:xfrm>
              <a:off x="1676399" y="3420779"/>
              <a:ext cx="914400" cy="612648"/>
            </a:xfrm>
            <a:prstGeom prst="wedgeRectCallou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HIT</a:t>
              </a:r>
            </a:p>
          </p:txBody>
        </p:sp>
        <p:pic>
          <p:nvPicPr>
            <p:cNvPr id="41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8305" y="4641442"/>
              <a:ext cx="3552825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2" name="Rechthoekige toelichting 41"/>
            <p:cNvSpPr/>
            <p:nvPr/>
          </p:nvSpPr>
          <p:spPr>
            <a:xfrm>
              <a:off x="5649335" y="4033426"/>
              <a:ext cx="1220211" cy="608015"/>
            </a:xfrm>
            <a:prstGeom prst="wedgeRectCallou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2"/>
                  </a:solidFill>
                </a:rPr>
                <a:t>Resultaat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38" name="Rechthoekige toelichting 37"/>
            <p:cNvSpPr/>
            <p:nvPr/>
          </p:nvSpPr>
          <p:spPr>
            <a:xfrm>
              <a:off x="6473951" y="3202154"/>
              <a:ext cx="2265855" cy="1049898"/>
            </a:xfrm>
            <a:prstGeom prst="wedgeRectCallout">
              <a:avLst>
                <a:gd name="adj1" fmla="val -58692"/>
                <a:gd name="adj2" fmla="val -43450"/>
              </a:avLst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>
                  <a:solidFill>
                    <a:schemeClr val="tx2"/>
                  </a:solidFill>
                </a:rPr>
                <a:t>Voeg</a:t>
              </a:r>
              <a:r>
                <a:rPr lang="en-US" sz="1200" dirty="0">
                  <a:solidFill>
                    <a:schemeClr val="tx2"/>
                  </a:solidFill>
                </a:rPr>
                <a:t> </a:t>
              </a:r>
              <a:r>
                <a:rPr lang="en-US" sz="1200" dirty="0" err="1">
                  <a:solidFill>
                    <a:schemeClr val="tx2"/>
                  </a:solidFill>
                </a:rPr>
                <a:t>deze</a:t>
              </a:r>
              <a:r>
                <a:rPr lang="en-US" sz="1200" dirty="0">
                  <a:solidFill>
                    <a:schemeClr val="tx2"/>
                  </a:solidFill>
                </a:rPr>
                <a:t> </a:t>
              </a:r>
              <a:r>
                <a:rPr lang="en-US" sz="1200" dirty="0" smtClean="0">
                  <a:solidFill>
                    <a:schemeClr val="tx2"/>
                  </a:solidFill>
                </a:rPr>
                <a:t>regels code  </a:t>
              </a:r>
              <a:r>
                <a:rPr lang="en-US" sz="1200" dirty="0">
                  <a:solidFill>
                    <a:schemeClr val="tx2"/>
                  </a:solidFill>
                </a:rPr>
                <a:t>toe </a:t>
              </a:r>
              <a:r>
                <a:rPr lang="en-US" sz="1200" dirty="0" err="1">
                  <a:solidFill>
                    <a:schemeClr val="tx2"/>
                  </a:solidFill>
                </a:rPr>
                <a:t>aan</a:t>
              </a:r>
              <a:r>
                <a:rPr lang="en-US" sz="1200" dirty="0">
                  <a:solidFill>
                    <a:schemeClr val="tx2"/>
                  </a:solidFill>
                </a:rPr>
                <a:t> </a:t>
              </a:r>
              <a:r>
                <a:rPr lang="en-US" sz="1200" dirty="0" smtClean="0">
                  <a:solidFill>
                    <a:schemeClr val="tx2"/>
                  </a:solidFill>
                </a:rPr>
                <a:t>de Main </a:t>
              </a:r>
              <a:r>
                <a:rPr lang="en-US" sz="1200" dirty="0" err="1" smtClean="0">
                  <a:solidFill>
                    <a:schemeClr val="tx2"/>
                  </a:solidFill>
                </a:rPr>
                <a:t>methode</a:t>
              </a:r>
              <a:r>
                <a:rPr lang="en-US" sz="1200" dirty="0" smtClean="0">
                  <a:solidFill>
                    <a:schemeClr val="tx2"/>
                  </a:solidFill>
                </a:rPr>
                <a:t>.</a:t>
              </a:r>
            </a:p>
            <a:p>
              <a:r>
                <a:rPr lang="en-US" sz="1200" dirty="0" err="1" smtClean="0">
                  <a:solidFill>
                    <a:schemeClr val="tx2"/>
                  </a:solidFill>
                </a:rPr>
                <a:t>Console.ReadKey</a:t>
              </a:r>
              <a:r>
                <a:rPr lang="en-US" sz="1200" dirty="0" smtClean="0">
                  <a:solidFill>
                    <a:schemeClr val="tx2"/>
                  </a:solidFill>
                </a:rPr>
                <a:t>() </a:t>
              </a:r>
              <a:r>
                <a:rPr lang="en-US" sz="1200" dirty="0" err="1" smtClean="0">
                  <a:solidFill>
                    <a:schemeClr val="tx2"/>
                  </a:solidFill>
                </a:rPr>
                <a:t>zodat</a:t>
              </a:r>
              <a:r>
                <a:rPr lang="en-US" sz="1200" dirty="0" smtClean="0">
                  <a:solidFill>
                    <a:schemeClr val="tx2"/>
                  </a:solidFill>
                </a:rPr>
                <a:t> console </a:t>
              </a:r>
              <a:r>
                <a:rPr lang="en-US" sz="1200" dirty="0" err="1" smtClean="0">
                  <a:solidFill>
                    <a:schemeClr val="tx2"/>
                  </a:solidFill>
                </a:rPr>
                <a:t>niet</a:t>
              </a:r>
              <a:r>
                <a:rPr lang="en-US" sz="1200" dirty="0" smtClean="0">
                  <a:solidFill>
                    <a:schemeClr val="tx2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2"/>
                  </a:solidFill>
                </a:rPr>
                <a:t>meteen</a:t>
              </a:r>
              <a:r>
                <a:rPr lang="en-US" sz="1200" dirty="0" smtClean="0">
                  <a:solidFill>
                    <a:schemeClr val="tx2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2"/>
                  </a:solidFill>
                </a:rPr>
                <a:t>verdwijnt</a:t>
              </a:r>
              <a:r>
                <a:rPr lang="en-US" sz="1200" dirty="0" smtClean="0">
                  <a:solidFill>
                    <a:schemeClr val="tx2"/>
                  </a:solidFill>
                </a:rPr>
                <a:t>!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560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versus Java: Hello World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876800" y="2362200"/>
            <a:ext cx="3931920" cy="2514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55" y="2209800"/>
            <a:ext cx="3190875" cy="2495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99" y="2209800"/>
            <a:ext cx="3419475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kstvak 7"/>
          <p:cNvSpPr txBox="1"/>
          <p:nvPr/>
        </p:nvSpPr>
        <p:spPr>
          <a:xfrm>
            <a:off x="447964" y="4662100"/>
            <a:ext cx="32004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err="1" smtClean="0"/>
              <a:t>Een</a:t>
            </a:r>
            <a:r>
              <a:rPr lang="en-US" sz="1400" dirty="0" smtClean="0"/>
              <a:t> </a:t>
            </a:r>
            <a:r>
              <a:rPr lang="en-US" sz="1400" dirty="0" err="1" smtClean="0"/>
              <a:t>klasse</a:t>
            </a:r>
            <a:r>
              <a:rPr lang="en-US" sz="1400" dirty="0" smtClean="0"/>
              <a:t> </a:t>
            </a:r>
            <a:r>
              <a:rPr lang="en-US" sz="1400" dirty="0" err="1" smtClean="0"/>
              <a:t>bevindt</a:t>
            </a:r>
            <a:r>
              <a:rPr lang="en-US" sz="1400" dirty="0" smtClean="0"/>
              <a:t> </a:t>
            </a:r>
            <a:r>
              <a:rPr lang="en-US" sz="1400" dirty="0" err="1" smtClean="0"/>
              <a:t>zich</a:t>
            </a:r>
            <a:r>
              <a:rPr lang="en-US" sz="1400" dirty="0" smtClean="0"/>
              <a:t> in </a:t>
            </a:r>
            <a:r>
              <a:rPr lang="en-US" sz="1400" dirty="0" err="1" smtClean="0"/>
              <a:t>een</a:t>
            </a:r>
            <a:r>
              <a:rPr lang="en-US" sz="1400" dirty="0" smtClean="0"/>
              <a:t> namespace.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Om </a:t>
            </a:r>
            <a:r>
              <a:rPr lang="en-US" sz="1400" dirty="0" err="1" smtClean="0"/>
              <a:t>andere</a:t>
            </a:r>
            <a:r>
              <a:rPr lang="en-US" sz="1400" dirty="0" smtClean="0"/>
              <a:t> namespaces </a:t>
            </a:r>
            <a:r>
              <a:rPr lang="en-US" sz="1400" dirty="0" err="1" smtClean="0"/>
              <a:t>te</a:t>
            </a:r>
            <a:r>
              <a:rPr lang="en-US" sz="1400" dirty="0" smtClean="0"/>
              <a:t> </a:t>
            </a:r>
            <a:r>
              <a:rPr lang="en-US" sz="1400" dirty="0" err="1" smtClean="0"/>
              <a:t>gebruiken</a:t>
            </a:r>
            <a:r>
              <a:rPr lang="en-US" sz="1400" dirty="0" smtClean="0"/>
              <a:t> </a:t>
            </a:r>
            <a:r>
              <a:rPr lang="en-US" sz="1400" dirty="0" err="1" smtClean="0"/>
              <a:t>wordt</a:t>
            </a:r>
            <a:r>
              <a:rPr lang="en-US" sz="1400" dirty="0" smtClean="0"/>
              <a:t> </a:t>
            </a:r>
            <a:r>
              <a:rPr lang="en-US" sz="1400" b="1" dirty="0" smtClean="0"/>
              <a:t>using</a:t>
            </a:r>
            <a:r>
              <a:rPr lang="en-US" sz="1400" dirty="0" smtClean="0"/>
              <a:t> </a:t>
            </a:r>
            <a:r>
              <a:rPr lang="en-US" sz="1400" dirty="0" err="1" smtClean="0"/>
              <a:t>gebruikt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err="1" smtClean="0"/>
              <a:t>Eerst</a:t>
            </a:r>
            <a:r>
              <a:rPr lang="en-US" sz="1400" dirty="0" smtClean="0"/>
              <a:t> using statements, </a:t>
            </a:r>
            <a:r>
              <a:rPr lang="en-US" sz="1400" dirty="0" err="1" smtClean="0"/>
              <a:t>dan</a:t>
            </a:r>
            <a:r>
              <a:rPr lang="en-US" sz="1400" dirty="0" smtClean="0"/>
              <a:t> namespace </a:t>
            </a:r>
            <a:r>
              <a:rPr lang="en-US" sz="1400" dirty="0" err="1" smtClean="0"/>
              <a:t>definitie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err="1" smtClean="0"/>
              <a:t>Conventie</a:t>
            </a:r>
            <a:r>
              <a:rPr lang="en-US" sz="1400" dirty="0" smtClean="0"/>
              <a:t>: </a:t>
            </a:r>
            <a:r>
              <a:rPr lang="en-US" sz="1400" dirty="0" err="1" smtClean="0"/>
              <a:t>Methodenamen</a:t>
            </a:r>
            <a:r>
              <a:rPr lang="en-US" sz="1400" dirty="0" smtClean="0"/>
              <a:t> </a:t>
            </a:r>
            <a:r>
              <a:rPr lang="en-US" sz="1400" dirty="0" err="1" smtClean="0"/>
              <a:t>beginnnen</a:t>
            </a:r>
            <a:r>
              <a:rPr lang="en-US" sz="1400" dirty="0" smtClean="0"/>
              <a:t> met </a:t>
            </a:r>
            <a:r>
              <a:rPr lang="en-US" sz="1400" dirty="0" err="1" smtClean="0"/>
              <a:t>een</a:t>
            </a:r>
            <a:r>
              <a:rPr lang="en-US" sz="1400" dirty="0" smtClean="0"/>
              <a:t> </a:t>
            </a:r>
            <a:r>
              <a:rPr lang="en-US" sz="1400" dirty="0" err="1" smtClean="0"/>
              <a:t>Hoofdletter</a:t>
            </a: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(</a:t>
            </a:r>
            <a:r>
              <a:rPr lang="en-US" sz="1200" dirty="0" err="1" smtClean="0"/>
              <a:t>Methoden</a:t>
            </a:r>
            <a:r>
              <a:rPr lang="en-US" sz="1200" dirty="0" smtClean="0"/>
              <a:t> en </a:t>
            </a:r>
            <a:r>
              <a:rPr lang="en-US" sz="1200" dirty="0" err="1" smtClean="0"/>
              <a:t>klassen</a:t>
            </a:r>
            <a:r>
              <a:rPr lang="en-US" sz="1200" dirty="0" smtClean="0"/>
              <a:t>  </a:t>
            </a:r>
            <a:r>
              <a:rPr lang="en-US" sz="1200" dirty="0" err="1" smtClean="0"/>
              <a:t>niet</a:t>
            </a:r>
            <a:r>
              <a:rPr lang="en-US" sz="1200" dirty="0" smtClean="0"/>
              <a:t> default public (Visual Studio))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4876800" y="4662100"/>
            <a:ext cx="3200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err="1" smtClean="0"/>
              <a:t>Een</a:t>
            </a:r>
            <a:r>
              <a:rPr lang="en-US" sz="1400" dirty="0" smtClean="0"/>
              <a:t> </a:t>
            </a:r>
            <a:r>
              <a:rPr lang="en-US" sz="1400" dirty="0" err="1" smtClean="0"/>
              <a:t>klasse</a:t>
            </a:r>
            <a:r>
              <a:rPr lang="en-US" sz="1400" dirty="0" smtClean="0"/>
              <a:t> </a:t>
            </a:r>
            <a:r>
              <a:rPr lang="en-US" sz="1400" dirty="0" err="1" smtClean="0"/>
              <a:t>bevindt</a:t>
            </a:r>
            <a:r>
              <a:rPr lang="en-US" sz="1400" dirty="0" smtClean="0"/>
              <a:t> </a:t>
            </a:r>
            <a:r>
              <a:rPr lang="en-US" sz="1400" dirty="0" err="1" smtClean="0"/>
              <a:t>zich</a:t>
            </a:r>
            <a:r>
              <a:rPr lang="en-US" sz="1400" dirty="0" smtClean="0"/>
              <a:t> in </a:t>
            </a:r>
            <a:r>
              <a:rPr lang="en-US" sz="1400" dirty="0" err="1" smtClean="0"/>
              <a:t>een</a:t>
            </a:r>
            <a:r>
              <a:rPr lang="en-US" sz="1400" dirty="0" smtClean="0"/>
              <a:t> package.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Om </a:t>
            </a:r>
            <a:r>
              <a:rPr lang="en-US" sz="1400" dirty="0" err="1" smtClean="0"/>
              <a:t>andere</a:t>
            </a:r>
            <a:r>
              <a:rPr lang="en-US" sz="1400" dirty="0" smtClean="0"/>
              <a:t> packages </a:t>
            </a:r>
            <a:r>
              <a:rPr lang="en-US" sz="1400" dirty="0" err="1" smtClean="0"/>
              <a:t>te</a:t>
            </a:r>
            <a:r>
              <a:rPr lang="en-US" sz="1400" dirty="0" smtClean="0"/>
              <a:t> </a:t>
            </a:r>
            <a:r>
              <a:rPr lang="en-US" sz="1400" dirty="0" err="1" smtClean="0"/>
              <a:t>gebruiken</a:t>
            </a:r>
            <a:r>
              <a:rPr lang="en-US" sz="1400" dirty="0" smtClean="0"/>
              <a:t> </a:t>
            </a:r>
            <a:r>
              <a:rPr lang="en-US" sz="1400" dirty="0" err="1" smtClean="0"/>
              <a:t>wordt</a:t>
            </a:r>
            <a:r>
              <a:rPr lang="en-US" sz="1400" dirty="0" smtClean="0"/>
              <a:t> </a:t>
            </a:r>
            <a:r>
              <a:rPr lang="en-US" sz="1400" b="1" dirty="0" smtClean="0"/>
              <a:t>import </a:t>
            </a:r>
            <a:r>
              <a:rPr lang="en-US" sz="1400" dirty="0" err="1" smtClean="0"/>
              <a:t>gebruikt</a:t>
            </a:r>
            <a:r>
              <a:rPr lang="en-US" sz="1400" b="1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err="1" smtClean="0"/>
              <a:t>Eerst</a:t>
            </a:r>
            <a:r>
              <a:rPr lang="en-US" sz="1400" dirty="0" smtClean="0"/>
              <a:t> package </a:t>
            </a:r>
            <a:r>
              <a:rPr lang="en-US" sz="1400" dirty="0" err="1" smtClean="0"/>
              <a:t>definitie</a:t>
            </a:r>
            <a:r>
              <a:rPr lang="en-US" sz="1400" dirty="0" smtClean="0"/>
              <a:t>, </a:t>
            </a:r>
            <a:r>
              <a:rPr lang="en-US" sz="1400" dirty="0" err="1" smtClean="0"/>
              <a:t>dan</a:t>
            </a:r>
            <a:r>
              <a:rPr lang="en-US" sz="1400" dirty="0" smtClean="0"/>
              <a:t> import statements.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err="1" smtClean="0"/>
              <a:t>Conventie</a:t>
            </a:r>
            <a:r>
              <a:rPr lang="en-US" sz="1400" dirty="0" smtClean="0"/>
              <a:t>: </a:t>
            </a:r>
            <a:r>
              <a:rPr lang="en-US" sz="1400" dirty="0" err="1" smtClean="0"/>
              <a:t>Methodenamen</a:t>
            </a:r>
            <a:r>
              <a:rPr lang="en-US" sz="1400" dirty="0" smtClean="0"/>
              <a:t> </a:t>
            </a:r>
            <a:r>
              <a:rPr lang="en-US" sz="1400" dirty="0" err="1" smtClean="0"/>
              <a:t>beginnnen</a:t>
            </a:r>
            <a:r>
              <a:rPr lang="en-US" sz="1400" dirty="0" smtClean="0"/>
              <a:t> met </a:t>
            </a:r>
            <a:r>
              <a:rPr lang="en-US" sz="1400" dirty="0" err="1" smtClean="0"/>
              <a:t>een</a:t>
            </a:r>
            <a:r>
              <a:rPr lang="en-US" sz="1400" dirty="0" smtClean="0"/>
              <a:t> </a:t>
            </a:r>
            <a:r>
              <a:rPr lang="en-US" sz="1400" dirty="0" err="1" smtClean="0"/>
              <a:t>kleine</a:t>
            </a:r>
            <a:r>
              <a:rPr lang="en-US" sz="1400" dirty="0" smtClean="0"/>
              <a:t> letter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(</a:t>
            </a:r>
            <a:r>
              <a:rPr lang="en-US" sz="1200" dirty="0" err="1" smtClean="0"/>
              <a:t>Methoden</a:t>
            </a:r>
            <a:r>
              <a:rPr lang="en-US" sz="1200" dirty="0" smtClean="0"/>
              <a:t> en </a:t>
            </a:r>
            <a:r>
              <a:rPr lang="en-US" sz="1200" dirty="0" err="1" smtClean="0"/>
              <a:t>klassen</a:t>
            </a:r>
            <a:r>
              <a:rPr lang="en-US" sz="1200" dirty="0" smtClean="0"/>
              <a:t> default public (</a:t>
            </a:r>
            <a:r>
              <a:rPr lang="en-US" sz="1200" dirty="0" err="1" smtClean="0"/>
              <a:t>Netbeans</a:t>
            </a:r>
            <a:r>
              <a:rPr lang="en-US" sz="1200" dirty="0" smtClean="0"/>
              <a:t>))</a:t>
            </a:r>
          </a:p>
          <a:p>
            <a:endParaRPr lang="en-US" dirty="0"/>
          </a:p>
        </p:txBody>
      </p:sp>
      <p:sp>
        <p:nvSpPr>
          <p:cNvPr id="9" name="Ovaal 8"/>
          <p:cNvSpPr/>
          <p:nvPr/>
        </p:nvSpPr>
        <p:spPr>
          <a:xfrm>
            <a:off x="314325" y="2133600"/>
            <a:ext cx="1209675" cy="266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al 11"/>
          <p:cNvSpPr/>
          <p:nvPr/>
        </p:nvSpPr>
        <p:spPr>
          <a:xfrm>
            <a:off x="4767263" y="2133600"/>
            <a:ext cx="1709737" cy="266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al 12"/>
          <p:cNvSpPr/>
          <p:nvPr/>
        </p:nvSpPr>
        <p:spPr>
          <a:xfrm>
            <a:off x="461628" y="2895600"/>
            <a:ext cx="1433945" cy="266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al 13"/>
          <p:cNvSpPr/>
          <p:nvPr/>
        </p:nvSpPr>
        <p:spPr>
          <a:xfrm>
            <a:off x="4648200" y="2484748"/>
            <a:ext cx="2133600" cy="266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al 15"/>
          <p:cNvSpPr/>
          <p:nvPr/>
        </p:nvSpPr>
        <p:spPr>
          <a:xfrm>
            <a:off x="4786888" y="2844931"/>
            <a:ext cx="697707" cy="266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al 16"/>
          <p:cNvSpPr/>
          <p:nvPr/>
        </p:nvSpPr>
        <p:spPr>
          <a:xfrm>
            <a:off x="5057357" y="3181350"/>
            <a:ext cx="697707" cy="266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2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C# </a:t>
            </a:r>
            <a:r>
              <a:rPr lang="en-US" dirty="0" err="1" smtClean="0"/>
              <a:t>vs</a:t>
            </a:r>
            <a:r>
              <a:rPr lang="en-US" dirty="0" smtClean="0"/>
              <a:t> Java: </a:t>
            </a:r>
            <a:r>
              <a:rPr lang="en-US" dirty="0" err="1" smtClean="0"/>
              <a:t>datatypes</a:t>
            </a:r>
            <a:r>
              <a:rPr lang="en-US" dirty="0" smtClean="0"/>
              <a:t> (</a:t>
            </a:r>
            <a:r>
              <a:rPr lang="en-US" dirty="0" err="1" smtClean="0"/>
              <a:t>nodig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vak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7" name="Tijdelijke aanduiding voor inhoud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838756"/>
              </p:ext>
            </p:extLst>
          </p:nvPr>
        </p:nvGraphicFramePr>
        <p:xfrm>
          <a:off x="457200" y="1524000"/>
          <a:ext cx="8305800" cy="42664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7800"/>
                <a:gridCol w="2286000"/>
                <a:gridCol w="1524000"/>
                <a:gridCol w="1219200"/>
                <a:gridCol w="1828800"/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package</a:t>
                      </a:r>
                      <a:endParaRPr lang="en-US" dirty="0"/>
                    </a:p>
                  </a:txBody>
                  <a:tcPr/>
                </a:tc>
              </a:tr>
              <a:tr h="72370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Tekst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string 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System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err="1" smtClean="0"/>
                        <a:t>java.lang</a:t>
                      </a:r>
                      <a:endParaRPr lang="en-US" sz="1200" dirty="0"/>
                    </a:p>
                  </a:txBody>
                  <a:tcPr/>
                </a:tc>
              </a:tr>
              <a:tr h="72370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Gehele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getallen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err="1" smtClean="0"/>
                        <a:t>int</a:t>
                      </a:r>
                      <a:endParaRPr lang="en-US" sz="120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(u)int16, (u)int32, (u)int64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(U)Int16, (U)Int32,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(U)Int64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120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System(.Int32)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System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System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err="1" smtClean="0"/>
                        <a:t>int</a:t>
                      </a:r>
                      <a:endParaRPr lang="en-US" sz="120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Integer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err="1" smtClean="0"/>
                        <a:t>nvt</a:t>
                      </a:r>
                      <a:endParaRPr lang="en-US" sz="120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err="1" smtClean="0"/>
                        <a:t>java.lang</a:t>
                      </a:r>
                      <a:endParaRPr lang="en-US" sz="1200" dirty="0"/>
                    </a:p>
                  </a:txBody>
                  <a:tcPr/>
                </a:tc>
              </a:tr>
              <a:tr h="72370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Decimale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getallen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double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Double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System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double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Double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err="1" smtClean="0"/>
                        <a:t>nvt</a:t>
                      </a:r>
                      <a:endParaRPr lang="en-US" sz="120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err="1" smtClean="0"/>
                        <a:t>java.lang</a:t>
                      </a:r>
                      <a:endParaRPr lang="en-US" sz="1200" dirty="0"/>
                    </a:p>
                  </a:txBody>
                  <a:tcPr/>
                </a:tc>
              </a:tr>
              <a:tr h="72370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Boolse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waarde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200" dirty="0" err="1" smtClean="0"/>
                        <a:t>bool</a:t>
                      </a:r>
                      <a:endParaRPr lang="en-US" sz="120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Boolean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System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System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err="1" smtClean="0"/>
                        <a:t>boolean</a:t>
                      </a:r>
                      <a:endParaRPr lang="en-US" sz="120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Boolean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err="1" smtClean="0"/>
                        <a:t>Nvt</a:t>
                      </a:r>
                      <a:endParaRPr lang="en-US" sz="1200" dirty="0" smtClean="0"/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err="1" smtClean="0"/>
                        <a:t>java.lang</a:t>
                      </a:r>
                      <a:endParaRPr lang="en-US" sz="1200" dirty="0"/>
                    </a:p>
                  </a:txBody>
                  <a:tcPr/>
                </a:tc>
              </a:tr>
              <a:tr h="72370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200" dirty="0" err="1" smtClean="0"/>
                        <a:t>DateTime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System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US" sz="1200" dirty="0" err="1" smtClean="0"/>
                        <a:t>java.util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71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Studio: </a:t>
            </a:r>
            <a:r>
              <a:rPr lang="en-US" dirty="0" err="1" smtClean="0"/>
              <a:t>klasse</a:t>
            </a:r>
            <a:r>
              <a:rPr lang="en-US" dirty="0" smtClean="0"/>
              <a:t> </a:t>
            </a:r>
            <a:r>
              <a:rPr lang="en-US" dirty="0" err="1" smtClean="0"/>
              <a:t>toevoegen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ep 4"/>
          <p:cNvGrpSpPr/>
          <p:nvPr/>
        </p:nvGrpSpPr>
        <p:grpSpPr>
          <a:xfrm>
            <a:off x="2286000" y="1524000"/>
            <a:ext cx="4267200" cy="4239061"/>
            <a:chOff x="2362200" y="1600200"/>
            <a:chExt cx="4267200" cy="4239061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2057400"/>
              <a:ext cx="4267200" cy="37818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4" name="Rechthoekige toelichting 3"/>
            <p:cNvSpPr/>
            <p:nvPr/>
          </p:nvSpPr>
          <p:spPr>
            <a:xfrm>
              <a:off x="2819400" y="1600200"/>
              <a:ext cx="2819400" cy="757192"/>
            </a:xfrm>
            <a:prstGeom prst="wedgeRectCallou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dirty="0">
                  <a:solidFill>
                    <a:schemeClr val="tx2"/>
                  </a:solidFill>
                </a:rPr>
                <a:t>Rechtermuisknop project -&gt; </a:t>
              </a:r>
              <a:r>
                <a:rPr lang="nl-NL" sz="1200" dirty="0" err="1">
                  <a:solidFill>
                    <a:schemeClr val="tx2"/>
                  </a:solidFill>
                </a:rPr>
                <a:t>Add</a:t>
              </a:r>
              <a:r>
                <a:rPr lang="nl-NL" sz="1200" dirty="0">
                  <a:solidFill>
                    <a:schemeClr val="tx2"/>
                  </a:solidFill>
                </a:rPr>
                <a:t>-&gt; Class…</a:t>
              </a:r>
            </a:p>
          </p:txBody>
        </p:sp>
      </p:grpSp>
      <p:grpSp>
        <p:nvGrpSpPr>
          <p:cNvPr id="6" name="Groep 5"/>
          <p:cNvGrpSpPr/>
          <p:nvPr/>
        </p:nvGrpSpPr>
        <p:grpSpPr>
          <a:xfrm>
            <a:off x="1600200" y="1469486"/>
            <a:ext cx="5934074" cy="4805288"/>
            <a:chOff x="3505200" y="1600200"/>
            <a:chExt cx="5934074" cy="4805288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00" y="2329683"/>
              <a:ext cx="5934074" cy="40758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8" name="Rechthoekige toelichting 7"/>
            <p:cNvSpPr/>
            <p:nvPr/>
          </p:nvSpPr>
          <p:spPr>
            <a:xfrm>
              <a:off x="5867400" y="1600200"/>
              <a:ext cx="2819400" cy="757192"/>
            </a:xfrm>
            <a:prstGeom prst="wedgeRectCallou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dirty="0" smtClean="0">
                  <a:solidFill>
                    <a:schemeClr val="tx2"/>
                  </a:solidFill>
                </a:rPr>
                <a:t>Selecteer Class.</a:t>
              </a:r>
            </a:p>
            <a:p>
              <a:pPr algn="ctr"/>
              <a:r>
                <a:rPr lang="nl-NL" sz="1200" dirty="0" smtClean="0">
                  <a:solidFill>
                    <a:schemeClr val="tx2"/>
                  </a:solidFill>
                </a:rPr>
                <a:t>Kies als naam </a:t>
              </a:r>
              <a:r>
                <a:rPr lang="nl-NL" sz="1200" dirty="0" err="1" smtClean="0">
                  <a:solidFill>
                    <a:schemeClr val="tx2"/>
                  </a:solidFill>
                </a:rPr>
                <a:t>Game.cs</a:t>
              </a:r>
              <a:endParaRPr lang="nl-NL" sz="1200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nl-NL" sz="1200" dirty="0" smtClean="0">
                  <a:solidFill>
                    <a:schemeClr val="tx2"/>
                  </a:solidFill>
                </a:rPr>
                <a:t>Klik op </a:t>
              </a:r>
              <a:r>
                <a:rPr lang="nl-NL" sz="1200" dirty="0" err="1" smtClean="0">
                  <a:solidFill>
                    <a:schemeClr val="tx2"/>
                  </a:solidFill>
                </a:rPr>
                <a:t>Add</a:t>
              </a:r>
              <a:endParaRPr lang="nl-NL" sz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" name="Groep 6"/>
          <p:cNvGrpSpPr/>
          <p:nvPr/>
        </p:nvGrpSpPr>
        <p:grpSpPr>
          <a:xfrm>
            <a:off x="3301857" y="2895600"/>
            <a:ext cx="2447493" cy="2248128"/>
            <a:chOff x="3343707" y="2918691"/>
            <a:chExt cx="2447493" cy="2248128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3707" y="3471369"/>
              <a:ext cx="2266950" cy="1695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1" name="Rechthoekige toelichting 10"/>
            <p:cNvSpPr/>
            <p:nvPr/>
          </p:nvSpPr>
          <p:spPr>
            <a:xfrm>
              <a:off x="4419600" y="2918691"/>
              <a:ext cx="1371600" cy="436038"/>
            </a:xfrm>
            <a:prstGeom prst="wedgeRectCallou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200" dirty="0" smtClean="0">
                  <a:solidFill>
                    <a:schemeClr val="tx2"/>
                  </a:solidFill>
                </a:rPr>
                <a:t>Game class</a:t>
              </a:r>
              <a:endParaRPr lang="nl-NL" sz="12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871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lderheid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980</Words>
  <Application>Microsoft Office PowerPoint</Application>
  <PresentationFormat>On-screen Show (4:3)</PresentationFormat>
  <Paragraphs>254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Helderheid</vt:lpstr>
      <vt:lpstr>C #</vt:lpstr>
      <vt:lpstr>C#: Waarom?</vt:lpstr>
      <vt:lpstr>Visual Studio</vt:lpstr>
      <vt:lpstr>Visual Studio 2010 : Console applicatie </vt:lpstr>
      <vt:lpstr>Visual Studio 2010 : Console applicatie </vt:lpstr>
      <vt:lpstr>Visual Studio: Console applicatie </vt:lpstr>
      <vt:lpstr>C# versus Java: Hello World</vt:lpstr>
      <vt:lpstr>C# vs Java: datatypes (nodig voor dit vak)</vt:lpstr>
      <vt:lpstr>Visual Studio: klasse toevoegen</vt:lpstr>
      <vt:lpstr>Opdracht : klasse Game implementeren</vt:lpstr>
      <vt:lpstr>C#: String.Format (ook in Java)</vt:lpstr>
      <vt:lpstr>C# vs Java: Overerving</vt:lpstr>
      <vt:lpstr>C# vs Java: Properties vs Getters &amp; Setters</vt:lpstr>
      <vt:lpstr>C#: read only properties</vt:lpstr>
      <vt:lpstr>Opdracht : properties</vt:lpstr>
      <vt:lpstr>C# : Auto-Implemented Properties</vt:lpstr>
      <vt:lpstr>C# vs Java: Getypeerde Lijst</vt:lpstr>
      <vt:lpstr>Grafische weergave List</vt:lpstr>
      <vt:lpstr>MSDN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rplruijs</dc:creator>
  <cp:lastModifiedBy>Broeren, V.E.</cp:lastModifiedBy>
  <cp:revision>152</cp:revision>
  <dcterms:created xsi:type="dcterms:W3CDTF">2012-12-10T21:19:19Z</dcterms:created>
  <dcterms:modified xsi:type="dcterms:W3CDTF">2015-02-16T10:07:28Z</dcterms:modified>
</cp:coreProperties>
</file>