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7"/>
  </p:notesMasterIdLst>
  <p:sldIdLst>
    <p:sldId id="256" r:id="rId2"/>
    <p:sldId id="271" r:id="rId3"/>
    <p:sldId id="272" r:id="rId4"/>
    <p:sldId id="257" r:id="rId5"/>
    <p:sldId id="259" r:id="rId6"/>
    <p:sldId id="258" r:id="rId7"/>
    <p:sldId id="260" r:id="rId8"/>
    <p:sldId id="261" r:id="rId9"/>
    <p:sldId id="262" r:id="rId10"/>
    <p:sldId id="266" r:id="rId11"/>
    <p:sldId id="267" r:id="rId12"/>
    <p:sldId id="263" r:id="rId13"/>
    <p:sldId id="268" r:id="rId14"/>
    <p:sldId id="265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8" autoAdjust="0"/>
    <p:restoredTop sz="94660"/>
  </p:normalViewPr>
  <p:slideViewPr>
    <p:cSldViewPr>
      <p:cViewPr varScale="1">
        <p:scale>
          <a:sx n="126" d="100"/>
          <a:sy n="126" d="100"/>
        </p:scale>
        <p:origin x="-119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E7926-69EA-46AC-B684-26CC8AD6433E}" type="datetimeFigureOut">
              <a:rPr lang="nl-NL" smtClean="0"/>
              <a:t>2/18/14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B6630-DAF0-4F76-A25A-8F5C0D5A753D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475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dinsdag, februari 18,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dinsdag, februari 18,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dinsdag, februari 18,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dinsdag, februari 18,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dinsdag, februari 18,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dinsdag, februari 18,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dinsdag, februari 18,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dinsdag, februari 18,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dinsdag, februari 18, 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dinsdag, februari 18,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dinsdag, februari 18,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dinsdag, februari 18,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library/0f66670z(v=vs.100).asp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 #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286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Value types versus </a:t>
            </a:r>
            <a:r>
              <a:rPr lang="en-US" smtClean="0"/>
              <a:t>reference types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ADO.NET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5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Benodigde klassen : </a:t>
            </a:r>
            <a:r>
              <a:rPr lang="nl-NL" dirty="0" err="1" smtClean="0"/>
              <a:t>MySqlTransaction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Een transactie bestaat uit een verzameling van samenhangende wijzigingen in een database.</a:t>
            </a:r>
          </a:p>
          <a:p>
            <a:r>
              <a:rPr lang="nl-NL" dirty="0" smtClean="0"/>
              <a:t>Transactiemanagement zorgt ervoor dat de wijzigingen in een transactie allemaal plaatsvinden (</a:t>
            </a:r>
            <a:r>
              <a:rPr lang="nl-NL" b="1" dirty="0" err="1" smtClean="0"/>
              <a:t>commit</a:t>
            </a:r>
            <a:r>
              <a:rPr lang="nl-NL" dirty="0" smtClean="0"/>
              <a:t>) of juist allemaal niet (</a:t>
            </a:r>
            <a:r>
              <a:rPr lang="nl-NL" b="1" dirty="0" err="1" smtClean="0"/>
              <a:t>rollback</a:t>
            </a:r>
            <a:r>
              <a:rPr lang="nl-NL" dirty="0" smtClean="0"/>
              <a:t>).</a:t>
            </a:r>
          </a:p>
          <a:p>
            <a:r>
              <a:rPr lang="nl-NL" dirty="0" smtClean="0"/>
              <a:t>Aanmaken van een transactie:</a:t>
            </a:r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err="1" smtClean="0"/>
              <a:t>Committen</a:t>
            </a:r>
            <a:r>
              <a:rPr lang="nl-NL" dirty="0" smtClean="0"/>
              <a:t> van een transactie:</a:t>
            </a:r>
          </a:p>
          <a:p>
            <a:endParaRPr lang="nl-NL" dirty="0"/>
          </a:p>
          <a:p>
            <a:r>
              <a:rPr lang="nl-NL" dirty="0" err="1" smtClean="0"/>
              <a:t>Rollback</a:t>
            </a:r>
            <a:r>
              <a:rPr lang="nl-NL" dirty="0" smtClean="0"/>
              <a:t> van een transactie: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68199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991100"/>
            <a:ext cx="12573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886450"/>
            <a:ext cx="12382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5345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Benodigde klasse: </a:t>
            </a:r>
            <a:r>
              <a:rPr lang="nl-NL" dirty="0" err="1" smtClean="0"/>
              <a:t>MySqlCommand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Om daadwerkelijk commando’s te kunnen ‘afvuren’ naar de database hebben we </a:t>
            </a:r>
            <a:r>
              <a:rPr lang="nl-NL" b="1" dirty="0" err="1" smtClean="0"/>
              <a:t>MySqlCommand</a:t>
            </a:r>
            <a:r>
              <a:rPr lang="nl-NL" dirty="0" smtClean="0"/>
              <a:t> object nodig.</a:t>
            </a:r>
          </a:p>
          <a:p>
            <a:r>
              <a:rPr lang="nl-NL" dirty="0" smtClean="0"/>
              <a:t> Aanmaken van een </a:t>
            </a:r>
            <a:r>
              <a:rPr lang="nl-NL" dirty="0" err="1" smtClean="0"/>
              <a:t>MySqlCommand</a:t>
            </a:r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‘Afvuren’ van de query indien </a:t>
            </a:r>
            <a:r>
              <a:rPr lang="nl-NL" b="1" dirty="0" smtClean="0"/>
              <a:t>update,</a:t>
            </a:r>
            <a:r>
              <a:rPr lang="nl-NL" dirty="0" smtClean="0"/>
              <a:t> </a:t>
            </a:r>
            <a:r>
              <a:rPr lang="nl-NL" b="1" dirty="0" smtClean="0"/>
              <a:t>delete of</a:t>
            </a:r>
            <a:r>
              <a:rPr lang="nl-NL" dirty="0" smtClean="0"/>
              <a:t> </a:t>
            </a:r>
            <a:r>
              <a:rPr lang="nl-NL" b="1" dirty="0" err="1" smtClean="0"/>
              <a:t>insert</a:t>
            </a:r>
            <a:endParaRPr lang="nl-NL" b="1" dirty="0" smtClean="0"/>
          </a:p>
          <a:p>
            <a:endParaRPr lang="nl-NL" dirty="0"/>
          </a:p>
          <a:p>
            <a:r>
              <a:rPr lang="nl-NL" dirty="0"/>
              <a:t>‘Afvuren’ van de query indien </a:t>
            </a:r>
            <a:r>
              <a:rPr lang="nl-NL" b="1" dirty="0" smtClean="0"/>
              <a:t>select</a:t>
            </a:r>
          </a:p>
          <a:p>
            <a:endParaRPr lang="nl-NL" b="1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4724400"/>
            <a:ext cx="16192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ep 6"/>
          <p:cNvGrpSpPr/>
          <p:nvPr/>
        </p:nvGrpSpPr>
        <p:grpSpPr>
          <a:xfrm>
            <a:off x="786415" y="3014616"/>
            <a:ext cx="5181415" cy="923833"/>
            <a:chOff x="838200" y="2895600"/>
            <a:chExt cx="5181415" cy="923833"/>
          </a:xfrm>
        </p:grpSpPr>
        <p:sp>
          <p:nvSpPr>
            <p:cNvPr id="4" name="Rechthoekige toelichting 3"/>
            <p:cNvSpPr/>
            <p:nvPr/>
          </p:nvSpPr>
          <p:spPr>
            <a:xfrm>
              <a:off x="3200400" y="3476533"/>
              <a:ext cx="1066800" cy="342900"/>
            </a:xfrm>
            <a:prstGeom prst="wedgeRectCallout">
              <a:avLst>
                <a:gd name="adj1" fmla="val -32483"/>
                <a:gd name="adj2" fmla="val -867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dirty="0" smtClean="0"/>
                <a:t>Select query </a:t>
              </a:r>
              <a:r>
                <a:rPr lang="nl-NL" sz="1200" b="1" dirty="0" smtClean="0"/>
                <a:t>String</a:t>
              </a:r>
              <a:endParaRPr lang="nl-NL" sz="1200" b="1" dirty="0"/>
            </a:p>
          </p:txBody>
        </p:sp>
        <p:sp>
          <p:nvSpPr>
            <p:cNvPr id="6" name="Rechthoekige toelichting 5"/>
            <p:cNvSpPr/>
            <p:nvPr/>
          </p:nvSpPr>
          <p:spPr>
            <a:xfrm>
              <a:off x="4509116" y="3476533"/>
              <a:ext cx="1510499" cy="342900"/>
            </a:xfrm>
            <a:prstGeom prst="wedgeRectCallout">
              <a:avLst>
                <a:gd name="adj1" fmla="val -53641"/>
                <a:gd name="adj2" fmla="val -867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b="1" dirty="0" err="1" smtClean="0"/>
                <a:t>MySqlConnection</a:t>
              </a:r>
              <a:endParaRPr lang="nl-NL" sz="1200" b="1" dirty="0"/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895600"/>
              <a:ext cx="4591050" cy="466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04" y="5638800"/>
            <a:ext cx="34385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008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25262"/>
            <a:ext cx="8229600" cy="990600"/>
          </a:xfrm>
        </p:spPr>
        <p:txBody>
          <a:bodyPr>
            <a:normAutofit/>
          </a:bodyPr>
          <a:lstStyle/>
          <a:p>
            <a:r>
              <a:rPr lang="nl-NL" sz="3600" dirty="0" err="1" smtClean="0"/>
              <a:t>Insert</a:t>
            </a:r>
            <a:r>
              <a:rPr lang="nl-NL" sz="3600" dirty="0" smtClean="0"/>
              <a:t> Genre : Uitgelegd</a:t>
            </a:r>
            <a:endParaRPr lang="nl-NL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62075"/>
            <a:ext cx="6438900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hthoekige toelichting 24"/>
          <p:cNvSpPr/>
          <p:nvPr/>
        </p:nvSpPr>
        <p:spPr>
          <a:xfrm>
            <a:off x="3880837" y="3276600"/>
            <a:ext cx="2209800" cy="623945"/>
          </a:xfrm>
          <a:prstGeom prst="wedgeRectCallout">
            <a:avLst>
              <a:gd name="adj1" fmla="val -81564"/>
              <a:gd name="adj2" fmla="val -24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dirty="0" err="1" smtClean="0"/>
              <a:t>MySqlParamer</a:t>
            </a:r>
            <a:r>
              <a:rPr lang="nl-NL" sz="1200" dirty="0" err="1" smtClean="0"/>
              <a:t>s</a:t>
            </a:r>
            <a:r>
              <a:rPr lang="nl-NL" sz="1200" dirty="0" smtClean="0"/>
              <a:t> daadwerkelijk een waarde geven</a:t>
            </a:r>
            <a:endParaRPr lang="nl-NL" sz="1200" dirty="0"/>
          </a:p>
        </p:txBody>
      </p:sp>
      <p:sp>
        <p:nvSpPr>
          <p:cNvPr id="26" name="Rechthoekige toelichting 25"/>
          <p:cNvSpPr/>
          <p:nvPr/>
        </p:nvSpPr>
        <p:spPr>
          <a:xfrm>
            <a:off x="3880837" y="3767412"/>
            <a:ext cx="2209800" cy="623945"/>
          </a:xfrm>
          <a:prstGeom prst="wedgeRectCallout">
            <a:avLst>
              <a:gd name="adj1" fmla="val -81564"/>
              <a:gd name="adj2" fmla="val -24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dirty="0" err="1" smtClean="0"/>
              <a:t>MySqlParamer</a:t>
            </a:r>
            <a:r>
              <a:rPr lang="nl-NL" sz="1200" dirty="0" err="1" smtClean="0"/>
              <a:t>s</a:t>
            </a:r>
            <a:r>
              <a:rPr lang="nl-NL" sz="1200" dirty="0" smtClean="0"/>
              <a:t> toevoegen aan het </a:t>
            </a:r>
            <a:r>
              <a:rPr lang="nl-NL" sz="1200" dirty="0" err="1" smtClean="0"/>
              <a:t>MySqlCommand</a:t>
            </a:r>
            <a:endParaRPr lang="nl-NL" sz="1200" dirty="0"/>
          </a:p>
        </p:txBody>
      </p:sp>
      <p:sp>
        <p:nvSpPr>
          <p:cNvPr id="27" name="Rechthoekige toelichting 26"/>
          <p:cNvSpPr/>
          <p:nvPr/>
        </p:nvSpPr>
        <p:spPr>
          <a:xfrm>
            <a:off x="3880837" y="4343400"/>
            <a:ext cx="2209800" cy="448068"/>
          </a:xfrm>
          <a:prstGeom prst="wedgeRectCallout">
            <a:avLst>
              <a:gd name="adj1" fmla="val -147449"/>
              <a:gd name="adj2" fmla="val -485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dirty="0" err="1" smtClean="0"/>
              <a:t>MySqlCommand</a:t>
            </a:r>
            <a:r>
              <a:rPr lang="nl-NL" sz="1200" b="1" dirty="0" smtClean="0"/>
              <a:t> </a:t>
            </a:r>
            <a:r>
              <a:rPr lang="nl-NL" sz="1200" dirty="0" smtClean="0"/>
              <a:t>prepareren</a:t>
            </a:r>
            <a:r>
              <a:rPr lang="nl-NL" sz="1200" b="1" dirty="0" smtClean="0"/>
              <a:t>. </a:t>
            </a:r>
            <a:endParaRPr lang="nl-NL" sz="1200" dirty="0"/>
          </a:p>
        </p:txBody>
      </p:sp>
      <p:sp>
        <p:nvSpPr>
          <p:cNvPr id="28" name="Rechthoekige toelichting 27"/>
          <p:cNvSpPr/>
          <p:nvPr/>
        </p:nvSpPr>
        <p:spPr>
          <a:xfrm>
            <a:off x="3880837" y="4686300"/>
            <a:ext cx="2209800" cy="448068"/>
          </a:xfrm>
          <a:prstGeom prst="wedgeRectCallout">
            <a:avLst>
              <a:gd name="adj1" fmla="val -122943"/>
              <a:gd name="adj2" fmla="val -52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dirty="0" err="1" smtClean="0"/>
              <a:t>MySqlCommand</a:t>
            </a:r>
            <a:r>
              <a:rPr lang="nl-NL" sz="1200" b="1" dirty="0" smtClean="0"/>
              <a:t> </a:t>
            </a:r>
            <a:r>
              <a:rPr lang="nl-NL" sz="1200" dirty="0" smtClean="0"/>
              <a:t>uitvoeren </a:t>
            </a:r>
            <a:endParaRPr lang="nl-NL" sz="1200" dirty="0"/>
          </a:p>
        </p:txBody>
      </p:sp>
      <p:sp>
        <p:nvSpPr>
          <p:cNvPr id="29" name="Rechthoekige toelichting 28"/>
          <p:cNvSpPr/>
          <p:nvPr/>
        </p:nvSpPr>
        <p:spPr>
          <a:xfrm>
            <a:off x="3880837" y="4791468"/>
            <a:ext cx="2209800" cy="685800"/>
          </a:xfrm>
          <a:prstGeom prst="wedgeRectCallout">
            <a:avLst>
              <a:gd name="adj1" fmla="val -145039"/>
              <a:gd name="adj2" fmla="val -273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dirty="0" err="1" smtClean="0"/>
              <a:t>MySqlTransaction</a:t>
            </a:r>
            <a:r>
              <a:rPr lang="nl-NL" sz="1200" b="1" dirty="0" smtClean="0"/>
              <a:t> </a:t>
            </a:r>
            <a:r>
              <a:rPr lang="nl-NL" sz="1200" b="1" dirty="0" err="1" smtClean="0"/>
              <a:t>comitten</a:t>
            </a:r>
            <a:r>
              <a:rPr lang="nl-NL" sz="1200" b="1" dirty="0" smtClean="0"/>
              <a:t>. Nieuwe genre wordt weggeschreven naar de database</a:t>
            </a:r>
            <a:endParaRPr lang="nl-NL" sz="1200" dirty="0"/>
          </a:p>
        </p:txBody>
      </p:sp>
      <p:sp>
        <p:nvSpPr>
          <p:cNvPr id="15" name="Rechthoekige toelichting 14"/>
          <p:cNvSpPr/>
          <p:nvPr/>
        </p:nvSpPr>
        <p:spPr>
          <a:xfrm>
            <a:off x="3295650" y="1251775"/>
            <a:ext cx="2209800" cy="728663"/>
          </a:xfrm>
          <a:prstGeom prst="wedgeRectCallout">
            <a:avLst>
              <a:gd name="adj1" fmla="val -81564"/>
              <a:gd name="adj2" fmla="val -24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dirty="0" smtClean="0"/>
              <a:t>Genre </a:t>
            </a:r>
            <a:r>
              <a:rPr lang="nl-NL" sz="1200" dirty="0" smtClean="0"/>
              <a:t>wat als parameter wordt meegegeven moet worden opgeslagen in de database</a:t>
            </a:r>
            <a:endParaRPr lang="nl-NL" sz="1200" dirty="0"/>
          </a:p>
        </p:txBody>
      </p:sp>
      <p:sp>
        <p:nvSpPr>
          <p:cNvPr id="17" name="Rechthoekige toelichting 16"/>
          <p:cNvSpPr/>
          <p:nvPr/>
        </p:nvSpPr>
        <p:spPr>
          <a:xfrm>
            <a:off x="3880837" y="5334000"/>
            <a:ext cx="2209800" cy="623945"/>
          </a:xfrm>
          <a:prstGeom prst="wedgeRectCallout">
            <a:avLst>
              <a:gd name="adj1" fmla="val -136201"/>
              <a:gd name="adj2" fmla="val 64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dirty="0" smtClean="0"/>
              <a:t>Indien er iets fout is gegaan </a:t>
            </a:r>
            <a:r>
              <a:rPr lang="nl-NL" sz="1200" b="1" dirty="0" err="1" smtClean="0"/>
              <a:t>rollbacken</a:t>
            </a:r>
            <a:r>
              <a:rPr lang="nl-NL" sz="1200" b="1" dirty="0"/>
              <a:t> </a:t>
            </a:r>
            <a:r>
              <a:rPr lang="nl-NL" sz="1200" b="1" dirty="0" smtClean="0"/>
              <a:t>we de transactie</a:t>
            </a:r>
            <a:endParaRPr lang="nl-NL" sz="1200" dirty="0"/>
          </a:p>
        </p:txBody>
      </p:sp>
      <p:sp>
        <p:nvSpPr>
          <p:cNvPr id="22" name="Rechthoekige toelichting 21"/>
          <p:cNvSpPr/>
          <p:nvPr/>
        </p:nvSpPr>
        <p:spPr>
          <a:xfrm>
            <a:off x="3861047" y="6096000"/>
            <a:ext cx="2209800" cy="623945"/>
          </a:xfrm>
          <a:prstGeom prst="wedgeRectCallout">
            <a:avLst>
              <a:gd name="adj1" fmla="val -146244"/>
              <a:gd name="adj2" fmla="val 3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dirty="0" smtClean="0"/>
              <a:t>Uiteindelijk (</a:t>
            </a:r>
            <a:r>
              <a:rPr lang="nl-NL" sz="1200" b="1" dirty="0" err="1" smtClean="0"/>
              <a:t>finally</a:t>
            </a:r>
            <a:r>
              <a:rPr lang="nl-NL" sz="1200" b="1" dirty="0" smtClean="0"/>
              <a:t>) altijd de connectie sluiten</a:t>
            </a:r>
            <a:endParaRPr lang="nl-NL" sz="1200" dirty="0"/>
          </a:p>
        </p:txBody>
      </p:sp>
      <p:sp>
        <p:nvSpPr>
          <p:cNvPr id="16" name="Rechthoekige toelichting 15"/>
          <p:cNvSpPr/>
          <p:nvPr/>
        </p:nvSpPr>
        <p:spPr>
          <a:xfrm>
            <a:off x="3314885" y="1604759"/>
            <a:ext cx="2209800" cy="544449"/>
          </a:xfrm>
          <a:prstGeom prst="wedgeRectCallout">
            <a:avLst>
              <a:gd name="adj1" fmla="val -86385"/>
              <a:gd name="adj2" fmla="val -224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dirty="0" err="1" smtClean="0"/>
              <a:t>MySqlTransaction</a:t>
            </a:r>
            <a:r>
              <a:rPr lang="nl-NL" sz="1200" dirty="0" smtClean="0"/>
              <a:t> aanmaken en initialiseren op </a:t>
            </a:r>
            <a:r>
              <a:rPr lang="nl-NL" sz="1200" dirty="0" err="1" smtClean="0"/>
              <a:t>null</a:t>
            </a:r>
            <a:r>
              <a:rPr lang="nl-NL" sz="1200" dirty="0" smtClean="0"/>
              <a:t>.</a:t>
            </a:r>
            <a:endParaRPr lang="nl-NL" sz="1200" dirty="0"/>
          </a:p>
        </p:txBody>
      </p:sp>
      <p:sp>
        <p:nvSpPr>
          <p:cNvPr id="18" name="Rechthoekige toelichting 17"/>
          <p:cNvSpPr/>
          <p:nvPr/>
        </p:nvSpPr>
        <p:spPr>
          <a:xfrm>
            <a:off x="5105400" y="1622884"/>
            <a:ext cx="2209800" cy="912876"/>
          </a:xfrm>
          <a:prstGeom prst="wedgeRectCallout">
            <a:avLst>
              <a:gd name="adj1" fmla="val -210523"/>
              <a:gd name="adj2" fmla="val 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Database connectie openen. </a:t>
            </a:r>
            <a:r>
              <a:rPr lang="nl-NL" sz="1200" dirty="0" err="1"/>
              <a:t>c</a:t>
            </a:r>
            <a:r>
              <a:rPr lang="nl-NL" sz="1200" dirty="0" err="1" smtClean="0"/>
              <a:t>onn</a:t>
            </a:r>
            <a:r>
              <a:rPr lang="nl-NL" sz="1200" dirty="0" smtClean="0"/>
              <a:t> is gedefinieerd in de superklasse </a:t>
            </a:r>
            <a:r>
              <a:rPr lang="nl-NL" sz="1200" b="1" dirty="0" err="1" smtClean="0"/>
              <a:t>DataBaseController</a:t>
            </a:r>
            <a:endParaRPr lang="nl-NL" sz="1200" b="1" dirty="0"/>
          </a:p>
        </p:txBody>
      </p:sp>
      <p:sp>
        <p:nvSpPr>
          <p:cNvPr id="19" name="Rechthoekige toelichting 18"/>
          <p:cNvSpPr/>
          <p:nvPr/>
        </p:nvSpPr>
        <p:spPr>
          <a:xfrm>
            <a:off x="5334000" y="2096682"/>
            <a:ext cx="2209800" cy="755904"/>
          </a:xfrm>
          <a:prstGeom prst="wedgeRectCallout">
            <a:avLst>
              <a:gd name="adj1" fmla="val -159501"/>
              <a:gd name="adj2" fmla="val -15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Vanuit de zojuist geopende connectie een transactie starten.</a:t>
            </a:r>
            <a:endParaRPr lang="nl-NL" sz="1200" dirty="0"/>
          </a:p>
        </p:txBody>
      </p:sp>
      <p:sp>
        <p:nvSpPr>
          <p:cNvPr id="20" name="Rechthoekige toelichting 19"/>
          <p:cNvSpPr/>
          <p:nvPr/>
        </p:nvSpPr>
        <p:spPr>
          <a:xfrm>
            <a:off x="6400800" y="2325911"/>
            <a:ext cx="2209800" cy="1053350"/>
          </a:xfrm>
          <a:prstGeom prst="wedgeRectCallout">
            <a:avLst>
              <a:gd name="adj1" fmla="val -116113"/>
              <a:gd name="adj2" fmla="val -260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Insert</a:t>
            </a:r>
            <a:r>
              <a:rPr lang="nl-NL" sz="1200" dirty="0" smtClean="0"/>
              <a:t> query </a:t>
            </a:r>
            <a:r>
              <a:rPr lang="nl-NL" sz="1200" dirty="0" err="1" smtClean="0"/>
              <a:t>speciferen</a:t>
            </a:r>
            <a:r>
              <a:rPr lang="nl-NL" sz="1200" dirty="0" smtClean="0"/>
              <a:t>. Let op @genrenaam en @verslavend. Deze parameters worden zo gevuld.</a:t>
            </a:r>
            <a:endParaRPr lang="nl-NL" sz="1200" dirty="0"/>
          </a:p>
        </p:txBody>
      </p:sp>
      <p:sp>
        <p:nvSpPr>
          <p:cNvPr id="21" name="Rechthoekige toelichting 20"/>
          <p:cNvSpPr/>
          <p:nvPr/>
        </p:nvSpPr>
        <p:spPr>
          <a:xfrm>
            <a:off x="6553200" y="2564612"/>
            <a:ext cx="2209800" cy="914400"/>
          </a:xfrm>
          <a:prstGeom prst="wedgeRectCallout">
            <a:avLst>
              <a:gd name="adj1" fmla="val -142629"/>
              <a:gd name="adj2" fmla="val -23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dirty="0" err="1" smtClean="0"/>
              <a:t>MySqlCommand</a:t>
            </a:r>
            <a:r>
              <a:rPr lang="nl-NL" sz="1200" dirty="0" smtClean="0"/>
              <a:t> aanmaken. </a:t>
            </a:r>
            <a:r>
              <a:rPr lang="nl-NL" sz="1200" dirty="0"/>
              <a:t>D</a:t>
            </a:r>
            <a:r>
              <a:rPr lang="nl-NL" sz="1200" dirty="0" smtClean="0"/>
              <a:t>e </a:t>
            </a:r>
            <a:r>
              <a:rPr lang="nl-NL" sz="1200" dirty="0" err="1" smtClean="0"/>
              <a:t>insertString</a:t>
            </a:r>
            <a:r>
              <a:rPr lang="nl-NL" sz="1200" dirty="0" smtClean="0"/>
              <a:t> en de connectie zijn argumenten van de </a:t>
            </a:r>
            <a:r>
              <a:rPr lang="nl-NL" sz="1200" dirty="0" err="1" smtClean="0"/>
              <a:t>Constructor</a:t>
            </a:r>
            <a:r>
              <a:rPr lang="nl-NL" sz="1200" dirty="0" smtClean="0"/>
              <a:t>.</a:t>
            </a:r>
            <a:endParaRPr lang="nl-NL" sz="1200" dirty="0"/>
          </a:p>
        </p:txBody>
      </p:sp>
      <p:sp>
        <p:nvSpPr>
          <p:cNvPr id="24" name="Rechthoekige toelichting 23"/>
          <p:cNvSpPr/>
          <p:nvPr/>
        </p:nvSpPr>
        <p:spPr>
          <a:xfrm>
            <a:off x="6798076" y="2743200"/>
            <a:ext cx="2209800" cy="914400"/>
          </a:xfrm>
          <a:prstGeom prst="wedgeRectCallout">
            <a:avLst>
              <a:gd name="adj1" fmla="val -77948"/>
              <a:gd name="adj2" fmla="val -19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dirty="0" err="1" smtClean="0"/>
              <a:t>MySqlParamer</a:t>
            </a:r>
            <a:r>
              <a:rPr lang="nl-NL" sz="1200" dirty="0" err="1" smtClean="0"/>
              <a:t>s</a:t>
            </a:r>
            <a:r>
              <a:rPr lang="nl-NL" sz="1200" dirty="0" smtClean="0"/>
              <a:t> definiëren voor @genrenaam en @verslavend in </a:t>
            </a:r>
            <a:r>
              <a:rPr lang="nl-NL" sz="1200" dirty="0" err="1" smtClean="0"/>
              <a:t>insertString</a:t>
            </a:r>
            <a:r>
              <a:rPr lang="nl-NL" sz="1200" dirty="0" smtClean="0"/>
              <a:t>. Let op het type!!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871311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15" grpId="0" animBg="1"/>
      <p:bldP spid="15" grpId="1" animBg="1"/>
      <p:bldP spid="17" grpId="0" animBg="1"/>
      <p:bldP spid="17" grpId="1" animBg="1"/>
      <p:bldP spid="22" grpId="0" animBg="1"/>
      <p:bldP spid="22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2" animBg="1"/>
      <p:bldP spid="21" grpId="0" animBg="1"/>
      <p:bldP spid="21" grpId="1" animBg="1"/>
      <p:bldP spid="24" grpId="0" animBg="1"/>
      <p:bldP spid="2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InsertGenre</a:t>
            </a:r>
            <a:r>
              <a:rPr lang="nl-NL" dirty="0" smtClean="0"/>
              <a:t>(Genre genre) aanroepen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Vanuit </a:t>
            </a:r>
            <a:r>
              <a:rPr lang="nl-NL" dirty="0" err="1" smtClean="0"/>
              <a:t>Program.cs</a:t>
            </a:r>
            <a:r>
              <a:rPr lang="nl-NL" dirty="0" smtClean="0"/>
              <a:t> wordt de de database code getest.</a:t>
            </a:r>
          </a:p>
          <a:p>
            <a:r>
              <a:rPr lang="nl-NL" dirty="0" smtClean="0"/>
              <a:t>Vanuit </a:t>
            </a:r>
            <a:r>
              <a:rPr lang="nl-NL" dirty="0" err="1" smtClean="0"/>
              <a:t>Main</a:t>
            </a:r>
            <a:r>
              <a:rPr lang="nl-NL" dirty="0" smtClean="0"/>
              <a:t>() wordt </a:t>
            </a:r>
            <a:r>
              <a:rPr lang="nl-NL" dirty="0" err="1" smtClean="0"/>
              <a:t>TestGenreController</a:t>
            </a:r>
            <a:r>
              <a:rPr lang="nl-NL" dirty="0" smtClean="0"/>
              <a:t>() aangeroepen.</a:t>
            </a:r>
          </a:p>
          <a:p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23" y="2540215"/>
            <a:ext cx="500062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23" y="5286468"/>
            <a:ext cx="29337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796" y="5188596"/>
            <a:ext cx="25717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682330" y="48175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Output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5785413" y="47244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Database</a:t>
            </a:r>
            <a:endParaRPr lang="nl-NL" dirty="0"/>
          </a:p>
        </p:txBody>
      </p:sp>
      <p:sp>
        <p:nvSpPr>
          <p:cNvPr id="5" name="Rechthoekige toelichting 4"/>
          <p:cNvSpPr/>
          <p:nvPr/>
        </p:nvSpPr>
        <p:spPr>
          <a:xfrm>
            <a:off x="3810000" y="5715000"/>
            <a:ext cx="1752600" cy="965165"/>
          </a:xfrm>
          <a:prstGeom prst="wedgeRectCallout">
            <a:avLst>
              <a:gd name="adj1" fmla="val 76551"/>
              <a:gd name="adj2" fmla="val -606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Als je programma voor het eerst draait, dan </a:t>
            </a:r>
            <a:r>
              <a:rPr lang="nl-NL" sz="1200" dirty="0" err="1" smtClean="0"/>
              <a:t>genre_id</a:t>
            </a:r>
            <a:r>
              <a:rPr lang="nl-NL" sz="1200" dirty="0" smtClean="0"/>
              <a:t> begint bij 1. Auto increment staat aan op </a:t>
            </a:r>
            <a:r>
              <a:rPr lang="nl-NL" sz="1200" dirty="0" err="1" smtClean="0"/>
              <a:t>genre_id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107869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71" y="1425825"/>
            <a:ext cx="647700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Select </a:t>
            </a:r>
            <a:r>
              <a:rPr lang="nl-NL" dirty="0" err="1" smtClean="0"/>
              <a:t>Genres:Uitgelegd</a:t>
            </a:r>
            <a:endParaRPr lang="nl-NL" dirty="0"/>
          </a:p>
        </p:txBody>
      </p:sp>
      <p:sp>
        <p:nvSpPr>
          <p:cNvPr id="5" name="Rechthoekige toelichting 4"/>
          <p:cNvSpPr/>
          <p:nvPr/>
        </p:nvSpPr>
        <p:spPr>
          <a:xfrm>
            <a:off x="3276600" y="1354018"/>
            <a:ext cx="2209800" cy="517124"/>
          </a:xfrm>
          <a:prstGeom prst="wedgeRectCallout">
            <a:avLst>
              <a:gd name="adj1" fmla="val -81564"/>
              <a:gd name="adj2" fmla="val -24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Returntype is een </a:t>
            </a:r>
            <a:r>
              <a:rPr lang="nl-NL" sz="1200" b="1" dirty="0" smtClean="0"/>
              <a:t>List&lt;Genre&gt;</a:t>
            </a:r>
            <a:endParaRPr lang="nl-NL" sz="1200" dirty="0"/>
          </a:p>
        </p:txBody>
      </p:sp>
      <p:sp>
        <p:nvSpPr>
          <p:cNvPr id="6" name="Rechthoekige toelichting 5"/>
          <p:cNvSpPr/>
          <p:nvPr/>
        </p:nvSpPr>
        <p:spPr>
          <a:xfrm>
            <a:off x="3810000" y="1823055"/>
            <a:ext cx="2209800" cy="428446"/>
          </a:xfrm>
          <a:prstGeom prst="wedgeRectCallout">
            <a:avLst>
              <a:gd name="adj1" fmla="val -70717"/>
              <a:gd name="adj2" fmla="val -28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Aanmaken van een </a:t>
            </a:r>
            <a:r>
              <a:rPr lang="nl-NL" sz="1200" b="1" dirty="0" smtClean="0"/>
              <a:t>List&lt;Genre&gt;</a:t>
            </a:r>
            <a:endParaRPr lang="nl-NL" sz="1200" dirty="0"/>
          </a:p>
        </p:txBody>
      </p:sp>
      <p:sp>
        <p:nvSpPr>
          <p:cNvPr id="7" name="Rechthoekige toelichting 6"/>
          <p:cNvSpPr/>
          <p:nvPr/>
        </p:nvSpPr>
        <p:spPr>
          <a:xfrm>
            <a:off x="4762500" y="1662785"/>
            <a:ext cx="2209800" cy="912876"/>
          </a:xfrm>
          <a:prstGeom prst="wedgeRectCallout">
            <a:avLst>
              <a:gd name="adj1" fmla="val -177580"/>
              <a:gd name="adj2" fmla="val 27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Database connectie openen. </a:t>
            </a:r>
            <a:r>
              <a:rPr lang="nl-NL" sz="1200" dirty="0" err="1"/>
              <a:t>c</a:t>
            </a:r>
            <a:r>
              <a:rPr lang="nl-NL" sz="1200" dirty="0" err="1" smtClean="0"/>
              <a:t>onn</a:t>
            </a:r>
            <a:r>
              <a:rPr lang="nl-NL" sz="1200" dirty="0" smtClean="0"/>
              <a:t> is gedefinieerd in de superklasse </a:t>
            </a:r>
            <a:r>
              <a:rPr lang="nl-NL" sz="1200" b="1" dirty="0" err="1" smtClean="0"/>
              <a:t>DataBaseController</a:t>
            </a:r>
            <a:endParaRPr lang="nl-NL" sz="1200" b="1" dirty="0"/>
          </a:p>
        </p:txBody>
      </p:sp>
      <p:sp>
        <p:nvSpPr>
          <p:cNvPr id="8" name="Rechthoekige toelichting 7"/>
          <p:cNvSpPr/>
          <p:nvPr/>
        </p:nvSpPr>
        <p:spPr>
          <a:xfrm>
            <a:off x="5145904" y="2447283"/>
            <a:ext cx="2209800" cy="277281"/>
          </a:xfrm>
          <a:prstGeom prst="wedgeRectCallout">
            <a:avLst>
              <a:gd name="adj1" fmla="val -103257"/>
              <a:gd name="adj2" fmla="val -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Select query </a:t>
            </a:r>
            <a:r>
              <a:rPr lang="nl-NL" sz="1200" dirty="0" err="1" smtClean="0"/>
              <a:t>speciferen</a:t>
            </a:r>
            <a:r>
              <a:rPr lang="nl-NL" sz="1200" dirty="0" smtClean="0"/>
              <a:t>. </a:t>
            </a:r>
            <a:endParaRPr lang="nl-NL" sz="1200" dirty="0"/>
          </a:p>
        </p:txBody>
      </p:sp>
      <p:sp>
        <p:nvSpPr>
          <p:cNvPr id="9" name="Rechthoekige toelichting 8"/>
          <p:cNvSpPr/>
          <p:nvPr/>
        </p:nvSpPr>
        <p:spPr>
          <a:xfrm>
            <a:off x="5680229" y="2447283"/>
            <a:ext cx="2209800" cy="914400"/>
          </a:xfrm>
          <a:prstGeom prst="wedgeRectCallout">
            <a:avLst>
              <a:gd name="adj1" fmla="val -96831"/>
              <a:gd name="adj2" fmla="val -15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dirty="0" err="1" smtClean="0"/>
              <a:t>MySqlCommand</a:t>
            </a:r>
            <a:r>
              <a:rPr lang="nl-NL" sz="1200" dirty="0" smtClean="0"/>
              <a:t> aanmaken. </a:t>
            </a:r>
            <a:r>
              <a:rPr lang="nl-NL" sz="1200" dirty="0"/>
              <a:t>D</a:t>
            </a:r>
            <a:r>
              <a:rPr lang="nl-NL" sz="1200" dirty="0" smtClean="0"/>
              <a:t>e </a:t>
            </a:r>
            <a:r>
              <a:rPr lang="nl-NL" sz="1200" dirty="0" err="1" smtClean="0"/>
              <a:t>selectString</a:t>
            </a:r>
            <a:r>
              <a:rPr lang="nl-NL" sz="1200" dirty="0" smtClean="0"/>
              <a:t> en de connectie zijn argumenten van de </a:t>
            </a:r>
            <a:r>
              <a:rPr lang="nl-NL" sz="1200" dirty="0" err="1" smtClean="0"/>
              <a:t>Constructor</a:t>
            </a:r>
            <a:r>
              <a:rPr lang="nl-NL" sz="1200" dirty="0" smtClean="0"/>
              <a:t>.</a:t>
            </a:r>
            <a:endParaRPr lang="nl-NL" sz="1200" dirty="0"/>
          </a:p>
        </p:txBody>
      </p:sp>
      <p:sp>
        <p:nvSpPr>
          <p:cNvPr id="10" name="Rechthoekige toelichting 9"/>
          <p:cNvSpPr/>
          <p:nvPr/>
        </p:nvSpPr>
        <p:spPr>
          <a:xfrm>
            <a:off x="5649157" y="2844675"/>
            <a:ext cx="2209800" cy="711450"/>
          </a:xfrm>
          <a:prstGeom prst="wedgeRectCallout">
            <a:avLst>
              <a:gd name="adj1" fmla="val -111694"/>
              <a:gd name="adj2" fmla="val -375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dirty="0" err="1" smtClean="0"/>
              <a:t>MySqlCommand</a:t>
            </a:r>
            <a:r>
              <a:rPr lang="nl-NL" sz="1200" b="1" dirty="0" smtClean="0"/>
              <a:t> </a:t>
            </a:r>
            <a:r>
              <a:rPr lang="nl-NL" sz="1200" dirty="0" smtClean="0"/>
              <a:t>uitvoeren. De methode </a:t>
            </a:r>
            <a:r>
              <a:rPr lang="nl-NL" sz="1200" b="1" dirty="0" err="1" smtClean="0"/>
              <a:t>ExecuteReader</a:t>
            </a:r>
            <a:r>
              <a:rPr lang="nl-NL" sz="1200" b="1" dirty="0" smtClean="0"/>
              <a:t>() </a:t>
            </a:r>
            <a:r>
              <a:rPr lang="nl-NL" sz="1200" dirty="0" smtClean="0"/>
              <a:t>retourneert een </a:t>
            </a:r>
            <a:r>
              <a:rPr lang="nl-NL" sz="1200" b="1" dirty="0" err="1" smtClean="0"/>
              <a:t>MySqlDataReade</a:t>
            </a:r>
            <a:r>
              <a:rPr lang="nl-NL" sz="1200" dirty="0" err="1" smtClean="0"/>
              <a:t>r</a:t>
            </a:r>
            <a:endParaRPr lang="nl-NL" sz="1200" dirty="0"/>
          </a:p>
        </p:txBody>
      </p:sp>
      <p:sp>
        <p:nvSpPr>
          <p:cNvPr id="11" name="Rechthoekige toelichting 10"/>
          <p:cNvSpPr/>
          <p:nvPr/>
        </p:nvSpPr>
        <p:spPr>
          <a:xfrm>
            <a:off x="5704643" y="3098551"/>
            <a:ext cx="2209800" cy="711450"/>
          </a:xfrm>
          <a:prstGeom prst="wedgeRectCallout">
            <a:avLst>
              <a:gd name="adj1" fmla="val -184409"/>
              <a:gd name="adj2" fmla="val -32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Met behulp van een </a:t>
            </a:r>
            <a:r>
              <a:rPr lang="nl-NL" sz="1200" dirty="0" err="1" smtClean="0"/>
              <a:t>while</a:t>
            </a:r>
            <a:r>
              <a:rPr lang="nl-NL" sz="1200" dirty="0" smtClean="0"/>
              <a:t> loop gaan we alle ‘rijen (genres)’ uit de database af.</a:t>
            </a:r>
            <a:endParaRPr lang="nl-NL" sz="1200" dirty="0"/>
          </a:p>
        </p:txBody>
      </p:sp>
      <p:sp>
        <p:nvSpPr>
          <p:cNvPr id="12" name="Rechthoekige toelichting 11"/>
          <p:cNvSpPr/>
          <p:nvPr/>
        </p:nvSpPr>
        <p:spPr>
          <a:xfrm>
            <a:off x="5638800" y="3480915"/>
            <a:ext cx="2209800" cy="253876"/>
          </a:xfrm>
          <a:prstGeom prst="wedgeRectCallout">
            <a:avLst>
              <a:gd name="adj1" fmla="val -82769"/>
              <a:gd name="adj2" fmla="val -403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Naam van genre uitlezen. </a:t>
            </a:r>
            <a:endParaRPr lang="nl-NL" sz="1200" dirty="0"/>
          </a:p>
        </p:txBody>
      </p:sp>
      <p:sp>
        <p:nvSpPr>
          <p:cNvPr id="13" name="Rechthoekige toelichting 12"/>
          <p:cNvSpPr/>
          <p:nvPr/>
        </p:nvSpPr>
        <p:spPr>
          <a:xfrm>
            <a:off x="5638800" y="3629619"/>
            <a:ext cx="2209800" cy="354118"/>
          </a:xfrm>
          <a:prstGeom prst="wedgeRectCallout">
            <a:avLst>
              <a:gd name="adj1" fmla="val -104463"/>
              <a:gd name="adj2" fmla="val -375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ID van genre </a:t>
            </a:r>
            <a:r>
              <a:rPr lang="nl-NL" sz="1200" dirty="0" err="1" smtClean="0"/>
              <a:t>uilezen</a:t>
            </a:r>
            <a:r>
              <a:rPr lang="nl-NL" sz="1200" b="1" dirty="0" smtClean="0"/>
              <a:t>.</a:t>
            </a:r>
            <a:endParaRPr lang="nl-NL" sz="1200" dirty="0"/>
          </a:p>
        </p:txBody>
      </p:sp>
      <p:sp>
        <p:nvSpPr>
          <p:cNvPr id="14" name="Rechthoekige toelichting 13"/>
          <p:cNvSpPr/>
          <p:nvPr/>
        </p:nvSpPr>
        <p:spPr>
          <a:xfrm>
            <a:off x="5649157" y="3810001"/>
            <a:ext cx="2209800" cy="435259"/>
          </a:xfrm>
          <a:prstGeom prst="wedgeRectCallout">
            <a:avLst>
              <a:gd name="adj1" fmla="val -80358"/>
              <a:gd name="adj2" fmla="val -403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Uitlezen of het genre verslavend is</a:t>
            </a:r>
            <a:endParaRPr lang="nl-NL" sz="1200" dirty="0"/>
          </a:p>
        </p:txBody>
      </p:sp>
      <p:sp>
        <p:nvSpPr>
          <p:cNvPr id="15" name="Rechthoekige toelichting 14"/>
          <p:cNvSpPr/>
          <p:nvPr/>
        </p:nvSpPr>
        <p:spPr>
          <a:xfrm>
            <a:off x="5334000" y="4051677"/>
            <a:ext cx="2209800" cy="609480"/>
          </a:xfrm>
          <a:prstGeom prst="wedgeRectCallout">
            <a:avLst>
              <a:gd name="adj1" fmla="val -156287"/>
              <a:gd name="adj2" fmla="val -37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dirty="0" smtClean="0"/>
              <a:t>Genre </a:t>
            </a:r>
            <a:r>
              <a:rPr lang="nl-NL" sz="1200" dirty="0" smtClean="0"/>
              <a:t>object aanmaken en vullen met de zojuist uitgelezen waarden</a:t>
            </a:r>
            <a:endParaRPr lang="nl-NL" sz="1200" dirty="0"/>
          </a:p>
        </p:txBody>
      </p:sp>
      <p:sp>
        <p:nvSpPr>
          <p:cNvPr id="16" name="Rechthoekige toelichting 15"/>
          <p:cNvSpPr/>
          <p:nvPr/>
        </p:nvSpPr>
        <p:spPr>
          <a:xfrm>
            <a:off x="5486400" y="4290029"/>
            <a:ext cx="2209800" cy="304740"/>
          </a:xfrm>
          <a:prstGeom prst="wedgeRectCallout">
            <a:avLst>
              <a:gd name="adj1" fmla="val -186418"/>
              <a:gd name="adj2" fmla="val -292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g</a:t>
            </a:r>
            <a:r>
              <a:rPr lang="nl-NL" sz="1200" dirty="0" smtClean="0"/>
              <a:t>enre</a:t>
            </a:r>
            <a:r>
              <a:rPr lang="nl-NL" sz="1200" b="1" dirty="0" smtClean="0"/>
              <a:t> </a:t>
            </a:r>
            <a:r>
              <a:rPr lang="nl-NL" sz="1200" dirty="0" smtClean="0"/>
              <a:t>toevoegen aan lijst</a:t>
            </a:r>
            <a:endParaRPr lang="nl-NL" sz="1200" dirty="0"/>
          </a:p>
        </p:txBody>
      </p:sp>
      <p:sp>
        <p:nvSpPr>
          <p:cNvPr id="17" name="Rechthoekige toelichting 16"/>
          <p:cNvSpPr/>
          <p:nvPr/>
        </p:nvSpPr>
        <p:spPr>
          <a:xfrm>
            <a:off x="5609208" y="4703007"/>
            <a:ext cx="2209800" cy="623945"/>
          </a:xfrm>
          <a:prstGeom prst="wedgeRectCallout">
            <a:avLst>
              <a:gd name="adj1" fmla="val -212532"/>
              <a:gd name="adj2" fmla="val -9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Indien er iets fout is gegaan, fout wegschrijven naar de console</a:t>
            </a:r>
            <a:endParaRPr lang="nl-NL" sz="1200" dirty="0"/>
          </a:p>
        </p:txBody>
      </p:sp>
      <p:sp>
        <p:nvSpPr>
          <p:cNvPr id="18" name="Rechthoekige toelichting 17"/>
          <p:cNvSpPr/>
          <p:nvPr/>
        </p:nvSpPr>
        <p:spPr>
          <a:xfrm>
            <a:off x="5518026" y="5105400"/>
            <a:ext cx="2209800" cy="623945"/>
          </a:xfrm>
          <a:prstGeom prst="wedgeRectCallout">
            <a:avLst>
              <a:gd name="adj1" fmla="val -216549"/>
              <a:gd name="adj2" fmla="val 392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Uiteindelijk (</a:t>
            </a:r>
            <a:r>
              <a:rPr lang="nl-NL" sz="1200" dirty="0" err="1" smtClean="0"/>
              <a:t>finally</a:t>
            </a:r>
            <a:r>
              <a:rPr lang="nl-NL" sz="1200" dirty="0" smtClean="0"/>
              <a:t>) altijd de connectie sluiten</a:t>
            </a:r>
            <a:endParaRPr lang="nl-NL" sz="1200" dirty="0"/>
          </a:p>
        </p:txBody>
      </p:sp>
      <p:sp>
        <p:nvSpPr>
          <p:cNvPr id="19" name="Rechthoekige toelichting 18"/>
          <p:cNvSpPr/>
          <p:nvPr/>
        </p:nvSpPr>
        <p:spPr>
          <a:xfrm>
            <a:off x="5609208" y="5729345"/>
            <a:ext cx="2209800" cy="290456"/>
          </a:xfrm>
          <a:prstGeom prst="wedgeRectCallout">
            <a:avLst>
              <a:gd name="adj1" fmla="val -222575"/>
              <a:gd name="adj2" fmla="val 85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Lijst retourneren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306683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Opdracht : </a:t>
            </a:r>
            <a:r>
              <a:rPr lang="nl-NL" dirty="0" err="1" smtClean="0"/>
              <a:t>GenreController</a:t>
            </a:r>
            <a:r>
              <a:rPr lang="nl-NL" dirty="0" smtClean="0"/>
              <a:t> afmaken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Implementeer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err="1" smtClean="0"/>
              <a:t>deleteGenre</a:t>
            </a:r>
            <a:r>
              <a:rPr lang="nl-NL" dirty="0" smtClean="0"/>
              <a:t>(Genre genre) 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err="1" smtClean="0"/>
              <a:t>updateGenre</a:t>
            </a:r>
            <a:r>
              <a:rPr lang="nl-NL" dirty="0" smtClean="0"/>
              <a:t>(Genre genre)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err="1" smtClean="0"/>
              <a:t>selectGenre</a:t>
            </a:r>
            <a:r>
              <a:rPr lang="nl-NL" dirty="0" smtClean="0"/>
              <a:t>(int </a:t>
            </a:r>
            <a:r>
              <a:rPr lang="nl-NL" dirty="0" err="1" smtClean="0"/>
              <a:t>genreId</a:t>
            </a:r>
            <a:r>
              <a:rPr lang="nl-NL" dirty="0" smtClean="0"/>
              <a:t>)</a:t>
            </a:r>
          </a:p>
          <a:p>
            <a:r>
              <a:rPr lang="nl-NL" dirty="0" smtClean="0"/>
              <a:t>Test je code.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6241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Value Type versus Reference type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931920" cy="639762"/>
          </a:xfrm>
        </p:spPr>
        <p:txBody>
          <a:bodyPr>
            <a:normAutofit/>
          </a:bodyPr>
          <a:lstStyle/>
          <a:p>
            <a:r>
              <a:rPr lang="nl-NL" sz="2400" b="1" dirty="0" smtClean="0"/>
              <a:t>Value Types</a:t>
            </a:r>
            <a:endParaRPr lang="nl-NL" sz="2400" b="1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457200" y="2057400"/>
            <a:ext cx="3931920" cy="4724400"/>
          </a:xfrm>
        </p:spPr>
        <p:txBody>
          <a:bodyPr>
            <a:normAutofit/>
          </a:bodyPr>
          <a:lstStyle/>
          <a:p>
            <a:r>
              <a:rPr lang="nl-NL" sz="2000" dirty="0" smtClean="0"/>
              <a:t>in </a:t>
            </a:r>
            <a:r>
              <a:rPr lang="nl-NL" sz="2000" dirty="0"/>
              <a:t>C# </a:t>
            </a:r>
          </a:p>
          <a:p>
            <a:pPr lvl="1"/>
            <a:r>
              <a:rPr lang="nl-NL" sz="1800" dirty="0" err="1"/>
              <a:t>bool</a:t>
            </a:r>
            <a:r>
              <a:rPr lang="nl-NL" sz="1800" dirty="0"/>
              <a:t>, byte, </a:t>
            </a:r>
            <a:r>
              <a:rPr lang="nl-NL" sz="1800" dirty="0" err="1"/>
              <a:t>char</a:t>
            </a:r>
            <a:r>
              <a:rPr lang="nl-NL" sz="1800" dirty="0"/>
              <a:t>, </a:t>
            </a:r>
            <a:r>
              <a:rPr lang="nl-NL" sz="1800" dirty="0" err="1"/>
              <a:t>decimal</a:t>
            </a:r>
            <a:r>
              <a:rPr lang="nl-NL" sz="1800" dirty="0"/>
              <a:t>, double, </a:t>
            </a:r>
            <a:r>
              <a:rPr lang="nl-NL" sz="1800" dirty="0" err="1"/>
              <a:t>enum</a:t>
            </a:r>
            <a:r>
              <a:rPr lang="nl-NL" sz="1800" dirty="0"/>
              <a:t>, </a:t>
            </a:r>
            <a:r>
              <a:rPr lang="nl-NL" sz="1800" dirty="0" err="1"/>
              <a:t>float</a:t>
            </a:r>
            <a:r>
              <a:rPr lang="nl-NL" sz="1800" dirty="0"/>
              <a:t>, int, long, </a:t>
            </a:r>
            <a:r>
              <a:rPr lang="nl-NL" sz="1800" dirty="0" err="1"/>
              <a:t>sbyte</a:t>
            </a:r>
            <a:r>
              <a:rPr lang="nl-NL" sz="1800" dirty="0"/>
              <a:t>, short, </a:t>
            </a:r>
            <a:r>
              <a:rPr lang="nl-NL" sz="1800" dirty="0" err="1"/>
              <a:t>struct</a:t>
            </a:r>
            <a:r>
              <a:rPr lang="nl-NL" sz="1800" dirty="0"/>
              <a:t>, </a:t>
            </a:r>
            <a:r>
              <a:rPr lang="nl-NL" sz="1800" dirty="0" err="1"/>
              <a:t>uint</a:t>
            </a:r>
            <a:r>
              <a:rPr lang="nl-NL" sz="1800" dirty="0"/>
              <a:t>, </a:t>
            </a:r>
            <a:r>
              <a:rPr lang="nl-NL" sz="1800" dirty="0" err="1"/>
              <a:t>ulong</a:t>
            </a:r>
            <a:r>
              <a:rPr lang="nl-NL" sz="1800" dirty="0"/>
              <a:t>, </a:t>
            </a:r>
            <a:r>
              <a:rPr lang="nl-NL" sz="1800" dirty="0" err="1"/>
              <a:t>ushort</a:t>
            </a:r>
            <a:r>
              <a:rPr lang="nl-NL" sz="1800" dirty="0" smtClean="0"/>
              <a:t>.</a:t>
            </a:r>
          </a:p>
          <a:p>
            <a:r>
              <a:rPr lang="nl-NL" sz="2000" dirty="0" smtClean="0"/>
              <a:t>kun </a:t>
            </a:r>
            <a:r>
              <a:rPr lang="nl-NL" sz="2000" dirty="0"/>
              <a:t>je  direct een waarde geven</a:t>
            </a:r>
          </a:p>
          <a:p>
            <a:pPr lvl="1"/>
            <a:r>
              <a:rPr lang="nl-NL" dirty="0"/>
              <a:t> </a:t>
            </a:r>
            <a:r>
              <a:rPr lang="nl-NL" sz="1800" dirty="0" err="1"/>
              <a:t>bool</a:t>
            </a:r>
            <a:r>
              <a:rPr lang="nl-NL" sz="1800" dirty="0"/>
              <a:t> volwassen = </a:t>
            </a:r>
            <a:r>
              <a:rPr lang="nl-NL" sz="1800" dirty="0" err="1"/>
              <a:t>true</a:t>
            </a:r>
            <a:r>
              <a:rPr lang="nl-NL" sz="1800" dirty="0"/>
              <a:t>;</a:t>
            </a:r>
          </a:p>
          <a:p>
            <a:pPr lvl="1"/>
            <a:r>
              <a:rPr lang="nl-NL" sz="1800" dirty="0"/>
              <a:t> int leeftijd = 21</a:t>
            </a:r>
            <a:r>
              <a:rPr lang="nl-NL" sz="1800" dirty="0" smtClean="0"/>
              <a:t>;</a:t>
            </a:r>
            <a:endParaRPr lang="nl-NL" dirty="0" smtClean="0"/>
          </a:p>
          <a:p>
            <a:r>
              <a:rPr lang="nl-NL" sz="2000" dirty="0" smtClean="0"/>
              <a:t>Een </a:t>
            </a:r>
            <a:r>
              <a:rPr lang="nl-NL" sz="2000" dirty="0" err="1"/>
              <a:t>v</a:t>
            </a:r>
            <a:r>
              <a:rPr lang="nl-NL" sz="2000" dirty="0" err="1" smtClean="0"/>
              <a:t>alue</a:t>
            </a:r>
            <a:r>
              <a:rPr lang="nl-NL" sz="2000" dirty="0" smtClean="0"/>
              <a:t> type variabele bevat zijn eigen data.</a:t>
            </a:r>
          </a:p>
          <a:p>
            <a:pPr marL="0" indent="0">
              <a:buNone/>
            </a:pPr>
            <a:endParaRPr lang="nl-NL" sz="2000" dirty="0" smtClean="0"/>
          </a:p>
          <a:p>
            <a:r>
              <a:rPr lang="nl-NL" b="1" smtClean="0"/>
              <a:t>STACK</a:t>
            </a:r>
            <a:endParaRPr lang="nl-NL" b="1" dirty="0"/>
          </a:p>
          <a:p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3"/>
          </p:nvPr>
        </p:nvSpPr>
        <p:spPr>
          <a:xfrm>
            <a:off x="4724400" y="1524000"/>
            <a:ext cx="3931920" cy="639762"/>
          </a:xfrm>
        </p:spPr>
        <p:txBody>
          <a:bodyPr>
            <a:normAutofit/>
          </a:bodyPr>
          <a:lstStyle/>
          <a:p>
            <a:r>
              <a:rPr lang="nl-NL" sz="2400" b="1" dirty="0" smtClean="0"/>
              <a:t>Reference Type</a:t>
            </a:r>
            <a:endParaRPr lang="nl-NL" sz="2400" b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4"/>
          </p:nvPr>
        </p:nvSpPr>
        <p:spPr>
          <a:xfrm>
            <a:off x="4754880" y="2057400"/>
            <a:ext cx="3931920" cy="4724400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Reference types in C#</a:t>
            </a:r>
          </a:p>
          <a:p>
            <a:pPr lvl="1"/>
            <a:r>
              <a:rPr lang="nl-NL" dirty="0"/>
              <a:t>Alle types waar je de </a:t>
            </a:r>
            <a:r>
              <a:rPr lang="nl-NL" dirty="0" err="1"/>
              <a:t>constructor</a:t>
            </a:r>
            <a:r>
              <a:rPr lang="nl-NL" dirty="0"/>
              <a:t> moet aanroepen om een instantie van een object aan te maken</a:t>
            </a:r>
            <a:r>
              <a:rPr lang="nl-NL" dirty="0" smtClean="0"/>
              <a:t>.</a:t>
            </a:r>
          </a:p>
          <a:p>
            <a:pPr lvl="1"/>
            <a:r>
              <a:rPr lang="nl-NL" dirty="0"/>
              <a:t>En  String en </a:t>
            </a:r>
            <a:r>
              <a:rPr lang="nl-NL" dirty="0" smtClean="0"/>
              <a:t>string</a:t>
            </a:r>
          </a:p>
          <a:p>
            <a:pPr lvl="2"/>
            <a:r>
              <a:rPr lang="nl-NL" dirty="0"/>
              <a:t>s</a:t>
            </a:r>
            <a:r>
              <a:rPr lang="nl-NL" dirty="0" smtClean="0"/>
              <a:t>tring naam = “Remco”;</a:t>
            </a:r>
          </a:p>
          <a:p>
            <a:pPr marL="274320" lvl="1" indent="0">
              <a:buNone/>
            </a:pPr>
            <a:endParaRPr lang="nl-NL" dirty="0"/>
          </a:p>
          <a:p>
            <a:pPr lvl="1"/>
            <a:r>
              <a:rPr lang="nl-NL" dirty="0" smtClean="0"/>
              <a:t>Een </a:t>
            </a:r>
            <a:r>
              <a:rPr lang="nl-NL" dirty="0" err="1" smtClean="0"/>
              <a:t>reference</a:t>
            </a:r>
            <a:r>
              <a:rPr lang="nl-NL" dirty="0" smtClean="0"/>
              <a:t> type variabele bevat een referentie naar zijn data.</a:t>
            </a:r>
          </a:p>
          <a:p>
            <a:pPr lvl="1"/>
            <a:endParaRPr lang="nl-NL" dirty="0" smtClean="0"/>
          </a:p>
          <a:p>
            <a:pPr lvl="1"/>
            <a:endParaRPr lang="nl-NL" dirty="0"/>
          </a:p>
          <a:p>
            <a:pPr lvl="1"/>
            <a:r>
              <a:rPr lang="nl-NL" b="1" dirty="0" smtClean="0"/>
              <a:t>HEAP</a:t>
            </a:r>
            <a:endParaRPr lang="nl-NL" b="1" dirty="0" smtClean="0"/>
          </a:p>
          <a:p>
            <a:pPr lvl="1"/>
            <a:endParaRPr lang="nl-NL" dirty="0"/>
          </a:p>
          <a:p>
            <a:pPr lvl="1"/>
            <a:endParaRPr lang="nl-NL" dirty="0" smtClean="0"/>
          </a:p>
          <a:p>
            <a:pPr lvl="1"/>
            <a:endParaRPr lang="nl-NL" dirty="0"/>
          </a:p>
          <a:p>
            <a:pPr lvl="1"/>
            <a:endParaRPr lang="nl-NL" dirty="0" smtClean="0"/>
          </a:p>
          <a:p>
            <a:pPr lvl="1"/>
            <a:endParaRPr lang="nl-NL" dirty="0"/>
          </a:p>
          <a:p>
            <a:pPr marL="274320" lvl="1" indent="0">
              <a:buNone/>
            </a:pPr>
            <a:endParaRPr lang="nl-NL" dirty="0" smtClean="0"/>
          </a:p>
          <a:p>
            <a:pPr lvl="1"/>
            <a:endParaRPr lang="nl-NL" dirty="0"/>
          </a:p>
          <a:p>
            <a:pPr lvl="1"/>
            <a:endParaRPr lang="nl-NL" dirty="0" smtClean="0"/>
          </a:p>
          <a:p>
            <a:pPr lvl="1"/>
            <a:endParaRPr lang="nl-NL" dirty="0"/>
          </a:p>
          <a:p>
            <a:endParaRPr lang="nl-NL" dirty="0"/>
          </a:p>
          <a:p>
            <a:pPr marL="274320" lvl="1" indent="0">
              <a:buNone/>
            </a:pPr>
            <a:endParaRPr lang="nl-NL" dirty="0"/>
          </a:p>
          <a:p>
            <a:pPr lvl="1"/>
            <a:endParaRPr lang="nl-NL" dirty="0"/>
          </a:p>
        </p:txBody>
      </p:sp>
      <p:sp>
        <p:nvSpPr>
          <p:cNvPr id="9" name="Rechthoekige toelichting 8"/>
          <p:cNvSpPr/>
          <p:nvPr/>
        </p:nvSpPr>
        <p:spPr>
          <a:xfrm>
            <a:off x="6193190" y="2705100"/>
            <a:ext cx="2808302" cy="685800"/>
          </a:xfrm>
          <a:prstGeom prst="wedgeRectCallout">
            <a:avLst>
              <a:gd name="adj1" fmla="val -44004"/>
              <a:gd name="adj2" fmla="val 8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Vreemde eenden in de bijt. </a:t>
            </a:r>
            <a:r>
              <a:rPr lang="nl-NL" sz="1200" dirty="0"/>
              <a:t>J</a:t>
            </a:r>
            <a:r>
              <a:rPr lang="nl-NL" sz="1200" dirty="0" smtClean="0"/>
              <a:t>e hoeft geen </a:t>
            </a:r>
            <a:r>
              <a:rPr lang="nl-NL" sz="1200" dirty="0" err="1" smtClean="0"/>
              <a:t>constructor</a:t>
            </a:r>
            <a:r>
              <a:rPr lang="nl-NL" sz="1200" dirty="0" smtClean="0"/>
              <a:t> aan te roepen om een variabele van het type String/string aan te maken.</a:t>
            </a:r>
            <a:endParaRPr lang="nl-NL" sz="1200" dirty="0"/>
          </a:p>
        </p:txBody>
      </p:sp>
      <p:grpSp>
        <p:nvGrpSpPr>
          <p:cNvPr id="22" name="Groep 21"/>
          <p:cNvGrpSpPr/>
          <p:nvPr/>
        </p:nvGrpSpPr>
        <p:grpSpPr>
          <a:xfrm>
            <a:off x="2725563" y="5398432"/>
            <a:ext cx="1143000" cy="539290"/>
            <a:chOff x="2819400" y="5794129"/>
            <a:chExt cx="1143000" cy="539290"/>
          </a:xfrm>
        </p:grpSpPr>
        <p:sp>
          <p:nvSpPr>
            <p:cNvPr id="10" name="Rechthoek 9"/>
            <p:cNvSpPr/>
            <p:nvPr/>
          </p:nvSpPr>
          <p:spPr>
            <a:xfrm>
              <a:off x="2819400" y="5794129"/>
              <a:ext cx="1143000" cy="5392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" name="Tekstvak 10"/>
            <p:cNvSpPr txBox="1"/>
            <p:nvPr/>
          </p:nvSpPr>
          <p:spPr>
            <a:xfrm>
              <a:off x="2915081" y="6042752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 smtClean="0"/>
                <a:t>int</a:t>
              </a:r>
              <a:endParaRPr lang="nl-NL" sz="1200" dirty="0"/>
            </a:p>
          </p:txBody>
        </p:sp>
        <p:sp>
          <p:nvSpPr>
            <p:cNvPr id="12" name="Tekstvak 11"/>
            <p:cNvSpPr txBox="1"/>
            <p:nvPr/>
          </p:nvSpPr>
          <p:spPr>
            <a:xfrm>
              <a:off x="2855686" y="5804856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 b="1" dirty="0" smtClean="0"/>
                <a:t>leeftijd</a:t>
              </a:r>
              <a:endParaRPr lang="nl-NL" sz="1400" b="1" dirty="0"/>
            </a:p>
          </p:txBody>
        </p:sp>
        <p:sp>
          <p:nvSpPr>
            <p:cNvPr id="13" name="Tekstvak 12"/>
            <p:cNvSpPr txBox="1"/>
            <p:nvPr/>
          </p:nvSpPr>
          <p:spPr>
            <a:xfrm>
              <a:off x="3506719" y="5994865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dirty="0" smtClean="0"/>
                <a:t>21</a:t>
              </a:r>
              <a:endParaRPr lang="nl-NL" sz="1600" b="1" dirty="0"/>
            </a:p>
          </p:txBody>
        </p:sp>
      </p:grpSp>
      <p:grpSp>
        <p:nvGrpSpPr>
          <p:cNvPr id="23" name="Groep 22"/>
          <p:cNvGrpSpPr/>
          <p:nvPr/>
        </p:nvGrpSpPr>
        <p:grpSpPr>
          <a:xfrm>
            <a:off x="5334000" y="5484603"/>
            <a:ext cx="3349971" cy="551156"/>
            <a:chOff x="5791200" y="6114460"/>
            <a:chExt cx="3349971" cy="551156"/>
          </a:xfrm>
        </p:grpSpPr>
        <p:sp>
          <p:nvSpPr>
            <p:cNvPr id="20" name="Rechthoek 19"/>
            <p:cNvSpPr/>
            <p:nvPr/>
          </p:nvSpPr>
          <p:spPr>
            <a:xfrm>
              <a:off x="8153400" y="6208416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Rechthoek 13"/>
            <p:cNvSpPr/>
            <p:nvPr/>
          </p:nvSpPr>
          <p:spPr>
            <a:xfrm>
              <a:off x="5791200" y="6114460"/>
              <a:ext cx="1143000" cy="5392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5" name="Tekstvak 14"/>
            <p:cNvSpPr txBox="1"/>
            <p:nvPr/>
          </p:nvSpPr>
          <p:spPr>
            <a:xfrm>
              <a:off x="8153400" y="6275106"/>
              <a:ext cx="9877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dirty="0" smtClean="0"/>
                <a:t>“</a:t>
              </a:r>
              <a:r>
                <a:rPr lang="nl-NL" sz="1400" b="1" dirty="0" smtClean="0"/>
                <a:t>Remco</a:t>
              </a:r>
              <a:r>
                <a:rPr lang="nl-NL" sz="1600" b="1" dirty="0" smtClean="0"/>
                <a:t>”</a:t>
              </a:r>
              <a:endParaRPr lang="nl-NL" sz="1600" b="1" dirty="0"/>
            </a:p>
          </p:txBody>
        </p:sp>
        <p:sp>
          <p:nvSpPr>
            <p:cNvPr id="16" name="Tekstvak 15"/>
            <p:cNvSpPr txBox="1"/>
            <p:nvPr/>
          </p:nvSpPr>
          <p:spPr>
            <a:xfrm>
              <a:off x="5791200" y="6129239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 b="1" dirty="0" smtClean="0"/>
                <a:t>naam</a:t>
              </a:r>
              <a:endParaRPr lang="nl-NL" sz="1400" b="1" dirty="0"/>
            </a:p>
          </p:txBody>
        </p:sp>
        <p:sp>
          <p:nvSpPr>
            <p:cNvPr id="17" name="Tekstvak 16"/>
            <p:cNvSpPr txBox="1"/>
            <p:nvPr/>
          </p:nvSpPr>
          <p:spPr>
            <a:xfrm>
              <a:off x="5837686" y="6376751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 smtClean="0"/>
                <a:t>string</a:t>
              </a:r>
              <a:endParaRPr lang="nl-NL" sz="1200" dirty="0"/>
            </a:p>
          </p:txBody>
        </p:sp>
        <p:cxnSp>
          <p:nvCxnSpPr>
            <p:cNvPr id="19" name="Rechte verbindingslijn met pijl 18"/>
            <p:cNvCxnSpPr/>
            <p:nvPr/>
          </p:nvCxnSpPr>
          <p:spPr>
            <a:xfrm>
              <a:off x="6781800" y="6376752"/>
              <a:ext cx="1371600" cy="73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172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nl-NL" dirty="0" smtClean="0"/>
              <a:t>Passing types</a:t>
            </a:r>
            <a:endParaRPr lang="nl-NL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In C# kun je onderscheid maken hoe je variabelen doorgeeft.</a:t>
            </a:r>
          </a:p>
          <a:p>
            <a:pPr lvl="1"/>
            <a:r>
              <a:rPr lang="nl-NL" dirty="0" smtClean="0"/>
              <a:t>Passing Value Types </a:t>
            </a:r>
            <a:r>
              <a:rPr lang="nl-NL" dirty="0" err="1" smtClean="0"/>
              <a:t>by</a:t>
            </a:r>
            <a:r>
              <a:rPr lang="nl-NL" dirty="0" smtClean="0"/>
              <a:t> Value</a:t>
            </a:r>
          </a:p>
          <a:p>
            <a:pPr lvl="1"/>
            <a:r>
              <a:rPr lang="nl-NL" dirty="0" smtClean="0"/>
              <a:t>Passing Value Types </a:t>
            </a:r>
            <a:r>
              <a:rPr lang="nl-NL" dirty="0" err="1" smtClean="0"/>
              <a:t>by</a:t>
            </a:r>
            <a:r>
              <a:rPr lang="nl-NL" dirty="0" smtClean="0"/>
              <a:t> Reference</a:t>
            </a:r>
          </a:p>
          <a:p>
            <a:pPr lvl="1"/>
            <a:r>
              <a:rPr lang="nl-NL" dirty="0" smtClean="0"/>
              <a:t>Passing </a:t>
            </a:r>
            <a:r>
              <a:rPr lang="nl-NL" dirty="0" err="1" smtClean="0"/>
              <a:t>ReferenceTypes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Value</a:t>
            </a:r>
          </a:p>
          <a:p>
            <a:pPr lvl="1"/>
            <a:r>
              <a:rPr lang="nl-NL" dirty="0" smtClean="0"/>
              <a:t>Passing Reference Types </a:t>
            </a:r>
            <a:r>
              <a:rPr lang="nl-NL" dirty="0" err="1" smtClean="0"/>
              <a:t>by</a:t>
            </a:r>
            <a:r>
              <a:rPr lang="nl-NL" dirty="0" smtClean="0"/>
              <a:t> Reference</a:t>
            </a:r>
          </a:p>
          <a:p>
            <a:endParaRPr lang="nl-NL" dirty="0" smtClean="0"/>
          </a:p>
          <a:p>
            <a:r>
              <a:rPr lang="nl-NL" dirty="0" smtClean="0"/>
              <a:t>Valt buiten de scope van dit vak, maar voor de geïnteresseerden</a:t>
            </a:r>
          </a:p>
          <a:p>
            <a:pPr marL="274320" lvl="1" indent="0">
              <a:buNone/>
            </a:pPr>
            <a:r>
              <a:rPr lang="nl-NL" dirty="0" smtClean="0">
                <a:hlinkClick r:id="rId2"/>
              </a:rPr>
              <a:t>http://msdn.microsoft.com/en-us/library/0f66670z(v=vs.100).aspx</a:t>
            </a:r>
            <a:endParaRPr lang="nl-NL" dirty="0" smtClean="0"/>
          </a:p>
          <a:p>
            <a:pPr lvl="1"/>
            <a:endParaRPr lang="nl-NL" dirty="0" smtClean="0"/>
          </a:p>
          <a:p>
            <a:pPr lvl="1"/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8936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ADO.NET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Voor het project zullen jullie een database moeten ontwerpen.</a:t>
            </a:r>
          </a:p>
          <a:p>
            <a:endParaRPr lang="nl-NL" dirty="0" smtClean="0"/>
          </a:p>
          <a:p>
            <a:r>
              <a:rPr lang="nl-NL" dirty="0" smtClean="0"/>
              <a:t>Ook bij dit blok maken we gebruiken van </a:t>
            </a:r>
            <a:r>
              <a:rPr lang="nl-NL" dirty="0" err="1" smtClean="0"/>
              <a:t>MySql</a:t>
            </a:r>
            <a:r>
              <a:rPr lang="nl-NL" dirty="0" smtClean="0"/>
              <a:t> als DBMS.</a:t>
            </a:r>
          </a:p>
          <a:p>
            <a:endParaRPr lang="nl-NL" dirty="0" smtClean="0"/>
          </a:p>
          <a:p>
            <a:r>
              <a:rPr lang="nl-NL" dirty="0" smtClean="0"/>
              <a:t>ADO.NET is class </a:t>
            </a:r>
            <a:r>
              <a:rPr lang="nl-NL" dirty="0" err="1" smtClean="0"/>
              <a:t>library</a:t>
            </a:r>
            <a:r>
              <a:rPr lang="nl-NL" dirty="0" smtClean="0"/>
              <a:t> binnen het .NET </a:t>
            </a:r>
            <a:r>
              <a:rPr lang="nl-NL" dirty="0" err="1" smtClean="0"/>
              <a:t>framework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ADO.NET wordt gebruikt om data in een relationele database in te voegen, te wijzigen, te verwijderen en te bevragen.</a:t>
            </a:r>
          </a:p>
        </p:txBody>
      </p:sp>
    </p:spTree>
    <p:extLst>
      <p:ext uri="{BB962C8B-B14F-4D97-AF65-F5344CB8AC3E}">
        <p14:creationId xmlns:p14="http://schemas.microsoft.com/office/powerpoint/2010/main" val="870368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ADO.NET, MYSQL Overzicht.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3392556" cy="4876800"/>
          </a:xfrm>
        </p:spPr>
      </p:pic>
      <p:sp>
        <p:nvSpPr>
          <p:cNvPr id="5" name="Rechthoekige toelichting 4"/>
          <p:cNvSpPr/>
          <p:nvPr/>
        </p:nvSpPr>
        <p:spPr>
          <a:xfrm>
            <a:off x="5029200" y="2208690"/>
            <a:ext cx="2590800" cy="1143000"/>
          </a:xfrm>
          <a:prstGeom prst="wedgeRectCallout">
            <a:avLst>
              <a:gd name="adj1" fmla="val -73701"/>
              <a:gd name="adj2" fmla="val 2438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/>
                </a:solidFill>
              </a:rPr>
              <a:t>Genoemde klassen </a:t>
            </a:r>
            <a:r>
              <a:rPr lang="nl-NL" dirty="0">
                <a:solidFill>
                  <a:schemeClr val="tx2"/>
                </a:solidFill>
              </a:rPr>
              <a:t>komen deze workshop uitgebreid aan bod</a:t>
            </a:r>
          </a:p>
        </p:txBody>
      </p:sp>
      <p:sp>
        <p:nvSpPr>
          <p:cNvPr id="6" name="Rechthoekige toelichting 5"/>
          <p:cNvSpPr/>
          <p:nvPr/>
        </p:nvSpPr>
        <p:spPr>
          <a:xfrm>
            <a:off x="5105400" y="4114800"/>
            <a:ext cx="3048000" cy="2057400"/>
          </a:xfrm>
          <a:prstGeom prst="wedgeRectCallout">
            <a:avLst>
              <a:gd name="adj1" fmla="val -49029"/>
              <a:gd name="adj2" fmla="val 1584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/>
                </a:solidFill>
              </a:rPr>
              <a:t>Deze workshop maken we een database console applicatie. Vanaf volgende workshop alleen nog maar </a:t>
            </a:r>
            <a:r>
              <a:rPr lang="nl-NL" b="1" dirty="0" err="1" smtClean="0">
                <a:solidFill>
                  <a:schemeClr val="tx2"/>
                </a:solidFill>
              </a:rPr>
              <a:t>webapplicaties</a:t>
            </a:r>
            <a:endParaRPr lang="nl-NL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640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3200" dirty="0" smtClean="0"/>
              <a:t>Visual studio : Communicatie met MYSQL</a:t>
            </a:r>
            <a:endParaRPr lang="nl-NL" sz="3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Om een </a:t>
            </a:r>
            <a:r>
              <a:rPr lang="nl-NL" dirty="0" err="1" smtClean="0"/>
              <a:t>MySql</a:t>
            </a:r>
            <a:r>
              <a:rPr lang="nl-NL" dirty="0" smtClean="0"/>
              <a:t> database te kunnen benaderen moeten we aan het project een </a:t>
            </a:r>
            <a:r>
              <a:rPr lang="nl-NL" dirty="0" err="1" smtClean="0"/>
              <a:t>dll</a:t>
            </a:r>
            <a:r>
              <a:rPr lang="nl-NL" dirty="0" smtClean="0"/>
              <a:t> toevoegen als </a:t>
            </a:r>
            <a:r>
              <a:rPr lang="nl-NL" dirty="0" err="1" smtClean="0"/>
              <a:t>reference</a:t>
            </a:r>
            <a:r>
              <a:rPr lang="nl-NL" dirty="0" smtClean="0"/>
              <a:t>.</a:t>
            </a:r>
          </a:p>
          <a:p>
            <a:r>
              <a:rPr lang="nl-NL" dirty="0" smtClean="0"/>
              <a:t>Deze </a:t>
            </a:r>
            <a:r>
              <a:rPr lang="nl-NL" dirty="0" err="1" smtClean="0"/>
              <a:t>dll</a:t>
            </a:r>
            <a:r>
              <a:rPr lang="nl-NL" dirty="0" smtClean="0"/>
              <a:t> is te downloaden vanaf </a:t>
            </a:r>
            <a:r>
              <a:rPr lang="nl-NL" dirty="0" err="1" smtClean="0"/>
              <a:t>blackboard</a:t>
            </a:r>
            <a:r>
              <a:rPr lang="nl-NL" dirty="0" smtClean="0"/>
              <a:t>.</a:t>
            </a:r>
          </a:p>
          <a:p>
            <a:endParaRPr lang="nl-NL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305" y="3200400"/>
            <a:ext cx="4041022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35" y="3417162"/>
            <a:ext cx="37433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800600"/>
            <a:ext cx="238125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JL-RECHTS 3"/>
          <p:cNvSpPr/>
          <p:nvPr/>
        </p:nvSpPr>
        <p:spPr>
          <a:xfrm>
            <a:off x="4065143" y="3450717"/>
            <a:ext cx="68580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PIJL-RECHTS 4"/>
          <p:cNvSpPr/>
          <p:nvPr/>
        </p:nvSpPr>
        <p:spPr>
          <a:xfrm rot="10615794">
            <a:off x="2246344" y="4982235"/>
            <a:ext cx="2521896" cy="278048"/>
          </a:xfrm>
          <a:prstGeom prst="rightArrow">
            <a:avLst>
              <a:gd name="adj1" fmla="val 50000"/>
              <a:gd name="adj2" fmla="val 481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ige toelichting 5"/>
          <p:cNvSpPr/>
          <p:nvPr/>
        </p:nvSpPr>
        <p:spPr>
          <a:xfrm>
            <a:off x="1038225" y="2947385"/>
            <a:ext cx="1676400" cy="334392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2"/>
                </a:solidFill>
              </a:rPr>
              <a:t>Rechtermuisklik </a:t>
            </a:r>
            <a:r>
              <a:rPr lang="nl-NL" sz="1200" dirty="0" err="1">
                <a:solidFill>
                  <a:schemeClr val="tx2"/>
                </a:solidFill>
              </a:rPr>
              <a:t>references</a:t>
            </a:r>
            <a:endParaRPr lang="nl-NL" sz="1200" dirty="0">
              <a:solidFill>
                <a:schemeClr val="tx2"/>
              </a:solidFill>
            </a:endParaRPr>
          </a:p>
        </p:txBody>
      </p:sp>
      <p:sp>
        <p:nvSpPr>
          <p:cNvPr id="7" name="Rechthoekige toelichting 6"/>
          <p:cNvSpPr/>
          <p:nvPr/>
        </p:nvSpPr>
        <p:spPr>
          <a:xfrm>
            <a:off x="6019800" y="3124199"/>
            <a:ext cx="1828800" cy="292963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2"/>
                </a:solidFill>
              </a:rPr>
              <a:t>Browse naar locatie </a:t>
            </a:r>
            <a:r>
              <a:rPr lang="nl-NL" sz="1200" dirty="0" err="1">
                <a:solidFill>
                  <a:schemeClr val="tx2"/>
                </a:solidFill>
              </a:rPr>
              <a:t>dll</a:t>
            </a:r>
            <a:endParaRPr lang="nl-NL" sz="1200" dirty="0">
              <a:solidFill>
                <a:schemeClr val="tx2"/>
              </a:solidFill>
            </a:endParaRPr>
          </a:p>
        </p:txBody>
      </p:sp>
      <p:sp>
        <p:nvSpPr>
          <p:cNvPr id="15" name="Rechthoekige toelichting 14"/>
          <p:cNvSpPr/>
          <p:nvPr/>
        </p:nvSpPr>
        <p:spPr>
          <a:xfrm>
            <a:off x="1678492" y="4596043"/>
            <a:ext cx="1828800" cy="292963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>
                <a:solidFill>
                  <a:schemeClr val="tx2"/>
                </a:solidFill>
              </a:rPr>
              <a:t>MySql.Data</a:t>
            </a:r>
            <a:r>
              <a:rPr lang="nl-NL" sz="1200" dirty="0">
                <a:solidFill>
                  <a:schemeClr val="tx2"/>
                </a:solidFill>
              </a:rPr>
              <a:t> toegevoegd</a:t>
            </a:r>
          </a:p>
        </p:txBody>
      </p:sp>
    </p:spTree>
    <p:extLst>
      <p:ext uri="{BB962C8B-B14F-4D97-AF65-F5344CB8AC3E}">
        <p14:creationId xmlns:p14="http://schemas.microsoft.com/office/powerpoint/2010/main" val="1339275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MYSQL : </a:t>
            </a:r>
            <a:r>
              <a:rPr lang="nl-NL" dirty="0" err="1" smtClean="0"/>
              <a:t>lanparty</a:t>
            </a:r>
            <a:r>
              <a:rPr lang="nl-NL" dirty="0" smtClean="0"/>
              <a:t> database aanmaken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Download vanaf </a:t>
            </a:r>
            <a:r>
              <a:rPr lang="nl-NL" dirty="0" err="1" smtClean="0"/>
              <a:t>blackboard</a:t>
            </a:r>
            <a:r>
              <a:rPr lang="nl-NL" dirty="0" smtClean="0"/>
              <a:t> het </a:t>
            </a:r>
            <a:r>
              <a:rPr lang="nl-NL" dirty="0" err="1" smtClean="0"/>
              <a:t>lanparty.sql</a:t>
            </a:r>
            <a:r>
              <a:rPr lang="nl-NL" dirty="0" smtClean="0"/>
              <a:t> script.</a:t>
            </a:r>
          </a:p>
          <a:p>
            <a:r>
              <a:rPr lang="nl-NL" dirty="0" smtClean="0"/>
              <a:t>Maak </a:t>
            </a:r>
            <a:r>
              <a:rPr lang="nl-NL" dirty="0" err="1" smtClean="0"/>
              <a:t>lanparty</a:t>
            </a:r>
            <a:r>
              <a:rPr lang="nl-NL" dirty="0" smtClean="0"/>
              <a:t> database aan met behulp van zojuist gedownloade script.</a:t>
            </a:r>
          </a:p>
          <a:p>
            <a:r>
              <a:rPr lang="nl-NL" dirty="0" smtClean="0"/>
              <a:t>Database ontwerp: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505200"/>
            <a:ext cx="67437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87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Het start project is te downloaden vanaf </a:t>
            </a:r>
            <a:r>
              <a:rPr lang="nl-NL" dirty="0" err="1" smtClean="0"/>
              <a:t>blackboard</a:t>
            </a:r>
            <a:r>
              <a:rPr lang="nl-NL" dirty="0" smtClean="0"/>
              <a:t>.</a:t>
            </a:r>
          </a:p>
          <a:p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Opbouw start project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21145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ep 4"/>
          <p:cNvGrpSpPr/>
          <p:nvPr/>
        </p:nvGrpSpPr>
        <p:grpSpPr>
          <a:xfrm>
            <a:off x="2591355" y="3258676"/>
            <a:ext cx="6563742" cy="3437399"/>
            <a:chOff x="2591355" y="3258676"/>
            <a:chExt cx="6563742" cy="3437399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0947" y="3657600"/>
              <a:ext cx="6534150" cy="3038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kstvak 3"/>
            <p:cNvSpPr txBox="1"/>
            <p:nvPr/>
          </p:nvSpPr>
          <p:spPr>
            <a:xfrm>
              <a:off x="2591355" y="3258676"/>
              <a:ext cx="2454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 smtClean="0"/>
                <a:t>DatabaseController.cs</a:t>
              </a:r>
              <a:endParaRPr lang="nl-NL" dirty="0"/>
            </a:p>
          </p:txBody>
        </p:sp>
      </p:grpSp>
      <p:grpSp>
        <p:nvGrpSpPr>
          <p:cNvPr id="10" name="Groep 9"/>
          <p:cNvGrpSpPr/>
          <p:nvPr/>
        </p:nvGrpSpPr>
        <p:grpSpPr>
          <a:xfrm>
            <a:off x="2625386" y="3300117"/>
            <a:ext cx="4002627" cy="2408237"/>
            <a:chOff x="457200" y="4512168"/>
            <a:chExt cx="4002627" cy="2408237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863005"/>
              <a:ext cx="3629025" cy="2057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kstvak 16"/>
            <p:cNvSpPr txBox="1"/>
            <p:nvPr/>
          </p:nvSpPr>
          <p:spPr>
            <a:xfrm>
              <a:off x="457200" y="4512168"/>
              <a:ext cx="2108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 smtClean="0"/>
                <a:t>GenreController.cs</a:t>
              </a:r>
              <a:endParaRPr lang="nl-NL" dirty="0"/>
            </a:p>
          </p:txBody>
        </p:sp>
        <p:sp>
          <p:nvSpPr>
            <p:cNvPr id="16" name="Rechthoekige toelichting 15"/>
            <p:cNvSpPr/>
            <p:nvPr/>
          </p:nvSpPr>
          <p:spPr>
            <a:xfrm>
              <a:off x="2783427" y="4791075"/>
              <a:ext cx="1676400" cy="831723"/>
            </a:xfrm>
            <a:prstGeom prst="wedgeRectCallout">
              <a:avLst>
                <a:gd name="adj1" fmla="val -78309"/>
                <a:gd name="adj2" fmla="val 1004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err="1" smtClean="0"/>
                <a:t>GenreController</a:t>
              </a:r>
              <a:r>
                <a:rPr lang="nl-NL" sz="1400" dirty="0" smtClean="0"/>
                <a:t> overerft van </a:t>
              </a:r>
              <a:r>
                <a:rPr lang="nl-NL" sz="1400" dirty="0" err="1" smtClean="0"/>
                <a:t>DataBaseContrller</a:t>
              </a:r>
              <a:endParaRPr lang="nl-NL" sz="1400" dirty="0"/>
            </a:p>
          </p:txBody>
        </p:sp>
      </p:grpSp>
      <p:grpSp>
        <p:nvGrpSpPr>
          <p:cNvPr id="11" name="Groep 10"/>
          <p:cNvGrpSpPr/>
          <p:nvPr/>
        </p:nvGrpSpPr>
        <p:grpSpPr>
          <a:xfrm>
            <a:off x="2620947" y="3300117"/>
            <a:ext cx="4002627" cy="2341007"/>
            <a:chOff x="5065173" y="2235693"/>
            <a:chExt cx="4002627" cy="2341007"/>
          </a:xfrm>
        </p:grpSpPr>
        <p:sp>
          <p:nvSpPr>
            <p:cNvPr id="8" name="Tekstvak 7"/>
            <p:cNvSpPr txBox="1"/>
            <p:nvPr/>
          </p:nvSpPr>
          <p:spPr>
            <a:xfrm>
              <a:off x="5065173" y="2235693"/>
              <a:ext cx="2095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 smtClean="0"/>
                <a:t>GameController.cs</a:t>
              </a:r>
              <a:endParaRPr lang="nl-NL" dirty="0"/>
            </a:p>
          </p:txBody>
        </p:sp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2605025"/>
              <a:ext cx="3667125" cy="197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hthoekige toelichting 6"/>
            <p:cNvSpPr/>
            <p:nvPr/>
          </p:nvSpPr>
          <p:spPr>
            <a:xfrm>
              <a:off x="7391400" y="2514600"/>
              <a:ext cx="1676400" cy="831723"/>
            </a:xfrm>
            <a:prstGeom prst="wedgeRectCallout">
              <a:avLst>
                <a:gd name="adj1" fmla="val -78309"/>
                <a:gd name="adj2" fmla="val 1004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 err="1" smtClean="0"/>
                <a:t>GameController</a:t>
              </a:r>
              <a:r>
                <a:rPr lang="nl-NL" sz="1400" dirty="0" smtClean="0"/>
                <a:t> overerft van </a:t>
              </a:r>
              <a:r>
                <a:rPr lang="nl-NL" sz="1400" dirty="0" err="1" smtClean="0"/>
                <a:t>DataBaseContrller</a:t>
              </a:r>
              <a:endParaRPr lang="nl-NL" sz="1400" dirty="0"/>
            </a:p>
          </p:txBody>
        </p:sp>
      </p:grpSp>
      <p:grpSp>
        <p:nvGrpSpPr>
          <p:cNvPr id="6" name="Groep 5"/>
          <p:cNvGrpSpPr/>
          <p:nvPr/>
        </p:nvGrpSpPr>
        <p:grpSpPr>
          <a:xfrm>
            <a:off x="2754234" y="2819400"/>
            <a:ext cx="4410075" cy="3949257"/>
            <a:chOff x="7315200" y="3300117"/>
            <a:chExt cx="4410075" cy="394925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3763224"/>
              <a:ext cx="4333875" cy="3486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Tekstvak 22"/>
            <p:cNvSpPr txBox="1"/>
            <p:nvPr/>
          </p:nvSpPr>
          <p:spPr>
            <a:xfrm>
              <a:off x="7315200" y="3300117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 smtClean="0"/>
                <a:t>Genre.cs</a:t>
              </a:r>
              <a:endParaRPr lang="nl-NL" dirty="0"/>
            </a:p>
          </p:txBody>
        </p:sp>
      </p:grpSp>
      <p:grpSp>
        <p:nvGrpSpPr>
          <p:cNvPr id="9" name="Groep 8"/>
          <p:cNvGrpSpPr/>
          <p:nvPr/>
        </p:nvGrpSpPr>
        <p:grpSpPr>
          <a:xfrm>
            <a:off x="2798131" y="2844929"/>
            <a:ext cx="4916409" cy="3669449"/>
            <a:chOff x="7247564" y="-184666"/>
            <a:chExt cx="4916409" cy="3669449"/>
          </a:xfrm>
        </p:grpSpPr>
        <p:sp>
          <p:nvSpPr>
            <p:cNvPr id="20" name="Tekstvak 19"/>
            <p:cNvSpPr txBox="1"/>
            <p:nvPr/>
          </p:nvSpPr>
          <p:spPr>
            <a:xfrm>
              <a:off x="7247564" y="-18466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 smtClean="0"/>
                <a:t>Game.cs</a:t>
              </a:r>
              <a:endParaRPr lang="nl-NL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9073" y="293908"/>
              <a:ext cx="4914900" cy="3190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4158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Benodigde klassen : </a:t>
            </a:r>
            <a:r>
              <a:rPr lang="nl-NL" dirty="0" err="1" smtClean="0"/>
              <a:t>MySqlConnection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NL" dirty="0" smtClean="0"/>
              <a:t>Voor elke vorm van communicatie met de database hebben we een </a:t>
            </a:r>
            <a:r>
              <a:rPr lang="nl-NL" b="1" dirty="0" err="1" smtClean="0"/>
              <a:t>MySqlConnection</a:t>
            </a:r>
            <a:r>
              <a:rPr lang="nl-NL" dirty="0" smtClean="0"/>
              <a:t> object nodig.</a:t>
            </a:r>
          </a:p>
          <a:p>
            <a:r>
              <a:rPr lang="nl-NL" dirty="0" smtClean="0"/>
              <a:t>In het startproject wordt deze aangemaakt in de </a:t>
            </a:r>
            <a:r>
              <a:rPr lang="nl-NL" dirty="0" err="1" smtClean="0"/>
              <a:t>constructor</a:t>
            </a:r>
            <a:r>
              <a:rPr lang="nl-NL" dirty="0" smtClean="0"/>
              <a:t> methode van de abstracte klasse </a:t>
            </a:r>
            <a:r>
              <a:rPr lang="nl-NL" b="1" dirty="0" err="1" smtClean="0"/>
              <a:t>DatabaseController</a:t>
            </a:r>
            <a:r>
              <a:rPr lang="nl-NL" dirty="0" smtClean="0"/>
              <a:t>.</a:t>
            </a:r>
          </a:p>
          <a:p>
            <a:endParaRPr lang="nl-NL" dirty="0"/>
          </a:p>
          <a:p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smtClean="0"/>
              <a:t>Elke klasse die van </a:t>
            </a:r>
            <a:r>
              <a:rPr lang="nl-NL" dirty="0" err="1" smtClean="0"/>
              <a:t>DatabaseController</a:t>
            </a:r>
            <a:r>
              <a:rPr lang="nl-NL" dirty="0" smtClean="0"/>
              <a:t> overerft heeft dus toegang tot een object van type </a:t>
            </a:r>
            <a:r>
              <a:rPr lang="nl-NL" b="1" dirty="0" err="1" smtClean="0"/>
              <a:t>MySqlConnection</a:t>
            </a:r>
            <a:r>
              <a:rPr lang="nl-NL" b="1" dirty="0" smtClean="0"/>
              <a:t>.</a:t>
            </a:r>
          </a:p>
          <a:p>
            <a:r>
              <a:rPr lang="nl-NL" dirty="0" smtClean="0"/>
              <a:t>Een connectie kan worden geopend </a:t>
            </a:r>
            <a:r>
              <a:rPr lang="nl-NL" b="1" dirty="0" smtClean="0"/>
              <a:t>Open() </a:t>
            </a:r>
            <a:r>
              <a:rPr lang="nl-NL" dirty="0" smtClean="0"/>
              <a:t>en gesloten </a:t>
            </a:r>
            <a:r>
              <a:rPr lang="nl-NL" b="1" dirty="0" smtClean="0"/>
              <a:t>Close().</a:t>
            </a:r>
          </a:p>
          <a:p>
            <a:endParaRPr lang="nl-NL" b="1" dirty="0" smtClean="0"/>
          </a:p>
          <a:p>
            <a:endParaRPr lang="nl-NL" dirty="0" smtClean="0"/>
          </a:p>
          <a:p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72" y="3660965"/>
            <a:ext cx="60102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hthoekige toelichting 3"/>
          <p:cNvSpPr/>
          <p:nvPr/>
        </p:nvSpPr>
        <p:spPr>
          <a:xfrm>
            <a:off x="3429000" y="3446620"/>
            <a:ext cx="3581400" cy="68103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Connectie string voor database bevat</a:t>
            </a:r>
          </a:p>
          <a:p>
            <a:pPr algn="ctr"/>
            <a:r>
              <a:rPr lang="nl-NL" sz="1400" dirty="0" smtClean="0"/>
              <a:t>Server, Database, </a:t>
            </a:r>
            <a:r>
              <a:rPr lang="nl-NL" sz="1400" dirty="0" err="1" smtClean="0"/>
              <a:t>UserName</a:t>
            </a:r>
            <a:r>
              <a:rPr lang="nl-NL" sz="1400" dirty="0" smtClean="0"/>
              <a:t> en Password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528981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lderheid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17206</TotalTime>
  <Words>893</Words>
  <Application>Microsoft Macintosh PowerPoint</Application>
  <PresentationFormat>Diavoorstelling (4:3)</PresentationFormat>
  <Paragraphs>165</Paragraphs>
  <Slides>15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6" baseType="lpstr">
      <vt:lpstr>Helderheid</vt:lpstr>
      <vt:lpstr>C #</vt:lpstr>
      <vt:lpstr>Value Type versus Reference type</vt:lpstr>
      <vt:lpstr> Passing types</vt:lpstr>
      <vt:lpstr>ADO.NET</vt:lpstr>
      <vt:lpstr>ADO.NET, MYSQL Overzicht.</vt:lpstr>
      <vt:lpstr>Visual studio : Communicatie met MYSQL</vt:lpstr>
      <vt:lpstr>MYSQL : lanparty database aanmaken</vt:lpstr>
      <vt:lpstr>Opbouw start project</vt:lpstr>
      <vt:lpstr>Benodigde klassen : MySqlConnection</vt:lpstr>
      <vt:lpstr>Benodigde klassen : MySqlTransaction</vt:lpstr>
      <vt:lpstr>Benodigde klasse: MySqlCommand</vt:lpstr>
      <vt:lpstr>Insert Genre : Uitgelegd</vt:lpstr>
      <vt:lpstr>InsertGenre(Genre genre) aanroepen</vt:lpstr>
      <vt:lpstr>Select Genres:Uitgelegd</vt:lpstr>
      <vt:lpstr>Opdracht : GenreController afmaken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rplruijs</dc:creator>
  <cp:lastModifiedBy>Remco Ruijsenaars</cp:lastModifiedBy>
  <cp:revision>214</cp:revision>
  <dcterms:created xsi:type="dcterms:W3CDTF">2012-12-10T21:19:19Z</dcterms:created>
  <dcterms:modified xsi:type="dcterms:W3CDTF">2014-02-18T11:36:48Z</dcterms:modified>
</cp:coreProperties>
</file>