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2" r:id="rId10"/>
    <p:sldId id="273" r:id="rId11"/>
    <p:sldId id="263" r:id="rId12"/>
    <p:sldId id="265" r:id="rId13"/>
    <p:sldId id="266" r:id="rId14"/>
    <p:sldId id="275" r:id="rId15"/>
    <p:sldId id="276" r:id="rId16"/>
    <p:sldId id="277" r:id="rId17"/>
    <p:sldId id="27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8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7E7926-69EA-46AC-B684-26CC8AD6433E}" type="datetimeFigureOut">
              <a:rPr lang="nl-NL" smtClean="0"/>
              <a:t>6-3-2013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B6630-DAF0-4F76-A25A-8F5C0D5A753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4755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Wednesday, March 06,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Wednesday, March 06,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Wednesday, March 06,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Wednesday, March 06,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Wednesday, March 06,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Wednesday, March 06,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Wednesday, March 06, 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Wednesday, March 06, 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Wednesday, March 06, 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Wednesday, March 06,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Wednesday, March 06,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Wednesday, March 06,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ASP.NET MVC 3</a:t>
            </a:r>
            <a:endParaRPr lang="en-US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Razor views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Forms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</a:t>
            </a:r>
            <a:r>
              <a:rPr lang="en-US" dirty="0" smtClean="0"/>
              <a:t>ost action </a:t>
            </a:r>
            <a:r>
              <a:rPr lang="en-US" smtClean="0"/>
              <a:t>methods.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935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Links: </a:t>
            </a:r>
            <a:r>
              <a:rPr lang="nl-NL" dirty="0" err="1"/>
              <a:t>p</a:t>
            </a:r>
            <a:r>
              <a:rPr lang="nl-NL" dirty="0" err="1" smtClean="0"/>
              <a:t>lain</a:t>
            </a:r>
            <a:r>
              <a:rPr lang="nl-NL" dirty="0" smtClean="0"/>
              <a:t> html of </a:t>
            </a:r>
            <a:r>
              <a:rPr lang="nl-NL" dirty="0" err="1"/>
              <a:t>r</a:t>
            </a:r>
            <a:r>
              <a:rPr lang="nl-NL" dirty="0" err="1" smtClean="0"/>
              <a:t>azor</a:t>
            </a:r>
            <a:r>
              <a:rPr lang="nl-NL" dirty="0" smtClean="0"/>
              <a:t> html helper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In </a:t>
            </a:r>
            <a:r>
              <a:rPr lang="nl-NL" b="1" dirty="0" err="1" smtClean="0"/>
              <a:t>index.cshtml</a:t>
            </a:r>
            <a:r>
              <a:rPr lang="nl-NL" b="1" dirty="0" smtClean="0"/>
              <a:t> zijn drie links toegevoegd.</a:t>
            </a:r>
          </a:p>
          <a:p>
            <a:endParaRPr lang="nl-NL" b="1" dirty="0"/>
          </a:p>
          <a:p>
            <a:endParaRPr lang="nl-NL" b="1" dirty="0" smtClean="0"/>
          </a:p>
          <a:p>
            <a:pPr marL="0" indent="0">
              <a:buNone/>
            </a:pPr>
            <a:endParaRPr lang="nl-NL" b="1" dirty="0" smtClean="0"/>
          </a:p>
          <a:p>
            <a:pPr marL="0" indent="0">
              <a:buNone/>
            </a:pPr>
            <a:endParaRPr lang="nl-NL" b="1" dirty="0" smtClean="0"/>
          </a:p>
          <a:p>
            <a:r>
              <a:rPr lang="nl-NL" b="1" dirty="0" smtClean="0"/>
              <a:t>Resultaat</a:t>
            </a:r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endParaRPr lang="nl-NL" b="1" dirty="0" smtClean="0"/>
          </a:p>
          <a:p>
            <a:endParaRPr lang="nl-NL" b="1" dirty="0" smtClean="0"/>
          </a:p>
          <a:p>
            <a:endParaRPr lang="nl-NL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138" y="2085975"/>
            <a:ext cx="6877050" cy="1571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Rechthoekige toelichting 3"/>
          <p:cNvSpPr/>
          <p:nvPr/>
        </p:nvSpPr>
        <p:spPr>
          <a:xfrm>
            <a:off x="6477000" y="2209800"/>
            <a:ext cx="1447800" cy="306324"/>
          </a:xfrm>
          <a:prstGeom prst="wedgeRectCallout">
            <a:avLst>
              <a:gd name="adj1" fmla="val -128250"/>
              <a:gd name="adj2" fmla="val 1045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Plain</a:t>
            </a:r>
            <a:r>
              <a:rPr lang="nl-NL" sz="1200" dirty="0" smtClean="0"/>
              <a:t> html. </a:t>
            </a:r>
            <a:endParaRPr lang="nl-NL" sz="1200" dirty="0"/>
          </a:p>
        </p:txBody>
      </p:sp>
      <p:sp>
        <p:nvSpPr>
          <p:cNvPr id="6" name="Rechthoekige toelichting 5"/>
          <p:cNvSpPr/>
          <p:nvPr/>
        </p:nvSpPr>
        <p:spPr>
          <a:xfrm>
            <a:off x="6762750" y="3429000"/>
            <a:ext cx="1905000" cy="457200"/>
          </a:xfrm>
          <a:prstGeom prst="wedgeRectCallout">
            <a:avLst>
              <a:gd name="adj1" fmla="val -301144"/>
              <a:gd name="adj2" fmla="val -671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Razor</a:t>
            </a:r>
            <a:r>
              <a:rPr lang="nl-NL" sz="1200" dirty="0" smtClean="0"/>
              <a:t> html helper</a:t>
            </a:r>
            <a:endParaRPr lang="nl-NL" sz="12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05" y="4191000"/>
            <a:ext cx="5267325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124081"/>
            <a:ext cx="7029450" cy="1543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69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3876675" cy="280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10" y="4088747"/>
            <a:ext cx="4886325" cy="2676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Forms en Post : </a:t>
            </a:r>
            <a:r>
              <a:rPr lang="nl-NL" dirty="0" err="1" smtClean="0"/>
              <a:t>Oldschool</a:t>
            </a:r>
            <a:r>
              <a:rPr lang="nl-NL" dirty="0" smtClean="0"/>
              <a:t> 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grpSp>
        <p:nvGrpSpPr>
          <p:cNvPr id="13" name="Groep 12"/>
          <p:cNvGrpSpPr/>
          <p:nvPr/>
        </p:nvGrpSpPr>
        <p:grpSpPr>
          <a:xfrm>
            <a:off x="4478043" y="1485998"/>
            <a:ext cx="4042202" cy="4067758"/>
            <a:chOff x="4478043" y="1485998"/>
            <a:chExt cx="4042202" cy="4067758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8795" y="1858056"/>
              <a:ext cx="3981450" cy="36957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4" name="Tekstvak 3"/>
            <p:cNvSpPr txBox="1"/>
            <p:nvPr/>
          </p:nvSpPr>
          <p:spPr>
            <a:xfrm>
              <a:off x="4478043" y="1485998"/>
              <a:ext cx="30828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err="1"/>
                <a:t>NewGenreOldSchool.cshtml</a:t>
              </a:r>
              <a:endParaRPr lang="nl-NL" dirty="0"/>
            </a:p>
          </p:txBody>
        </p:sp>
      </p:grpSp>
      <p:sp>
        <p:nvSpPr>
          <p:cNvPr id="5" name="Rechthoekige toelichting 4"/>
          <p:cNvSpPr/>
          <p:nvPr/>
        </p:nvSpPr>
        <p:spPr>
          <a:xfrm>
            <a:off x="6400800" y="980107"/>
            <a:ext cx="2743200" cy="990600"/>
          </a:xfrm>
          <a:prstGeom prst="wedgeRectCallout">
            <a:avLst>
              <a:gd name="adj1" fmla="val -69539"/>
              <a:gd name="adj2" fmla="val 1001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200" dirty="0" err="1" smtClean="0"/>
              <a:t>Submit</a:t>
            </a:r>
            <a:r>
              <a:rPr lang="nl-NL" sz="1200" dirty="0" smtClean="0"/>
              <a:t> van dit form veroorzaakt een post. Deze POST wordt afgevangen door Action methode </a:t>
            </a:r>
            <a:r>
              <a:rPr lang="nl-NL" sz="1200" b="1" dirty="0" err="1" smtClean="0"/>
              <a:t>CreateGenreOldSchool</a:t>
            </a:r>
            <a:r>
              <a:rPr lang="nl-NL" sz="1200" dirty="0" smtClean="0"/>
              <a:t> in Controller </a:t>
            </a:r>
            <a:r>
              <a:rPr lang="nl-NL" sz="1200" b="1" dirty="0" smtClean="0"/>
              <a:t>Genre </a:t>
            </a:r>
            <a:endParaRPr lang="nl-NL" sz="1200" b="1" dirty="0"/>
          </a:p>
        </p:txBody>
      </p:sp>
      <p:sp>
        <p:nvSpPr>
          <p:cNvPr id="7" name="Rechthoekige toelichting 6"/>
          <p:cNvSpPr/>
          <p:nvPr/>
        </p:nvSpPr>
        <p:spPr>
          <a:xfrm>
            <a:off x="1447800" y="3658558"/>
            <a:ext cx="2697147" cy="533400"/>
          </a:xfrm>
          <a:prstGeom prst="wedgeRectCallout">
            <a:avLst>
              <a:gd name="adj1" fmla="val -72180"/>
              <a:gd name="adj2" fmla="val 325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Action methode is alleen aan te roepen door een POST (en dus niet GET)</a:t>
            </a:r>
            <a:endParaRPr lang="nl-NL" sz="1200" dirty="0"/>
          </a:p>
        </p:txBody>
      </p:sp>
      <p:cxnSp>
        <p:nvCxnSpPr>
          <p:cNvPr id="9" name="Rechte verbindingslijn met pijl 8"/>
          <p:cNvCxnSpPr/>
          <p:nvPr/>
        </p:nvCxnSpPr>
        <p:spPr>
          <a:xfrm flipV="1">
            <a:off x="2324100" y="3705906"/>
            <a:ext cx="4762500" cy="880999"/>
          </a:xfrm>
          <a:prstGeom prst="straightConnector1">
            <a:avLst/>
          </a:prstGeom>
          <a:ln w="1905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met pijl 10"/>
          <p:cNvCxnSpPr/>
          <p:nvPr/>
        </p:nvCxnSpPr>
        <p:spPr>
          <a:xfrm flipV="1">
            <a:off x="2667000" y="4620457"/>
            <a:ext cx="4648200" cy="76200"/>
          </a:xfrm>
          <a:prstGeom prst="straightConnector1">
            <a:avLst/>
          </a:prstGeom>
          <a:ln w="1905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hoekige toelichting 13"/>
          <p:cNvSpPr/>
          <p:nvPr/>
        </p:nvSpPr>
        <p:spPr>
          <a:xfrm>
            <a:off x="4110449" y="5117975"/>
            <a:ext cx="1524000" cy="739898"/>
          </a:xfrm>
          <a:prstGeom prst="wedgeRectCallout">
            <a:avLst>
              <a:gd name="adj1" fmla="val -193260"/>
              <a:gd name="adj2" fmla="val -563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Genre object aanmaken en vullen met </a:t>
            </a:r>
            <a:r>
              <a:rPr lang="nl-NL" sz="1200" dirty="0" err="1" smtClean="0"/>
              <a:t>Request</a:t>
            </a:r>
            <a:r>
              <a:rPr lang="nl-NL" sz="1200" dirty="0" smtClean="0"/>
              <a:t> parameters</a:t>
            </a:r>
            <a:endParaRPr lang="nl-NL" sz="1200" dirty="0"/>
          </a:p>
        </p:txBody>
      </p:sp>
      <p:sp>
        <p:nvSpPr>
          <p:cNvPr id="18" name="Rechthoekige toelichting 17"/>
          <p:cNvSpPr/>
          <p:nvPr/>
        </p:nvSpPr>
        <p:spPr>
          <a:xfrm>
            <a:off x="4110449" y="5551549"/>
            <a:ext cx="1676401" cy="612648"/>
          </a:xfrm>
          <a:prstGeom prst="wedgeRectCallout">
            <a:avLst>
              <a:gd name="adj1" fmla="val -179862"/>
              <a:gd name="adj2" fmla="val -563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Genre proberen op te slaan in database</a:t>
            </a:r>
            <a:endParaRPr lang="nl-NL" sz="1200" b="1" dirty="0"/>
          </a:p>
        </p:txBody>
      </p:sp>
      <p:sp>
        <p:nvSpPr>
          <p:cNvPr id="19" name="Rechthoekige toelichting 18"/>
          <p:cNvSpPr/>
          <p:nvPr/>
        </p:nvSpPr>
        <p:spPr>
          <a:xfrm>
            <a:off x="4191000" y="6040300"/>
            <a:ext cx="1676401" cy="612648"/>
          </a:xfrm>
          <a:prstGeom prst="wedgeRectCallout">
            <a:avLst>
              <a:gd name="adj1" fmla="val -181980"/>
              <a:gd name="adj2" fmla="val -403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Indien iets fout gegaan, foutmelding op </a:t>
            </a:r>
            <a:r>
              <a:rPr lang="nl-NL" sz="1200" dirty="0" err="1" smtClean="0"/>
              <a:t>ViewBag</a:t>
            </a:r>
            <a:r>
              <a:rPr lang="nl-NL" sz="1200" dirty="0" smtClean="0"/>
              <a:t> zetten</a:t>
            </a:r>
            <a:endParaRPr lang="nl-NL" sz="1200" b="1" dirty="0"/>
          </a:p>
        </p:txBody>
      </p:sp>
      <p:sp>
        <p:nvSpPr>
          <p:cNvPr id="20" name="Rechthoekige toelichting 19"/>
          <p:cNvSpPr/>
          <p:nvPr/>
        </p:nvSpPr>
        <p:spPr>
          <a:xfrm>
            <a:off x="5634449" y="5713317"/>
            <a:ext cx="1972633" cy="950976"/>
          </a:xfrm>
          <a:prstGeom prst="wedgeRectCallout">
            <a:avLst>
              <a:gd name="adj1" fmla="val -168269"/>
              <a:gd name="adj2" fmla="val 460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Redirect</a:t>
            </a:r>
            <a:r>
              <a:rPr lang="nl-NL" sz="1200" dirty="0" smtClean="0"/>
              <a:t> naar de </a:t>
            </a:r>
            <a:r>
              <a:rPr lang="nl-NL" sz="1200" dirty="0" err="1" smtClean="0"/>
              <a:t>ActionMethode</a:t>
            </a:r>
            <a:r>
              <a:rPr lang="nl-NL" sz="1200" dirty="0" smtClean="0"/>
              <a:t> </a:t>
            </a:r>
            <a:r>
              <a:rPr lang="nl-NL" sz="1200" b="1" dirty="0" smtClean="0"/>
              <a:t>Index() </a:t>
            </a:r>
            <a:r>
              <a:rPr lang="nl-NL" sz="1200" dirty="0" smtClean="0"/>
              <a:t>van de controller </a:t>
            </a:r>
            <a:r>
              <a:rPr lang="nl-NL" sz="1200" b="1" dirty="0" smtClean="0"/>
              <a:t>Genre</a:t>
            </a:r>
            <a:endParaRPr lang="nl-NL" sz="1200" b="1" dirty="0"/>
          </a:p>
        </p:txBody>
      </p:sp>
    </p:spTree>
    <p:extLst>
      <p:ext uri="{BB962C8B-B14F-4D97-AF65-F5344CB8AC3E}">
        <p14:creationId xmlns:p14="http://schemas.microsoft.com/office/powerpoint/2010/main" val="28400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4" grpId="0" animBg="1"/>
      <p:bldP spid="18" grpId="0" animBg="1"/>
      <p:bldP spid="19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Forms en Post : Parameter binding 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4343400" cy="282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350" y="1967883"/>
            <a:ext cx="4438650" cy="3867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4800600" y="1595592"/>
            <a:ext cx="386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NewGenreParameterBinding.cshtml</a:t>
            </a:r>
            <a:endParaRPr lang="nl-N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99" y="4352925"/>
            <a:ext cx="4941616" cy="21701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7" name="Rechte verbindingslijn met pijl 6"/>
          <p:cNvCxnSpPr/>
          <p:nvPr/>
        </p:nvCxnSpPr>
        <p:spPr>
          <a:xfrm flipV="1">
            <a:off x="3657600" y="3901458"/>
            <a:ext cx="3505200" cy="594342"/>
          </a:xfrm>
          <a:prstGeom prst="straightConnector1">
            <a:avLst/>
          </a:prstGeom>
          <a:ln w="1905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met pijl 8"/>
          <p:cNvCxnSpPr/>
          <p:nvPr/>
        </p:nvCxnSpPr>
        <p:spPr>
          <a:xfrm>
            <a:off x="4705350" y="4648200"/>
            <a:ext cx="2762250" cy="76200"/>
          </a:xfrm>
          <a:prstGeom prst="straightConnector1">
            <a:avLst/>
          </a:prstGeom>
          <a:ln w="1905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36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92" y="1343748"/>
            <a:ext cx="4286250" cy="3848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Forms en Post : Model binding</a:t>
            </a:r>
            <a:endParaRPr lang="nl-NL" dirty="0"/>
          </a:p>
        </p:txBody>
      </p:sp>
      <p:grpSp>
        <p:nvGrpSpPr>
          <p:cNvPr id="10" name="Groep 9"/>
          <p:cNvGrpSpPr/>
          <p:nvPr/>
        </p:nvGrpSpPr>
        <p:grpSpPr>
          <a:xfrm>
            <a:off x="4732538" y="1295400"/>
            <a:ext cx="4248150" cy="2552700"/>
            <a:chOff x="4732538" y="1295400"/>
            <a:chExt cx="4248150" cy="25527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2538" y="1752600"/>
              <a:ext cx="4248150" cy="20955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4" name="Tekstvak 3"/>
            <p:cNvSpPr txBox="1"/>
            <p:nvPr/>
          </p:nvSpPr>
          <p:spPr>
            <a:xfrm>
              <a:off x="4776788" y="1295400"/>
              <a:ext cx="198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err="1" smtClean="0"/>
                <a:t>Models</a:t>
              </a:r>
              <a:r>
                <a:rPr lang="nl-NL" dirty="0" smtClean="0"/>
                <a:t>/</a:t>
              </a:r>
              <a:r>
                <a:rPr lang="nl-NL" dirty="0" err="1" smtClean="0"/>
                <a:t>Genre.cs</a:t>
              </a:r>
              <a:endParaRPr lang="nl-NL" dirty="0"/>
            </a:p>
          </p:txBody>
        </p:sp>
      </p:grpSp>
      <p:cxnSp>
        <p:nvCxnSpPr>
          <p:cNvPr id="7" name="Rechte verbindingslijn met pijl 6"/>
          <p:cNvCxnSpPr/>
          <p:nvPr/>
        </p:nvCxnSpPr>
        <p:spPr>
          <a:xfrm flipV="1">
            <a:off x="3141400" y="2328000"/>
            <a:ext cx="2797484" cy="864262"/>
          </a:xfrm>
          <a:prstGeom prst="straightConnector1">
            <a:avLst/>
          </a:prstGeom>
          <a:ln w="1905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met pijl 8"/>
          <p:cNvCxnSpPr/>
          <p:nvPr/>
        </p:nvCxnSpPr>
        <p:spPr>
          <a:xfrm flipV="1">
            <a:off x="3690151" y="2499064"/>
            <a:ext cx="2362200" cy="1447800"/>
          </a:xfrm>
          <a:prstGeom prst="straightConnector1">
            <a:avLst/>
          </a:prstGeom>
          <a:ln w="1905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hoekige toelichting 11"/>
          <p:cNvSpPr/>
          <p:nvPr/>
        </p:nvSpPr>
        <p:spPr>
          <a:xfrm>
            <a:off x="5055832" y="5133974"/>
            <a:ext cx="3992917" cy="1038226"/>
          </a:xfrm>
          <a:prstGeom prst="wedgeRectCallout">
            <a:avLst>
              <a:gd name="adj1" fmla="val -42177"/>
              <a:gd name="adj2" fmla="val -661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Namen inputvelden moeten overeenkomen met de namen van de </a:t>
            </a:r>
            <a:r>
              <a:rPr lang="nl-NL" dirty="0" err="1" smtClean="0"/>
              <a:t>properties</a:t>
            </a:r>
            <a:r>
              <a:rPr lang="nl-NL" dirty="0" smtClean="0"/>
              <a:t> van het model. Niet case </a:t>
            </a:r>
            <a:r>
              <a:rPr lang="nl-NL" dirty="0" err="1" smtClean="0"/>
              <a:t>sensitive</a:t>
            </a:r>
            <a:endParaRPr lang="nl-N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42" y="4343400"/>
            <a:ext cx="4267200" cy="2266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1" name="Rechte verbindingslijn met pijl 10"/>
          <p:cNvCxnSpPr/>
          <p:nvPr/>
        </p:nvCxnSpPr>
        <p:spPr>
          <a:xfrm flipV="1">
            <a:off x="3657600" y="1905000"/>
            <a:ext cx="2281284" cy="2590800"/>
          </a:xfrm>
          <a:prstGeom prst="straightConnector1">
            <a:avLst/>
          </a:prstGeom>
          <a:ln w="1905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36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Tonen van bestaande genres.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1692676"/>
            <a:ext cx="3828417" cy="2586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657600"/>
            <a:ext cx="5153025" cy="2943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kstvak 5"/>
          <p:cNvSpPr txBox="1"/>
          <p:nvPr/>
        </p:nvSpPr>
        <p:spPr>
          <a:xfrm>
            <a:off x="4572000" y="1692676"/>
            <a:ext cx="411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nl-NL" sz="1600" dirty="0" smtClean="0"/>
              <a:t>De </a:t>
            </a:r>
            <a:r>
              <a:rPr lang="nl-NL" sz="1600" b="1" dirty="0" smtClean="0"/>
              <a:t>Index() </a:t>
            </a:r>
            <a:r>
              <a:rPr lang="nl-NL" sz="1600" dirty="0" smtClean="0"/>
              <a:t>methode van </a:t>
            </a:r>
            <a:r>
              <a:rPr lang="nl-NL" sz="1600" b="1" dirty="0" err="1" smtClean="0"/>
              <a:t>GenreController</a:t>
            </a:r>
            <a:r>
              <a:rPr lang="nl-NL" sz="1600" dirty="0" smtClean="0"/>
              <a:t> wordt aangeroepen.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NL" sz="1600" dirty="0" smtClean="0"/>
              <a:t>Deze methode is dus verantwoordelijk om de juiste informatie ‘klaar te zetten’ voor de View. (Views/Genre/</a:t>
            </a:r>
            <a:r>
              <a:rPr lang="nl-NL" sz="1600" dirty="0" err="1" smtClean="0"/>
              <a:t>Index.cshtml</a:t>
            </a:r>
            <a:r>
              <a:rPr lang="nl-NL" sz="1600" dirty="0" smtClean="0"/>
              <a:t>)</a:t>
            </a:r>
          </a:p>
        </p:txBody>
      </p:sp>
      <p:sp>
        <p:nvSpPr>
          <p:cNvPr id="7" name="Rechthoekige toelichting 6"/>
          <p:cNvSpPr/>
          <p:nvPr/>
        </p:nvSpPr>
        <p:spPr>
          <a:xfrm>
            <a:off x="6176639" y="3440514"/>
            <a:ext cx="2286000" cy="838200"/>
          </a:xfrm>
          <a:prstGeom prst="wedgeRectCallout">
            <a:avLst>
              <a:gd name="adj1" fmla="val -75979"/>
              <a:gd name="adj2" fmla="val 189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Klasse </a:t>
            </a:r>
            <a:r>
              <a:rPr lang="nl-NL" sz="1200" b="1" dirty="0" err="1" smtClean="0"/>
              <a:t>GenreDBController</a:t>
            </a:r>
            <a:r>
              <a:rPr lang="nl-NL" sz="1200" dirty="0" smtClean="0"/>
              <a:t> verzorgt de communicatie met de database wat betreft genres. </a:t>
            </a:r>
            <a:endParaRPr lang="nl-NL" sz="1200" dirty="0"/>
          </a:p>
        </p:txBody>
      </p:sp>
      <p:sp>
        <p:nvSpPr>
          <p:cNvPr id="9" name="Rechthoekige toelichting 8"/>
          <p:cNvSpPr/>
          <p:nvPr/>
        </p:nvSpPr>
        <p:spPr>
          <a:xfrm>
            <a:off x="6176639" y="4114800"/>
            <a:ext cx="2286000" cy="838200"/>
          </a:xfrm>
          <a:prstGeom prst="wedgeRectCallout">
            <a:avLst>
              <a:gd name="adj1" fmla="val -106658"/>
              <a:gd name="adj2" fmla="val 560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Genres worden uit database opgehaald en opgeslagen in een </a:t>
            </a:r>
            <a:r>
              <a:rPr lang="nl-NL" sz="1200" b="1" dirty="0" smtClean="0"/>
              <a:t>List&lt;Genre&gt;</a:t>
            </a:r>
            <a:endParaRPr lang="nl-NL" sz="1200" b="1" dirty="0"/>
          </a:p>
        </p:txBody>
      </p:sp>
      <p:sp>
        <p:nvSpPr>
          <p:cNvPr id="10" name="Rechthoekige toelichting 9"/>
          <p:cNvSpPr/>
          <p:nvPr/>
        </p:nvSpPr>
        <p:spPr>
          <a:xfrm>
            <a:off x="6176639" y="4674394"/>
            <a:ext cx="2286000" cy="557212"/>
          </a:xfrm>
          <a:prstGeom prst="wedgeRectCallout">
            <a:avLst>
              <a:gd name="adj1" fmla="val -193260"/>
              <a:gd name="adj2" fmla="val 58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Genres (=Model) worden meegegeven aan de view.  </a:t>
            </a:r>
            <a:endParaRPr lang="nl-NL" sz="1200" dirty="0"/>
          </a:p>
        </p:txBody>
      </p:sp>
      <p:sp>
        <p:nvSpPr>
          <p:cNvPr id="11" name="Rechthoekige toelichting 10"/>
          <p:cNvSpPr/>
          <p:nvPr/>
        </p:nvSpPr>
        <p:spPr>
          <a:xfrm>
            <a:off x="6186996" y="5028968"/>
            <a:ext cx="2286000" cy="838200"/>
          </a:xfrm>
          <a:prstGeom prst="wedgeRectCallout">
            <a:avLst>
              <a:gd name="adj1" fmla="val -105492"/>
              <a:gd name="adj2" fmla="val 645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Mocht er iets fout zijn gegaan bij het ophalen van de genres, dan zetten we een foutmelding op de </a:t>
            </a:r>
            <a:r>
              <a:rPr lang="nl-NL" sz="1200" b="1" dirty="0" err="1" smtClean="0"/>
              <a:t>ViewBag</a:t>
            </a:r>
            <a:r>
              <a:rPr lang="nl-NL" sz="1200" b="1" dirty="0" smtClean="0"/>
              <a:t> </a:t>
            </a:r>
            <a:endParaRPr lang="nl-NL" sz="1200" b="1" dirty="0"/>
          </a:p>
        </p:txBody>
      </p:sp>
      <p:sp>
        <p:nvSpPr>
          <p:cNvPr id="12" name="Rechthoekige toelichting 11"/>
          <p:cNvSpPr/>
          <p:nvPr/>
        </p:nvSpPr>
        <p:spPr>
          <a:xfrm>
            <a:off x="6186996" y="5871839"/>
            <a:ext cx="2286000" cy="609600"/>
          </a:xfrm>
          <a:prstGeom prst="wedgeRectCallout">
            <a:avLst>
              <a:gd name="adj1" fmla="val -212677"/>
              <a:gd name="adj2" fmla="val 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b="1" dirty="0" smtClean="0"/>
              <a:t>View</a:t>
            </a:r>
            <a:r>
              <a:rPr lang="nl-NL" sz="1200" dirty="0" smtClean="0"/>
              <a:t> wordt geretourneerd zonder genres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3076078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9" y="1914541"/>
            <a:ext cx="6310312" cy="42481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Tonen van bestaande genres</a:t>
            </a:r>
            <a:endParaRPr lang="nl-NL" dirty="0"/>
          </a:p>
        </p:txBody>
      </p:sp>
      <p:sp>
        <p:nvSpPr>
          <p:cNvPr id="4" name="Rechthoekige toelichting 3"/>
          <p:cNvSpPr/>
          <p:nvPr/>
        </p:nvSpPr>
        <p:spPr>
          <a:xfrm>
            <a:off x="6629400" y="1828800"/>
            <a:ext cx="1752600" cy="728753"/>
          </a:xfrm>
          <a:prstGeom prst="wedgeRectCallout">
            <a:avLst>
              <a:gd name="adj1" fmla="val -247046"/>
              <a:gd name="adj2" fmla="val -228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Declareren van het type van het model dat door de controller is ‘klaargezet’</a:t>
            </a:r>
            <a:endParaRPr lang="nl-NL" sz="1200" dirty="0"/>
          </a:p>
        </p:txBody>
      </p:sp>
      <p:sp>
        <p:nvSpPr>
          <p:cNvPr id="8" name="Rechthoekige toelichting 7"/>
          <p:cNvSpPr/>
          <p:nvPr/>
        </p:nvSpPr>
        <p:spPr>
          <a:xfrm>
            <a:off x="6629400" y="2734321"/>
            <a:ext cx="1752600" cy="576353"/>
          </a:xfrm>
          <a:prstGeom prst="wedgeRectCallout">
            <a:avLst>
              <a:gd name="adj1" fmla="val -230330"/>
              <a:gd name="adj2" fmla="val -384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Indien Foutmelding aanwezig, dan tonen (in het rood). </a:t>
            </a:r>
            <a:endParaRPr lang="nl-NL" sz="1200" dirty="0"/>
          </a:p>
        </p:txBody>
      </p:sp>
      <p:sp>
        <p:nvSpPr>
          <p:cNvPr id="12" name="Rechthoekige toelichting 11"/>
          <p:cNvSpPr/>
          <p:nvPr/>
        </p:nvSpPr>
        <p:spPr>
          <a:xfrm>
            <a:off x="6629400" y="3213715"/>
            <a:ext cx="1752600" cy="914401"/>
          </a:xfrm>
          <a:prstGeom prst="wedgeRectCallout">
            <a:avLst>
              <a:gd name="adj1" fmla="val -358486"/>
              <a:gd name="adj2" fmla="val -706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Indien er een Model klaargezet is door controller, dan wordt er een html tabel gemaakt</a:t>
            </a:r>
            <a:endParaRPr lang="nl-NL" sz="1200" dirty="0"/>
          </a:p>
        </p:txBody>
      </p:sp>
      <p:sp>
        <p:nvSpPr>
          <p:cNvPr id="13" name="Rechthoekige toelichting 12"/>
          <p:cNvSpPr/>
          <p:nvPr/>
        </p:nvSpPr>
        <p:spPr>
          <a:xfrm>
            <a:off x="6629400" y="4038601"/>
            <a:ext cx="1752600" cy="533400"/>
          </a:xfrm>
          <a:prstGeom prst="wedgeRectCallout">
            <a:avLst>
              <a:gd name="adj1" fmla="val -308338"/>
              <a:gd name="adj2" fmla="val -689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Kolom headers definiëren</a:t>
            </a:r>
            <a:endParaRPr lang="nl-NL" sz="1200" dirty="0"/>
          </a:p>
        </p:txBody>
      </p:sp>
      <p:sp>
        <p:nvSpPr>
          <p:cNvPr id="16" name="Rechthoekige toelichting 15"/>
          <p:cNvSpPr/>
          <p:nvPr/>
        </p:nvSpPr>
        <p:spPr>
          <a:xfrm>
            <a:off x="6618303" y="4545369"/>
            <a:ext cx="1752600" cy="533400"/>
          </a:xfrm>
          <a:prstGeom prst="wedgeRectCallout">
            <a:avLst>
              <a:gd name="adj1" fmla="val -253125"/>
              <a:gd name="adj2" fmla="val -373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Itereer door de </a:t>
            </a:r>
            <a:r>
              <a:rPr lang="nl-NL" sz="1200" b="1" dirty="0" smtClean="0"/>
              <a:t>List&lt;Genre&gt;</a:t>
            </a:r>
            <a:endParaRPr lang="nl-NL" sz="1200" b="1" dirty="0"/>
          </a:p>
        </p:txBody>
      </p:sp>
      <p:sp>
        <p:nvSpPr>
          <p:cNvPr id="15" name="Rechthoekige toelichting 14"/>
          <p:cNvSpPr/>
          <p:nvPr/>
        </p:nvSpPr>
        <p:spPr>
          <a:xfrm>
            <a:off x="6629400" y="4724400"/>
            <a:ext cx="1752600" cy="533400"/>
          </a:xfrm>
          <a:prstGeom prst="wedgeRectCallout">
            <a:avLst>
              <a:gd name="adj1" fmla="val -267308"/>
              <a:gd name="adj2" fmla="val -7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Properties</a:t>
            </a:r>
            <a:r>
              <a:rPr lang="nl-NL" sz="1200" dirty="0" smtClean="0"/>
              <a:t> </a:t>
            </a:r>
            <a:r>
              <a:rPr lang="nl-NL" sz="1200" b="1" dirty="0" smtClean="0"/>
              <a:t>Naam</a:t>
            </a:r>
            <a:r>
              <a:rPr lang="nl-NL" sz="1200" dirty="0" smtClean="0"/>
              <a:t> en </a:t>
            </a:r>
            <a:r>
              <a:rPr lang="nl-NL" sz="1200" b="1" dirty="0" smtClean="0"/>
              <a:t>Verslavend</a:t>
            </a:r>
            <a:r>
              <a:rPr lang="nl-NL" sz="1200" dirty="0" smtClean="0"/>
              <a:t> worden per genre getoond</a:t>
            </a:r>
            <a:endParaRPr lang="nl-NL" sz="1200" dirty="0"/>
          </a:p>
        </p:txBody>
      </p:sp>
      <p:sp>
        <p:nvSpPr>
          <p:cNvPr id="18" name="Rechthoekige toelichting 17"/>
          <p:cNvSpPr/>
          <p:nvPr/>
        </p:nvSpPr>
        <p:spPr>
          <a:xfrm>
            <a:off x="6781800" y="5270377"/>
            <a:ext cx="1889464" cy="1524000"/>
          </a:xfrm>
          <a:prstGeom prst="wedgeRectCallout">
            <a:avLst>
              <a:gd name="adj1" fmla="val -283868"/>
              <a:gd name="adj2" fmla="val -326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Action links aanmaken om genre te kunnen wijzigen en </a:t>
            </a:r>
            <a:r>
              <a:rPr lang="nl-NL" sz="1200" dirty="0" err="1" smtClean="0"/>
              <a:t>verwijderen.Let</a:t>
            </a:r>
            <a:r>
              <a:rPr lang="nl-NL" sz="1200" dirty="0" smtClean="0"/>
              <a:t> op derde parameter new {</a:t>
            </a:r>
            <a:r>
              <a:rPr lang="nl-NL" sz="1200" dirty="0" err="1" smtClean="0"/>
              <a:t>genreId</a:t>
            </a:r>
            <a:r>
              <a:rPr lang="nl-NL" sz="1200" dirty="0" smtClean="0"/>
              <a:t> = @Model[i].ID } Zo geef je een parameter mee aan een </a:t>
            </a:r>
            <a:r>
              <a:rPr lang="nl-NL" sz="1200" dirty="0" err="1" smtClean="0"/>
              <a:t>razor</a:t>
            </a:r>
            <a:r>
              <a:rPr lang="nl-NL" sz="1200" dirty="0" smtClean="0"/>
              <a:t> </a:t>
            </a:r>
            <a:r>
              <a:rPr lang="nl-NL" sz="1200" dirty="0" err="1" smtClean="0"/>
              <a:t>ActionLink</a:t>
            </a:r>
            <a:endParaRPr lang="nl-NL" sz="1200" dirty="0" smtClean="0"/>
          </a:p>
        </p:txBody>
      </p:sp>
      <p:sp>
        <p:nvSpPr>
          <p:cNvPr id="7" name="Tekstvak 6"/>
          <p:cNvSpPr txBox="1"/>
          <p:nvPr/>
        </p:nvSpPr>
        <p:spPr>
          <a:xfrm>
            <a:off x="68802" y="1505634"/>
            <a:ext cx="2924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Views/Genre/Index.cs.html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7705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8" grpId="0" animBg="1"/>
      <p:bldP spid="8" grpId="1" animBg="1"/>
      <p:bldP spid="12" grpId="0" animBg="1"/>
      <p:bldP spid="12" grpId="1" animBg="1"/>
      <p:bldP spid="13" grpId="0" animBg="1"/>
      <p:bldP spid="13" grpId="1" animBg="1"/>
      <p:bldP spid="16" grpId="0" animBg="1"/>
      <p:bldP spid="16" grpId="1" animBg="1"/>
      <p:bldP spid="15" grpId="0" animBg="1"/>
      <p:bldP spid="15" grpId="1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Oefening: Evenementen tonen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Zorg ervoor dat </a:t>
            </a:r>
            <a:r>
              <a:rPr lang="nl-NL" dirty="0" smtClean="0"/>
              <a:t>de volgende </a:t>
            </a:r>
            <a:r>
              <a:rPr lang="nl-NL" dirty="0" err="1" smtClean="0"/>
              <a:t>url</a:t>
            </a:r>
            <a:r>
              <a:rPr lang="nl-NL" dirty="0" smtClean="0"/>
              <a:t> een lijst met evenementen toont. </a:t>
            </a:r>
          </a:p>
          <a:p>
            <a:r>
              <a:rPr lang="nl-NL" dirty="0" smtClean="0"/>
              <a:t>Stappenplan.</a:t>
            </a:r>
          </a:p>
          <a:p>
            <a:pPr lvl="1"/>
            <a:r>
              <a:rPr lang="nl-NL" dirty="0" smtClean="0"/>
              <a:t>Maak Controllers/</a:t>
            </a:r>
            <a:r>
              <a:rPr lang="nl-NL" dirty="0" err="1" smtClean="0"/>
              <a:t>EvenementenController.cs</a:t>
            </a:r>
            <a:r>
              <a:rPr lang="nl-NL" dirty="0" smtClean="0"/>
              <a:t> aan. </a:t>
            </a:r>
          </a:p>
          <a:p>
            <a:pPr lvl="1"/>
            <a:r>
              <a:rPr lang="nl-NL" dirty="0" smtClean="0"/>
              <a:t>Implementeer de Index() methode.</a:t>
            </a:r>
          </a:p>
          <a:p>
            <a:pPr lvl="1"/>
            <a:r>
              <a:rPr lang="nl-NL" dirty="0" smtClean="0"/>
              <a:t>Maak Views/Evenementen/</a:t>
            </a:r>
            <a:r>
              <a:rPr lang="nl-NL" dirty="0" err="1" smtClean="0"/>
              <a:t>Index.cshtml</a:t>
            </a:r>
            <a:endParaRPr lang="nl-NL" dirty="0" smtClean="0"/>
          </a:p>
          <a:p>
            <a:pPr lvl="1"/>
            <a:endParaRPr lang="nl-NL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055688"/>
            <a:ext cx="30861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368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Volgende keer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Nogmaals model binding</a:t>
            </a:r>
          </a:p>
          <a:p>
            <a:r>
              <a:rPr lang="nl-NL" dirty="0" err="1" smtClean="0"/>
              <a:t>ViewModels</a:t>
            </a:r>
            <a:endParaRPr lang="nl-NL" dirty="0" smtClean="0"/>
          </a:p>
          <a:p>
            <a:r>
              <a:rPr lang="nl-NL" dirty="0" smtClean="0"/>
              <a:t>Input validatie.</a:t>
            </a:r>
          </a:p>
          <a:p>
            <a:r>
              <a:rPr lang="nl-NL" dirty="0" err="1" smtClean="0"/>
              <a:t>Layout</a:t>
            </a:r>
            <a:r>
              <a:rPr lang="nl-NL" dirty="0" smtClean="0"/>
              <a:t> pages.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8832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Razor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Razor</a:t>
            </a:r>
            <a:r>
              <a:rPr lang="nl-NL" dirty="0" smtClean="0"/>
              <a:t> is een view engine.</a:t>
            </a:r>
          </a:p>
          <a:p>
            <a:pPr lvl="1"/>
            <a:r>
              <a:rPr lang="nl-NL" dirty="0" smtClean="0"/>
              <a:t>Een view engine verwerkt web pagina’s die server side instructies bevatten</a:t>
            </a:r>
          </a:p>
          <a:p>
            <a:pPr lvl="1"/>
            <a:r>
              <a:rPr lang="nl-NL" dirty="0" smtClean="0"/>
              <a:t>De </a:t>
            </a:r>
            <a:r>
              <a:rPr lang="nl-NL" dirty="0" err="1" smtClean="0"/>
              <a:t>Razor</a:t>
            </a:r>
            <a:r>
              <a:rPr lang="nl-NL" dirty="0" smtClean="0"/>
              <a:t> elementen kun je herkennen aan het symbool @</a:t>
            </a:r>
          </a:p>
          <a:p>
            <a:r>
              <a:rPr lang="nl-NL" dirty="0" smtClean="0"/>
              <a:t>Vorige workshop zijn we het symbool @ al tegengekomen.</a:t>
            </a:r>
          </a:p>
          <a:p>
            <a:endParaRPr lang="nl-NL" dirty="0" smtClean="0"/>
          </a:p>
          <a:p>
            <a:r>
              <a:rPr lang="nl-NL" sz="2000" b="1" dirty="0" smtClean="0"/>
              <a:t>@{ </a:t>
            </a:r>
            <a:r>
              <a:rPr lang="nl-NL" sz="2000" b="1" dirty="0" err="1" smtClean="0"/>
              <a:t>ViewBag.Title</a:t>
            </a:r>
            <a:r>
              <a:rPr lang="nl-NL" sz="2000" b="1" dirty="0" smtClean="0"/>
              <a:t> = “Index”; }</a:t>
            </a:r>
          </a:p>
          <a:p>
            <a:pPr lvl="1"/>
            <a:r>
              <a:rPr lang="nl-NL" sz="1600" dirty="0" smtClean="0"/>
              <a:t>Zorg ervoor dat titelpagina van de htmlpagina Index wordt.</a:t>
            </a:r>
            <a:endParaRPr lang="nl-NL" dirty="0" smtClean="0"/>
          </a:p>
          <a:p>
            <a:r>
              <a:rPr lang="nl-NL" sz="2000" b="1" dirty="0"/>
              <a:t>@model WorkshopASPNETMVC3_I_.</a:t>
            </a:r>
            <a:r>
              <a:rPr lang="nl-NL" sz="2000" b="1" dirty="0" smtClean="0"/>
              <a:t>Models.Groet</a:t>
            </a:r>
          </a:p>
          <a:p>
            <a:pPr lvl="1"/>
            <a:r>
              <a:rPr lang="nl-NL" sz="1600" dirty="0" smtClean="0"/>
              <a:t>Model declaratie waarnaar in de rest van de View kan worden gerefereerd.</a:t>
            </a:r>
          </a:p>
          <a:p>
            <a:pPr lvl="1"/>
            <a:r>
              <a:rPr lang="nl-NL" sz="1600" dirty="0" err="1" smtClean="0"/>
              <a:t>Referen</a:t>
            </a:r>
            <a:r>
              <a:rPr lang="nl-NL" sz="1600" dirty="0" smtClean="0"/>
              <a:t> naar model </a:t>
            </a:r>
            <a:r>
              <a:rPr lang="nl-NL" sz="1600" b="1" dirty="0" smtClean="0"/>
              <a:t>@</a:t>
            </a:r>
            <a:r>
              <a:rPr lang="nl-NL" sz="1600" b="1" dirty="0" err="1" smtClean="0"/>
              <a:t>Model.Print</a:t>
            </a:r>
            <a:endParaRPr lang="nl-NL" sz="1600" b="1" dirty="0"/>
          </a:p>
          <a:p>
            <a:pPr lvl="1"/>
            <a:endParaRPr lang="nl-NL" sz="1600" b="1" dirty="0" smtClean="0"/>
          </a:p>
          <a:p>
            <a:pPr marL="274320" lvl="1" indent="0">
              <a:buNone/>
            </a:pP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330054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Razor</a:t>
            </a:r>
            <a:r>
              <a:rPr lang="nl-NL" dirty="0" smtClean="0"/>
              <a:t>: Statements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Statements wordt serverside uitgevoerd. Er wordt niets op het scherm geprint.</a:t>
            </a:r>
          </a:p>
          <a:p>
            <a:pPr lvl="1"/>
            <a:r>
              <a:rPr lang="nl-NL" dirty="0" smtClean="0"/>
              <a:t> Statements kunnen zijn.</a:t>
            </a:r>
          </a:p>
          <a:p>
            <a:pPr lvl="2"/>
            <a:r>
              <a:rPr lang="nl-NL" dirty="0" smtClean="0"/>
              <a:t>Aanmaken objecten/variabelen</a:t>
            </a:r>
          </a:p>
          <a:p>
            <a:pPr lvl="3"/>
            <a:r>
              <a:rPr lang="nl-NL" b="1" dirty="0" smtClean="0"/>
              <a:t>@{Random </a:t>
            </a:r>
            <a:r>
              <a:rPr lang="nl-NL" b="1" dirty="0" err="1" smtClean="0"/>
              <a:t>random</a:t>
            </a:r>
            <a:r>
              <a:rPr lang="nl-NL" b="1" dirty="0" smtClean="0"/>
              <a:t> = new Random();}</a:t>
            </a:r>
          </a:p>
          <a:p>
            <a:pPr lvl="3"/>
            <a:r>
              <a:rPr lang="nl-NL" b="1" dirty="0" smtClean="0"/>
              <a:t>@{int leeftijd;}</a:t>
            </a:r>
          </a:p>
          <a:p>
            <a:pPr lvl="2"/>
            <a:r>
              <a:rPr lang="nl-NL" dirty="0" smtClean="0"/>
              <a:t>Methode aanroep</a:t>
            </a:r>
          </a:p>
          <a:p>
            <a:pPr lvl="3"/>
            <a:r>
              <a:rPr lang="nl-NL" b="1" dirty="0" smtClean="0"/>
              <a:t>@{</a:t>
            </a:r>
            <a:r>
              <a:rPr lang="nl-NL" b="1" dirty="0" err="1" smtClean="0"/>
              <a:t>random.Next</a:t>
            </a:r>
            <a:r>
              <a:rPr lang="nl-NL" b="1" dirty="0" smtClean="0"/>
              <a:t>(10);}</a:t>
            </a:r>
          </a:p>
          <a:p>
            <a:pPr lvl="2"/>
            <a:r>
              <a:rPr lang="nl-NL" dirty="0" smtClean="0"/>
              <a:t>Waarde toekennen aan variabelen/objecten</a:t>
            </a:r>
          </a:p>
          <a:p>
            <a:pPr lvl="3"/>
            <a:r>
              <a:rPr lang="nl-NL" b="1" dirty="0" smtClean="0"/>
              <a:t>@{leeftijd = 14;}</a:t>
            </a:r>
          </a:p>
          <a:p>
            <a:pPr lvl="2"/>
            <a:r>
              <a:rPr lang="nl-NL" dirty="0" smtClean="0"/>
              <a:t>Verhogen en verlagen van een variabele</a:t>
            </a:r>
          </a:p>
          <a:p>
            <a:pPr lvl="3"/>
            <a:r>
              <a:rPr lang="nl-NL" b="1" dirty="0" smtClean="0"/>
              <a:t>@{leeftijd++;}</a:t>
            </a:r>
          </a:p>
          <a:p>
            <a:pPr lvl="3"/>
            <a:r>
              <a:rPr lang="nl-NL" b="1" dirty="0" smtClean="0"/>
              <a:t>@{leeftijd--;}</a:t>
            </a:r>
          </a:p>
          <a:p>
            <a:pPr lvl="2"/>
            <a:endParaRPr lang="nl-NL" dirty="0" smtClean="0"/>
          </a:p>
          <a:p>
            <a:pPr lvl="2"/>
            <a:endParaRPr lang="nl-NL" dirty="0" smtClean="0"/>
          </a:p>
          <a:p>
            <a:pPr lvl="2"/>
            <a:endParaRPr lang="nl-NL" dirty="0" smtClean="0"/>
          </a:p>
        </p:txBody>
      </p:sp>
      <p:sp>
        <p:nvSpPr>
          <p:cNvPr id="4" name="Toelichting met afgeronde rechthoek 3"/>
          <p:cNvSpPr/>
          <p:nvPr/>
        </p:nvSpPr>
        <p:spPr>
          <a:xfrm>
            <a:off x="6324600" y="3657600"/>
            <a:ext cx="2514600" cy="1523999"/>
          </a:xfrm>
          <a:prstGeom prst="wedgeRoundRectCallout">
            <a:avLst>
              <a:gd name="adj1" fmla="val -69377"/>
              <a:gd name="adj2" fmla="val -26850"/>
              <a:gd name="adj3" fmla="val 16667"/>
            </a:avLst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600" b="1" dirty="0" smtClean="0">
                <a:solidFill>
                  <a:schemeClr val="tx1"/>
                </a:solidFill>
              </a:rPr>
              <a:t>NB</a:t>
            </a:r>
          </a:p>
          <a:p>
            <a:r>
              <a:rPr lang="nl-NL" sz="1600" dirty="0" smtClean="0">
                <a:solidFill>
                  <a:schemeClr val="tx1"/>
                </a:solidFill>
              </a:rPr>
              <a:t>Statements worden omringd worden door {} en elke statement wordt afgesloten door een ;</a:t>
            </a:r>
          </a:p>
        </p:txBody>
      </p:sp>
    </p:spTree>
    <p:extLst>
      <p:ext uri="{BB962C8B-B14F-4D97-AF65-F5344CB8AC3E}">
        <p14:creationId xmlns:p14="http://schemas.microsoft.com/office/powerpoint/2010/main" val="78160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Razor</a:t>
            </a:r>
            <a:r>
              <a:rPr lang="nl-NL" dirty="0" smtClean="0"/>
              <a:t>: Expressies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Expressie wordt geëvalueerd en op het scherm geprint.</a:t>
            </a:r>
          </a:p>
          <a:p>
            <a:pPr lvl="1"/>
            <a:r>
              <a:rPr lang="nl-NL" dirty="0" smtClean="0"/>
              <a:t>Expressies kunnen zijn</a:t>
            </a:r>
          </a:p>
          <a:p>
            <a:pPr lvl="2"/>
            <a:r>
              <a:rPr lang="nl-NL" dirty="0" smtClean="0"/>
              <a:t>Verwijzing naar Property / variabele</a:t>
            </a:r>
            <a:endParaRPr lang="nl-NL" dirty="0"/>
          </a:p>
          <a:p>
            <a:pPr lvl="3"/>
            <a:r>
              <a:rPr lang="nl-NL" b="1" dirty="0"/>
              <a:t>@</a:t>
            </a:r>
            <a:r>
              <a:rPr lang="nl-NL" b="1" dirty="0" err="1" smtClean="0"/>
              <a:t>Model.Print</a:t>
            </a:r>
            <a:endParaRPr lang="nl-NL" b="1" dirty="0" smtClean="0"/>
          </a:p>
          <a:p>
            <a:pPr lvl="3"/>
            <a:endParaRPr lang="nl-NL" b="1" dirty="0" smtClean="0"/>
          </a:p>
          <a:p>
            <a:pPr lvl="3"/>
            <a:r>
              <a:rPr lang="nl-NL" dirty="0"/>
              <a:t>@{leeftijd = 14;}</a:t>
            </a:r>
          </a:p>
          <a:p>
            <a:pPr lvl="3"/>
            <a:r>
              <a:rPr lang="nl-NL" b="1" dirty="0" smtClean="0"/>
              <a:t>@leeftijd</a:t>
            </a:r>
          </a:p>
          <a:p>
            <a:pPr lvl="3"/>
            <a:endParaRPr lang="nl-NL" b="1" dirty="0" smtClean="0"/>
          </a:p>
          <a:p>
            <a:pPr lvl="2"/>
            <a:r>
              <a:rPr lang="nl-NL" dirty="0" smtClean="0"/>
              <a:t>Methode aanroep (alleen zinnig wanneer return type ongelijk aan </a:t>
            </a:r>
            <a:r>
              <a:rPr lang="nl-NL" dirty="0" err="1" smtClean="0"/>
              <a:t>void</a:t>
            </a:r>
            <a:r>
              <a:rPr lang="nl-NL" dirty="0" smtClean="0"/>
              <a:t>)</a:t>
            </a:r>
          </a:p>
          <a:p>
            <a:pPr lvl="3"/>
            <a:r>
              <a:rPr lang="nl-NL" dirty="0" smtClean="0"/>
              <a:t>@{Random </a:t>
            </a:r>
            <a:r>
              <a:rPr lang="nl-NL" dirty="0" err="1" smtClean="0"/>
              <a:t>random</a:t>
            </a:r>
            <a:r>
              <a:rPr lang="nl-NL" dirty="0" smtClean="0"/>
              <a:t> = new Random();}</a:t>
            </a:r>
          </a:p>
          <a:p>
            <a:pPr lvl="3"/>
            <a:r>
              <a:rPr lang="nl-NL" b="1" dirty="0" smtClean="0"/>
              <a:t>@</a:t>
            </a:r>
            <a:r>
              <a:rPr lang="nl-NL" b="1" dirty="0" err="1" smtClean="0"/>
              <a:t>random.Next</a:t>
            </a:r>
            <a:r>
              <a:rPr lang="nl-NL" b="1" dirty="0" smtClean="0"/>
              <a:t>(10)</a:t>
            </a:r>
          </a:p>
          <a:p>
            <a:pPr marL="822960" lvl="3" indent="0">
              <a:buNone/>
            </a:pPr>
            <a:endParaRPr lang="nl-NL" dirty="0" smtClean="0"/>
          </a:p>
          <a:p>
            <a:pPr lvl="2"/>
            <a:endParaRPr lang="nl-NL" dirty="0" smtClean="0"/>
          </a:p>
          <a:p>
            <a:pPr lvl="3"/>
            <a:endParaRPr lang="nl-NL" dirty="0"/>
          </a:p>
          <a:p>
            <a:endParaRPr lang="nl-NL" dirty="0"/>
          </a:p>
        </p:txBody>
      </p:sp>
      <p:sp>
        <p:nvSpPr>
          <p:cNvPr id="4" name="Toelichting met afgeronde rechthoek 3"/>
          <p:cNvSpPr/>
          <p:nvPr/>
        </p:nvSpPr>
        <p:spPr>
          <a:xfrm>
            <a:off x="6324600" y="5105400"/>
            <a:ext cx="2514600" cy="1523999"/>
          </a:xfrm>
          <a:prstGeom prst="wedgeRoundRectCallout">
            <a:avLst>
              <a:gd name="adj1" fmla="val -69731"/>
              <a:gd name="adj2" fmla="val -36753"/>
              <a:gd name="adj3" fmla="val 16667"/>
            </a:avLst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600" b="1" dirty="0" smtClean="0">
                <a:solidFill>
                  <a:schemeClr val="tx1"/>
                </a:solidFill>
              </a:rPr>
              <a:t>NB</a:t>
            </a:r>
          </a:p>
          <a:p>
            <a:r>
              <a:rPr lang="nl-NL" sz="1600" dirty="0" smtClean="0">
                <a:solidFill>
                  <a:schemeClr val="tx1"/>
                </a:solidFill>
              </a:rPr>
              <a:t>Een expressie wordt </a:t>
            </a:r>
            <a:r>
              <a:rPr lang="nl-NL" sz="1600" b="1" dirty="0" smtClean="0">
                <a:solidFill>
                  <a:schemeClr val="tx1"/>
                </a:solidFill>
              </a:rPr>
              <a:t>niet</a:t>
            </a:r>
            <a:r>
              <a:rPr lang="nl-NL" sz="1600" dirty="0" smtClean="0">
                <a:solidFill>
                  <a:schemeClr val="tx1"/>
                </a:solidFill>
              </a:rPr>
              <a:t> omringd door </a:t>
            </a:r>
            <a:r>
              <a:rPr lang="nl-NL" sz="1600" b="1" dirty="0" smtClean="0">
                <a:solidFill>
                  <a:schemeClr val="tx1"/>
                </a:solidFill>
              </a:rPr>
              <a:t>{}</a:t>
            </a:r>
            <a:r>
              <a:rPr lang="nl-NL" sz="1600" dirty="0" smtClean="0">
                <a:solidFill>
                  <a:schemeClr val="tx1"/>
                </a:solidFill>
              </a:rPr>
              <a:t> en wordt </a:t>
            </a:r>
            <a:r>
              <a:rPr lang="nl-NL" sz="1600" b="1" dirty="0" smtClean="0">
                <a:solidFill>
                  <a:schemeClr val="tx1"/>
                </a:solidFill>
              </a:rPr>
              <a:t>niet</a:t>
            </a:r>
            <a:r>
              <a:rPr lang="nl-NL" sz="1600" dirty="0" smtClean="0">
                <a:solidFill>
                  <a:schemeClr val="tx1"/>
                </a:solidFill>
              </a:rPr>
              <a:t> afgesloten door een </a:t>
            </a:r>
            <a:r>
              <a:rPr lang="nl-NL" sz="1600" b="1" dirty="0" smtClean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6" name="Toelichting met afgeronde rechthoek 5"/>
          <p:cNvSpPr/>
          <p:nvPr/>
        </p:nvSpPr>
        <p:spPr>
          <a:xfrm>
            <a:off x="5753100" y="2286000"/>
            <a:ext cx="2438400" cy="1295401"/>
          </a:xfrm>
          <a:prstGeom prst="wedgeRoundRectCallout">
            <a:avLst>
              <a:gd name="adj1" fmla="val -164529"/>
              <a:gd name="adj2" fmla="val -4619"/>
              <a:gd name="adj3" fmla="val 16667"/>
            </a:avLst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600" b="1" dirty="0">
                <a:solidFill>
                  <a:schemeClr val="tx1"/>
                </a:solidFill>
              </a:rPr>
              <a:t>NB</a:t>
            </a:r>
          </a:p>
          <a:p>
            <a:r>
              <a:rPr lang="nl-NL" sz="1600" dirty="0">
                <a:solidFill>
                  <a:schemeClr val="tx1"/>
                </a:solidFill>
              </a:rPr>
              <a:t>Let op hoofdletter M wanner er wordt gerefereerd naar het model. </a:t>
            </a:r>
          </a:p>
        </p:txBody>
      </p:sp>
    </p:spTree>
    <p:extLst>
      <p:ext uri="{BB962C8B-B14F-4D97-AF65-F5344CB8AC3E}">
        <p14:creationId xmlns:p14="http://schemas.microsoft.com/office/powerpoint/2010/main" val="390431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450" y="2640367"/>
            <a:ext cx="3257550" cy="3295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3" name="Toelichting met afgeronde rechthoek 12"/>
          <p:cNvSpPr/>
          <p:nvPr/>
        </p:nvSpPr>
        <p:spPr>
          <a:xfrm>
            <a:off x="6934200" y="4707292"/>
            <a:ext cx="2209800" cy="838200"/>
          </a:xfrm>
          <a:prstGeom prst="wedgeRoundRectCallout">
            <a:avLst>
              <a:gd name="adj1" fmla="val -310160"/>
              <a:gd name="adj2" fmla="val -28075"/>
              <a:gd name="adj3" fmla="val 1666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200" dirty="0" smtClean="0">
                <a:solidFill>
                  <a:schemeClr val="tx2"/>
                </a:solidFill>
              </a:rPr>
              <a:t>Binnen code </a:t>
            </a:r>
            <a:r>
              <a:rPr lang="nl-NL" sz="1200" dirty="0" err="1" smtClean="0">
                <a:solidFill>
                  <a:schemeClr val="tx2"/>
                </a:solidFill>
              </a:rPr>
              <a:t>blocks</a:t>
            </a:r>
            <a:r>
              <a:rPr lang="nl-NL" sz="1200" dirty="0" smtClean="0">
                <a:solidFill>
                  <a:schemeClr val="tx2"/>
                </a:solidFill>
              </a:rPr>
              <a:t> alleen html of </a:t>
            </a:r>
            <a:r>
              <a:rPr lang="nl-NL" sz="1200" dirty="0" err="1" smtClean="0">
                <a:solidFill>
                  <a:schemeClr val="tx2"/>
                </a:solidFill>
              </a:rPr>
              <a:t>razor</a:t>
            </a:r>
            <a:r>
              <a:rPr lang="nl-NL" sz="1200" dirty="0" smtClean="0">
                <a:solidFill>
                  <a:schemeClr val="tx2"/>
                </a:solidFill>
              </a:rPr>
              <a:t> tags mogelijk. Als je iets letterlijk wilt tonen eerst </a:t>
            </a:r>
            <a:r>
              <a:rPr lang="nl-NL" sz="1200" b="1" dirty="0" smtClean="0">
                <a:solidFill>
                  <a:schemeClr val="tx2"/>
                </a:solidFill>
              </a:rPr>
              <a:t>@:</a:t>
            </a:r>
            <a:endParaRPr lang="nl-NL" sz="1200" b="1" dirty="0">
              <a:solidFill>
                <a:schemeClr val="tx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Razor</a:t>
            </a:r>
            <a:r>
              <a:rPr lang="nl-NL" dirty="0" smtClean="0"/>
              <a:t>: Code </a:t>
            </a:r>
            <a:r>
              <a:rPr lang="nl-NL" dirty="0" err="1" smtClean="0"/>
              <a:t>blocks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Het groeperen van grotere blokken code door een </a:t>
            </a:r>
            <a:r>
              <a:rPr lang="nl-NL" b="1" dirty="0" smtClean="0"/>
              <a:t>code block</a:t>
            </a:r>
            <a:r>
              <a:rPr lang="nl-NL" dirty="0" smtClean="0"/>
              <a:t>, openen </a:t>
            </a:r>
            <a:r>
              <a:rPr lang="nl-NL" b="1" dirty="0" smtClean="0"/>
              <a:t>@{</a:t>
            </a:r>
            <a:r>
              <a:rPr lang="nl-NL" dirty="0" smtClean="0"/>
              <a:t>  en sluiten met </a:t>
            </a:r>
            <a:r>
              <a:rPr lang="nl-NL" b="1" dirty="0" smtClean="0"/>
              <a:t>}</a:t>
            </a:r>
            <a:endParaRPr lang="nl-NL" b="1" dirty="0"/>
          </a:p>
        </p:txBody>
      </p:sp>
      <p:sp>
        <p:nvSpPr>
          <p:cNvPr id="5" name="Toelichting met afgeronde rechthoek 4"/>
          <p:cNvSpPr/>
          <p:nvPr/>
        </p:nvSpPr>
        <p:spPr>
          <a:xfrm>
            <a:off x="5251882" y="2422864"/>
            <a:ext cx="2209800" cy="838200"/>
          </a:xfrm>
          <a:prstGeom prst="wedgeRoundRectCallout">
            <a:avLst>
              <a:gd name="adj1" fmla="val -123752"/>
              <a:gd name="adj2" fmla="val 13231"/>
              <a:gd name="adj3" fmla="val 1666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200" dirty="0" err="1" smtClean="0">
                <a:solidFill>
                  <a:schemeClr val="tx2"/>
                </a:solidFill>
              </a:rPr>
              <a:t>Razor</a:t>
            </a:r>
            <a:r>
              <a:rPr lang="nl-NL" sz="1200" dirty="0" smtClean="0">
                <a:solidFill>
                  <a:schemeClr val="tx2"/>
                </a:solidFill>
              </a:rPr>
              <a:t> statement. Titel van de pagina wordt ‘</a:t>
            </a:r>
            <a:r>
              <a:rPr lang="nl-NL" sz="1200" dirty="0" err="1" smtClean="0">
                <a:solidFill>
                  <a:schemeClr val="tx2"/>
                </a:solidFill>
              </a:rPr>
              <a:t>RazorCodeBlockExample</a:t>
            </a:r>
            <a:r>
              <a:rPr lang="nl-NL" sz="1200" dirty="0" smtClean="0">
                <a:solidFill>
                  <a:schemeClr val="tx2"/>
                </a:solidFill>
              </a:rPr>
              <a:t>’</a:t>
            </a:r>
            <a:endParaRPr lang="nl-NL" sz="1200" dirty="0">
              <a:solidFill>
                <a:schemeClr val="tx2"/>
              </a:solidFill>
            </a:endParaRPr>
          </a:p>
        </p:txBody>
      </p:sp>
      <p:sp>
        <p:nvSpPr>
          <p:cNvPr id="6" name="Toelichting met afgeronde rechthoek 5"/>
          <p:cNvSpPr/>
          <p:nvPr/>
        </p:nvSpPr>
        <p:spPr>
          <a:xfrm>
            <a:off x="5251882" y="3208538"/>
            <a:ext cx="1676400" cy="609600"/>
          </a:xfrm>
          <a:prstGeom prst="wedgeRoundRectCallout">
            <a:avLst>
              <a:gd name="adj1" fmla="val -205123"/>
              <a:gd name="adj2" fmla="val -16292"/>
              <a:gd name="adj3" fmla="val 1666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200" dirty="0" smtClean="0">
                <a:solidFill>
                  <a:schemeClr val="tx2"/>
                </a:solidFill>
              </a:rPr>
              <a:t>html h2 tag</a:t>
            </a:r>
            <a:endParaRPr lang="nl-NL" sz="1200" dirty="0">
              <a:solidFill>
                <a:schemeClr val="tx2"/>
              </a:solidFill>
            </a:endParaRPr>
          </a:p>
        </p:txBody>
      </p:sp>
      <p:sp>
        <p:nvSpPr>
          <p:cNvPr id="7" name="Toelichting met afgeronde rechthoek 6"/>
          <p:cNvSpPr/>
          <p:nvPr/>
        </p:nvSpPr>
        <p:spPr>
          <a:xfrm>
            <a:off x="5251882" y="3873623"/>
            <a:ext cx="1676400" cy="609600"/>
          </a:xfrm>
          <a:prstGeom prst="wedgeRoundRectCallout">
            <a:avLst>
              <a:gd name="adj1" fmla="val -321628"/>
              <a:gd name="adj2" fmla="val -16292"/>
              <a:gd name="adj3" fmla="val 1666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200" dirty="0" err="1" smtClean="0">
                <a:solidFill>
                  <a:schemeClr val="tx2"/>
                </a:solidFill>
              </a:rPr>
              <a:t>Razor</a:t>
            </a:r>
            <a:r>
              <a:rPr lang="nl-NL" sz="1200" dirty="0" smtClean="0">
                <a:solidFill>
                  <a:schemeClr val="tx2"/>
                </a:solidFill>
              </a:rPr>
              <a:t> start code block</a:t>
            </a:r>
            <a:endParaRPr lang="nl-NL" sz="1200" dirty="0">
              <a:solidFill>
                <a:schemeClr val="tx2"/>
              </a:solidFill>
            </a:endParaRPr>
          </a:p>
        </p:txBody>
      </p:sp>
      <p:sp>
        <p:nvSpPr>
          <p:cNvPr id="8" name="Toelichting met afgeronde rechthoek 7"/>
          <p:cNvSpPr/>
          <p:nvPr/>
        </p:nvSpPr>
        <p:spPr>
          <a:xfrm>
            <a:off x="5251882" y="4612966"/>
            <a:ext cx="1676400" cy="609600"/>
          </a:xfrm>
          <a:prstGeom prst="wedgeRoundRectCallout">
            <a:avLst>
              <a:gd name="adj1" fmla="val -307330"/>
              <a:gd name="adj2" fmla="val -105126"/>
              <a:gd name="adj3" fmla="val 1666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200" dirty="0" err="1" smtClean="0">
                <a:solidFill>
                  <a:schemeClr val="tx2"/>
                </a:solidFill>
              </a:rPr>
              <a:t>Razor</a:t>
            </a:r>
            <a:r>
              <a:rPr lang="nl-NL" sz="1200" dirty="0" smtClean="0">
                <a:solidFill>
                  <a:schemeClr val="tx2"/>
                </a:solidFill>
              </a:rPr>
              <a:t> </a:t>
            </a:r>
            <a:r>
              <a:rPr lang="nl-NL" sz="1200" dirty="0" err="1" smtClean="0">
                <a:solidFill>
                  <a:schemeClr val="tx2"/>
                </a:solidFill>
              </a:rPr>
              <a:t>if</a:t>
            </a:r>
            <a:r>
              <a:rPr lang="nl-NL" sz="1200" dirty="0" smtClean="0">
                <a:solidFill>
                  <a:schemeClr val="tx2"/>
                </a:solidFill>
              </a:rPr>
              <a:t> </a:t>
            </a:r>
            <a:r>
              <a:rPr lang="nl-NL" sz="1200" dirty="0" err="1" smtClean="0">
                <a:solidFill>
                  <a:schemeClr val="tx2"/>
                </a:solidFill>
              </a:rPr>
              <a:t>else</a:t>
            </a:r>
            <a:r>
              <a:rPr lang="nl-NL" sz="1200" dirty="0" smtClean="0">
                <a:solidFill>
                  <a:schemeClr val="tx2"/>
                </a:solidFill>
              </a:rPr>
              <a:t> constructie</a:t>
            </a:r>
            <a:endParaRPr lang="nl-NL" sz="1200" dirty="0">
              <a:solidFill>
                <a:schemeClr val="tx2"/>
              </a:solidFill>
            </a:endParaRPr>
          </a:p>
        </p:txBody>
      </p:sp>
      <p:sp>
        <p:nvSpPr>
          <p:cNvPr id="9" name="Toelichting met afgeronde rechthoek 8"/>
          <p:cNvSpPr/>
          <p:nvPr/>
        </p:nvSpPr>
        <p:spPr>
          <a:xfrm>
            <a:off x="5251882" y="5326417"/>
            <a:ext cx="1676400" cy="609600"/>
          </a:xfrm>
          <a:prstGeom prst="wedgeRoundRectCallout">
            <a:avLst>
              <a:gd name="adj1" fmla="val -299386"/>
              <a:gd name="adj2" fmla="val -55611"/>
              <a:gd name="adj3" fmla="val 1666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200" dirty="0" err="1" smtClean="0">
                <a:solidFill>
                  <a:schemeClr val="tx2"/>
                </a:solidFill>
              </a:rPr>
              <a:t>Razor</a:t>
            </a:r>
            <a:r>
              <a:rPr lang="nl-NL" sz="1200" dirty="0" smtClean="0">
                <a:solidFill>
                  <a:schemeClr val="tx2"/>
                </a:solidFill>
              </a:rPr>
              <a:t> </a:t>
            </a:r>
            <a:r>
              <a:rPr lang="nl-NL" sz="1200" dirty="0" err="1" smtClean="0">
                <a:solidFill>
                  <a:schemeClr val="tx2"/>
                </a:solidFill>
              </a:rPr>
              <a:t>for</a:t>
            </a:r>
            <a:r>
              <a:rPr lang="nl-NL" sz="1200" dirty="0" smtClean="0">
                <a:solidFill>
                  <a:schemeClr val="tx2"/>
                </a:solidFill>
              </a:rPr>
              <a:t> loop constructie</a:t>
            </a:r>
            <a:endParaRPr lang="nl-NL" sz="1200" dirty="0">
              <a:solidFill>
                <a:schemeClr val="tx2"/>
              </a:solidFill>
            </a:endParaRPr>
          </a:p>
        </p:txBody>
      </p:sp>
      <p:sp>
        <p:nvSpPr>
          <p:cNvPr id="11" name="Toelichting met afgeronde rechthoek 10"/>
          <p:cNvSpPr/>
          <p:nvPr/>
        </p:nvSpPr>
        <p:spPr>
          <a:xfrm>
            <a:off x="5251882" y="6205306"/>
            <a:ext cx="1676400" cy="609600"/>
          </a:xfrm>
          <a:prstGeom prst="wedgeRoundRectCallout">
            <a:avLst>
              <a:gd name="adj1" fmla="val -251195"/>
              <a:gd name="adj2" fmla="val -140077"/>
              <a:gd name="adj3" fmla="val 1666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200" dirty="0" err="1" smtClean="0">
                <a:solidFill>
                  <a:schemeClr val="tx2"/>
                </a:solidFill>
              </a:rPr>
              <a:t>Razor</a:t>
            </a:r>
            <a:r>
              <a:rPr lang="nl-NL" sz="1200" dirty="0" smtClean="0">
                <a:solidFill>
                  <a:schemeClr val="tx2"/>
                </a:solidFill>
              </a:rPr>
              <a:t> expressie</a:t>
            </a:r>
            <a:endParaRPr lang="nl-NL" sz="1200" dirty="0">
              <a:solidFill>
                <a:schemeClr val="tx2"/>
              </a:solidFill>
            </a:endParaRPr>
          </a:p>
        </p:txBody>
      </p:sp>
      <p:sp>
        <p:nvSpPr>
          <p:cNvPr id="12" name="Toelichting met afgeronde rechthoek 11"/>
          <p:cNvSpPr/>
          <p:nvPr/>
        </p:nvSpPr>
        <p:spPr>
          <a:xfrm>
            <a:off x="1524000" y="6205306"/>
            <a:ext cx="1676400" cy="609600"/>
          </a:xfrm>
          <a:prstGeom prst="wedgeRoundRectCallout">
            <a:avLst>
              <a:gd name="adj1" fmla="val -99126"/>
              <a:gd name="adj2" fmla="val -93520"/>
              <a:gd name="adj3" fmla="val 1666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200" dirty="0" err="1" smtClean="0">
                <a:solidFill>
                  <a:schemeClr val="tx2"/>
                </a:solidFill>
              </a:rPr>
              <a:t>Razor</a:t>
            </a:r>
            <a:r>
              <a:rPr lang="nl-NL" sz="1200" dirty="0" smtClean="0">
                <a:solidFill>
                  <a:schemeClr val="tx2"/>
                </a:solidFill>
              </a:rPr>
              <a:t> einde code block</a:t>
            </a:r>
            <a:endParaRPr lang="nl-NL" sz="1200" dirty="0">
              <a:solidFill>
                <a:schemeClr val="tx2"/>
              </a:solidFill>
            </a:endParaRPr>
          </a:p>
        </p:txBody>
      </p:sp>
      <p:sp>
        <p:nvSpPr>
          <p:cNvPr id="14" name="Toelichting met afgeronde rechthoek 13"/>
          <p:cNvSpPr/>
          <p:nvPr/>
        </p:nvSpPr>
        <p:spPr>
          <a:xfrm>
            <a:off x="7080682" y="3479122"/>
            <a:ext cx="1453718" cy="394501"/>
          </a:xfrm>
          <a:prstGeom prst="wedgeRoundRectCallout">
            <a:avLst>
              <a:gd name="adj1" fmla="val -433697"/>
              <a:gd name="adj2" fmla="val 31102"/>
              <a:gd name="adj3" fmla="val 1666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200" dirty="0" err="1" smtClean="0">
                <a:solidFill>
                  <a:schemeClr val="tx2"/>
                </a:solidFill>
              </a:rPr>
              <a:t>Razor</a:t>
            </a:r>
            <a:r>
              <a:rPr lang="nl-NL" sz="1200" dirty="0" smtClean="0">
                <a:solidFill>
                  <a:schemeClr val="tx2"/>
                </a:solidFill>
              </a:rPr>
              <a:t> statement</a:t>
            </a:r>
            <a:endParaRPr lang="nl-NL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16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29056"/>
          </a:xfrm>
        </p:spPr>
        <p:txBody>
          <a:bodyPr/>
          <a:lstStyle/>
          <a:p>
            <a:r>
              <a:rPr lang="nl-NL" dirty="0" smtClean="0"/>
              <a:t>Hoe ziet de uitvoer er uit?</a:t>
            </a:r>
          </a:p>
          <a:p>
            <a:r>
              <a:rPr lang="nl-NL" dirty="0" smtClean="0"/>
              <a:t>Controleer je antwoord door een ASP.NET MVC 3 project aan te maken met de juiste View</a:t>
            </a:r>
            <a:r>
              <a:rPr lang="nl-NL" dirty="0"/>
              <a:t> </a:t>
            </a:r>
            <a:r>
              <a:rPr lang="nl-NL" dirty="0" smtClean="0"/>
              <a:t>en Controller.</a:t>
            </a:r>
          </a:p>
        </p:txBody>
      </p:sp>
      <p:grpSp>
        <p:nvGrpSpPr>
          <p:cNvPr id="7" name="Groep 6"/>
          <p:cNvGrpSpPr/>
          <p:nvPr/>
        </p:nvGrpSpPr>
        <p:grpSpPr>
          <a:xfrm>
            <a:off x="4648200" y="2977497"/>
            <a:ext cx="3063162" cy="3675231"/>
            <a:chOff x="4462509" y="2589537"/>
            <a:chExt cx="3063162" cy="3675231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5800" y="2969118"/>
              <a:ext cx="3029871" cy="32956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5" name="Tekstvak 4"/>
            <p:cNvSpPr txBox="1"/>
            <p:nvPr/>
          </p:nvSpPr>
          <p:spPr>
            <a:xfrm>
              <a:off x="4462509" y="2589537"/>
              <a:ext cx="126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Antwoord</a:t>
              </a:r>
              <a:endParaRPr lang="nl-NL" b="1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Oefening</a:t>
            </a:r>
            <a:endParaRPr lang="nl-NL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97" y="3357078"/>
            <a:ext cx="3257550" cy="3295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8" name="Groep 7"/>
          <p:cNvGrpSpPr/>
          <p:nvPr/>
        </p:nvGrpSpPr>
        <p:grpSpPr>
          <a:xfrm>
            <a:off x="5410200" y="4191000"/>
            <a:ext cx="3601085" cy="2524125"/>
            <a:chOff x="5525160" y="3962400"/>
            <a:chExt cx="3601085" cy="2524125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5160" y="3962400"/>
              <a:ext cx="3601085" cy="25241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6" name="Tekstvak 5"/>
            <p:cNvSpPr txBox="1"/>
            <p:nvPr/>
          </p:nvSpPr>
          <p:spPr>
            <a:xfrm>
              <a:off x="6934200" y="6080102"/>
              <a:ext cx="2172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Genereerde HTML</a:t>
              </a:r>
              <a:endParaRPr lang="nl-NL" b="1" dirty="0"/>
            </a:p>
          </p:txBody>
        </p:sp>
      </p:grpSp>
      <p:sp>
        <p:nvSpPr>
          <p:cNvPr id="10" name="Tekstvak 9"/>
          <p:cNvSpPr txBox="1"/>
          <p:nvPr/>
        </p:nvSpPr>
        <p:spPr>
          <a:xfrm>
            <a:off x="468297" y="3033912"/>
            <a:ext cx="3395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smtClean="0"/>
              <a:t>Views/Home/</a:t>
            </a:r>
            <a:r>
              <a:rPr lang="nl-NL" sz="1200" dirty="0" err="1" smtClean="0"/>
              <a:t>RazorCodeBlockExamples.cshtml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135180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Forms en Post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Een form is een html element waarbinnen een gebruiker input velden kan vullen en </a:t>
            </a:r>
            <a:r>
              <a:rPr lang="nl-NL" dirty="0" err="1" smtClean="0"/>
              <a:t>submitten</a:t>
            </a:r>
            <a:r>
              <a:rPr lang="nl-NL" dirty="0" smtClean="0"/>
              <a:t> naar de server.</a:t>
            </a:r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NL" dirty="0" smtClean="0"/>
          </a:p>
          <a:p>
            <a:r>
              <a:rPr lang="nl-NL" dirty="0" smtClean="0"/>
              <a:t>Binnen een form kun je aangeven of ingevoerde waarden als een </a:t>
            </a:r>
            <a:r>
              <a:rPr lang="nl-NL" b="1" dirty="0" smtClean="0"/>
              <a:t>POST</a:t>
            </a:r>
            <a:r>
              <a:rPr lang="nl-NL" dirty="0" smtClean="0"/>
              <a:t> of een </a:t>
            </a:r>
            <a:r>
              <a:rPr lang="nl-NL" b="1" dirty="0" smtClean="0"/>
              <a:t>GET</a:t>
            </a:r>
            <a:r>
              <a:rPr lang="nl-NL" dirty="0" smtClean="0"/>
              <a:t> bericht naar de server moet worden gestuurd.</a:t>
            </a:r>
          </a:p>
          <a:p>
            <a:pPr marL="0" indent="0">
              <a:buNone/>
            </a:pPr>
            <a:endParaRPr lang="nl-NL" dirty="0" smtClean="0"/>
          </a:p>
          <a:p>
            <a:pPr>
              <a:lnSpc>
                <a:spcPct val="110000"/>
              </a:lnSpc>
            </a:pPr>
            <a:r>
              <a:rPr lang="en-US" dirty="0"/>
              <a:t>POST: form data in HTTP message </a:t>
            </a:r>
            <a:r>
              <a:rPr lang="en-US" dirty="0" smtClean="0"/>
              <a:t>body (security)</a:t>
            </a:r>
          </a:p>
          <a:p>
            <a:pPr>
              <a:lnSpc>
                <a:spcPct val="110000"/>
              </a:lnSpc>
            </a:pPr>
            <a:r>
              <a:rPr lang="en-US" dirty="0"/>
              <a:t>GET: form data in </a:t>
            </a:r>
            <a:r>
              <a:rPr lang="en-US" dirty="0" smtClean="0"/>
              <a:t>URL</a:t>
            </a:r>
            <a:endParaRPr lang="en-US" dirty="0"/>
          </a:p>
        </p:txBody>
      </p:sp>
      <p:sp>
        <p:nvSpPr>
          <p:cNvPr id="5" name="TextBox 5"/>
          <p:cNvSpPr txBox="1"/>
          <p:nvPr/>
        </p:nvSpPr>
        <p:spPr>
          <a:xfrm>
            <a:off x="244259" y="2499426"/>
            <a:ext cx="7044308" cy="1323439"/>
          </a:xfrm>
          <a:prstGeom prst="rect">
            <a:avLst/>
          </a:prstGeom>
          <a:solidFill>
            <a:srgbClr val="FFFCCE"/>
          </a:solidFill>
          <a:ln w="38100" cmpd="sng">
            <a:solidFill>
              <a:schemeClr val="accent1"/>
            </a:solidFill>
          </a:ln>
          <a:effectLst>
            <a:outerShdw blurRad="50800" dist="63500" dir="2700000" sx="101000" sy="101000" algn="tl" rotWithShape="0">
              <a:srgbClr val="000000">
                <a:alpha val="20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/>
                <a:cs typeface="Courier New"/>
              </a:rPr>
              <a:t>&lt;form name="input" </a:t>
            </a:r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action</a:t>
            </a:r>
            <a:r>
              <a:rPr lang="en-US" sz="1600" b="1" dirty="0">
                <a:latin typeface="Courier New"/>
                <a:cs typeface="Courier New"/>
              </a:rPr>
              <a:t>="</a:t>
            </a:r>
            <a:r>
              <a:rPr lang="en-US" sz="1600" b="1" dirty="0" err="1">
                <a:solidFill>
                  <a:srgbClr val="FF0000"/>
                </a:solidFill>
                <a:latin typeface="Courier New"/>
                <a:cs typeface="Courier New"/>
              </a:rPr>
              <a:t>welcome.php</a:t>
            </a:r>
            <a:r>
              <a:rPr lang="en-US" sz="1600" b="1" dirty="0">
                <a:latin typeface="Courier New"/>
                <a:cs typeface="Courier New"/>
              </a:rPr>
              <a:t>" </a:t>
            </a:r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method</a:t>
            </a:r>
            <a:r>
              <a:rPr lang="en-US" sz="1600" b="1" dirty="0">
                <a:latin typeface="Courier New"/>
                <a:cs typeface="Courier New"/>
              </a:rPr>
              <a:t>="</a:t>
            </a:r>
            <a:r>
              <a:rPr lang="en-US" sz="1600" b="1" dirty="0">
                <a:solidFill>
                  <a:srgbClr val="FF0000"/>
                </a:solidFill>
                <a:latin typeface="Courier New"/>
                <a:cs typeface="Courier New"/>
              </a:rPr>
              <a:t>get</a:t>
            </a:r>
            <a:r>
              <a:rPr lang="en-US" sz="1600" b="1" dirty="0">
                <a:latin typeface="Courier New"/>
                <a:cs typeface="Courier New"/>
              </a:rPr>
              <a:t>"&gt;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First </a:t>
            </a:r>
            <a:r>
              <a:rPr lang="en-US" sz="1600" b="1" dirty="0">
                <a:latin typeface="Courier New"/>
                <a:cs typeface="Courier New"/>
              </a:rPr>
              <a:t>name: &lt;input type="text" </a:t>
            </a:r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name</a:t>
            </a:r>
            <a:r>
              <a:rPr lang="en-US" sz="1600" b="1" dirty="0">
                <a:latin typeface="Courier New"/>
                <a:cs typeface="Courier New"/>
              </a:rPr>
              <a:t>="</a:t>
            </a:r>
            <a:r>
              <a:rPr lang="en-US" sz="1600" b="1" dirty="0">
                <a:solidFill>
                  <a:srgbClr val="FF0000"/>
                </a:solidFill>
                <a:latin typeface="Courier New"/>
                <a:cs typeface="Courier New"/>
              </a:rPr>
              <a:t>first</a:t>
            </a:r>
            <a:r>
              <a:rPr lang="en-US" sz="1600" b="1" dirty="0">
                <a:latin typeface="Courier New"/>
                <a:cs typeface="Courier New"/>
              </a:rPr>
              <a:t>" /&gt;&lt;</a:t>
            </a:r>
            <a:r>
              <a:rPr lang="en-US" sz="1600" b="1" dirty="0" err="1">
                <a:latin typeface="Courier New"/>
                <a:cs typeface="Courier New"/>
              </a:rPr>
              <a:t>br</a:t>
            </a:r>
            <a:r>
              <a:rPr lang="en-US" sz="1600" b="1" dirty="0">
                <a:latin typeface="Courier New"/>
                <a:cs typeface="Courier New"/>
              </a:rPr>
              <a:t> /&gt;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Last </a:t>
            </a:r>
            <a:r>
              <a:rPr lang="en-US" sz="1600" b="1" dirty="0">
                <a:latin typeface="Courier New"/>
                <a:cs typeface="Courier New"/>
              </a:rPr>
              <a:t>name: &lt;input type="text" </a:t>
            </a:r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name</a:t>
            </a:r>
            <a:r>
              <a:rPr lang="en-US" sz="1600" b="1" dirty="0">
                <a:latin typeface="Courier New"/>
                <a:cs typeface="Courier New"/>
              </a:rPr>
              <a:t>="</a:t>
            </a:r>
            <a:r>
              <a:rPr lang="en-US" sz="1600" b="1" dirty="0">
                <a:solidFill>
                  <a:srgbClr val="FF0000"/>
                </a:solidFill>
                <a:latin typeface="Courier New"/>
                <a:cs typeface="Courier New"/>
              </a:rPr>
              <a:t>last</a:t>
            </a:r>
            <a:r>
              <a:rPr lang="en-US" sz="1600" b="1" dirty="0">
                <a:latin typeface="Courier New"/>
                <a:cs typeface="Courier New"/>
              </a:rPr>
              <a:t>" /&gt;&lt;</a:t>
            </a:r>
            <a:r>
              <a:rPr lang="en-US" sz="1600" b="1" dirty="0" err="1">
                <a:latin typeface="Courier New"/>
                <a:cs typeface="Courier New"/>
              </a:rPr>
              <a:t>br</a:t>
            </a:r>
            <a:r>
              <a:rPr lang="en-US" sz="1600" b="1" dirty="0">
                <a:latin typeface="Courier New"/>
                <a:cs typeface="Courier New"/>
              </a:rPr>
              <a:t> /&gt;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&lt;</a:t>
            </a:r>
            <a:r>
              <a:rPr lang="en-US" sz="1600" b="1" dirty="0">
                <a:latin typeface="Courier New"/>
                <a:cs typeface="Courier New"/>
              </a:rPr>
              <a:t>input type="submit" value="Send" /&gt;</a:t>
            </a:r>
          </a:p>
          <a:p>
            <a:r>
              <a:rPr lang="en-US" sz="1600" b="1" dirty="0">
                <a:latin typeface="Courier New"/>
                <a:cs typeface="Courier New"/>
              </a:rPr>
              <a:t>&lt;/form&gt; 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536" y="2514600"/>
            <a:ext cx="4138464" cy="107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92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Case: Inschrijfformulier LAN party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Web applicatie waarmee studenten zich kunnen inschrijven voor een LAN party.</a:t>
            </a:r>
          </a:p>
          <a:p>
            <a:r>
              <a:rPr lang="nl-NL" dirty="0" smtClean="0"/>
              <a:t>De organisatie moet games, genres en evenementen  kunnen toevoegen.</a:t>
            </a:r>
          </a:p>
          <a:p>
            <a:r>
              <a:rPr lang="nl-NL" dirty="0" smtClean="0"/>
              <a:t>Een student moet zich kunnen registreren.</a:t>
            </a:r>
          </a:p>
          <a:p>
            <a:r>
              <a:rPr lang="nl-NL" dirty="0" smtClean="0"/>
              <a:t>Een student moet zich kunnen inschrijven voor een evenement.</a:t>
            </a:r>
          </a:p>
          <a:p>
            <a:r>
              <a:rPr lang="nl-NL" dirty="0"/>
              <a:t>De database voor deze </a:t>
            </a:r>
            <a:r>
              <a:rPr lang="nl-NL" dirty="0" smtClean="0"/>
              <a:t>case hebben </a:t>
            </a:r>
            <a:r>
              <a:rPr lang="nl-NL" dirty="0"/>
              <a:t>we vorige week al gezien</a:t>
            </a:r>
            <a:r>
              <a:rPr lang="nl-NL" dirty="0" smtClean="0"/>
              <a:t>.</a:t>
            </a:r>
          </a:p>
          <a:p>
            <a:r>
              <a:rPr lang="nl-NL" dirty="0" smtClean="0"/>
              <a:t>Deze case zullen we de komende drie lessen steeds verder gaan uitbreiden.</a:t>
            </a:r>
          </a:p>
          <a:p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391103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</a:t>
            </a:r>
            <a:r>
              <a:rPr lang="nl-NL" dirty="0" smtClean="0"/>
              <a:t>tart applicatie workshop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Configureer in de klasse </a:t>
            </a:r>
            <a:r>
              <a:rPr lang="nl-NL" dirty="0" err="1" smtClean="0"/>
              <a:t>DatabaseController.cs</a:t>
            </a:r>
            <a:r>
              <a:rPr lang="nl-NL" dirty="0" smtClean="0"/>
              <a:t> de juiste database gegevens. We werken met de </a:t>
            </a:r>
            <a:r>
              <a:rPr lang="nl-NL" dirty="0" err="1" smtClean="0"/>
              <a:t>lanparty</a:t>
            </a:r>
            <a:r>
              <a:rPr lang="nl-NL" dirty="0" smtClean="0"/>
              <a:t> database van vorige week.</a:t>
            </a:r>
          </a:p>
          <a:p>
            <a:r>
              <a:rPr lang="nl-NL" dirty="0" smtClean="0"/>
              <a:t>Wanneer je de startapplicatie start zou (ongeveer) het volgende zichtbaar moeten zijn.</a:t>
            </a:r>
          </a:p>
          <a:p>
            <a:endParaRPr lang="nl-N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581400"/>
            <a:ext cx="4266022" cy="3195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Rechthoekige toelichting 5"/>
          <p:cNvSpPr/>
          <p:nvPr/>
        </p:nvSpPr>
        <p:spPr>
          <a:xfrm>
            <a:off x="5791200" y="3276600"/>
            <a:ext cx="2971800" cy="838200"/>
          </a:xfrm>
          <a:prstGeom prst="wedgeRectCallout">
            <a:avLst>
              <a:gd name="adj1" fmla="val -152451"/>
              <a:gd name="adj2" fmla="val 4747"/>
            </a:avLst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400" b="1" dirty="0">
                <a:solidFill>
                  <a:schemeClr val="tx1"/>
                </a:solidFill>
              </a:rPr>
              <a:t>Controller: </a:t>
            </a:r>
            <a:r>
              <a:rPr lang="nl-NL" sz="1400" dirty="0">
                <a:solidFill>
                  <a:schemeClr val="tx1"/>
                </a:solidFill>
              </a:rPr>
              <a:t>Controllers/Genre</a:t>
            </a:r>
          </a:p>
          <a:p>
            <a:r>
              <a:rPr lang="nl-NL" sz="1400" b="1" dirty="0" err="1">
                <a:solidFill>
                  <a:schemeClr val="tx1"/>
                </a:solidFill>
              </a:rPr>
              <a:t>ActionMethod:</a:t>
            </a:r>
            <a:r>
              <a:rPr lang="nl-NL" sz="1400" dirty="0" err="1">
                <a:solidFill>
                  <a:schemeClr val="tx1"/>
                </a:solidFill>
              </a:rPr>
              <a:t>Index</a:t>
            </a:r>
            <a:r>
              <a:rPr lang="nl-NL" sz="1400" dirty="0">
                <a:solidFill>
                  <a:schemeClr val="tx1"/>
                </a:solidFill>
              </a:rPr>
              <a:t>()</a:t>
            </a:r>
          </a:p>
          <a:p>
            <a:r>
              <a:rPr lang="nl-NL" sz="1400" b="1" dirty="0">
                <a:solidFill>
                  <a:schemeClr val="tx1"/>
                </a:solidFill>
              </a:rPr>
              <a:t>View: </a:t>
            </a:r>
            <a:r>
              <a:rPr lang="nl-NL" sz="1400" dirty="0" smtClean="0">
                <a:solidFill>
                  <a:schemeClr val="tx1"/>
                </a:solidFill>
              </a:rPr>
              <a:t>Views/Genre/</a:t>
            </a:r>
            <a:r>
              <a:rPr lang="nl-NL" sz="1400" dirty="0" err="1" smtClean="0">
                <a:solidFill>
                  <a:schemeClr val="tx1"/>
                </a:solidFill>
              </a:rPr>
              <a:t>Index.cshtml</a:t>
            </a:r>
            <a:endParaRPr lang="nl-NL" sz="1400" dirty="0">
              <a:solidFill>
                <a:schemeClr val="tx1"/>
              </a:solidFill>
            </a:endParaRPr>
          </a:p>
        </p:txBody>
      </p:sp>
      <p:sp>
        <p:nvSpPr>
          <p:cNvPr id="4" name="Rechthoekige toelichting 3"/>
          <p:cNvSpPr/>
          <p:nvPr/>
        </p:nvSpPr>
        <p:spPr>
          <a:xfrm>
            <a:off x="5791200" y="4343400"/>
            <a:ext cx="2743200" cy="623495"/>
          </a:xfrm>
          <a:prstGeom prst="wedgeRectCallout">
            <a:avLst>
              <a:gd name="adj1" fmla="val -130220"/>
              <a:gd name="adj2" fmla="val -805"/>
            </a:avLst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400" b="1" dirty="0">
                <a:solidFill>
                  <a:schemeClr val="tx1"/>
                </a:solidFill>
              </a:rPr>
              <a:t>Inhoud van deze tabel hangt af met wat er in de database </a:t>
            </a:r>
            <a:r>
              <a:rPr lang="nl-NL" sz="1400" b="1" dirty="0" smtClean="0">
                <a:solidFill>
                  <a:schemeClr val="tx1"/>
                </a:solidFill>
              </a:rPr>
              <a:t>staat.</a:t>
            </a:r>
            <a:endParaRPr lang="nl-NL" sz="1400" b="1" dirty="0">
              <a:solidFill>
                <a:schemeClr val="tx1"/>
              </a:solidFill>
            </a:endParaRPr>
          </a:p>
        </p:txBody>
      </p:sp>
      <p:sp>
        <p:nvSpPr>
          <p:cNvPr id="7" name="Rechthoekige toelichting 6"/>
          <p:cNvSpPr/>
          <p:nvPr/>
        </p:nvSpPr>
        <p:spPr>
          <a:xfrm>
            <a:off x="5905500" y="5843820"/>
            <a:ext cx="2743200" cy="623495"/>
          </a:xfrm>
          <a:prstGeom prst="wedgeRectCallout">
            <a:avLst>
              <a:gd name="adj1" fmla="val -170350"/>
              <a:gd name="adj2" fmla="val 29097"/>
            </a:avLst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400" b="1" dirty="0" smtClean="0">
                <a:solidFill>
                  <a:schemeClr val="tx1"/>
                </a:solidFill>
              </a:rPr>
              <a:t>We gaan op drie manieren een genre toevoegen.</a:t>
            </a:r>
            <a:endParaRPr lang="nl-NL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66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elderheid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16830</TotalTime>
  <Words>969</Words>
  <Application>Microsoft Office PowerPoint</Application>
  <PresentationFormat>Diavoorstelling (4:3)</PresentationFormat>
  <Paragraphs>151</Paragraphs>
  <Slides>17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18" baseType="lpstr">
      <vt:lpstr>Helderheid</vt:lpstr>
      <vt:lpstr>ASP.NET MVC 3</vt:lpstr>
      <vt:lpstr>Razor</vt:lpstr>
      <vt:lpstr>Razor: Statements</vt:lpstr>
      <vt:lpstr>Razor: Expressies</vt:lpstr>
      <vt:lpstr>Razor: Code blocks</vt:lpstr>
      <vt:lpstr>Oefening</vt:lpstr>
      <vt:lpstr>Forms en Post</vt:lpstr>
      <vt:lpstr>Case: Inschrijfformulier LAN party</vt:lpstr>
      <vt:lpstr>Start applicatie workshop</vt:lpstr>
      <vt:lpstr>Links: plain html of razor html helper</vt:lpstr>
      <vt:lpstr>Forms en Post : Oldschool </vt:lpstr>
      <vt:lpstr>Forms en Post : Parameter binding </vt:lpstr>
      <vt:lpstr>Forms en Post : Model binding</vt:lpstr>
      <vt:lpstr>Tonen van bestaande genres.</vt:lpstr>
      <vt:lpstr>Tonen van bestaande genres</vt:lpstr>
      <vt:lpstr>Oefening: Evenementen tonen</vt:lpstr>
      <vt:lpstr>Volgende keer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rplruijs</dc:creator>
  <cp:lastModifiedBy>rplruijs</cp:lastModifiedBy>
  <cp:revision>127</cp:revision>
  <dcterms:created xsi:type="dcterms:W3CDTF">2012-12-10T21:19:19Z</dcterms:created>
  <dcterms:modified xsi:type="dcterms:W3CDTF">2013-03-06T11:20:09Z</dcterms:modified>
</cp:coreProperties>
</file>