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sldIdLst>
    <p:sldId id="256" r:id="rId2"/>
    <p:sldId id="272" r:id="rId3"/>
    <p:sldId id="276" r:id="rId4"/>
    <p:sldId id="277" r:id="rId5"/>
    <p:sldId id="279" r:id="rId6"/>
    <p:sldId id="274" r:id="rId7"/>
    <p:sldId id="287" r:id="rId8"/>
    <p:sldId id="281" r:id="rId9"/>
    <p:sldId id="282" r:id="rId10"/>
    <p:sldId id="288" r:id="rId11"/>
    <p:sldId id="283" r:id="rId12"/>
    <p:sldId id="284" r:id="rId13"/>
    <p:sldId id="285" r:id="rId14"/>
    <p:sldId id="268" r:id="rId15"/>
    <p:sldId id="269" r:id="rId16"/>
    <p:sldId id="270" r:id="rId17"/>
    <p:sldId id="271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7926-69EA-46AC-B684-26CC8AD6433E}" type="datetimeFigureOut">
              <a:rPr lang="nl-NL" smtClean="0"/>
              <a:t>10-3-2013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6630-DAF0-4F76-A25A-8F5C0D5A75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75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Animatie maken,</a:t>
            </a:r>
            <a:r>
              <a:rPr lang="nl-NL" baseline="0" dirty="0" smtClean="0"/>
              <a:t> en juiste code </a:t>
            </a:r>
            <a:r>
              <a:rPr lang="nl-NL" baseline="0" smtClean="0"/>
              <a:t>en schermen.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B6630-DAF0-4F76-A25A-8F5C0D5A753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37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March 10,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March 10,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sdn.microsoft.com/en-us/library/system.componentmodel.dataannotations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3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Input </a:t>
            </a:r>
            <a:r>
              <a:rPr lang="en-US" dirty="0" smtClean="0"/>
              <a:t>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binding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ViewModels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Layout </a:t>
            </a:r>
            <a:r>
              <a:rPr lang="en-US" dirty="0"/>
              <a:t>pages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ViewModels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Soms heeft een View meer dat 1 instantie van een Model klasse nodig om de juiste informatie te tonen.</a:t>
            </a:r>
          </a:p>
          <a:p>
            <a:r>
              <a:rPr lang="nl-NL" dirty="0" smtClean="0"/>
              <a:t>In deze gevallen hebben we een </a:t>
            </a:r>
            <a:r>
              <a:rPr lang="nl-NL" dirty="0" err="1" smtClean="0"/>
              <a:t>ViewModel</a:t>
            </a:r>
            <a:r>
              <a:rPr lang="nl-NL" dirty="0" smtClean="0"/>
              <a:t> nodig.</a:t>
            </a:r>
          </a:p>
          <a:p>
            <a:r>
              <a:rPr lang="nl-NL" dirty="0" smtClean="0"/>
              <a:t>Een </a:t>
            </a:r>
            <a:r>
              <a:rPr lang="nl-NL" dirty="0" err="1" smtClean="0"/>
              <a:t>ViewModel</a:t>
            </a:r>
            <a:r>
              <a:rPr lang="nl-NL" dirty="0" smtClean="0"/>
              <a:t> is een C# klasse met </a:t>
            </a:r>
            <a:r>
              <a:rPr lang="nl-NL" dirty="0" err="1" smtClean="0"/>
              <a:t>properties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In het project behorend bij deze workshop is een apart mapje aangemaakt voor de </a:t>
            </a:r>
            <a:r>
              <a:rPr lang="nl-NL" dirty="0" err="1" smtClean="0"/>
              <a:t>ViewModels</a:t>
            </a:r>
            <a:r>
              <a:rPr lang="nl-NL" smtClean="0"/>
              <a:t>.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981700"/>
            <a:ext cx="17716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60" y="3505200"/>
            <a:ext cx="5834207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6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Game toevoegen : </a:t>
            </a:r>
            <a:r>
              <a:rPr lang="nl-NL" dirty="0" err="1" smtClean="0"/>
              <a:t>ViewModel</a:t>
            </a:r>
            <a:endParaRPr lang="nl-NL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62150"/>
            <a:ext cx="5419725" cy="430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381000" y="14594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NieuwGame.cshtml</a:t>
            </a:r>
            <a:endParaRPr lang="nl-NL" b="1" dirty="0"/>
          </a:p>
        </p:txBody>
      </p:sp>
      <p:sp>
        <p:nvSpPr>
          <p:cNvPr id="6" name="Rechthoekige toelichting 5"/>
          <p:cNvSpPr/>
          <p:nvPr/>
        </p:nvSpPr>
        <p:spPr>
          <a:xfrm>
            <a:off x="5800725" y="1459468"/>
            <a:ext cx="2743200" cy="612648"/>
          </a:xfrm>
          <a:prstGeom prst="wedgeRectCallout">
            <a:avLst>
              <a:gd name="adj1" fmla="val -102063"/>
              <a:gd name="adj2" fmla="val 34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Model binding met </a:t>
            </a:r>
            <a:r>
              <a:rPr lang="nl-NL" dirty="0" err="1" smtClean="0"/>
              <a:t>GameViewModel</a:t>
            </a:r>
            <a:endParaRPr lang="nl-NL" dirty="0"/>
          </a:p>
        </p:txBody>
      </p:sp>
      <p:sp>
        <p:nvSpPr>
          <p:cNvPr id="9" name="Rechthoekige toelichting 8"/>
          <p:cNvSpPr/>
          <p:nvPr/>
        </p:nvSpPr>
        <p:spPr>
          <a:xfrm>
            <a:off x="6172200" y="5181600"/>
            <a:ext cx="2743200" cy="937978"/>
          </a:xfrm>
          <a:prstGeom prst="wedgeRectCallout">
            <a:avLst>
              <a:gd name="adj1" fmla="val -196237"/>
              <a:gd name="adj2" fmla="val -50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Razor</a:t>
            </a:r>
            <a:r>
              <a:rPr lang="nl-NL" dirty="0" smtClean="0"/>
              <a:t> html helper om een </a:t>
            </a:r>
            <a:r>
              <a:rPr lang="nl-NL" dirty="0" err="1" smtClean="0"/>
              <a:t>dropdown</a:t>
            </a:r>
            <a:r>
              <a:rPr lang="nl-NL" dirty="0" smtClean="0"/>
              <a:t> list te maken.  </a:t>
            </a:r>
            <a:endParaRPr lang="nl-NL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43200"/>
            <a:ext cx="5834207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Rechte verbindingslijn met pijl 7"/>
          <p:cNvCxnSpPr/>
          <p:nvPr/>
        </p:nvCxnSpPr>
        <p:spPr>
          <a:xfrm flipV="1">
            <a:off x="3733800" y="3657600"/>
            <a:ext cx="304800" cy="1295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/>
          <p:cNvCxnSpPr/>
          <p:nvPr/>
        </p:nvCxnSpPr>
        <p:spPr>
          <a:xfrm flipH="1" flipV="1">
            <a:off x="4191000" y="3200400"/>
            <a:ext cx="838200" cy="1752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flipV="1">
            <a:off x="3429000" y="3048000"/>
            <a:ext cx="609600" cy="914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H="1" flipV="1">
            <a:off x="4076700" y="3048000"/>
            <a:ext cx="38100" cy="1104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Game toevoegen : 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Action Method </a:t>
            </a:r>
            <a:r>
              <a:rPr lang="nl-NL" dirty="0" err="1" smtClean="0"/>
              <a:t>NieuwGame</a:t>
            </a:r>
            <a:r>
              <a:rPr lang="nl-NL" dirty="0" smtClean="0"/>
              <a:t>() is verantwoordelijk om de </a:t>
            </a:r>
            <a:r>
              <a:rPr lang="nl-NL" dirty="0" err="1" smtClean="0"/>
              <a:t>ViewModel</a:t>
            </a:r>
            <a:r>
              <a:rPr lang="nl-NL" dirty="0" smtClean="0"/>
              <a:t> ‘klaar te zetten’ voor de View. </a:t>
            </a:r>
            <a:endParaRPr lang="nl-N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381500" cy="341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oelichting met afgeronde rechthoek 3"/>
          <p:cNvSpPr/>
          <p:nvPr/>
        </p:nvSpPr>
        <p:spPr>
          <a:xfrm>
            <a:off x="5791200" y="3048000"/>
            <a:ext cx="3048000" cy="457200"/>
          </a:xfrm>
          <a:prstGeom prst="wedgeRoundRectCallout">
            <a:avLst>
              <a:gd name="adj1" fmla="val -98187"/>
              <a:gd name="adj2" fmla="val 61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GameViewModel</a:t>
            </a:r>
            <a:r>
              <a:rPr lang="nl-NL" sz="1600" dirty="0" smtClean="0"/>
              <a:t> aanmaken.</a:t>
            </a:r>
            <a:endParaRPr lang="nl-NL" sz="1600" dirty="0"/>
          </a:p>
        </p:txBody>
      </p:sp>
      <p:sp>
        <p:nvSpPr>
          <p:cNvPr id="6" name="Toelichting met afgeronde rechthoek 5"/>
          <p:cNvSpPr/>
          <p:nvPr/>
        </p:nvSpPr>
        <p:spPr>
          <a:xfrm>
            <a:off x="5797118" y="3657600"/>
            <a:ext cx="3048000" cy="457200"/>
          </a:xfrm>
          <a:prstGeom prst="wedgeRoundRectCallout">
            <a:avLst>
              <a:gd name="adj1" fmla="val -85080"/>
              <a:gd name="adj2" fmla="val 6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Bestaande genres ophalen uit de database.</a:t>
            </a:r>
            <a:endParaRPr lang="nl-NL" sz="1600" dirty="0"/>
          </a:p>
        </p:txBody>
      </p:sp>
      <p:sp>
        <p:nvSpPr>
          <p:cNvPr id="7" name="Toelichting met afgeronde rechthoek 6"/>
          <p:cNvSpPr/>
          <p:nvPr/>
        </p:nvSpPr>
        <p:spPr>
          <a:xfrm>
            <a:off x="5831149" y="4165938"/>
            <a:ext cx="3048000" cy="457200"/>
          </a:xfrm>
          <a:prstGeom prst="wedgeRoundRectCallout">
            <a:avLst>
              <a:gd name="adj1" fmla="val -153235"/>
              <a:gd name="adj2" fmla="val -39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Lege keuze optie toevoegen.</a:t>
            </a:r>
            <a:endParaRPr lang="nl-NL" sz="1600" dirty="0"/>
          </a:p>
        </p:txBody>
      </p:sp>
      <p:sp>
        <p:nvSpPr>
          <p:cNvPr id="8" name="Toelichting met afgeronde rechthoek 7"/>
          <p:cNvSpPr/>
          <p:nvPr/>
        </p:nvSpPr>
        <p:spPr>
          <a:xfrm>
            <a:off x="5410200" y="4876799"/>
            <a:ext cx="3621349" cy="1438275"/>
          </a:xfrm>
          <a:prstGeom prst="wedgeRoundRectCallout">
            <a:avLst>
              <a:gd name="adj1" fmla="val -87363"/>
              <a:gd name="adj2" fmla="val -44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b="1" dirty="0" err="1" smtClean="0"/>
              <a:t>SelectList</a:t>
            </a:r>
            <a:r>
              <a:rPr lang="nl-NL" sz="1400" dirty="0" smtClean="0"/>
              <a:t> aanmaken en op het </a:t>
            </a:r>
            <a:r>
              <a:rPr lang="nl-NL" sz="1400" dirty="0" err="1" smtClean="0"/>
              <a:t>ViewModel</a:t>
            </a:r>
            <a:r>
              <a:rPr lang="nl-NL" sz="1400" dirty="0" smtClean="0"/>
              <a:t> zetten. De </a:t>
            </a:r>
            <a:r>
              <a:rPr lang="nl-NL" sz="1400" dirty="0" err="1" smtClean="0"/>
              <a:t>Razor</a:t>
            </a:r>
            <a:r>
              <a:rPr lang="nl-NL" sz="1400" dirty="0" smtClean="0"/>
              <a:t> view helper heeft een </a:t>
            </a:r>
            <a:r>
              <a:rPr lang="nl-NL" sz="1400" b="1" dirty="0" err="1" smtClean="0"/>
              <a:t>SelectList</a:t>
            </a:r>
            <a:r>
              <a:rPr lang="nl-NL" sz="1400" dirty="0" smtClean="0"/>
              <a:t> nodig als parameter.</a:t>
            </a:r>
          </a:p>
          <a:p>
            <a:pPr algn="ctr"/>
            <a:r>
              <a:rPr lang="nl-NL" sz="1400" dirty="0" smtClean="0"/>
              <a:t>Eerste argument</a:t>
            </a:r>
            <a:r>
              <a:rPr lang="nl-NL" sz="1400" b="1" dirty="0" smtClean="0"/>
              <a:t>: List&lt;Genre&gt;</a:t>
            </a:r>
          </a:p>
          <a:p>
            <a:pPr algn="ctr"/>
            <a:r>
              <a:rPr lang="nl-NL" sz="1400" dirty="0" smtClean="0"/>
              <a:t>Tweede argument: Property “ID”</a:t>
            </a:r>
          </a:p>
          <a:p>
            <a:pPr algn="ctr"/>
            <a:r>
              <a:rPr lang="nl-NL" sz="1400" dirty="0" smtClean="0"/>
              <a:t>Derde argument: Property “Naam” </a:t>
            </a:r>
            <a:endParaRPr lang="nl-NL" sz="1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789166"/>
            <a:ext cx="3648075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Rechte verbindingslijn met pijl 8"/>
          <p:cNvCxnSpPr/>
          <p:nvPr/>
        </p:nvCxnSpPr>
        <p:spPr>
          <a:xfrm flipH="1">
            <a:off x="3276600" y="5943600"/>
            <a:ext cx="25908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 flipH="1">
            <a:off x="4038600" y="6096000"/>
            <a:ext cx="1905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Game toevoegen. Validatie.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Zowel de naam als het genre van een game is verplicht.</a:t>
            </a:r>
          </a:p>
          <a:p>
            <a:r>
              <a:rPr lang="nl-NL" dirty="0" smtClean="0"/>
              <a:t>De naam van een Game mag maximaal 20 karakters lang zijn.</a:t>
            </a:r>
          </a:p>
          <a:p>
            <a:r>
              <a:rPr lang="nl-NL" dirty="0" smtClean="0"/>
              <a:t>Uit </a:t>
            </a:r>
            <a:r>
              <a:rPr lang="nl-NL" b="1" dirty="0" err="1" smtClean="0"/>
              <a:t>Game.cs</a:t>
            </a:r>
            <a:endParaRPr lang="nl-NL" b="1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Uit </a:t>
            </a:r>
            <a:r>
              <a:rPr lang="nl-NL" b="1" dirty="0" err="1" smtClean="0"/>
              <a:t>GameViewModel.cs</a:t>
            </a:r>
            <a:endParaRPr lang="nl-NL" b="1" dirty="0" smtClean="0"/>
          </a:p>
          <a:p>
            <a:endParaRPr lang="nl-NL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7" y="4876800"/>
            <a:ext cx="5915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52673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5267322" y="3809999"/>
            <a:ext cx="3648078" cy="1016771"/>
          </a:xfrm>
          <a:prstGeom prst="wedgeRectCallout">
            <a:avLst>
              <a:gd name="adj1" fmla="val -156514"/>
              <a:gd name="adj2" fmla="val 56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De </a:t>
            </a:r>
            <a:r>
              <a:rPr lang="nl-NL" sz="1600" dirty="0" err="1" smtClean="0"/>
              <a:t>id’s</a:t>
            </a:r>
            <a:r>
              <a:rPr lang="nl-NL" sz="1600" dirty="0" smtClean="0"/>
              <a:t> van de ‘niet lege genres’ zijn positief. Door deze validatie dwing je de gebruiker af om een ‘niet leeg genre’ te kiezen.</a:t>
            </a:r>
            <a:endParaRPr lang="nl-NL" sz="16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486400"/>
            <a:ext cx="3648075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28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r>
              <a:rPr lang="nl-NL" dirty="0" smtClean="0"/>
              <a:t> pages: Ontwerp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grpSp>
        <p:nvGrpSpPr>
          <p:cNvPr id="13" name="Groep 12"/>
          <p:cNvGrpSpPr/>
          <p:nvPr/>
        </p:nvGrpSpPr>
        <p:grpSpPr>
          <a:xfrm>
            <a:off x="-92106" y="1198530"/>
            <a:ext cx="9296400" cy="5334000"/>
            <a:chOff x="-152400" y="1198530"/>
            <a:chExt cx="9296400" cy="5334000"/>
          </a:xfrm>
        </p:grpSpPr>
        <p:sp>
          <p:nvSpPr>
            <p:cNvPr id="4" name="Rechthoek 3"/>
            <p:cNvSpPr/>
            <p:nvPr/>
          </p:nvSpPr>
          <p:spPr>
            <a:xfrm>
              <a:off x="1066800" y="1900606"/>
              <a:ext cx="6978588" cy="46319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Rechthoek 4"/>
            <p:cNvSpPr/>
            <p:nvPr/>
          </p:nvSpPr>
          <p:spPr>
            <a:xfrm>
              <a:off x="1077897" y="1896907"/>
              <a:ext cx="6967491" cy="990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Inschrijven LAN party</a:t>
              </a:r>
              <a:endParaRPr lang="nl-NL" dirty="0"/>
            </a:p>
          </p:txBody>
        </p:sp>
        <p:sp>
          <p:nvSpPr>
            <p:cNvPr id="6" name="Rechthoek 5"/>
            <p:cNvSpPr/>
            <p:nvPr/>
          </p:nvSpPr>
          <p:spPr>
            <a:xfrm>
              <a:off x="1077896" y="2891206"/>
              <a:ext cx="2351104" cy="31079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 smtClean="0"/>
                <a:t>Home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/>
                <a:t>G</a:t>
              </a:r>
              <a:r>
                <a:rPr lang="nl-NL" sz="1200" dirty="0" smtClean="0"/>
                <a:t>enres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 smtClean="0"/>
                <a:t>Games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 smtClean="0"/>
                <a:t>Evenementen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 smtClean="0"/>
                <a:t>Registreren student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 smtClean="0"/>
                <a:t>Inschrijven voor evenement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endParaRPr lang="nl-NL" dirty="0"/>
            </a:p>
          </p:txBody>
        </p:sp>
        <p:sp>
          <p:nvSpPr>
            <p:cNvPr id="7" name="Rechthoek 6"/>
            <p:cNvSpPr/>
            <p:nvPr/>
          </p:nvSpPr>
          <p:spPr>
            <a:xfrm>
              <a:off x="1066800" y="5999130"/>
              <a:ext cx="6978588" cy="5334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/>
                <a:t>c</a:t>
              </a:r>
              <a:r>
                <a:rPr lang="nl-NL" sz="1400" dirty="0" smtClean="0"/>
                <a:t>ontact: lanparty@hhs.nl</a:t>
              </a:r>
              <a:endParaRPr lang="nl-NL" sz="1400" dirty="0"/>
            </a:p>
          </p:txBody>
        </p:sp>
        <p:sp>
          <p:nvSpPr>
            <p:cNvPr id="8" name="Rechthoekige toelichting 7"/>
            <p:cNvSpPr/>
            <p:nvPr/>
          </p:nvSpPr>
          <p:spPr>
            <a:xfrm>
              <a:off x="6019800" y="1198530"/>
              <a:ext cx="1143000" cy="612648"/>
            </a:xfrm>
            <a:prstGeom prst="wedgeRectCallout">
              <a:avLst>
                <a:gd name="adj1" fmla="val -53454"/>
                <a:gd name="adj2" fmla="val 152342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</a:rPr>
                <a:t>Header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hthoekige toelichting 8"/>
            <p:cNvSpPr/>
            <p:nvPr/>
          </p:nvSpPr>
          <p:spPr>
            <a:xfrm>
              <a:off x="-152400" y="3484530"/>
              <a:ext cx="1143000" cy="612648"/>
            </a:xfrm>
            <a:prstGeom prst="wedgeRectCallout">
              <a:avLst>
                <a:gd name="adj1" fmla="val 104216"/>
                <a:gd name="adj2" fmla="val -21546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>
                  <a:solidFill>
                    <a:schemeClr val="tx1"/>
                  </a:solidFill>
                </a:rPr>
                <a:t>M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enu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ige toelichting 10"/>
            <p:cNvSpPr/>
            <p:nvPr/>
          </p:nvSpPr>
          <p:spPr>
            <a:xfrm>
              <a:off x="7620000" y="3713130"/>
              <a:ext cx="1524000" cy="838200"/>
            </a:xfrm>
            <a:prstGeom prst="wedgeRectCallout">
              <a:avLst>
                <a:gd name="adj1" fmla="val -245299"/>
                <a:gd name="adj2" fmla="val 50908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</a:rPr>
                <a:t>Body, </a:t>
              </a:r>
              <a:r>
                <a:rPr lang="nl-NL" sz="1600" dirty="0" smtClean="0">
                  <a:solidFill>
                    <a:schemeClr val="tx1"/>
                  </a:solidFill>
                </a:rPr>
                <a:t>varieert per pagina</a:t>
              </a:r>
            </a:p>
          </p:txBody>
        </p:sp>
      </p:grpSp>
      <p:sp>
        <p:nvSpPr>
          <p:cNvPr id="10" name="Rechthoekige toelichting 9"/>
          <p:cNvSpPr/>
          <p:nvPr/>
        </p:nvSpPr>
        <p:spPr>
          <a:xfrm>
            <a:off x="7620000" y="6213540"/>
            <a:ext cx="1143000" cy="612648"/>
          </a:xfrm>
          <a:prstGeom prst="wedgeRectCallout">
            <a:avLst>
              <a:gd name="adj1" fmla="val -196367"/>
              <a:gd name="adj2" fmla="val -33139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 err="1" smtClean="0">
                <a:solidFill>
                  <a:schemeClr val="tx1"/>
                </a:solidFill>
              </a:rPr>
              <a:t>Footer</a:t>
            </a:r>
            <a:endParaRPr lang="nl-NL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r>
              <a:rPr lang="nl-NL" dirty="0" smtClean="0"/>
              <a:t> pages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nl-NL" dirty="0" smtClean="0"/>
              <a:t>De ‘blokjes’ in het ontwerp die voor elke pagina hetzelfde zijn gaan we definiëren in een </a:t>
            </a:r>
            <a:r>
              <a:rPr lang="nl-NL" dirty="0" err="1" smtClean="0"/>
              <a:t>layout</a:t>
            </a:r>
            <a:r>
              <a:rPr lang="nl-NL" dirty="0" smtClean="0"/>
              <a:t> page.</a:t>
            </a:r>
          </a:p>
          <a:p>
            <a:r>
              <a:rPr lang="nl-NL" dirty="0" smtClean="0"/>
              <a:t>Dit voorkomt duplicatie van code, wat de onder houdbaarheid van de applicatie verhoogt.</a:t>
            </a:r>
          </a:p>
          <a:p>
            <a:r>
              <a:rPr lang="nl-NL" dirty="0" smtClean="0"/>
              <a:t>De default </a:t>
            </a:r>
            <a:r>
              <a:rPr lang="nl-NL" dirty="0" err="1" smtClean="0"/>
              <a:t>layout</a:t>
            </a:r>
            <a:r>
              <a:rPr lang="nl-NL" dirty="0" smtClean="0"/>
              <a:t> pagina is te vinden in de Views/Shared folder.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3758214"/>
            <a:ext cx="20288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37717"/>
            <a:ext cx="5680229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hthoekige toelichting 5"/>
          <p:cNvSpPr/>
          <p:nvPr/>
        </p:nvSpPr>
        <p:spPr>
          <a:xfrm>
            <a:off x="3733800" y="3810000"/>
            <a:ext cx="1828800" cy="1066800"/>
          </a:xfrm>
          <a:prstGeom prst="wedgeRectCallou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>
                <a:solidFill>
                  <a:schemeClr val="tx1"/>
                </a:solidFill>
              </a:rPr>
              <a:t>Wordt door elke view </a:t>
            </a:r>
            <a:r>
              <a:rPr lang="nl-NL" sz="1400" b="1" dirty="0" smtClean="0">
                <a:solidFill>
                  <a:schemeClr val="tx1"/>
                </a:solidFill>
              </a:rPr>
              <a:t>gebruikt, </a:t>
            </a:r>
            <a:r>
              <a:rPr lang="nl-NL" sz="1400" b="1" dirty="0">
                <a:solidFill>
                  <a:schemeClr val="tx1"/>
                </a:solidFill>
              </a:rPr>
              <a:t>mits expliciet </a:t>
            </a:r>
            <a:r>
              <a:rPr lang="nl-NL" sz="1400" b="1" dirty="0" smtClean="0">
                <a:solidFill>
                  <a:schemeClr val="tx1"/>
                </a:solidFill>
              </a:rPr>
              <a:t>anders vermeld.</a:t>
            </a:r>
            <a:endParaRPr lang="nl-NL" sz="1400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791200"/>
            <a:ext cx="3581400" cy="82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echthoekige toelichting 10"/>
          <p:cNvSpPr/>
          <p:nvPr/>
        </p:nvSpPr>
        <p:spPr>
          <a:xfrm>
            <a:off x="5943600" y="4876800"/>
            <a:ext cx="1828800" cy="1066800"/>
          </a:xfrm>
          <a:prstGeom prst="wedgeRectCallou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b="1" dirty="0" smtClean="0">
                <a:solidFill>
                  <a:schemeClr val="tx1"/>
                </a:solidFill>
              </a:rPr>
              <a:t>Binnen een view expliciet aangeven welke </a:t>
            </a:r>
            <a:r>
              <a:rPr lang="nl-NL" sz="1400" b="1" dirty="0" err="1" smtClean="0">
                <a:solidFill>
                  <a:schemeClr val="tx1"/>
                </a:solidFill>
              </a:rPr>
              <a:t>layout</a:t>
            </a:r>
            <a:r>
              <a:rPr lang="nl-NL" sz="1400" b="1" dirty="0" smtClean="0">
                <a:solidFill>
                  <a:schemeClr val="tx1"/>
                </a:solidFill>
              </a:rPr>
              <a:t> pagina gebruikt wordt.</a:t>
            </a:r>
            <a:endParaRPr lang="nl-NL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7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365" y="342239"/>
            <a:ext cx="8229600" cy="990600"/>
          </a:xfrm>
        </p:spPr>
        <p:txBody>
          <a:bodyPr/>
          <a:lstStyle/>
          <a:p>
            <a:r>
              <a:rPr lang="nl-NL" dirty="0" err="1" smtClean="0"/>
              <a:t>Layout</a:t>
            </a:r>
            <a:r>
              <a:rPr lang="nl-NL" dirty="0" smtClean="0"/>
              <a:t> pagina: Inschrijven LAN Party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pSp>
        <p:nvGrpSpPr>
          <p:cNvPr id="17" name="Groep 16"/>
          <p:cNvGrpSpPr/>
          <p:nvPr/>
        </p:nvGrpSpPr>
        <p:grpSpPr>
          <a:xfrm>
            <a:off x="-11097" y="1302997"/>
            <a:ext cx="5651012" cy="3094526"/>
            <a:chOff x="1066800" y="1896907"/>
            <a:chExt cx="6978588" cy="4635623"/>
          </a:xfrm>
        </p:grpSpPr>
        <p:sp>
          <p:nvSpPr>
            <p:cNvPr id="18" name="Rechthoek 17"/>
            <p:cNvSpPr/>
            <p:nvPr/>
          </p:nvSpPr>
          <p:spPr>
            <a:xfrm>
              <a:off x="1066800" y="1900606"/>
              <a:ext cx="6978588" cy="46319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/>
            <p:cNvSpPr/>
            <p:nvPr/>
          </p:nvSpPr>
          <p:spPr>
            <a:xfrm>
              <a:off x="1077897" y="1896907"/>
              <a:ext cx="6967491" cy="990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Inschrijven LAN party</a:t>
              </a:r>
              <a:endParaRPr lang="nl-NL" dirty="0"/>
            </a:p>
          </p:txBody>
        </p:sp>
        <p:sp>
          <p:nvSpPr>
            <p:cNvPr id="20" name="Rechthoek 19"/>
            <p:cNvSpPr/>
            <p:nvPr/>
          </p:nvSpPr>
          <p:spPr>
            <a:xfrm>
              <a:off x="1077896" y="2891206"/>
              <a:ext cx="2351104" cy="31079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 smtClean="0"/>
                <a:t>Home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/>
                <a:t>G</a:t>
              </a:r>
              <a:r>
                <a:rPr lang="nl-NL" sz="1200" dirty="0" smtClean="0"/>
                <a:t>enres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 smtClean="0"/>
                <a:t>Games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 smtClean="0"/>
                <a:t>Evenementen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 smtClean="0"/>
                <a:t>Registreren student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nl-NL" sz="1200" dirty="0" smtClean="0"/>
                <a:t>Inschrijven voor evenement</a:t>
              </a:r>
            </a:p>
            <a:p>
              <a:pPr marL="285750" indent="-285750" algn="ctr">
                <a:buFont typeface="Arial" pitchFamily="34" charset="0"/>
                <a:buChar char="•"/>
              </a:pPr>
              <a:endParaRPr lang="nl-NL" dirty="0"/>
            </a:p>
          </p:txBody>
        </p:sp>
        <p:sp>
          <p:nvSpPr>
            <p:cNvPr id="21" name="Rechthoek 20"/>
            <p:cNvSpPr/>
            <p:nvPr/>
          </p:nvSpPr>
          <p:spPr>
            <a:xfrm>
              <a:off x="1066800" y="5999130"/>
              <a:ext cx="6978588" cy="5334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400" dirty="0"/>
                <a:t>c</a:t>
              </a:r>
              <a:r>
                <a:rPr lang="nl-NL" sz="1400" dirty="0" smtClean="0"/>
                <a:t>ontact: lanparty@hhs.nl</a:t>
              </a:r>
              <a:endParaRPr lang="nl-NL" sz="1400" dirty="0"/>
            </a:p>
          </p:txBody>
        </p:sp>
        <p:sp>
          <p:nvSpPr>
            <p:cNvPr id="22" name="Rechthoekige toelichting 21"/>
            <p:cNvSpPr/>
            <p:nvPr/>
          </p:nvSpPr>
          <p:spPr>
            <a:xfrm>
              <a:off x="6446877" y="2085882"/>
              <a:ext cx="1143000" cy="612648"/>
            </a:xfrm>
            <a:prstGeom prst="wedgeRectCallout">
              <a:avLst>
                <a:gd name="adj1" fmla="val -21802"/>
                <a:gd name="adj2" fmla="val 50318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</a:rPr>
                <a:t>Header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hoekige toelichting 22"/>
            <p:cNvSpPr/>
            <p:nvPr/>
          </p:nvSpPr>
          <p:spPr>
            <a:xfrm>
              <a:off x="2118211" y="3179159"/>
              <a:ext cx="1143000" cy="612648"/>
            </a:xfrm>
            <a:prstGeom prst="wedgeRectCallout">
              <a:avLst>
                <a:gd name="adj1" fmla="val 47625"/>
                <a:gd name="adj2" fmla="val -6351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>
                  <a:solidFill>
                    <a:schemeClr val="tx1"/>
                  </a:solidFill>
                </a:rPr>
                <a:t>M</a:t>
              </a:r>
              <a:r>
                <a:rPr lang="nl-NL" sz="1600" b="1" dirty="0" smtClean="0">
                  <a:solidFill>
                    <a:schemeClr val="tx1"/>
                  </a:solidFill>
                </a:rPr>
                <a:t>enu</a:t>
              </a:r>
              <a:endParaRPr lang="nl-NL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hoekige toelichting 23"/>
            <p:cNvSpPr/>
            <p:nvPr/>
          </p:nvSpPr>
          <p:spPr>
            <a:xfrm>
              <a:off x="4988700" y="3758512"/>
              <a:ext cx="1838124" cy="1287795"/>
            </a:xfrm>
            <a:prstGeom prst="wedgeRectCallout">
              <a:avLst>
                <a:gd name="adj1" fmla="val -49667"/>
                <a:gd name="adj2" fmla="val 16830"/>
              </a:avLst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600" b="1" dirty="0" smtClean="0">
                  <a:solidFill>
                    <a:schemeClr val="tx1"/>
                  </a:solidFill>
                </a:rPr>
                <a:t>Body, </a:t>
              </a:r>
              <a:r>
                <a:rPr lang="nl-NL" sz="1600" dirty="0" smtClean="0">
                  <a:solidFill>
                    <a:schemeClr val="tx1"/>
                  </a:solidFill>
                </a:rPr>
                <a:t>varieert per pagina</a:t>
              </a:r>
            </a:p>
          </p:txBody>
        </p:sp>
      </p:grpSp>
      <p:sp>
        <p:nvSpPr>
          <p:cNvPr id="25" name="Rechthoekige toelichting 24"/>
          <p:cNvSpPr/>
          <p:nvPr/>
        </p:nvSpPr>
        <p:spPr>
          <a:xfrm>
            <a:off x="5102686" y="4041450"/>
            <a:ext cx="925561" cy="356073"/>
          </a:xfrm>
          <a:prstGeom prst="wedgeRectCallout">
            <a:avLst>
              <a:gd name="adj1" fmla="val 47625"/>
              <a:gd name="adj2" fmla="val -6351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b="1" dirty="0" err="1" smtClean="0">
                <a:solidFill>
                  <a:schemeClr val="tx1"/>
                </a:solidFill>
              </a:rPr>
              <a:t>Footer</a:t>
            </a:r>
            <a:endParaRPr lang="nl-NL" sz="1600" b="1" dirty="0">
              <a:solidFill>
                <a:schemeClr val="tx1"/>
              </a:solidFill>
            </a:endParaRPr>
          </a:p>
        </p:txBody>
      </p:sp>
      <p:grpSp>
        <p:nvGrpSpPr>
          <p:cNvPr id="5" name="Groep 4"/>
          <p:cNvGrpSpPr/>
          <p:nvPr/>
        </p:nvGrpSpPr>
        <p:grpSpPr>
          <a:xfrm>
            <a:off x="3886200" y="1966745"/>
            <a:ext cx="5163041" cy="4928985"/>
            <a:chOff x="3886200" y="1966745"/>
            <a:chExt cx="5163041" cy="492898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388730"/>
              <a:ext cx="5163041" cy="450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Tekstvak 3"/>
            <p:cNvSpPr txBox="1"/>
            <p:nvPr/>
          </p:nvSpPr>
          <p:spPr>
            <a:xfrm>
              <a:off x="6324600" y="1966745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_</a:t>
              </a:r>
              <a:r>
                <a:rPr lang="nl-NL" b="1" dirty="0" err="1" smtClean="0"/>
                <a:t>Layout.cshtml</a:t>
              </a:r>
              <a:endParaRPr lang="nl-NL" b="1" dirty="0"/>
            </a:p>
          </p:txBody>
        </p:sp>
      </p:grpSp>
      <p:grpSp>
        <p:nvGrpSpPr>
          <p:cNvPr id="7" name="Groep 6"/>
          <p:cNvGrpSpPr/>
          <p:nvPr/>
        </p:nvGrpSpPr>
        <p:grpSpPr>
          <a:xfrm>
            <a:off x="76200" y="4528534"/>
            <a:ext cx="3733800" cy="2329466"/>
            <a:chOff x="76200" y="4528534"/>
            <a:chExt cx="3733800" cy="2329466"/>
          </a:xfrm>
        </p:grpSpPr>
        <p:pic>
          <p:nvPicPr>
            <p:cNvPr id="205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4528534"/>
              <a:ext cx="3733800" cy="23294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Tekstvak 5"/>
            <p:cNvSpPr txBox="1"/>
            <p:nvPr/>
          </p:nvSpPr>
          <p:spPr>
            <a:xfrm>
              <a:off x="2400300" y="4528534"/>
              <a:ext cx="140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 smtClean="0"/>
                <a:t>Toegevoegd in Site.css</a:t>
              </a:r>
              <a:endParaRPr lang="nl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9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r>
              <a:rPr lang="nl-NL" dirty="0" smtClean="0"/>
              <a:t> pagina: Resultaat</a:t>
            </a:r>
            <a:endParaRPr lang="nl-N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94" y="1370504"/>
            <a:ext cx="7467600" cy="5487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hthoekige toelichting 7"/>
          <p:cNvSpPr/>
          <p:nvPr/>
        </p:nvSpPr>
        <p:spPr>
          <a:xfrm>
            <a:off x="5334000" y="3124200"/>
            <a:ext cx="3276600" cy="1143000"/>
          </a:xfrm>
          <a:prstGeom prst="wedgeRectCallout">
            <a:avLst>
              <a:gd name="adj1" fmla="val -70887"/>
              <a:gd name="adj2" fmla="val 1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Niet geheel conform ontwerp.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NL" sz="1400" dirty="0" smtClean="0"/>
              <a:t>Wij verwachten van jullie een mooier ontwerp ;-)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53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Volgende keer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Sessions</a:t>
            </a:r>
            <a:r>
              <a:rPr lang="nl-NL" dirty="0" smtClean="0"/>
              <a:t>  </a:t>
            </a:r>
          </a:p>
          <a:p>
            <a:r>
              <a:rPr lang="nl-NL" dirty="0" smtClean="0"/>
              <a:t>Cookies</a:t>
            </a:r>
          </a:p>
          <a:p>
            <a:r>
              <a:rPr lang="nl-NL" dirty="0" smtClean="0"/>
              <a:t>Autorisatie &amp; Authenticatie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4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Input validatie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belangrijk onderdeel van een web applicatie is dat de invoer van de gebruiker wordt gevalideerd.</a:t>
            </a:r>
          </a:p>
          <a:p>
            <a:r>
              <a:rPr lang="nl-NL" dirty="0" smtClean="0"/>
              <a:t>Voorbeelden input validatie</a:t>
            </a:r>
          </a:p>
          <a:p>
            <a:pPr lvl="1"/>
            <a:r>
              <a:rPr lang="nl-NL" dirty="0" smtClean="0"/>
              <a:t>Is een verplicht veld wel ingevuld?</a:t>
            </a:r>
          </a:p>
          <a:p>
            <a:pPr lvl="1"/>
            <a:r>
              <a:rPr lang="nl-NL" dirty="0" smtClean="0"/>
              <a:t>Is datum die ingevoerd wel geldig?</a:t>
            </a:r>
          </a:p>
          <a:p>
            <a:pPr lvl="1"/>
            <a:r>
              <a:rPr lang="nl-NL" dirty="0" smtClean="0"/>
              <a:t>Is de leeftijd die een gebruiker invoert wel geldig?</a:t>
            </a:r>
          </a:p>
          <a:p>
            <a:r>
              <a:rPr lang="nl-NL" dirty="0" smtClean="0"/>
              <a:t>Input validatie kan zowel </a:t>
            </a:r>
            <a:r>
              <a:rPr lang="nl-NL" dirty="0" err="1" smtClean="0"/>
              <a:t>clientsite</a:t>
            </a:r>
            <a:r>
              <a:rPr lang="nl-NL" dirty="0" smtClean="0"/>
              <a:t> als serverside plaatsvinden.</a:t>
            </a:r>
          </a:p>
          <a:p>
            <a:r>
              <a:rPr lang="nl-NL" dirty="0" smtClean="0"/>
              <a:t>Serverside validatie is verplicht voor dit vak</a:t>
            </a:r>
          </a:p>
          <a:p>
            <a:r>
              <a:rPr lang="nl-NL" dirty="0" smtClean="0"/>
              <a:t>Clientsite validatie behoeft kennis van javascript en het </a:t>
            </a:r>
            <a:r>
              <a:rPr lang="nl-NL" dirty="0" err="1" smtClean="0"/>
              <a:t>Jquery</a:t>
            </a:r>
            <a:r>
              <a:rPr lang="nl-NL" dirty="0" smtClean="0"/>
              <a:t> </a:t>
            </a:r>
            <a:r>
              <a:rPr lang="nl-NL" dirty="0" err="1" smtClean="0"/>
              <a:t>framework</a:t>
            </a:r>
            <a:r>
              <a:rPr lang="nl-NL" dirty="0" smtClean="0"/>
              <a:t> en is daarom niet verplicht voor dit vak.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7965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binding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Vorige keer tijdens practicum evenementen toegevoegd.</a:t>
            </a:r>
          </a:p>
          <a:p>
            <a:r>
              <a:rPr lang="nl-NL" dirty="0" smtClean="0"/>
              <a:t>We gingen toen uit van correcte invoer van de gebruiker.</a:t>
            </a:r>
          </a:p>
          <a:p>
            <a:r>
              <a:rPr lang="nl-NL" dirty="0" smtClean="0"/>
              <a:t>Model binding zorgt ervoor dat er alleen correcte invoer wordt toegestaan.</a:t>
            </a:r>
          </a:p>
          <a:p>
            <a:r>
              <a:rPr lang="nl-NL" dirty="0" smtClean="0"/>
              <a:t>Gewenste situatie: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33425"/>
            <a:ext cx="3890911" cy="302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5715000" y="4267200"/>
            <a:ext cx="2362200" cy="1374648"/>
          </a:xfrm>
          <a:prstGeom prst="wedgeRectCallout">
            <a:avLst>
              <a:gd name="adj1" fmla="val -106896"/>
              <a:gd name="adj2" fmla="val 45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Het type van locatie is een </a:t>
            </a:r>
            <a:r>
              <a:rPr lang="nl-NL" sz="1200" dirty="0" err="1" smtClean="0"/>
              <a:t>enum</a:t>
            </a:r>
            <a:r>
              <a:rPr lang="nl-NL" sz="1200" dirty="0" smtClean="0"/>
              <a:t> die de waarde </a:t>
            </a:r>
            <a:r>
              <a:rPr lang="nl-NL" sz="1200" dirty="0" err="1" smtClean="0"/>
              <a:t>Bredewater</a:t>
            </a:r>
            <a:r>
              <a:rPr lang="nl-NL" sz="1200" dirty="0" smtClean="0"/>
              <a:t>, </a:t>
            </a:r>
            <a:r>
              <a:rPr lang="nl-NL" sz="1200" dirty="0" err="1" smtClean="0"/>
              <a:t>InnovatieFabriek</a:t>
            </a:r>
            <a:r>
              <a:rPr lang="nl-NL" sz="1200" dirty="0" smtClean="0"/>
              <a:t> of </a:t>
            </a:r>
            <a:r>
              <a:rPr lang="nl-NL" sz="1200" dirty="0" err="1" smtClean="0"/>
              <a:t>DenHaag</a:t>
            </a:r>
            <a:r>
              <a:rPr lang="nl-NL" sz="1200" dirty="0" smtClean="0"/>
              <a:t> kan  zijn. Het </a:t>
            </a:r>
            <a:r>
              <a:rPr lang="nl-NL" sz="1200" dirty="0" err="1" smtClean="0"/>
              <a:t>framework</a:t>
            </a:r>
            <a:r>
              <a:rPr lang="nl-NL" sz="1200" dirty="0" smtClean="0"/>
              <a:t> is niet in staat om de invoer </a:t>
            </a:r>
            <a:r>
              <a:rPr lang="nl-NL" sz="1200" i="1" dirty="0" smtClean="0"/>
              <a:t>Brede </a:t>
            </a:r>
            <a:r>
              <a:rPr lang="nl-NL" sz="1200" dirty="0" smtClean="0"/>
              <a:t>om te zetten naar het </a:t>
            </a:r>
            <a:r>
              <a:rPr lang="nl-NL" sz="1200" dirty="0" err="1" smtClean="0"/>
              <a:t>enum</a:t>
            </a:r>
            <a:r>
              <a:rPr lang="nl-NL" sz="1200" dirty="0" smtClean="0"/>
              <a:t> type.</a:t>
            </a:r>
            <a:endParaRPr lang="nl-NL" sz="1200" i="1" dirty="0"/>
          </a:p>
        </p:txBody>
      </p:sp>
      <p:sp>
        <p:nvSpPr>
          <p:cNvPr id="6" name="Rechthoekige toelichting 5"/>
          <p:cNvSpPr/>
          <p:nvPr/>
        </p:nvSpPr>
        <p:spPr>
          <a:xfrm>
            <a:off x="5715000" y="5901993"/>
            <a:ext cx="2362200" cy="917448"/>
          </a:xfrm>
          <a:prstGeom prst="wedgeRectCallout">
            <a:avLst>
              <a:gd name="adj1" fmla="val -115164"/>
              <a:gd name="adj2" fmla="val -22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Het type van Datum is </a:t>
            </a:r>
            <a:r>
              <a:rPr lang="nl-NL" sz="1200" dirty="0" err="1" smtClean="0"/>
              <a:t>DateTime</a:t>
            </a:r>
            <a:r>
              <a:rPr lang="nl-NL" sz="1200" dirty="0" smtClean="0"/>
              <a:t>. Het </a:t>
            </a:r>
            <a:r>
              <a:rPr lang="nl-NL" sz="1200" dirty="0" err="1" smtClean="0"/>
              <a:t>framework</a:t>
            </a:r>
            <a:r>
              <a:rPr lang="nl-NL" sz="1200" dirty="0" smtClean="0"/>
              <a:t> is niet in staat om de invoer </a:t>
            </a:r>
            <a:r>
              <a:rPr lang="nl-NL" sz="1200" i="1" dirty="0" err="1" smtClean="0"/>
              <a:t>aaa</a:t>
            </a:r>
            <a:r>
              <a:rPr lang="nl-NL" sz="1200" dirty="0" smtClean="0"/>
              <a:t> om te zetten in een </a:t>
            </a:r>
            <a:r>
              <a:rPr lang="nl-NL" sz="1200" dirty="0" err="1" smtClean="0"/>
              <a:t>DateTime</a:t>
            </a:r>
            <a:r>
              <a:rPr lang="nl-NL" sz="1200" dirty="0" smtClean="0"/>
              <a:t>. 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8798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2" y="1641999"/>
            <a:ext cx="4438650" cy="5219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binding uitgelegd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457200" y="1292102"/>
            <a:ext cx="31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NieuwEvenementMetValidatie.cshtml</a:t>
            </a:r>
            <a:endParaRPr lang="nl-NL" sz="1400" dirty="0"/>
          </a:p>
        </p:txBody>
      </p:sp>
      <p:sp>
        <p:nvSpPr>
          <p:cNvPr id="5" name="Rechthoekige toelichting 4"/>
          <p:cNvSpPr/>
          <p:nvPr/>
        </p:nvSpPr>
        <p:spPr>
          <a:xfrm>
            <a:off x="5638800" y="1219200"/>
            <a:ext cx="2895600" cy="990600"/>
          </a:xfrm>
          <a:prstGeom prst="wedgeRectCallout">
            <a:avLst>
              <a:gd name="adj1" fmla="val -108577"/>
              <a:gd name="adj2" fmla="val -5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Model declaratie. Het model dat </a:t>
            </a:r>
            <a:r>
              <a:rPr lang="nl-NL" sz="1600" dirty="0" err="1" smtClean="0"/>
              <a:t>ge’binded</a:t>
            </a:r>
            <a:r>
              <a:rPr lang="nl-NL" sz="1600" dirty="0" smtClean="0"/>
              <a:t>’ wordt aan deze view, is van type Evenement.</a:t>
            </a:r>
            <a:endParaRPr lang="nl-NL" sz="1600" dirty="0"/>
          </a:p>
        </p:txBody>
      </p:sp>
      <p:sp>
        <p:nvSpPr>
          <p:cNvPr id="7" name="Rechthoekige toelichting 6"/>
          <p:cNvSpPr/>
          <p:nvPr/>
        </p:nvSpPr>
        <p:spPr>
          <a:xfrm>
            <a:off x="5010890" y="2375517"/>
            <a:ext cx="3493178" cy="990600"/>
          </a:xfrm>
          <a:prstGeom prst="wedgeRectCallout">
            <a:avLst>
              <a:gd name="adj1" fmla="val -157551"/>
              <a:gd name="adj2" fmla="val -61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Razor</a:t>
            </a:r>
            <a:r>
              <a:rPr lang="nl-NL" sz="1400" dirty="0" smtClean="0"/>
              <a:t> Html helper om een form te maken. </a:t>
            </a:r>
            <a:r>
              <a:rPr lang="nl-NL" sz="1400" b="1" dirty="0" smtClean="0"/>
              <a:t>Controller</a:t>
            </a:r>
            <a:r>
              <a:rPr lang="nl-NL" sz="1400" dirty="0" smtClean="0"/>
              <a:t>: </a:t>
            </a:r>
            <a:r>
              <a:rPr lang="nl-NL" sz="1400" dirty="0" err="1" smtClean="0"/>
              <a:t>EvenementController</a:t>
            </a:r>
            <a:r>
              <a:rPr lang="nl-NL" sz="1400" dirty="0" smtClean="0"/>
              <a:t> </a:t>
            </a:r>
            <a:r>
              <a:rPr lang="nl-NL" sz="1400" b="1" dirty="0" err="1" smtClean="0"/>
              <a:t>ActionMethod</a:t>
            </a:r>
            <a:r>
              <a:rPr lang="nl-NL" sz="1400" dirty="0" smtClean="0"/>
              <a:t>: </a:t>
            </a:r>
            <a:r>
              <a:rPr lang="nl-NL" sz="1400" dirty="0" err="1" smtClean="0"/>
              <a:t>NieuwEvenementMetValidatie</a:t>
            </a:r>
            <a:endParaRPr lang="nl-NL" sz="1400" dirty="0"/>
          </a:p>
        </p:txBody>
      </p:sp>
      <p:sp>
        <p:nvSpPr>
          <p:cNvPr id="8" name="Rechthoekige toelichting 7"/>
          <p:cNvSpPr/>
          <p:nvPr/>
        </p:nvSpPr>
        <p:spPr>
          <a:xfrm>
            <a:off x="5587753" y="3657600"/>
            <a:ext cx="3493178" cy="594249"/>
          </a:xfrm>
          <a:prstGeom prst="wedgeRectCallout">
            <a:avLst>
              <a:gd name="adj1" fmla="val -158059"/>
              <a:gd name="adj2" fmla="val -59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Razor</a:t>
            </a:r>
            <a:r>
              <a:rPr lang="nl-NL" sz="1400" dirty="0" smtClean="0"/>
              <a:t> Html helper om een html input element van het type tekst te maken.</a:t>
            </a:r>
            <a:endParaRPr lang="nl-NL" sz="1400" dirty="0"/>
          </a:p>
        </p:txBody>
      </p:sp>
      <p:sp>
        <p:nvSpPr>
          <p:cNvPr id="9" name="Rechthoekige toelichting 8"/>
          <p:cNvSpPr/>
          <p:nvPr/>
        </p:nvSpPr>
        <p:spPr>
          <a:xfrm>
            <a:off x="5634361" y="4414606"/>
            <a:ext cx="3493178" cy="594249"/>
          </a:xfrm>
          <a:prstGeom prst="wedgeRectCallout">
            <a:avLst>
              <a:gd name="adj1" fmla="val -126799"/>
              <a:gd name="adj2" fmla="val -186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Lambda</a:t>
            </a:r>
            <a:r>
              <a:rPr lang="nl-NL" sz="1400" dirty="0" smtClean="0"/>
              <a:t> expressie. Het </a:t>
            </a:r>
            <a:r>
              <a:rPr lang="nl-NL" sz="1400" dirty="0" err="1" smtClean="0"/>
              <a:t>tekstbox</a:t>
            </a:r>
            <a:r>
              <a:rPr lang="nl-NL" sz="1400" dirty="0" smtClean="0"/>
              <a:t> wordt gekoppeld aan de </a:t>
            </a:r>
            <a:r>
              <a:rPr lang="nl-NL" sz="1400" b="1" dirty="0" smtClean="0"/>
              <a:t>Naam</a:t>
            </a:r>
            <a:r>
              <a:rPr lang="nl-NL" sz="1400" dirty="0" smtClean="0"/>
              <a:t> van het </a:t>
            </a:r>
            <a:r>
              <a:rPr lang="nl-NL" sz="1400" b="1" dirty="0" smtClean="0"/>
              <a:t>Evenement</a:t>
            </a:r>
            <a:r>
              <a:rPr lang="nl-NL" sz="1400" dirty="0" smtClean="0"/>
              <a:t>.</a:t>
            </a:r>
            <a:endParaRPr lang="nl-NL" sz="1400" dirty="0"/>
          </a:p>
        </p:txBody>
      </p:sp>
      <p:sp>
        <p:nvSpPr>
          <p:cNvPr id="10" name="Rechthoekige toelichting 9"/>
          <p:cNvSpPr/>
          <p:nvPr/>
        </p:nvSpPr>
        <p:spPr>
          <a:xfrm>
            <a:off x="5340011" y="5334000"/>
            <a:ext cx="3493178" cy="594249"/>
          </a:xfrm>
          <a:prstGeom prst="wedgeRectCallout">
            <a:avLst>
              <a:gd name="adj1" fmla="val -121970"/>
              <a:gd name="adj2" fmla="val -320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Validatie fouten die betrekking hebben op de </a:t>
            </a:r>
            <a:r>
              <a:rPr lang="nl-NL" sz="1400" b="1" dirty="0" smtClean="0"/>
              <a:t>Naam</a:t>
            </a:r>
            <a:r>
              <a:rPr lang="nl-NL" sz="1400" dirty="0" smtClean="0"/>
              <a:t> van het </a:t>
            </a:r>
            <a:r>
              <a:rPr lang="nl-NL" sz="1400" b="1" dirty="0" smtClean="0"/>
              <a:t>Evenement</a:t>
            </a:r>
            <a:r>
              <a:rPr lang="nl-NL" sz="1400" dirty="0" smtClean="0"/>
              <a:t> worden getoond.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4804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binding uitgelegd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actionmethode </a:t>
            </a:r>
            <a:r>
              <a:rPr lang="nl-NL" b="1" dirty="0" err="1" smtClean="0"/>
              <a:t>NieuwEvenementMetValidatie</a:t>
            </a:r>
            <a:r>
              <a:rPr lang="nl-NL" b="1" dirty="0" smtClean="0"/>
              <a:t>(Evenement evenement)</a:t>
            </a:r>
            <a:r>
              <a:rPr lang="nl-NL" dirty="0" smtClean="0"/>
              <a:t> uit de controller </a:t>
            </a:r>
            <a:r>
              <a:rPr lang="nl-NL" b="1" dirty="0" err="1" smtClean="0"/>
              <a:t>EvenementController</a:t>
            </a:r>
            <a:r>
              <a:rPr lang="nl-NL" dirty="0" smtClean="0"/>
              <a:t> is verantwoordelijk voor de afhandeling van het POST </a:t>
            </a:r>
            <a:r>
              <a:rPr lang="nl-NL" dirty="0" err="1" smtClean="0"/>
              <a:t>request</a:t>
            </a:r>
            <a:r>
              <a:rPr lang="nl-NL" dirty="0" smtClean="0"/>
              <a:t>.</a:t>
            </a: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4610100" cy="326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5859262" y="3124200"/>
            <a:ext cx="2971800" cy="765048"/>
          </a:xfrm>
          <a:prstGeom prst="wedgeRectCallout">
            <a:avLst>
              <a:gd name="adj1" fmla="val -196487"/>
              <a:gd name="adj2" fmla="val -11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Action methode kan alleen aangeroepen worden door een POST </a:t>
            </a:r>
            <a:r>
              <a:rPr lang="nl-NL" sz="1400" dirty="0" err="1" smtClean="0"/>
              <a:t>request</a:t>
            </a:r>
            <a:r>
              <a:rPr lang="nl-NL" sz="1400" dirty="0" smtClean="0"/>
              <a:t>.</a:t>
            </a:r>
            <a:endParaRPr lang="nl-NL" sz="1400" dirty="0"/>
          </a:p>
        </p:txBody>
      </p:sp>
      <p:sp>
        <p:nvSpPr>
          <p:cNvPr id="6" name="Rechthoekige toelichting 5"/>
          <p:cNvSpPr/>
          <p:nvPr/>
        </p:nvSpPr>
        <p:spPr>
          <a:xfrm>
            <a:off x="5859262" y="4186518"/>
            <a:ext cx="2971800" cy="1071282"/>
          </a:xfrm>
          <a:prstGeom prst="wedgeRectCallout">
            <a:avLst>
              <a:gd name="adj1" fmla="val -95516"/>
              <a:gd name="adj2" fmla="val -95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Model binding: De door de gebruiker ingevoerde waarden worden als een Evenement object meegegeven aan de action methode </a:t>
            </a:r>
            <a:endParaRPr lang="nl-NL" sz="1400" dirty="0"/>
          </a:p>
        </p:txBody>
      </p:sp>
      <p:sp>
        <p:nvSpPr>
          <p:cNvPr id="7" name="Rechthoekige toelichting 6"/>
          <p:cNvSpPr/>
          <p:nvPr/>
        </p:nvSpPr>
        <p:spPr>
          <a:xfrm>
            <a:off x="5842986" y="4572000"/>
            <a:ext cx="2971800" cy="1071282"/>
          </a:xfrm>
          <a:prstGeom prst="wedgeRectCallout">
            <a:avLst>
              <a:gd name="adj1" fmla="val -179459"/>
              <a:gd name="adj2" fmla="val -101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Een check of het model geen validatiefouten bevat.</a:t>
            </a:r>
          </a:p>
          <a:p>
            <a:pPr algn="ctr"/>
            <a:r>
              <a:rPr lang="nl-NL" sz="1400" dirty="0" smtClean="0"/>
              <a:t>Als dat het geval is wordt het evenement opgeslagen in de database</a:t>
            </a:r>
            <a:endParaRPr lang="nl-NL" sz="1400" dirty="0"/>
          </a:p>
        </p:txBody>
      </p:sp>
      <p:sp>
        <p:nvSpPr>
          <p:cNvPr id="8" name="Rechthoekige toelichting 7"/>
          <p:cNvSpPr/>
          <p:nvPr/>
        </p:nvSpPr>
        <p:spPr>
          <a:xfrm>
            <a:off x="5842986" y="5785957"/>
            <a:ext cx="2971800" cy="1071282"/>
          </a:xfrm>
          <a:prstGeom prst="wedgeRectCallout">
            <a:avLst>
              <a:gd name="adj1" fmla="val -196487"/>
              <a:gd name="adj2" fmla="val -25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Als het model fouten bevat, dan wordt de View (nogmaals) geretourneerd en zullen de fouten voor de gebruiker zichtbaar worden.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8465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en data annotaties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Het is mogelijk om aan Model klasse </a:t>
            </a:r>
            <a:r>
              <a:rPr lang="nl-NL" dirty="0" smtClean="0"/>
              <a:t>data </a:t>
            </a:r>
            <a:r>
              <a:rPr lang="nl-NL" dirty="0"/>
              <a:t>annotaties toe te voegen</a:t>
            </a:r>
            <a:r>
              <a:rPr lang="nl-NL" dirty="0" smtClean="0"/>
              <a:t>.</a:t>
            </a:r>
          </a:p>
          <a:p>
            <a:r>
              <a:rPr lang="nl-NL" dirty="0"/>
              <a:t>We gaan data annotaties gebruiken om restricties op te leggen aan </a:t>
            </a:r>
            <a:r>
              <a:rPr lang="nl-NL" dirty="0" err="1"/>
              <a:t>properties</a:t>
            </a:r>
            <a:r>
              <a:rPr lang="nl-NL" dirty="0"/>
              <a:t>.</a:t>
            </a:r>
          </a:p>
          <a:p>
            <a:r>
              <a:rPr lang="nl-NL" dirty="0" smtClean="0"/>
              <a:t>Voorbeelden: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err="1"/>
              <a:t>DataAnnotations</a:t>
            </a:r>
            <a:r>
              <a:rPr lang="nl-NL" dirty="0"/>
              <a:t> komen uit de </a:t>
            </a:r>
            <a:r>
              <a:rPr lang="nl-NL" dirty="0" err="1"/>
              <a:t>namespace</a:t>
            </a:r>
            <a:r>
              <a:rPr lang="nl-NL" dirty="0"/>
              <a:t> </a:t>
            </a:r>
            <a:r>
              <a:rPr lang="nl-NL" b="1" dirty="0" err="1" smtClean="0"/>
              <a:t>System.ComponentModel.DataAnnotations</a:t>
            </a:r>
            <a:r>
              <a:rPr lang="nl-NL" dirty="0" smtClean="0"/>
              <a:t>.</a:t>
            </a:r>
          </a:p>
          <a:p>
            <a:r>
              <a:rPr lang="nl-NL" dirty="0"/>
              <a:t>Voor volledig overzicht van de mogelijkheden van data annotaties</a:t>
            </a:r>
            <a:r>
              <a:rPr lang="nl-NL" dirty="0" smtClean="0"/>
              <a:t>:</a:t>
            </a:r>
          </a:p>
          <a:p>
            <a:r>
              <a:rPr lang="nl-NL" dirty="0">
                <a:hlinkClick r:id="rId2"/>
              </a:rPr>
              <a:t>http://msdn.microsoft.com/en-us/library/system.componentmodel.dataannotations.aspx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61" y="3276600"/>
            <a:ext cx="54006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hoekige toelichting 6"/>
          <p:cNvSpPr/>
          <p:nvPr/>
        </p:nvSpPr>
        <p:spPr>
          <a:xfrm>
            <a:off x="6705600" y="2667000"/>
            <a:ext cx="1838326" cy="838200"/>
          </a:xfrm>
          <a:prstGeom prst="wedgeRectCallout">
            <a:avLst>
              <a:gd name="adj1" fmla="val -351595"/>
              <a:gd name="adj2" fmla="val 29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Met </a:t>
            </a:r>
            <a:r>
              <a:rPr lang="nl-NL" sz="1400" b="1" dirty="0" smtClean="0"/>
              <a:t>Range</a:t>
            </a:r>
            <a:r>
              <a:rPr lang="nl-NL" sz="1400" dirty="0" smtClean="0"/>
              <a:t> kun je een bereik aangeven van een numerieke variabele.</a:t>
            </a:r>
            <a:endParaRPr lang="nl-NL" sz="1400" dirty="0"/>
          </a:p>
        </p:txBody>
      </p:sp>
      <p:sp>
        <p:nvSpPr>
          <p:cNvPr id="8" name="Rechthoekige toelichting 7"/>
          <p:cNvSpPr/>
          <p:nvPr/>
        </p:nvSpPr>
        <p:spPr>
          <a:xfrm>
            <a:off x="6858000" y="3581400"/>
            <a:ext cx="2276383" cy="738187"/>
          </a:xfrm>
          <a:prstGeom prst="wedgeRectCallout">
            <a:avLst>
              <a:gd name="adj1" fmla="val -305793"/>
              <a:gd name="adj2" fmla="val -22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Met </a:t>
            </a:r>
            <a:r>
              <a:rPr lang="nl-NL" sz="1400" b="1" dirty="0" err="1" smtClean="0"/>
              <a:t>Reguired</a:t>
            </a:r>
            <a:r>
              <a:rPr lang="nl-NL" sz="1400" b="1" dirty="0" smtClean="0"/>
              <a:t> </a:t>
            </a:r>
            <a:r>
              <a:rPr lang="nl-NL" sz="1400" dirty="0" smtClean="0"/>
              <a:t>geef je aan of een veld verplicht is om een waarde te bevatten</a:t>
            </a:r>
            <a:endParaRPr lang="nl-NL" sz="1400" dirty="0"/>
          </a:p>
        </p:txBody>
      </p:sp>
      <p:sp>
        <p:nvSpPr>
          <p:cNvPr id="9" name="Rechthoekige toelichting 8"/>
          <p:cNvSpPr/>
          <p:nvPr/>
        </p:nvSpPr>
        <p:spPr>
          <a:xfrm>
            <a:off x="7110320" y="4319587"/>
            <a:ext cx="1990726" cy="857250"/>
          </a:xfrm>
          <a:prstGeom prst="wedgeRectCallout">
            <a:avLst>
              <a:gd name="adj1" fmla="val -326510"/>
              <a:gd name="adj2" fmla="val -77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Met </a:t>
            </a:r>
            <a:r>
              <a:rPr lang="nl-NL" sz="1400" b="1" dirty="0" err="1" smtClean="0"/>
              <a:t>StringLength</a:t>
            </a:r>
            <a:r>
              <a:rPr lang="nl-NL" sz="1400" b="1" dirty="0" smtClean="0"/>
              <a:t> </a:t>
            </a:r>
            <a:r>
              <a:rPr lang="nl-NL" sz="1400" dirty="0" smtClean="0"/>
              <a:t>kun restricties opleggen wat betreft de lengte van een String</a:t>
            </a:r>
            <a:endParaRPr lang="nl-NL" sz="1400" dirty="0"/>
          </a:p>
        </p:txBody>
      </p:sp>
      <p:sp>
        <p:nvSpPr>
          <p:cNvPr id="6" name="Rechthoekige toelichting 5"/>
          <p:cNvSpPr/>
          <p:nvPr/>
        </p:nvSpPr>
        <p:spPr>
          <a:xfrm>
            <a:off x="3810000" y="2438400"/>
            <a:ext cx="2143126" cy="838200"/>
          </a:xfrm>
          <a:prstGeom prst="wedgeRectCallout">
            <a:avLst>
              <a:gd name="adj1" fmla="val -114323"/>
              <a:gd name="adj2" fmla="val 59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Bijbehorende </a:t>
            </a:r>
            <a:r>
              <a:rPr lang="nl-NL" sz="1400" dirty="0" err="1" smtClean="0"/>
              <a:t>ErrorMessage</a:t>
            </a:r>
            <a:r>
              <a:rPr lang="nl-NL" sz="1400" dirty="0" smtClean="0"/>
              <a:t>. Indien niet aan restrictie wordt voldaan.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2073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Model en data annotaties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dirty="0" err="1"/>
              <a:t>framework</a:t>
            </a:r>
            <a:r>
              <a:rPr lang="nl-NL" dirty="0"/>
              <a:t> checkt eerst of het de ingevoerde waarden kan ‘binden’ op het model.</a:t>
            </a:r>
          </a:p>
          <a:p>
            <a:r>
              <a:rPr lang="nl-NL" dirty="0"/>
              <a:t>Als dit het </a:t>
            </a:r>
            <a:r>
              <a:rPr lang="nl-NL" dirty="0" smtClean="0"/>
              <a:t>geval is </a:t>
            </a:r>
            <a:r>
              <a:rPr lang="nl-NL" dirty="0"/>
              <a:t>zal het </a:t>
            </a:r>
            <a:r>
              <a:rPr lang="nl-NL" dirty="0" err="1"/>
              <a:t>framework</a:t>
            </a:r>
            <a:r>
              <a:rPr lang="nl-NL" dirty="0"/>
              <a:t> de ingevoerde waarden ook nog controleren op </a:t>
            </a:r>
            <a:r>
              <a:rPr lang="nl-NL" dirty="0" smtClean="0"/>
              <a:t>eventueel </a:t>
            </a:r>
            <a:r>
              <a:rPr lang="nl-NL" dirty="0"/>
              <a:t>aanwezige data annotaties.</a:t>
            </a:r>
          </a:p>
          <a:p>
            <a:endParaRPr lang="nl-NL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36702"/>
            <a:ext cx="4267200" cy="30140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hthoekige toelichting 4"/>
          <p:cNvSpPr/>
          <p:nvPr/>
        </p:nvSpPr>
        <p:spPr>
          <a:xfrm>
            <a:off x="5181600" y="3429000"/>
            <a:ext cx="3048000" cy="990600"/>
          </a:xfrm>
          <a:prstGeom prst="wedgeRectCallout">
            <a:avLst>
              <a:gd name="adj1" fmla="val -90076"/>
              <a:gd name="adj2" fmla="val 52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Geen model binding fouten. Wel validatiefouten door data annotaties.</a:t>
            </a:r>
            <a:endParaRPr lang="nl-NL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64" y="5064756"/>
            <a:ext cx="53721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98" y="6215709"/>
            <a:ext cx="5162550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1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</a:t>
            </a:r>
            <a:r>
              <a:rPr lang="nl-NL" dirty="0" smtClean="0"/>
              <a:t> Property validatie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is mogelijk om zelf een </a:t>
            </a:r>
            <a:r>
              <a:rPr lang="nl-NL" dirty="0" err="1" smtClean="0"/>
              <a:t>validator</a:t>
            </a:r>
            <a:r>
              <a:rPr lang="nl-NL" dirty="0" smtClean="0"/>
              <a:t> te schrijven.</a:t>
            </a:r>
          </a:p>
          <a:p>
            <a:r>
              <a:rPr lang="nl-NL" b="1" dirty="0" err="1" smtClean="0"/>
              <a:t>FutureDate</a:t>
            </a:r>
            <a:r>
              <a:rPr lang="nl-NL" dirty="0" smtClean="0"/>
              <a:t> is een </a:t>
            </a:r>
            <a:r>
              <a:rPr lang="nl-NL" dirty="0" err="1" smtClean="0"/>
              <a:t>Custom</a:t>
            </a:r>
            <a:r>
              <a:rPr lang="nl-NL" dirty="0" smtClean="0"/>
              <a:t> Property </a:t>
            </a:r>
            <a:r>
              <a:rPr lang="nl-NL" dirty="0" err="1" smtClean="0"/>
              <a:t>Validator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Deze </a:t>
            </a:r>
            <a:r>
              <a:rPr lang="nl-NL" dirty="0" err="1" smtClean="0"/>
              <a:t>validator</a:t>
            </a:r>
            <a:r>
              <a:rPr lang="nl-NL" dirty="0" smtClean="0"/>
              <a:t> checkt of de datum in de toekomst ligt.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7" y="2667000"/>
            <a:ext cx="5162550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2" y="4114800"/>
            <a:ext cx="4876800" cy="2609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hthoekige toelichting 9"/>
          <p:cNvSpPr/>
          <p:nvPr/>
        </p:nvSpPr>
        <p:spPr>
          <a:xfrm>
            <a:off x="5791200" y="4196090"/>
            <a:ext cx="2971800" cy="612648"/>
          </a:xfrm>
          <a:prstGeom prst="wedgeRectCallout">
            <a:avLst>
              <a:gd name="adj1" fmla="val -90437"/>
              <a:gd name="adj2" fmla="val 95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Een </a:t>
            </a:r>
            <a:r>
              <a:rPr lang="nl-NL" sz="1400" dirty="0" err="1" smtClean="0"/>
              <a:t>custom</a:t>
            </a:r>
            <a:r>
              <a:rPr lang="nl-NL" sz="1400" dirty="0" smtClean="0"/>
              <a:t> property </a:t>
            </a:r>
            <a:r>
              <a:rPr lang="nl-NL" sz="1400" dirty="0" err="1" smtClean="0"/>
              <a:t>validator</a:t>
            </a:r>
            <a:r>
              <a:rPr lang="nl-NL" sz="1400" dirty="0" smtClean="0"/>
              <a:t> overerft van de </a:t>
            </a:r>
            <a:r>
              <a:rPr lang="nl-NL" sz="1400" b="1" dirty="0" smtClean="0"/>
              <a:t>abstracte</a:t>
            </a:r>
            <a:r>
              <a:rPr lang="nl-NL" sz="1400" dirty="0" smtClean="0"/>
              <a:t> klasse </a:t>
            </a:r>
            <a:r>
              <a:rPr lang="nl-NL" sz="1400" b="1" dirty="0" err="1" smtClean="0"/>
              <a:t>ValidationAttribute</a:t>
            </a:r>
            <a:r>
              <a:rPr lang="nl-NL" sz="1400" dirty="0" smtClean="0"/>
              <a:t>.</a:t>
            </a:r>
            <a:endParaRPr lang="nl-NL" sz="1400" dirty="0"/>
          </a:p>
        </p:txBody>
      </p:sp>
      <p:sp>
        <p:nvSpPr>
          <p:cNvPr id="12" name="Rechthoekige toelichting 11"/>
          <p:cNvSpPr/>
          <p:nvPr/>
        </p:nvSpPr>
        <p:spPr>
          <a:xfrm>
            <a:off x="6019800" y="5029200"/>
            <a:ext cx="2971800" cy="612648"/>
          </a:xfrm>
          <a:prstGeom prst="wedgeRectCallout">
            <a:avLst>
              <a:gd name="adj1" fmla="val -183043"/>
              <a:gd name="adj2" fmla="val 42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De methode </a:t>
            </a:r>
            <a:r>
              <a:rPr lang="nl-NL" sz="1400" b="1" dirty="0" err="1" smtClean="0"/>
              <a:t>IsValid</a:t>
            </a:r>
            <a:r>
              <a:rPr lang="nl-NL" sz="1400" b="1" dirty="0" smtClean="0"/>
              <a:t>(object </a:t>
            </a:r>
            <a:r>
              <a:rPr lang="nl-NL" sz="1400" b="1" dirty="0" err="1" smtClean="0"/>
              <a:t>value</a:t>
            </a:r>
            <a:r>
              <a:rPr lang="nl-NL" sz="1400" b="1" dirty="0" smtClean="0"/>
              <a:t>)</a:t>
            </a:r>
            <a:r>
              <a:rPr lang="nl-NL" sz="1400" dirty="0" smtClean="0"/>
              <a:t> moet worden overschreven.</a:t>
            </a:r>
            <a:endParaRPr lang="nl-NL" sz="1400" dirty="0"/>
          </a:p>
        </p:txBody>
      </p:sp>
      <p:sp>
        <p:nvSpPr>
          <p:cNvPr id="13" name="Rechthoekige toelichting 12"/>
          <p:cNvSpPr/>
          <p:nvPr/>
        </p:nvSpPr>
        <p:spPr>
          <a:xfrm>
            <a:off x="6172200" y="6073532"/>
            <a:ext cx="2971800" cy="612648"/>
          </a:xfrm>
          <a:prstGeom prst="wedgeRectCallout">
            <a:avLst>
              <a:gd name="adj1" fmla="val -149884"/>
              <a:gd name="adj2" fmla="val -27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Validatielogica. Het object moet van type </a:t>
            </a:r>
            <a:r>
              <a:rPr lang="nl-NL" sz="1400" b="1" dirty="0" err="1" smtClean="0"/>
              <a:t>DateTime</a:t>
            </a:r>
            <a:r>
              <a:rPr lang="nl-NL" sz="1400" dirty="0" smtClean="0"/>
              <a:t> zijn. En de datum moet in de toekomst liggen</a:t>
            </a:r>
          </a:p>
        </p:txBody>
      </p:sp>
    </p:spTree>
    <p:extLst>
      <p:ext uri="{BB962C8B-B14F-4D97-AF65-F5344CB8AC3E}">
        <p14:creationId xmlns:p14="http://schemas.microsoft.com/office/powerpoint/2010/main" val="14181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Een Game toevoegen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Een </a:t>
            </a:r>
            <a:r>
              <a:rPr lang="nl-NL" b="1" dirty="0" smtClean="0"/>
              <a:t>Game</a:t>
            </a:r>
            <a:r>
              <a:rPr lang="nl-NL" dirty="0" smtClean="0"/>
              <a:t> heeft als </a:t>
            </a:r>
            <a:r>
              <a:rPr lang="nl-NL" dirty="0" err="1" smtClean="0"/>
              <a:t>properties</a:t>
            </a:r>
            <a:r>
              <a:rPr lang="nl-NL" dirty="0" smtClean="0"/>
              <a:t> </a:t>
            </a:r>
            <a:r>
              <a:rPr lang="nl-NL" b="1" dirty="0" smtClean="0"/>
              <a:t>ID</a:t>
            </a:r>
            <a:r>
              <a:rPr lang="nl-NL" dirty="0" smtClean="0"/>
              <a:t>, </a:t>
            </a:r>
            <a:r>
              <a:rPr lang="nl-NL" b="1" dirty="0" smtClean="0"/>
              <a:t>Naam</a:t>
            </a:r>
            <a:r>
              <a:rPr lang="nl-NL" dirty="0" smtClean="0"/>
              <a:t> en </a:t>
            </a:r>
            <a:r>
              <a:rPr lang="nl-NL" b="1" dirty="0" smtClean="0"/>
              <a:t>Genre</a:t>
            </a:r>
            <a:r>
              <a:rPr lang="nl-NL" dirty="0" smtClean="0"/>
              <a:t>.</a:t>
            </a:r>
          </a:p>
          <a:p>
            <a:r>
              <a:rPr lang="nl-NL" dirty="0" smtClean="0"/>
              <a:t>Het bijbehorende scherm ziet er als volgt uit. </a:t>
            </a:r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3676650" cy="3381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5584054" y="2438400"/>
            <a:ext cx="3200400" cy="612648"/>
          </a:xfrm>
          <a:prstGeom prst="wedgeRectCallout">
            <a:avLst>
              <a:gd name="adj1" fmla="val -116262"/>
              <a:gd name="adj2" fmla="val 23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Controller: Game</a:t>
            </a:r>
          </a:p>
          <a:p>
            <a:pPr algn="ctr"/>
            <a:r>
              <a:rPr lang="nl-NL" dirty="0" err="1" smtClean="0"/>
              <a:t>ActionMethod</a:t>
            </a:r>
            <a:r>
              <a:rPr lang="nl-NL" dirty="0" smtClean="0"/>
              <a:t>: </a:t>
            </a:r>
            <a:r>
              <a:rPr lang="nl-NL" dirty="0" err="1" smtClean="0"/>
              <a:t>NieuwGame</a:t>
            </a:r>
            <a:endParaRPr lang="nl-NL" dirty="0"/>
          </a:p>
        </p:txBody>
      </p:sp>
      <p:sp>
        <p:nvSpPr>
          <p:cNvPr id="6" name="Rechthoekige toelichting 5"/>
          <p:cNvSpPr/>
          <p:nvPr/>
        </p:nvSpPr>
        <p:spPr>
          <a:xfrm>
            <a:off x="5586273" y="3505200"/>
            <a:ext cx="3200400" cy="765048"/>
          </a:xfrm>
          <a:prstGeom prst="wedgeRectCallout">
            <a:avLst>
              <a:gd name="adj1" fmla="val -156761"/>
              <a:gd name="adj2" fmla="val 145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De view moet beschikking hebben over de aanwezige Genres.</a:t>
            </a:r>
            <a:endParaRPr lang="nl-NL" dirty="0"/>
          </a:p>
        </p:txBody>
      </p:sp>
      <p:sp>
        <p:nvSpPr>
          <p:cNvPr id="5" name="Rechthoekige toelichting 4"/>
          <p:cNvSpPr/>
          <p:nvPr/>
        </p:nvSpPr>
        <p:spPr>
          <a:xfrm>
            <a:off x="5638800" y="4771746"/>
            <a:ext cx="3198181" cy="1752601"/>
          </a:xfrm>
          <a:prstGeom prst="wedgeRectCallout">
            <a:avLst>
              <a:gd name="adj1" fmla="val -20000"/>
              <a:gd name="adj2" fmla="val 50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Model binding naar de </a:t>
            </a:r>
            <a:r>
              <a:rPr lang="nl-NL" b="1" dirty="0" smtClean="0"/>
              <a:t>Game </a:t>
            </a:r>
            <a:r>
              <a:rPr lang="nl-NL" dirty="0" smtClean="0"/>
              <a:t>klasse is niet voldoende aangezien deze View ook een </a:t>
            </a:r>
            <a:r>
              <a:rPr lang="nl-NL" b="1" dirty="0" smtClean="0"/>
              <a:t>List&lt;Genre&gt;</a:t>
            </a:r>
            <a:r>
              <a:rPr lang="nl-NL" dirty="0" smtClean="0"/>
              <a:t> nodig heeft. Vandaar introduceren we het begrip </a:t>
            </a:r>
            <a:r>
              <a:rPr lang="nl-NL" b="1" dirty="0" err="1" smtClean="0"/>
              <a:t>ViewModel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7045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21577</TotalTime>
  <Words>1033</Words>
  <Application>Microsoft Office PowerPoint</Application>
  <PresentationFormat>Diavoorstelling (4:3)</PresentationFormat>
  <Paragraphs>149</Paragraphs>
  <Slides>18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Helderheid</vt:lpstr>
      <vt:lpstr>ASP.NET MVC 3</vt:lpstr>
      <vt:lpstr>Input validatie</vt:lpstr>
      <vt:lpstr>Model binding</vt:lpstr>
      <vt:lpstr>Model binding uitgelegd</vt:lpstr>
      <vt:lpstr>Model binding uitgelegd</vt:lpstr>
      <vt:lpstr>Model en data annotaties</vt:lpstr>
      <vt:lpstr>Model en data annotaties</vt:lpstr>
      <vt:lpstr>Custom Property validatie</vt:lpstr>
      <vt:lpstr>Een Game toevoegen</vt:lpstr>
      <vt:lpstr>ViewModels</vt:lpstr>
      <vt:lpstr>Een Game toevoegen : ViewModel</vt:lpstr>
      <vt:lpstr>Een Game toevoegen : Controller</vt:lpstr>
      <vt:lpstr>Een Game toevoegen. Validatie.</vt:lpstr>
      <vt:lpstr>Layout pages: Ontwerp </vt:lpstr>
      <vt:lpstr>Layout pages</vt:lpstr>
      <vt:lpstr>Layout pagina: Inschrijven LAN Party</vt:lpstr>
      <vt:lpstr>Layout pagina: Resultaat</vt:lpstr>
      <vt:lpstr>Volgende keer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rplruijs</dc:creator>
  <cp:lastModifiedBy>rplruijs</cp:lastModifiedBy>
  <cp:revision>179</cp:revision>
  <dcterms:created xsi:type="dcterms:W3CDTF">2012-12-10T21:19:19Z</dcterms:created>
  <dcterms:modified xsi:type="dcterms:W3CDTF">2013-03-10T08:40:30Z</dcterms:modified>
</cp:coreProperties>
</file>