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7926-69EA-46AC-B684-26CC8AD6433E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6630-DAF0-4F76-A25A-8F5C0D5A753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2475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March 23,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March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3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Cookies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Autorisatie</a:t>
            </a:r>
            <a:r>
              <a:rPr lang="en-US" dirty="0" smtClean="0"/>
              <a:t> en </a:t>
            </a:r>
            <a:r>
              <a:rPr lang="en-US" dirty="0" err="1" smtClean="0"/>
              <a:t>Authenticatie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909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Authenticatie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Authenticatie </a:t>
            </a:r>
            <a:r>
              <a:rPr lang="nl-NL" dirty="0" smtClean="0"/>
              <a:t>is het proces waarbij wordt gecontroleerd of de gebruiker daadwerkelijk de persoon is waarvoor hij zich uitgeeft.</a:t>
            </a:r>
          </a:p>
          <a:p>
            <a:r>
              <a:rPr lang="nl-NL" dirty="0" smtClean="0"/>
              <a:t>Authenticatie </a:t>
            </a:r>
            <a:r>
              <a:rPr lang="nl-NL" dirty="0"/>
              <a:t>gebeurt vaak door het opgeven van een </a:t>
            </a:r>
            <a:r>
              <a:rPr lang="nl-NL" dirty="0" smtClean="0"/>
              <a:t>gebruikersnaam </a:t>
            </a:r>
            <a:r>
              <a:rPr lang="nl-NL" dirty="0"/>
              <a:t>en bijhorend wachtwoord.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3" y="3962400"/>
            <a:ext cx="2743200" cy="203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459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Autorisatie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procedure waarmee de rechten van een </a:t>
            </a:r>
            <a:r>
              <a:rPr lang="nl-NL" dirty="0" smtClean="0"/>
              <a:t>gebruiker na </a:t>
            </a:r>
            <a:r>
              <a:rPr lang="nl-NL" dirty="0"/>
              <a:t>het aanmelden (inloggen) worden </a:t>
            </a:r>
            <a:r>
              <a:rPr lang="nl-NL" dirty="0" smtClean="0"/>
              <a:t>vastgesteld.</a:t>
            </a:r>
          </a:p>
          <a:p>
            <a:r>
              <a:rPr lang="nl-NL" dirty="0" smtClean="0"/>
              <a:t>Dit wordt over het algemeen gedaan door rollen toe te kennen aan de gebruiker.</a:t>
            </a:r>
          </a:p>
          <a:p>
            <a:r>
              <a:rPr lang="nl-NL" dirty="0" smtClean="0"/>
              <a:t>In de </a:t>
            </a:r>
            <a:r>
              <a:rPr lang="nl-NL" dirty="0" err="1" smtClean="0"/>
              <a:t>webshop</a:t>
            </a:r>
            <a:r>
              <a:rPr lang="nl-NL" dirty="0" smtClean="0"/>
              <a:t> case zijn ook een aantal rollen gedefinieerd. Namelijk: Beheerder, Manager en de Klant.</a:t>
            </a:r>
          </a:p>
          <a:p>
            <a:pPr lvl="1"/>
            <a:r>
              <a:rPr lang="nl-NL" dirty="0" smtClean="0"/>
              <a:t>Alleen gebruikers met de beheerders rol mogen producten toevoegen.</a:t>
            </a:r>
          </a:p>
          <a:p>
            <a:pPr lvl="1"/>
            <a:r>
              <a:rPr lang="nl-NL" dirty="0" smtClean="0"/>
              <a:t>Alleen gebruikers met een manager rol mogen omzetcijfers inzien.</a:t>
            </a:r>
          </a:p>
          <a:p>
            <a:pPr lvl="1"/>
            <a:r>
              <a:rPr lang="nl-NL" dirty="0" smtClean="0"/>
              <a:t>Alleen gebruikers  met de klant rol mogen bestellingen plaatsen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2910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Voorbeeld :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voorbeeld bij deze workshop bevat de database</a:t>
            </a:r>
            <a:r>
              <a:rPr lang="nl-NL" dirty="0"/>
              <a:t> </a:t>
            </a:r>
            <a:r>
              <a:rPr lang="nl-NL" dirty="0" smtClean="0"/>
              <a:t>met de </a:t>
            </a:r>
            <a:r>
              <a:rPr lang="nl-NL" dirty="0" err="1" smtClean="0"/>
              <a:t>auth</a:t>
            </a:r>
            <a:r>
              <a:rPr lang="nl-NL" dirty="0" smtClean="0"/>
              <a:t>. SQL script staat op </a:t>
            </a:r>
            <a:r>
              <a:rPr lang="nl-NL" dirty="0" err="1" smtClean="0"/>
              <a:t>blackboard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22663"/>
            <a:ext cx="4572000" cy="24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ep 9"/>
          <p:cNvGrpSpPr/>
          <p:nvPr/>
        </p:nvGrpSpPr>
        <p:grpSpPr>
          <a:xfrm>
            <a:off x="761999" y="2494911"/>
            <a:ext cx="6381751" cy="3604152"/>
            <a:chOff x="761999" y="2494911"/>
            <a:chExt cx="6381751" cy="360415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99" y="2895600"/>
              <a:ext cx="4086225" cy="857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Tekstvak 5"/>
            <p:cNvSpPr txBox="1"/>
            <p:nvPr/>
          </p:nvSpPr>
          <p:spPr>
            <a:xfrm>
              <a:off x="777424" y="249491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user</a:t>
              </a:r>
              <a:endParaRPr lang="nl-NL" dirty="0"/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905125"/>
              <a:ext cx="1428750" cy="847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5867400" y="25262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rol</a:t>
              </a:r>
              <a:endParaRPr lang="nl-NL" dirty="0"/>
            </a:p>
          </p:txBody>
        </p:sp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99" y="4422663"/>
              <a:ext cx="1409700" cy="167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Tekstvak 13"/>
            <p:cNvSpPr txBox="1"/>
            <p:nvPr/>
          </p:nvSpPr>
          <p:spPr>
            <a:xfrm>
              <a:off x="761999" y="38862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u</a:t>
              </a:r>
              <a:r>
                <a:rPr lang="nl-NL" dirty="0" err="1" smtClean="0"/>
                <a:t>ser_rol</a:t>
              </a:r>
              <a:endParaRPr lang="nl-NL" dirty="0"/>
            </a:p>
          </p:txBody>
        </p:sp>
      </p:grpSp>
      <p:sp>
        <p:nvSpPr>
          <p:cNvPr id="9" name="Tekstvak 8"/>
          <p:cNvSpPr txBox="1"/>
          <p:nvPr/>
        </p:nvSpPr>
        <p:spPr>
          <a:xfrm>
            <a:off x="756820" y="6368534"/>
            <a:ext cx="24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Wie heeft welke rol?</a:t>
            </a:r>
            <a:endParaRPr lang="nl-NL" b="1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78" y="5080516"/>
            <a:ext cx="1504950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175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Autorisatie </a:t>
            </a:r>
            <a:r>
              <a:rPr lang="nl-NL" dirty="0" smtClean="0"/>
              <a:t>en </a:t>
            </a:r>
            <a:r>
              <a:rPr lang="nl-NL" dirty="0"/>
              <a:t>Authenticatie </a:t>
            </a:r>
            <a:r>
              <a:rPr lang="nl-NL" dirty="0" smtClean="0"/>
              <a:t>in ASP.NET MVC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Gebruiker verplichten om zich te autoriseren.</a:t>
            </a:r>
          </a:p>
          <a:p>
            <a:pPr lvl="1"/>
            <a:r>
              <a:rPr lang="nl-NL" dirty="0" smtClean="0"/>
              <a:t>Voor een gehele Controller klasse</a:t>
            </a:r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Voor een specifieke Action Method</a:t>
            </a:r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marL="274320" lvl="1" indent="0">
              <a:buNone/>
            </a:pPr>
            <a:endParaRPr lang="nl-NL" dirty="0"/>
          </a:p>
          <a:p>
            <a:pPr lvl="1"/>
            <a:r>
              <a:rPr lang="nl-NL" dirty="0" smtClean="0"/>
              <a:t>In </a:t>
            </a:r>
            <a:r>
              <a:rPr lang="nl-NL" b="1" dirty="0" err="1" smtClean="0"/>
              <a:t>Web.config</a:t>
            </a:r>
            <a:r>
              <a:rPr lang="nl-NL" dirty="0" smtClean="0"/>
              <a:t> geef je aan naar welke </a:t>
            </a:r>
            <a:r>
              <a:rPr lang="nl-NL" dirty="0" err="1" smtClean="0"/>
              <a:t>url</a:t>
            </a:r>
            <a:r>
              <a:rPr lang="nl-NL" dirty="0" smtClean="0"/>
              <a:t> je wordt </a:t>
            </a:r>
            <a:r>
              <a:rPr lang="nl-NL" dirty="0" err="1" smtClean="0"/>
              <a:t>geredirect</a:t>
            </a:r>
            <a:r>
              <a:rPr lang="nl-NL" dirty="0" smtClean="0"/>
              <a:t> als de gebruiker zich nog moet autoriseren.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7937"/>
            <a:ext cx="284797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12" y="3714611"/>
            <a:ext cx="1914525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5486400" y="3781148"/>
            <a:ext cx="2438400" cy="714652"/>
          </a:xfrm>
          <a:prstGeom prst="wedgeRectCallout">
            <a:avLst>
              <a:gd name="adj1" fmla="val -165580"/>
              <a:gd name="adj2" fmla="val -36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Wanneer een gebruiker deze </a:t>
            </a:r>
            <a:r>
              <a:rPr lang="nl-NL" sz="1200" dirty="0" err="1" smtClean="0"/>
              <a:t>ActionMethod</a:t>
            </a:r>
            <a:r>
              <a:rPr lang="nl-NL" sz="1200" dirty="0" smtClean="0"/>
              <a:t> aanroept, moet hij Geautoriseerd zijn en moet hij de rol GOLD bezitten.</a:t>
            </a:r>
            <a:endParaRPr lang="nl-NL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377190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hthoekige toelichting 4"/>
          <p:cNvSpPr/>
          <p:nvPr/>
        </p:nvSpPr>
        <p:spPr>
          <a:xfrm>
            <a:off x="5334000" y="5334000"/>
            <a:ext cx="3048000" cy="609600"/>
          </a:xfrm>
          <a:prstGeom prst="wedgeRectCallout">
            <a:avLst>
              <a:gd name="adj1" fmla="val -135837"/>
              <a:gd name="adj2" fmla="val 58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Controller</a:t>
            </a:r>
            <a:r>
              <a:rPr lang="nl-NL" sz="1200" dirty="0" smtClean="0"/>
              <a:t>: </a:t>
            </a:r>
            <a:r>
              <a:rPr lang="nl-NL" sz="1200" dirty="0" err="1" smtClean="0"/>
              <a:t>AccountController</a:t>
            </a:r>
            <a:endParaRPr lang="nl-NL" sz="1200" dirty="0" smtClean="0"/>
          </a:p>
          <a:p>
            <a:pPr algn="ctr"/>
            <a:r>
              <a:rPr lang="nl-NL" sz="1200" b="1" dirty="0" err="1" smtClean="0"/>
              <a:t>ActionMethod</a:t>
            </a:r>
            <a:r>
              <a:rPr lang="nl-NL" sz="1200" dirty="0" smtClean="0"/>
              <a:t>: </a:t>
            </a:r>
            <a:r>
              <a:rPr lang="nl-NL" sz="1200" dirty="0" err="1" smtClean="0"/>
              <a:t>Logon</a:t>
            </a:r>
            <a:endParaRPr lang="nl-NL" sz="1200" dirty="0" smtClean="0"/>
          </a:p>
          <a:p>
            <a:pPr algn="ctr"/>
            <a:endParaRPr lang="nl-NL" sz="1200" dirty="0"/>
          </a:p>
        </p:txBody>
      </p:sp>
    </p:spTree>
    <p:extLst>
      <p:ext uri="{BB962C8B-B14F-4D97-AF65-F5344CB8AC3E}">
        <p14:creationId xmlns="" xmlns:p14="http://schemas.microsoft.com/office/powerpoint/2010/main" val="12109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6" y="1955137"/>
            <a:ext cx="4791660" cy="481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Authenticatie </a:t>
            </a:r>
            <a:r>
              <a:rPr lang="nl-NL" dirty="0"/>
              <a:t>in ASP.NET MVC 3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533400" y="1585805"/>
            <a:ext cx="332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Views/Account/</a:t>
            </a:r>
            <a:r>
              <a:rPr lang="nl-NL" b="1" dirty="0" err="1" smtClean="0"/>
              <a:t>Login.cshtml</a:t>
            </a:r>
            <a:endParaRPr lang="nl-NL" b="1" dirty="0"/>
          </a:p>
        </p:txBody>
      </p:sp>
      <p:sp>
        <p:nvSpPr>
          <p:cNvPr id="6" name="Rechthoekige toelichting 5"/>
          <p:cNvSpPr/>
          <p:nvPr/>
        </p:nvSpPr>
        <p:spPr>
          <a:xfrm>
            <a:off x="5486400" y="2362200"/>
            <a:ext cx="2209800" cy="612648"/>
          </a:xfrm>
          <a:prstGeom prst="wedgeRectCallout">
            <a:avLst>
              <a:gd name="adj1" fmla="val -168908"/>
              <a:gd name="adj2" fmla="val 39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Controller:LogonController</a:t>
            </a:r>
            <a:endParaRPr lang="nl-NL" sz="1200" dirty="0" smtClean="0"/>
          </a:p>
          <a:p>
            <a:pPr algn="ctr"/>
            <a:r>
              <a:rPr lang="nl-NL" sz="1200" dirty="0" err="1" smtClean="0"/>
              <a:t>ActionMethod</a:t>
            </a:r>
            <a:r>
              <a:rPr lang="nl-NL" sz="1200" dirty="0" smtClean="0"/>
              <a:t>: Account</a:t>
            </a:r>
            <a:endParaRPr lang="nl-NL" sz="1200" dirty="0"/>
          </a:p>
        </p:txBody>
      </p:sp>
      <p:sp>
        <p:nvSpPr>
          <p:cNvPr id="7" name="Rechthoekige toelichting 6"/>
          <p:cNvSpPr/>
          <p:nvPr/>
        </p:nvSpPr>
        <p:spPr>
          <a:xfrm>
            <a:off x="5410786" y="1342489"/>
            <a:ext cx="2167785" cy="427982"/>
          </a:xfrm>
          <a:prstGeom prst="wedgeRectCallout">
            <a:avLst>
              <a:gd name="adj1" fmla="val -116663"/>
              <a:gd name="adj2" fmla="val 75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m</a:t>
            </a:r>
            <a:r>
              <a:rPr lang="nl-NL" sz="1200" dirty="0" smtClean="0"/>
              <a:t>odel declaratie</a:t>
            </a:r>
            <a:endParaRPr lang="nl-NL" sz="1200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22112"/>
            <a:ext cx="3686175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07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5" y="1847850"/>
            <a:ext cx="6257925" cy="501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Autorisatie en Authenticatie in ASP.NET MVC 3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457199" y="1507093"/>
            <a:ext cx="38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Controllers/</a:t>
            </a:r>
            <a:r>
              <a:rPr lang="nl-NL" b="1" dirty="0" err="1" smtClean="0"/>
              <a:t>AccountController.cs</a:t>
            </a:r>
            <a:endParaRPr lang="nl-NL" b="1" dirty="0"/>
          </a:p>
        </p:txBody>
      </p:sp>
      <p:sp>
        <p:nvSpPr>
          <p:cNvPr id="9" name="Rechthoekige toelichting 8"/>
          <p:cNvSpPr/>
          <p:nvPr/>
        </p:nvSpPr>
        <p:spPr>
          <a:xfrm>
            <a:off x="6644473" y="1726530"/>
            <a:ext cx="1857375" cy="612648"/>
          </a:xfrm>
          <a:prstGeom prst="wedgeRectCallout">
            <a:avLst>
              <a:gd name="adj1" fmla="val -159519"/>
              <a:gd name="adj2" fmla="val 30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De </a:t>
            </a:r>
            <a:r>
              <a:rPr lang="nl-NL" sz="1200" dirty="0" err="1" smtClean="0"/>
              <a:t>url</a:t>
            </a:r>
            <a:r>
              <a:rPr lang="nl-NL" sz="1200" dirty="0" smtClean="0"/>
              <a:t> waar de gebruiker naar moet worden </a:t>
            </a:r>
            <a:r>
              <a:rPr lang="nl-NL" sz="1200" dirty="0" err="1" smtClean="0"/>
              <a:t>geredirect</a:t>
            </a:r>
            <a:r>
              <a:rPr lang="nl-NL" sz="1200" dirty="0" smtClean="0"/>
              <a:t>.</a:t>
            </a:r>
            <a:endParaRPr lang="nl-NL" sz="1200" dirty="0"/>
          </a:p>
        </p:txBody>
      </p:sp>
      <p:sp>
        <p:nvSpPr>
          <p:cNvPr id="10" name="Rechthoekige toelichting 9"/>
          <p:cNvSpPr/>
          <p:nvPr/>
        </p:nvSpPr>
        <p:spPr>
          <a:xfrm>
            <a:off x="6934200" y="2339178"/>
            <a:ext cx="1857375" cy="1066800"/>
          </a:xfrm>
          <a:prstGeom prst="wedgeRectCallout">
            <a:avLst>
              <a:gd name="adj1" fmla="val -256069"/>
              <a:gd name="adj2" fmla="val -6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Databasecall</a:t>
            </a:r>
            <a:r>
              <a:rPr lang="nl-NL" sz="1200" dirty="0" smtClean="0"/>
              <a:t>. Controle of gebruiker/ wachtwoord combinatie bekend is.</a:t>
            </a:r>
            <a:endParaRPr lang="nl-NL" sz="1200" dirty="0"/>
          </a:p>
        </p:txBody>
      </p:sp>
      <p:sp>
        <p:nvSpPr>
          <p:cNvPr id="13" name="Rechthoekige toelichting 12"/>
          <p:cNvSpPr/>
          <p:nvPr/>
        </p:nvSpPr>
        <p:spPr>
          <a:xfrm>
            <a:off x="6172200" y="3657600"/>
            <a:ext cx="2971800" cy="1447800"/>
          </a:xfrm>
          <a:prstGeom prst="wedgeRectCallout">
            <a:avLst>
              <a:gd name="adj1" fmla="val -151174"/>
              <a:gd name="adj2" fmla="val -50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FormsAuthentication</a:t>
            </a:r>
            <a:r>
              <a:rPr lang="nl-NL" sz="1200" dirty="0" smtClean="0"/>
              <a:t> is een klasse uit de </a:t>
            </a:r>
            <a:r>
              <a:rPr lang="nl-NL" sz="1200" dirty="0" err="1" smtClean="0"/>
              <a:t>namespace</a:t>
            </a:r>
            <a:r>
              <a:rPr lang="nl-NL" sz="1200" dirty="0" smtClean="0"/>
              <a:t> </a:t>
            </a:r>
            <a:r>
              <a:rPr lang="nl-NL" sz="1200" dirty="0" err="1" smtClean="0"/>
              <a:t>System.Web.Security</a:t>
            </a:r>
            <a:r>
              <a:rPr lang="nl-NL" sz="1200" dirty="0" smtClean="0"/>
              <a:t>. Met behulp van de statische methode </a:t>
            </a:r>
            <a:r>
              <a:rPr lang="nl-NL" sz="1200" dirty="0" err="1" smtClean="0"/>
              <a:t>SetAuthCookie</a:t>
            </a:r>
            <a:r>
              <a:rPr lang="nl-NL" sz="1200" dirty="0" smtClean="0"/>
              <a:t> wordt er een</a:t>
            </a:r>
          </a:p>
          <a:p>
            <a:pPr algn="ctr"/>
            <a:r>
              <a:rPr lang="nl-NL" sz="1200" dirty="0" err="1" smtClean="0"/>
              <a:t>Auth</a:t>
            </a:r>
            <a:r>
              <a:rPr lang="nl-NL" sz="1200" dirty="0" smtClean="0"/>
              <a:t>. Cookie aan het response </a:t>
            </a:r>
            <a:r>
              <a:rPr lang="nl-NL" sz="1200" smtClean="0"/>
              <a:t>toegevoegd. </a:t>
            </a:r>
            <a:r>
              <a:rPr lang="nl-NL" sz="1200" dirty="0" smtClean="0"/>
              <a:t>Zodat gebruiker zich maar 1 keer hoeft te autoriseren.</a:t>
            </a:r>
            <a:endParaRPr lang="nl-NL" sz="1200" dirty="0"/>
          </a:p>
        </p:txBody>
      </p:sp>
      <p:sp>
        <p:nvSpPr>
          <p:cNvPr id="14" name="Rechthoekige toelichting 13"/>
          <p:cNvSpPr/>
          <p:nvPr/>
        </p:nvSpPr>
        <p:spPr>
          <a:xfrm>
            <a:off x="6916445" y="5791200"/>
            <a:ext cx="1857375" cy="762000"/>
          </a:xfrm>
          <a:prstGeom prst="wedgeRectCallout">
            <a:avLst>
              <a:gd name="adj1" fmla="val -245076"/>
              <a:gd name="adj2" fmla="val -70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Een fout aan het </a:t>
            </a:r>
            <a:r>
              <a:rPr lang="nl-NL" sz="1200" dirty="0" err="1" smtClean="0"/>
              <a:t>ModelState</a:t>
            </a:r>
            <a:r>
              <a:rPr lang="nl-NL" sz="1200" dirty="0" smtClean="0"/>
              <a:t> toevoegen. </a:t>
            </a:r>
            <a:endParaRPr lang="nl-NL" sz="1200" dirty="0"/>
          </a:p>
        </p:txBody>
      </p:sp>
      <p:grpSp>
        <p:nvGrpSpPr>
          <p:cNvPr id="7" name="Groep 6"/>
          <p:cNvGrpSpPr/>
          <p:nvPr/>
        </p:nvGrpSpPr>
        <p:grpSpPr>
          <a:xfrm>
            <a:off x="20437" y="-1468"/>
            <a:ext cx="8437763" cy="2034322"/>
            <a:chOff x="20437" y="-1468"/>
            <a:chExt cx="8437763" cy="2034322"/>
          </a:xfrm>
        </p:grpSpPr>
        <p:sp>
          <p:nvSpPr>
            <p:cNvPr id="6" name="Rechthoekige toelichting 5"/>
            <p:cNvSpPr/>
            <p:nvPr/>
          </p:nvSpPr>
          <p:spPr>
            <a:xfrm>
              <a:off x="6600825" y="1113882"/>
              <a:ext cx="1857375" cy="612648"/>
            </a:xfrm>
            <a:prstGeom prst="wedgeRectCallout">
              <a:avLst>
                <a:gd name="adj1" fmla="val -238384"/>
                <a:gd name="adj2" fmla="val 1016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 smtClean="0"/>
                <a:t>Bevat ingevoerde gebruikersnaam en wachtwoord</a:t>
              </a:r>
              <a:endParaRPr lang="nl-NL" sz="1200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7" y="-1468"/>
              <a:ext cx="2578622" cy="2034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13324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Autorisatie </a:t>
            </a:r>
            <a:r>
              <a:rPr lang="nl-NL" dirty="0" smtClean="0"/>
              <a:t>in </a:t>
            </a:r>
            <a:r>
              <a:rPr lang="nl-NL" dirty="0"/>
              <a:t>ASP.NET MVC 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</a:t>
            </a:r>
            <a:r>
              <a:rPr lang="nl-NL" b="1" dirty="0" err="1" smtClean="0"/>
              <a:t>Web.Config</a:t>
            </a:r>
            <a:r>
              <a:rPr lang="nl-NL" b="1" dirty="0" smtClean="0"/>
              <a:t> (root van project)</a:t>
            </a:r>
            <a:r>
              <a:rPr lang="nl-NL" dirty="0" smtClean="0"/>
              <a:t> kun je aangeven welke klasse verantwoordelijk is voor de controle of een gebruiker een bepaalde rol heeft.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De klasse </a:t>
            </a:r>
            <a:r>
              <a:rPr lang="nl-NL" b="1" dirty="0" err="1" smtClean="0"/>
              <a:t>CustomRoleProvider</a:t>
            </a:r>
            <a:r>
              <a:rPr lang="nl-NL" dirty="0" smtClean="0"/>
              <a:t> moet overerven van de abstracte klasse </a:t>
            </a:r>
            <a:r>
              <a:rPr lang="nl-NL" b="1" dirty="0" err="1" smtClean="0"/>
              <a:t>RoleProvider</a:t>
            </a:r>
            <a:r>
              <a:rPr lang="nl-NL" dirty="0" smtClean="0"/>
              <a:t>.</a:t>
            </a:r>
          </a:p>
          <a:p>
            <a:r>
              <a:rPr lang="nl-NL" dirty="0" smtClean="0"/>
              <a:t>Dit betekent dat je een de abstracte methoden van de klasse </a:t>
            </a:r>
            <a:r>
              <a:rPr lang="nl-NL" b="1" dirty="0" err="1" smtClean="0"/>
              <a:t>RoleProvider</a:t>
            </a:r>
            <a:r>
              <a:rPr lang="nl-NL" dirty="0" smtClean="0"/>
              <a:t> moet implementeren.</a:t>
            </a:r>
          </a:p>
          <a:p>
            <a:endParaRPr lang="nl-NL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0" y="2895599"/>
            <a:ext cx="5067300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5867400" y="2362200"/>
            <a:ext cx="1905000" cy="787336"/>
          </a:xfrm>
          <a:prstGeom prst="wedgeRectCallout">
            <a:avLst>
              <a:gd name="adj1" fmla="val -116522"/>
              <a:gd name="adj2" fmla="val 72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Hier geef je de verantwoordelijke klasse aan.</a:t>
            </a:r>
            <a:endParaRPr lang="nl-NL" sz="1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0" y="5863464"/>
            <a:ext cx="3238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999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CustomRolProvider</a:t>
            </a:r>
            <a:r>
              <a:rPr lang="nl-NL" dirty="0" smtClean="0"/>
              <a:t> : </a:t>
            </a:r>
            <a:r>
              <a:rPr lang="nl-NL" dirty="0" err="1" smtClean="0"/>
              <a:t>RoleProvider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sz="1200" dirty="0" smtClean="0"/>
              <a:t>public </a:t>
            </a:r>
            <a:r>
              <a:rPr lang="nl-NL" sz="1200" dirty="0" err="1"/>
              <a:t>override</a:t>
            </a:r>
            <a:r>
              <a:rPr lang="nl-NL" sz="1200" dirty="0"/>
              <a:t> string </a:t>
            </a:r>
            <a:r>
              <a:rPr lang="nl-NL" sz="1200" dirty="0" err="1" smtClean="0"/>
              <a:t>ApplicationName</a:t>
            </a:r>
            <a:endParaRPr lang="nl-NL" sz="1200" dirty="0" smtClean="0"/>
          </a:p>
          <a:p>
            <a:pPr marL="0" indent="0">
              <a:buNone/>
            </a:pPr>
            <a:r>
              <a:rPr lang="en-US" sz="1200" dirty="0" smtClean="0"/>
              <a:t>public </a:t>
            </a:r>
            <a:r>
              <a:rPr lang="en-US" sz="1200" dirty="0"/>
              <a:t>override void </a:t>
            </a:r>
            <a:r>
              <a:rPr lang="en-US" sz="1200" dirty="0" err="1"/>
              <a:t>CreateRole</a:t>
            </a:r>
            <a:r>
              <a:rPr lang="en-US" sz="1200" dirty="0"/>
              <a:t>(string </a:t>
            </a:r>
            <a:r>
              <a:rPr lang="en-US" sz="1200" dirty="0" err="1"/>
              <a:t>roleName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public override </a:t>
            </a: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DeleteRole</a:t>
            </a:r>
            <a:r>
              <a:rPr lang="en-US" sz="1200" dirty="0"/>
              <a:t>(string </a:t>
            </a:r>
            <a:r>
              <a:rPr lang="en-US" sz="1200" dirty="0" err="1"/>
              <a:t>roleName</a:t>
            </a:r>
            <a:r>
              <a:rPr lang="en-US" sz="1200" dirty="0"/>
              <a:t>, </a:t>
            </a: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throwOnPopulatedRole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r>
              <a:rPr lang="nl-NL" sz="1200" dirty="0"/>
              <a:t>public </a:t>
            </a:r>
            <a:r>
              <a:rPr lang="nl-NL" sz="1200" dirty="0" err="1"/>
              <a:t>override</a:t>
            </a:r>
            <a:r>
              <a:rPr lang="nl-NL" sz="1200" dirty="0"/>
              <a:t> string[] </a:t>
            </a:r>
            <a:r>
              <a:rPr lang="nl-NL" sz="1200" dirty="0" err="1"/>
              <a:t>FindUsersInRole</a:t>
            </a:r>
            <a:r>
              <a:rPr lang="nl-NL" sz="1200" dirty="0"/>
              <a:t>(string </a:t>
            </a:r>
            <a:r>
              <a:rPr lang="nl-NL" sz="1200" dirty="0" err="1"/>
              <a:t>roleName</a:t>
            </a:r>
            <a:r>
              <a:rPr lang="nl-NL" sz="1200" dirty="0"/>
              <a:t>, string </a:t>
            </a:r>
            <a:r>
              <a:rPr lang="nl-NL" sz="1200" dirty="0" err="1"/>
              <a:t>usernameToMatch</a:t>
            </a:r>
            <a:r>
              <a:rPr lang="nl-NL" sz="1200" dirty="0" smtClean="0"/>
              <a:t>)</a:t>
            </a:r>
          </a:p>
          <a:p>
            <a:pPr marL="0" indent="0">
              <a:buNone/>
            </a:pPr>
            <a:r>
              <a:rPr lang="nl-NL" sz="1200" dirty="0"/>
              <a:t>public </a:t>
            </a:r>
            <a:r>
              <a:rPr lang="nl-NL" sz="1200" dirty="0" err="1"/>
              <a:t>override</a:t>
            </a:r>
            <a:r>
              <a:rPr lang="nl-NL" sz="1200" dirty="0"/>
              <a:t> string[] </a:t>
            </a:r>
            <a:r>
              <a:rPr lang="nl-NL" sz="1200" dirty="0" err="1"/>
              <a:t>GetAllRoles</a:t>
            </a:r>
            <a:r>
              <a:rPr lang="nl-NL" sz="1200" dirty="0"/>
              <a:t>()</a:t>
            </a:r>
          </a:p>
          <a:p>
            <a:pPr marL="0" indent="0">
              <a:buNone/>
            </a:pPr>
            <a:r>
              <a:rPr lang="nl-NL" sz="1200" dirty="0"/>
              <a:t>public </a:t>
            </a:r>
            <a:r>
              <a:rPr lang="nl-NL" sz="1200" dirty="0" err="1"/>
              <a:t>override</a:t>
            </a:r>
            <a:r>
              <a:rPr lang="nl-NL" sz="1200" dirty="0"/>
              <a:t> string[] </a:t>
            </a:r>
            <a:r>
              <a:rPr lang="nl-NL" sz="1200" dirty="0" err="1"/>
              <a:t>GetUsersInRole</a:t>
            </a:r>
            <a:r>
              <a:rPr lang="nl-NL" sz="1200" dirty="0"/>
              <a:t>(string </a:t>
            </a:r>
            <a:r>
              <a:rPr lang="nl-NL" sz="1200" dirty="0" err="1"/>
              <a:t>roleName</a:t>
            </a:r>
            <a:r>
              <a:rPr lang="nl-NL" sz="1200" dirty="0"/>
              <a:t>)</a:t>
            </a:r>
          </a:p>
          <a:p>
            <a:pPr marL="0" indent="0">
              <a:buNone/>
            </a:pPr>
            <a:r>
              <a:rPr lang="nl-NL" sz="1200" dirty="0" smtClean="0"/>
              <a:t>public </a:t>
            </a:r>
            <a:r>
              <a:rPr lang="nl-NL" sz="1200" dirty="0" err="1"/>
              <a:t>override</a:t>
            </a:r>
            <a:r>
              <a:rPr lang="nl-NL" sz="1200" dirty="0"/>
              <a:t> </a:t>
            </a:r>
            <a:r>
              <a:rPr lang="nl-NL" sz="1200" dirty="0" err="1"/>
              <a:t>bool</a:t>
            </a:r>
            <a:r>
              <a:rPr lang="nl-NL" sz="1200" dirty="0"/>
              <a:t> </a:t>
            </a:r>
            <a:r>
              <a:rPr lang="nl-NL" sz="1200" dirty="0" err="1"/>
              <a:t>IsUserInRole</a:t>
            </a:r>
            <a:r>
              <a:rPr lang="nl-NL" sz="1200" dirty="0"/>
              <a:t>(string username, string </a:t>
            </a:r>
            <a:r>
              <a:rPr lang="nl-NL" sz="1200" dirty="0" err="1"/>
              <a:t>roleName</a:t>
            </a:r>
            <a:r>
              <a:rPr lang="nl-NL" sz="1200" dirty="0" smtClean="0"/>
              <a:t>)</a:t>
            </a:r>
          </a:p>
          <a:p>
            <a:pPr marL="0" indent="0">
              <a:buNone/>
            </a:pPr>
            <a:r>
              <a:rPr lang="nl-NL" sz="1200" dirty="0"/>
              <a:t>public </a:t>
            </a:r>
            <a:r>
              <a:rPr lang="nl-NL" sz="1200" dirty="0" err="1"/>
              <a:t>override</a:t>
            </a:r>
            <a:r>
              <a:rPr lang="nl-NL" sz="1200" dirty="0"/>
              <a:t> </a:t>
            </a:r>
            <a:r>
              <a:rPr lang="nl-NL" sz="1200" dirty="0" err="1"/>
              <a:t>void</a:t>
            </a:r>
            <a:r>
              <a:rPr lang="nl-NL" sz="1200" dirty="0"/>
              <a:t> </a:t>
            </a:r>
            <a:r>
              <a:rPr lang="nl-NL" sz="1200" dirty="0" err="1"/>
              <a:t>RemoveUsersFromRoles</a:t>
            </a:r>
            <a:r>
              <a:rPr lang="nl-NL" sz="1200" dirty="0"/>
              <a:t>(string[] usernames, string[] </a:t>
            </a:r>
            <a:r>
              <a:rPr lang="nl-NL" sz="1200" dirty="0" err="1"/>
              <a:t>roleNames</a:t>
            </a:r>
            <a:r>
              <a:rPr lang="nl-NL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public override </a:t>
            </a: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RoleExists</a:t>
            </a:r>
            <a:r>
              <a:rPr lang="en-US" sz="1200" dirty="0"/>
              <a:t>(string </a:t>
            </a:r>
            <a:r>
              <a:rPr lang="en-US" sz="1200" dirty="0" err="1"/>
              <a:t>roleName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nl-NL" sz="1200" dirty="0" smtClean="0"/>
          </a:p>
          <a:p>
            <a:pPr marL="0" indent="0">
              <a:buNone/>
            </a:pPr>
            <a:endParaRPr lang="nl-NL" sz="1200" dirty="0"/>
          </a:p>
          <a:p>
            <a:pPr marL="0" indent="0">
              <a:buNone/>
            </a:pPr>
            <a:endParaRPr lang="nl-NL" sz="1200" dirty="0"/>
          </a:p>
          <a:p>
            <a:pPr marL="0" indent="0">
              <a:buNone/>
            </a:pPr>
            <a:endParaRPr lang="nl-NL" sz="12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89585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hthoekige toelichting 4"/>
          <p:cNvSpPr/>
          <p:nvPr/>
        </p:nvSpPr>
        <p:spPr>
          <a:xfrm>
            <a:off x="5954697" y="1295400"/>
            <a:ext cx="2362200" cy="914400"/>
          </a:xfrm>
          <a:prstGeom prst="wedgeRectCallout">
            <a:avLst>
              <a:gd name="adj1" fmla="val -157872"/>
              <a:gd name="adj2" fmla="val 48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Methode die je </a:t>
            </a:r>
            <a:r>
              <a:rPr lang="nl-NL" b="1" dirty="0" smtClean="0"/>
              <a:t>MOET </a:t>
            </a:r>
            <a:r>
              <a:rPr lang="nl-NL" dirty="0" smtClean="0"/>
              <a:t>overschrijven en implementeren</a:t>
            </a:r>
            <a:endParaRPr lang="nl-NL" dirty="0"/>
          </a:p>
        </p:txBody>
      </p:sp>
      <p:sp>
        <p:nvSpPr>
          <p:cNvPr id="7" name="Rechthoekige toelichting 6"/>
          <p:cNvSpPr/>
          <p:nvPr/>
        </p:nvSpPr>
        <p:spPr>
          <a:xfrm>
            <a:off x="5912528" y="2819400"/>
            <a:ext cx="2362200" cy="914400"/>
          </a:xfrm>
          <a:prstGeom prst="wedgeRectCallout">
            <a:avLst>
              <a:gd name="adj1" fmla="val -187562"/>
              <a:gd name="adj2" fmla="val -47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Databasecall</a:t>
            </a:r>
            <a:r>
              <a:rPr lang="nl-NL" dirty="0" smtClean="0"/>
              <a:t>. Haalt alle rollen op die een bepaalde user heeft.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5341028" y="5642499"/>
            <a:ext cx="3505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Property/Methoden die je moet overschrijven, maar waar je voor dit vak geen implementatie hoeft te geven 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77759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Autorisatiechecks in Controller klasse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HomeController.cs</a:t>
            </a:r>
            <a:endParaRPr lang="nl-NL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048000" cy="258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3581400" y="1970103"/>
            <a:ext cx="2209800" cy="1143000"/>
          </a:xfrm>
          <a:prstGeom prst="wedgeRectCallout">
            <a:avLst>
              <a:gd name="adj1" fmla="val -84158"/>
              <a:gd name="adj2" fmla="val 31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Checkt of de ingelogde persoon de rol GOLD heeft,</a:t>
            </a:r>
            <a:endParaRPr lang="nl-NL" dirty="0"/>
          </a:p>
        </p:txBody>
      </p:sp>
      <p:sp>
        <p:nvSpPr>
          <p:cNvPr id="6" name="Rechthoekige toelichting 5"/>
          <p:cNvSpPr/>
          <p:nvPr/>
        </p:nvSpPr>
        <p:spPr>
          <a:xfrm>
            <a:off x="3962400" y="3352800"/>
            <a:ext cx="2209800" cy="1143000"/>
          </a:xfrm>
          <a:prstGeom prst="wedgeRectCallout">
            <a:avLst>
              <a:gd name="adj1" fmla="val -76927"/>
              <a:gd name="adj2" fmla="val -50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REDIRECT naar de action Gold.</a:t>
            </a:r>
            <a:endParaRPr lang="nl-NL" dirty="0"/>
          </a:p>
        </p:txBody>
      </p:sp>
      <p:grpSp>
        <p:nvGrpSpPr>
          <p:cNvPr id="8" name="Groep 7"/>
          <p:cNvGrpSpPr/>
          <p:nvPr/>
        </p:nvGrpSpPr>
        <p:grpSpPr>
          <a:xfrm>
            <a:off x="664346" y="4800600"/>
            <a:ext cx="6839504" cy="1657350"/>
            <a:chOff x="664346" y="4800600"/>
            <a:chExt cx="6839504" cy="16573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46" y="5562600"/>
              <a:ext cx="2295525" cy="895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Rechthoekige toelichting 4"/>
            <p:cNvSpPr/>
            <p:nvPr/>
          </p:nvSpPr>
          <p:spPr>
            <a:xfrm>
              <a:off x="4078549" y="4800600"/>
              <a:ext cx="3425301" cy="910091"/>
            </a:xfrm>
            <a:prstGeom prst="wedgeRectCallout">
              <a:avLst>
                <a:gd name="adj1" fmla="val -122822"/>
                <a:gd name="adj2" fmla="val 380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Action methode Gold, mag alleen worden uitgevoerd door een persoon met de rol GOLD </a:t>
              </a:r>
              <a:endParaRPr lang="nl-NL" dirty="0"/>
            </a:p>
          </p:txBody>
        </p:sp>
      </p:grpSp>
      <p:sp>
        <p:nvSpPr>
          <p:cNvPr id="7" name="Afgeronde rechthoek 6"/>
          <p:cNvSpPr/>
          <p:nvPr/>
        </p:nvSpPr>
        <p:spPr>
          <a:xfrm>
            <a:off x="6553200" y="1676400"/>
            <a:ext cx="2362200" cy="1752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NB </a:t>
            </a:r>
            <a:r>
              <a:rPr lang="nl-NL" b="1" dirty="0" err="1" smtClean="0"/>
              <a:t>GetRoleForUser</a:t>
            </a:r>
            <a:r>
              <a:rPr lang="nl-NL" b="1" dirty="0" smtClean="0"/>
              <a:t>() </a:t>
            </a:r>
            <a:r>
              <a:rPr lang="nl-NL" dirty="0" smtClean="0"/>
              <a:t>van de klasse </a:t>
            </a:r>
            <a:r>
              <a:rPr lang="nl-NL" b="1" dirty="0" err="1" smtClean="0"/>
              <a:t>MyRoleProvider</a:t>
            </a:r>
            <a:r>
              <a:rPr lang="nl-NL" dirty="0" smtClean="0"/>
              <a:t> speelt centrale rol voor Autorisatie. 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5247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Autorisatiechecks in View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3" y="1981200"/>
            <a:ext cx="4105275" cy="301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8382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588469" y="154352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Gold.cshtml</a:t>
            </a:r>
            <a:endParaRPr lang="nl-NL" b="1" dirty="0"/>
          </a:p>
        </p:txBody>
      </p:sp>
      <p:sp>
        <p:nvSpPr>
          <p:cNvPr id="7" name="Rechthoekige toelichting 6"/>
          <p:cNvSpPr/>
          <p:nvPr/>
        </p:nvSpPr>
        <p:spPr>
          <a:xfrm>
            <a:off x="5029200" y="2337555"/>
            <a:ext cx="3276600" cy="1143000"/>
          </a:xfrm>
          <a:prstGeom prst="wedgeRectCallout">
            <a:avLst>
              <a:gd name="adj1" fmla="val -133877"/>
              <a:gd name="adj2" fmla="val 45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Wanneer de gebruiker ook de rol SILVER wordt er een link zichtbaar om de zilveren medaille te bekijken.</a:t>
            </a:r>
            <a:endParaRPr lang="nl-NL" dirty="0"/>
          </a:p>
        </p:txBody>
      </p:sp>
      <p:sp>
        <p:nvSpPr>
          <p:cNvPr id="9" name="Rechthoekige toelichting 8"/>
          <p:cNvSpPr/>
          <p:nvPr/>
        </p:nvSpPr>
        <p:spPr>
          <a:xfrm>
            <a:off x="5029200" y="3581400"/>
            <a:ext cx="3276600" cy="533400"/>
          </a:xfrm>
          <a:prstGeom prst="wedgeRectCallout">
            <a:avLst>
              <a:gd name="adj1" fmla="val -134690"/>
              <a:gd name="adj2" fmla="val 64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IDEM voor BRONZE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3278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HTTP </a:t>
            </a:r>
            <a:r>
              <a:rPr lang="nl-NL" dirty="0" err="1" smtClean="0"/>
              <a:t>stateless</a:t>
            </a:r>
            <a:r>
              <a:rPr lang="nl-NL" dirty="0" smtClean="0"/>
              <a:t> protocol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Elk HTTP </a:t>
            </a:r>
            <a:r>
              <a:rPr lang="nl-NL" dirty="0" err="1" smtClean="0"/>
              <a:t>request</a:t>
            </a:r>
            <a:r>
              <a:rPr lang="nl-NL" dirty="0" smtClean="0"/>
              <a:t> is een zelfstandige transactie.</a:t>
            </a:r>
          </a:p>
          <a:p>
            <a:r>
              <a:rPr lang="nl-NL" dirty="0" smtClean="0"/>
              <a:t>Niet gerelateerd aan eerder of latere </a:t>
            </a:r>
            <a:r>
              <a:rPr lang="nl-NL" dirty="0" err="1" smtClean="0"/>
              <a:t>requests</a:t>
            </a:r>
            <a:r>
              <a:rPr lang="nl-NL" dirty="0" smtClean="0"/>
              <a:t>. </a:t>
            </a:r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4" name="Rechthoek 3"/>
          <p:cNvSpPr/>
          <p:nvPr/>
        </p:nvSpPr>
        <p:spPr>
          <a:xfrm>
            <a:off x="838200" y="3734540"/>
            <a:ext cx="1828800" cy="2133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Client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449861" y="3714565"/>
            <a:ext cx="2019300" cy="2133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Server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2667000" y="4235513"/>
            <a:ext cx="3782861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052298" y="3662610"/>
            <a:ext cx="251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REQUEST GET /login/</a:t>
            </a:r>
            <a:endParaRPr lang="nl-NL" dirty="0"/>
          </a:p>
        </p:txBody>
      </p:sp>
      <p:sp>
        <p:nvSpPr>
          <p:cNvPr id="12" name="Rechthoekige toelichting 11"/>
          <p:cNvSpPr/>
          <p:nvPr/>
        </p:nvSpPr>
        <p:spPr>
          <a:xfrm>
            <a:off x="3429001" y="2514600"/>
            <a:ext cx="2133600" cy="974413"/>
          </a:xfrm>
          <a:prstGeom prst="wedgeRectCallout">
            <a:avLst>
              <a:gd name="adj1" fmla="val -26458"/>
              <a:gd name="adj2" fmla="val 72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Hallo server. Ik wil graag inloggen.</a:t>
            </a:r>
            <a:endParaRPr lang="nl-NL" dirty="0"/>
          </a:p>
        </p:txBody>
      </p:sp>
      <p:cxnSp>
        <p:nvCxnSpPr>
          <p:cNvPr id="14" name="Rechte verbindingslijn met pijl 13"/>
          <p:cNvCxnSpPr/>
          <p:nvPr/>
        </p:nvCxnSpPr>
        <p:spPr>
          <a:xfrm flipH="1">
            <a:off x="2667000" y="5102272"/>
            <a:ext cx="3782861" cy="3128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2979843" y="518160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RESPONSE login.html</a:t>
            </a:r>
            <a:endParaRPr lang="nl-NL" dirty="0"/>
          </a:p>
        </p:txBody>
      </p:sp>
      <p:sp>
        <p:nvSpPr>
          <p:cNvPr id="18" name="Rechthoekige toelichting 17"/>
          <p:cNvSpPr/>
          <p:nvPr/>
        </p:nvSpPr>
        <p:spPr>
          <a:xfrm>
            <a:off x="3810000" y="5715000"/>
            <a:ext cx="2133600" cy="974413"/>
          </a:xfrm>
          <a:prstGeom prst="wedgeRectCallout">
            <a:avLst>
              <a:gd name="adj1" fmla="val -27706"/>
              <a:gd name="adj2" fmla="val -64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Hier heb je de html pagina om in te loggen.</a:t>
            </a:r>
            <a:endParaRPr lang="nl-NL" dirty="0"/>
          </a:p>
        </p:txBody>
      </p:sp>
      <p:sp>
        <p:nvSpPr>
          <p:cNvPr id="21" name="Rechthoekige toelichting 20"/>
          <p:cNvSpPr/>
          <p:nvPr/>
        </p:nvSpPr>
        <p:spPr>
          <a:xfrm>
            <a:off x="3238500" y="5699948"/>
            <a:ext cx="2514600" cy="1089823"/>
          </a:xfrm>
          <a:prstGeom prst="wedgeRectCallout">
            <a:avLst>
              <a:gd name="adj1" fmla="val -27706"/>
              <a:gd name="adj2" fmla="val -64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Geen idee wie jij bent. Hier heb je de pagina om in te loggen.</a:t>
            </a:r>
            <a:endParaRPr lang="nl-NL" dirty="0"/>
          </a:p>
        </p:txBody>
      </p:sp>
      <p:grpSp>
        <p:nvGrpSpPr>
          <p:cNvPr id="25" name="Groep 24"/>
          <p:cNvGrpSpPr/>
          <p:nvPr/>
        </p:nvGrpSpPr>
        <p:grpSpPr>
          <a:xfrm>
            <a:off x="2541740" y="2514600"/>
            <a:ext cx="3908121" cy="1634707"/>
            <a:chOff x="5665939" y="1903293"/>
            <a:chExt cx="3908121" cy="1634707"/>
          </a:xfrm>
        </p:grpSpPr>
        <p:sp>
          <p:nvSpPr>
            <p:cNvPr id="20" name="Rechthoekige toelichting 19"/>
            <p:cNvSpPr/>
            <p:nvPr/>
          </p:nvSpPr>
          <p:spPr>
            <a:xfrm>
              <a:off x="6400799" y="1903293"/>
              <a:ext cx="2438400" cy="1098700"/>
            </a:xfrm>
            <a:prstGeom prst="wedgeRectCallout">
              <a:avLst>
                <a:gd name="adj1" fmla="val -26458"/>
                <a:gd name="adj2" fmla="val 726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Hallo server. Hier ben ik weer. Zojuist was ik ingelogd. Ken je me nog?</a:t>
              </a:r>
              <a:endParaRPr lang="nl-NL" dirty="0"/>
            </a:p>
          </p:txBody>
        </p:sp>
        <p:sp>
          <p:nvSpPr>
            <p:cNvPr id="24" name="Tekstvak 23"/>
            <p:cNvSpPr txBox="1"/>
            <p:nvPr/>
          </p:nvSpPr>
          <p:spPr>
            <a:xfrm>
              <a:off x="5665939" y="3168668"/>
              <a:ext cx="390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REQUEST GET /</a:t>
              </a:r>
              <a:r>
                <a:rPr lang="nl-NL" dirty="0" err="1" smtClean="0"/>
                <a:t>geheimegegevens</a:t>
              </a:r>
              <a:r>
                <a:rPr lang="nl-NL" dirty="0" smtClean="0"/>
                <a:t>/</a:t>
              </a:r>
              <a:endParaRPr lang="nl-NL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5438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 animBg="1"/>
      <p:bldP spid="12" grpId="1" animBg="1"/>
      <p:bldP spid="15" grpId="0"/>
      <p:bldP spid="15" grpId="1"/>
      <p:bldP spid="15" grpId="2"/>
      <p:bldP spid="18" grpId="0" animBg="1"/>
      <p:bldP spid="18" grpId="1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Autorisatie in actie</a:t>
            </a:r>
            <a:endParaRPr lang="nl-NL" dirty="0"/>
          </a:p>
        </p:txBody>
      </p:sp>
      <p:grpSp>
        <p:nvGrpSpPr>
          <p:cNvPr id="6" name="Groep 5"/>
          <p:cNvGrpSpPr/>
          <p:nvPr/>
        </p:nvGrpSpPr>
        <p:grpSpPr>
          <a:xfrm>
            <a:off x="381000" y="2052961"/>
            <a:ext cx="6858000" cy="2305050"/>
            <a:chOff x="381000" y="2052961"/>
            <a:chExt cx="6858000" cy="23050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052961"/>
              <a:ext cx="4248150" cy="2305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Rechthoekige toelichting 3"/>
            <p:cNvSpPr/>
            <p:nvPr/>
          </p:nvSpPr>
          <p:spPr>
            <a:xfrm>
              <a:off x="5029200" y="2052961"/>
              <a:ext cx="2209800" cy="769487"/>
            </a:xfrm>
            <a:prstGeom prst="wedgeRectCallout">
              <a:avLst>
                <a:gd name="adj1" fmla="val -181672"/>
                <a:gd name="adj2" fmla="val 970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jan/modaal heeft alle rollen(GOLD, SILVER, BRONZE)</a:t>
              </a:r>
              <a:endParaRPr lang="nl-NL" dirty="0"/>
            </a:p>
          </p:txBody>
        </p:sp>
      </p:grpSp>
      <p:grpSp>
        <p:nvGrpSpPr>
          <p:cNvPr id="7" name="Groep 6"/>
          <p:cNvGrpSpPr/>
          <p:nvPr/>
        </p:nvGrpSpPr>
        <p:grpSpPr>
          <a:xfrm>
            <a:off x="2895600" y="3205486"/>
            <a:ext cx="5335874" cy="2266950"/>
            <a:chOff x="2895600" y="3205486"/>
            <a:chExt cx="5335874" cy="226695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3505200"/>
              <a:ext cx="2440274" cy="1967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Rechthoekige toelichting 4"/>
            <p:cNvSpPr/>
            <p:nvPr/>
          </p:nvSpPr>
          <p:spPr>
            <a:xfrm>
              <a:off x="2895600" y="3205486"/>
              <a:ext cx="2647950" cy="912362"/>
            </a:xfrm>
            <a:prstGeom prst="wedgeRectCallout">
              <a:avLst>
                <a:gd name="adj1" fmla="val 74820"/>
                <a:gd name="adj2" fmla="val 498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Er zal een </a:t>
              </a:r>
              <a:r>
                <a:rPr lang="nl-NL" dirty="0" err="1" smtClean="0"/>
                <a:t>redirect</a:t>
              </a:r>
              <a:r>
                <a:rPr lang="nl-NL" dirty="0" smtClean="0"/>
                <a:t> plaatsvinden naar de actionmethode Gold. </a:t>
              </a:r>
              <a:endParaRPr lang="nl-NL" dirty="0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8" y="4634236"/>
            <a:ext cx="1895475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10" y="4523589"/>
            <a:ext cx="3046613" cy="2240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590805" cy="538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705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State management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waarmee</a:t>
            </a:r>
            <a:r>
              <a:rPr lang="en-US" dirty="0" smtClean="0"/>
              <a:t> de </a:t>
            </a:r>
            <a:r>
              <a:rPr lang="en-US" dirty="0" err="1" smtClean="0"/>
              <a:t>ontwikkelaar</a:t>
            </a:r>
            <a:r>
              <a:rPr lang="en-US" dirty="0" smtClean="0"/>
              <a:t> de status en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informatie</a:t>
            </a:r>
            <a:r>
              <a:rPr lang="en-US" dirty="0" smtClean="0"/>
              <a:t> over </a:t>
            </a:r>
            <a:r>
              <a:rPr lang="en-US" dirty="0" err="1" smtClean="0"/>
              <a:t>meerdere</a:t>
            </a:r>
            <a:r>
              <a:rPr lang="en-US" dirty="0" smtClean="0"/>
              <a:t> requests </a:t>
            </a:r>
            <a:r>
              <a:rPr lang="nl-NL" dirty="0" smtClean="0"/>
              <a:t>bijhoudt</a:t>
            </a:r>
          </a:p>
          <a:p>
            <a:r>
              <a:rPr lang="nl-NL" dirty="0" smtClean="0"/>
              <a:t>Er zijn verschillende mogelijkheden om dit te doen</a:t>
            </a:r>
          </a:p>
          <a:p>
            <a:pPr lvl="1"/>
            <a:r>
              <a:rPr lang="nl-NL" dirty="0" smtClean="0"/>
              <a:t>Clientsite</a:t>
            </a:r>
          </a:p>
          <a:p>
            <a:pPr lvl="2"/>
            <a:r>
              <a:rPr lang="nl-NL" dirty="0" err="1" smtClean="0"/>
              <a:t>Hidden</a:t>
            </a:r>
            <a:r>
              <a:rPr lang="nl-NL" dirty="0" smtClean="0"/>
              <a:t> input field</a:t>
            </a:r>
          </a:p>
          <a:p>
            <a:pPr lvl="2"/>
            <a:r>
              <a:rPr lang="nl-NL" b="1" dirty="0" smtClean="0"/>
              <a:t>Cookie</a:t>
            </a:r>
            <a:endParaRPr lang="nl-NL" dirty="0" smtClean="0"/>
          </a:p>
          <a:p>
            <a:pPr lvl="2"/>
            <a:r>
              <a:rPr lang="nl-NL" dirty="0" smtClean="0"/>
              <a:t>Query </a:t>
            </a:r>
            <a:r>
              <a:rPr lang="nl-NL" dirty="0" err="1" smtClean="0"/>
              <a:t>strings</a:t>
            </a:r>
            <a:endParaRPr lang="nl-NL" dirty="0" smtClean="0"/>
          </a:p>
          <a:p>
            <a:pPr lvl="1"/>
            <a:r>
              <a:rPr lang="nl-NL" dirty="0" smtClean="0"/>
              <a:t>Serversite</a:t>
            </a:r>
          </a:p>
          <a:p>
            <a:pPr lvl="2"/>
            <a:r>
              <a:rPr lang="nl-NL" b="1" dirty="0" err="1" smtClean="0"/>
              <a:t>Session</a:t>
            </a:r>
            <a:endParaRPr lang="nl-NL" dirty="0" smtClean="0"/>
          </a:p>
          <a:p>
            <a:pPr lvl="2"/>
            <a:r>
              <a:rPr lang="nl-NL" dirty="0" smtClean="0"/>
              <a:t>Database</a:t>
            </a:r>
          </a:p>
          <a:p>
            <a:r>
              <a:rPr lang="nl-NL" dirty="0" smtClean="0"/>
              <a:t>Het winkelwagentje in de </a:t>
            </a:r>
            <a:r>
              <a:rPr lang="nl-NL" dirty="0" err="1" smtClean="0"/>
              <a:t>webshop</a:t>
            </a:r>
            <a:r>
              <a:rPr lang="nl-NL" dirty="0" smtClean="0"/>
              <a:t> is typisch een voorbeeld waar je als ontwikkelaar statemanagement moet toepassen. </a:t>
            </a:r>
          </a:p>
          <a:p>
            <a:pPr marL="274320" lvl="1" indent="0">
              <a:buNone/>
            </a:pPr>
            <a:r>
              <a:rPr lang="nl-NL" dirty="0" smtClean="0"/>
              <a:t>	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6971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544568"/>
            <a:ext cx="2514600" cy="2313432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</a:t>
            </a:r>
            <a:r>
              <a:rPr lang="nl-NL" dirty="0" smtClean="0"/>
              <a:t>s </a:t>
            </a:r>
            <a:r>
              <a:rPr lang="nl-NL" dirty="0"/>
              <a:t>een hoeveelheid data die een </a:t>
            </a:r>
            <a:r>
              <a:rPr lang="nl-NL" dirty="0" smtClean="0"/>
              <a:t>server</a:t>
            </a:r>
            <a:r>
              <a:rPr lang="nl-NL" dirty="0"/>
              <a:t> naar de </a:t>
            </a:r>
            <a:r>
              <a:rPr lang="nl-NL" dirty="0" smtClean="0"/>
              <a:t>browser</a:t>
            </a:r>
            <a:r>
              <a:rPr lang="nl-NL" dirty="0"/>
              <a:t> stuurt met de bedoeling dat deze opgeslagen wordt en bij een volgend bezoek weer naar de server teruggestuurd </a:t>
            </a:r>
            <a:r>
              <a:rPr lang="nl-NL" dirty="0" smtClean="0"/>
              <a:t>wordt.</a:t>
            </a:r>
          </a:p>
          <a:p>
            <a:r>
              <a:rPr lang="nl-NL" dirty="0" smtClean="0"/>
              <a:t>Cookies </a:t>
            </a:r>
            <a:r>
              <a:rPr lang="nl-NL" dirty="0"/>
              <a:t>kunnen gebruikt worden voor:</a:t>
            </a:r>
          </a:p>
          <a:p>
            <a:pPr lvl="1"/>
            <a:r>
              <a:rPr lang="nl-NL" dirty="0"/>
              <a:t>het onthouden van loginnaam of instellingen</a:t>
            </a:r>
          </a:p>
          <a:p>
            <a:pPr lvl="1"/>
            <a:r>
              <a:rPr lang="nl-NL" dirty="0"/>
              <a:t>het vergaren van surfinformatie (</a:t>
            </a:r>
            <a:r>
              <a:rPr lang="nl-NL" dirty="0" err="1"/>
              <a:t>profiling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het koppelen van een browser aan tijdelijke variabelen op de server (</a:t>
            </a:r>
            <a:r>
              <a:rPr lang="nl-NL" dirty="0" err="1"/>
              <a:t>session</a:t>
            </a:r>
            <a:r>
              <a:rPr lang="nl-NL" dirty="0"/>
              <a:t> cookie</a:t>
            </a:r>
            <a:r>
              <a:rPr lang="nl-NL" dirty="0" smtClean="0"/>
              <a:t>)</a:t>
            </a:r>
          </a:p>
          <a:p>
            <a:r>
              <a:rPr lang="nl-NL" dirty="0" smtClean="0"/>
              <a:t>Cookies zijn </a:t>
            </a:r>
            <a:r>
              <a:rPr lang="nl-NL" dirty="0" smtClean="0"/>
              <a:t>nog steeds onderwerp van gesprek</a:t>
            </a:r>
            <a:endParaRPr lang="nl-NL" dirty="0" smtClean="0"/>
          </a:p>
          <a:p>
            <a:pPr lvl="1"/>
            <a:r>
              <a:rPr lang="nl-NL" smtClean="0"/>
              <a:t>Cookie </a:t>
            </a:r>
            <a:r>
              <a:rPr lang="nl-NL" smtClean="0"/>
              <a:t>wetgeving</a:t>
            </a:r>
            <a:endParaRPr lang="nl-NL" dirty="0"/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Cookie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95999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38" y="3882975"/>
            <a:ext cx="7620000" cy="2969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Cookies in ASP.NET MVC 3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370"/>
            <a:ext cx="3352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5257800" y="1979676"/>
            <a:ext cx="1295400" cy="612648"/>
          </a:xfrm>
          <a:prstGeom prst="wedgeRectCallout">
            <a:avLst>
              <a:gd name="adj1" fmla="val -140422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Cookie aanmaken met de naam test.</a:t>
            </a:r>
            <a:endParaRPr lang="nl-NL" sz="1200" dirty="0"/>
          </a:p>
        </p:txBody>
      </p:sp>
      <p:sp>
        <p:nvSpPr>
          <p:cNvPr id="6" name="Rechthoekige toelichting 5"/>
          <p:cNvSpPr/>
          <p:nvPr/>
        </p:nvSpPr>
        <p:spPr>
          <a:xfrm>
            <a:off x="5257800" y="2598982"/>
            <a:ext cx="1295400" cy="612648"/>
          </a:xfrm>
          <a:prstGeom prst="wedgeRectCallout">
            <a:avLst>
              <a:gd name="adj1" fmla="val -178800"/>
              <a:gd name="adj2" fmla="val -9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Cookie een waarde geven.</a:t>
            </a:r>
            <a:endParaRPr lang="nl-NL" sz="1200" dirty="0"/>
          </a:p>
        </p:txBody>
      </p:sp>
      <p:sp>
        <p:nvSpPr>
          <p:cNvPr id="7" name="Rechthoekige toelichting 6"/>
          <p:cNvSpPr/>
          <p:nvPr/>
        </p:nvSpPr>
        <p:spPr>
          <a:xfrm>
            <a:off x="5248922" y="3042451"/>
            <a:ext cx="1295400" cy="612648"/>
          </a:xfrm>
          <a:prstGeom prst="wedgeRectCallout">
            <a:avLst>
              <a:gd name="adj1" fmla="val -138366"/>
              <a:gd name="adj2" fmla="val -4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Cookie heeft een levensduur van 1 minuut.</a:t>
            </a:r>
            <a:endParaRPr lang="nl-NL" sz="1200" dirty="0"/>
          </a:p>
        </p:txBody>
      </p:sp>
      <p:sp>
        <p:nvSpPr>
          <p:cNvPr id="8" name="Rechthoekige toelichting 7"/>
          <p:cNvSpPr/>
          <p:nvPr/>
        </p:nvSpPr>
        <p:spPr>
          <a:xfrm>
            <a:off x="5234866" y="3427476"/>
            <a:ext cx="1295400" cy="612648"/>
          </a:xfrm>
          <a:prstGeom prst="wedgeRectCallout">
            <a:avLst>
              <a:gd name="adj1" fmla="val -215122"/>
              <a:gd name="adj2" fmla="val -89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Cookie toevoegen aan het response.</a:t>
            </a:r>
            <a:endParaRPr lang="nl-NL" sz="12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Cookie aanmaken</a:t>
            </a:r>
            <a:endParaRPr lang="nl-NL" dirty="0"/>
          </a:p>
        </p:txBody>
      </p:sp>
      <p:sp>
        <p:nvSpPr>
          <p:cNvPr id="9" name="Rechthoekige toelichting 8"/>
          <p:cNvSpPr/>
          <p:nvPr/>
        </p:nvSpPr>
        <p:spPr>
          <a:xfrm>
            <a:off x="7010400" y="4191000"/>
            <a:ext cx="1902041" cy="533399"/>
          </a:xfrm>
          <a:prstGeom prst="wedgeRectCallout">
            <a:avLst>
              <a:gd name="adj1" fmla="val -144269"/>
              <a:gd name="adj2" fmla="val 7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Developer tool binnen </a:t>
            </a:r>
            <a:r>
              <a:rPr lang="nl-NL" sz="1200" dirty="0" err="1" smtClean="0"/>
              <a:t>Chrome</a:t>
            </a:r>
            <a:r>
              <a:rPr lang="nl-NL" sz="1200" dirty="0" smtClean="0"/>
              <a:t>. Cookies bekijken.</a:t>
            </a:r>
            <a:endParaRPr lang="nl-NL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15619"/>
            <a:ext cx="2095500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90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Cookies in ASP.NET MVC 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Cookie uitlezen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13" y="5486400"/>
            <a:ext cx="3933825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1" y="2286000"/>
            <a:ext cx="340995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4572000" y="2265285"/>
            <a:ext cx="2209800" cy="612648"/>
          </a:xfrm>
          <a:prstGeom prst="wedgeRectCallout">
            <a:avLst>
              <a:gd name="adj1" fmla="val -72658"/>
              <a:gd name="adj2" fmla="val 1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Cookie ophalen uit het </a:t>
            </a:r>
            <a:r>
              <a:rPr lang="nl-NL" sz="1400" dirty="0" err="1" smtClean="0"/>
              <a:t>request</a:t>
            </a:r>
            <a:r>
              <a:rPr lang="nl-NL" sz="1400" dirty="0" smtClean="0"/>
              <a:t>.</a:t>
            </a:r>
            <a:endParaRPr lang="nl-NL" sz="1400" dirty="0"/>
          </a:p>
        </p:txBody>
      </p:sp>
      <p:sp>
        <p:nvSpPr>
          <p:cNvPr id="7" name="Rechthoekige toelichting 6"/>
          <p:cNvSpPr/>
          <p:nvPr/>
        </p:nvSpPr>
        <p:spPr>
          <a:xfrm>
            <a:off x="4572000" y="2468689"/>
            <a:ext cx="2209800" cy="612648"/>
          </a:xfrm>
          <a:prstGeom prst="wedgeRectCallout">
            <a:avLst>
              <a:gd name="adj1" fmla="val -146177"/>
              <a:gd name="adj2" fmla="val 8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Checken of cookie bestaat.</a:t>
            </a:r>
            <a:endParaRPr lang="nl-NL" sz="1400" dirty="0"/>
          </a:p>
        </p:txBody>
      </p:sp>
      <p:sp>
        <p:nvSpPr>
          <p:cNvPr id="8" name="Rechthoekige toelichting 7"/>
          <p:cNvSpPr/>
          <p:nvPr/>
        </p:nvSpPr>
        <p:spPr>
          <a:xfrm>
            <a:off x="4572000" y="2927413"/>
            <a:ext cx="2209800" cy="612648"/>
          </a:xfrm>
          <a:prstGeom prst="wedgeRectCallout">
            <a:avLst>
              <a:gd name="adj1" fmla="val -110824"/>
              <a:gd name="adj2" fmla="val -11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Waarde van cookie op </a:t>
            </a:r>
            <a:r>
              <a:rPr lang="nl-NL" sz="1400" dirty="0" err="1" smtClean="0"/>
              <a:t>ViewBag</a:t>
            </a:r>
            <a:r>
              <a:rPr lang="nl-NL" sz="1400" dirty="0" smtClean="0"/>
              <a:t> zetten</a:t>
            </a:r>
            <a:endParaRPr lang="nl-NL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37272"/>
            <a:ext cx="22383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063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990600"/>
          </a:xfrm>
        </p:spPr>
        <p:txBody>
          <a:bodyPr/>
          <a:lstStyle/>
          <a:p>
            <a:r>
              <a:rPr lang="nl-NL" dirty="0" err="1" smtClean="0"/>
              <a:t>Session</a:t>
            </a:r>
            <a:r>
              <a:rPr lang="nl-NL" dirty="0" smtClean="0"/>
              <a:t> in ASP.NET MVC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Wanneer de webserver een nieuwe gebruiker detecteert, wordt er voor deze gebruiker een sessie gecreëerd.</a:t>
            </a:r>
          </a:p>
          <a:p>
            <a:r>
              <a:rPr lang="nl-NL" dirty="0" smtClean="0"/>
              <a:t>Dit gebeurt op het moment dat er daadwerkelijk iets op de sessie wordt geplaatst.</a:t>
            </a:r>
          </a:p>
          <a:p>
            <a:endParaRPr lang="nl-NL" dirty="0" smtClean="0"/>
          </a:p>
          <a:p>
            <a:r>
              <a:rPr lang="nl-NL" dirty="0" smtClean="0"/>
              <a:t>Er wordt een unieke </a:t>
            </a:r>
            <a:r>
              <a:rPr lang="nl-NL" dirty="0" err="1" smtClean="0"/>
              <a:t>ASP.NET_SessionId</a:t>
            </a:r>
            <a:r>
              <a:rPr lang="nl-NL" dirty="0" smtClean="0"/>
              <a:t> gecreëerd, deze wordt als Cookie naar de gebruiker gestuurd.</a:t>
            </a:r>
          </a:p>
          <a:p>
            <a:r>
              <a:rPr lang="nl-NL" dirty="0" smtClean="0"/>
              <a:t>Schematische weergave geheugen (</a:t>
            </a:r>
            <a:r>
              <a:rPr lang="nl-NL" dirty="0" err="1" smtClean="0"/>
              <a:t>serverside</a:t>
            </a:r>
            <a:r>
              <a:rPr lang="nl-NL" dirty="0" smtClean="0"/>
              <a:t>)</a:t>
            </a:r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3124200" y="5865920"/>
            <a:ext cx="932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3078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86311" y="5791200"/>
            <a:ext cx="2924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ASP.NET_SessionId</a:t>
            </a:r>
            <a:endParaRPr lang="nl-NL" dirty="0" smtClean="0"/>
          </a:p>
          <a:p>
            <a:r>
              <a:rPr lang="nl-NL" dirty="0"/>
              <a:t>ev11ihay4hk4ud1eh2qrfc0j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11339034"/>
              </p:ext>
            </p:extLst>
          </p:nvPr>
        </p:nvGraphicFramePr>
        <p:xfrm>
          <a:off x="4191000" y="5177244"/>
          <a:ext cx="480060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Key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Value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“</a:t>
                      </a:r>
                      <a:r>
                        <a:rPr lang="nl-NL" sz="1200" dirty="0" err="1" smtClean="0"/>
                        <a:t>DateTimeLaatsteKeerBezocht</a:t>
                      </a:r>
                      <a:r>
                        <a:rPr lang="nl-NL" sz="1200" dirty="0" smtClean="0"/>
                        <a:t>”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nl-NL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7-2-2013 9:55:28 (Type</a:t>
                      </a:r>
                      <a:r>
                        <a:rPr lang="nl-NL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nl-NL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hthoekige toelichting 20"/>
          <p:cNvSpPr/>
          <p:nvPr/>
        </p:nvSpPr>
        <p:spPr>
          <a:xfrm>
            <a:off x="914400" y="5411569"/>
            <a:ext cx="1524000" cy="30632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Cookie</a:t>
            </a:r>
            <a:endParaRPr lang="nl-NL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37719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hthoekige toelichting 21"/>
          <p:cNvSpPr/>
          <p:nvPr/>
        </p:nvSpPr>
        <p:spPr>
          <a:xfrm>
            <a:off x="7010400" y="990600"/>
            <a:ext cx="17526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IP adres en browser</a:t>
            </a:r>
            <a:endParaRPr lang="nl-NL" dirty="0"/>
          </a:p>
        </p:txBody>
      </p:sp>
      <p:sp>
        <p:nvSpPr>
          <p:cNvPr id="13" name="Rechthoekige toelichting 12"/>
          <p:cNvSpPr/>
          <p:nvPr/>
        </p:nvSpPr>
        <p:spPr>
          <a:xfrm>
            <a:off x="149737" y="2482789"/>
            <a:ext cx="3429000" cy="762001"/>
          </a:xfrm>
          <a:prstGeom prst="wedgeRectCallout">
            <a:avLst>
              <a:gd name="adj1" fmla="val -20833"/>
              <a:gd name="adj2" fmla="val 67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Property van Controller klasse. Type is </a:t>
            </a:r>
            <a:r>
              <a:rPr lang="nl-NL" dirty="0" err="1" smtClean="0"/>
              <a:t>HttpSessionStateBase</a:t>
            </a:r>
            <a:endParaRPr lang="nl-NL" dirty="0"/>
          </a:p>
          <a:p>
            <a:pPr algn="ctr"/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8153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Session</a:t>
            </a:r>
            <a:r>
              <a:rPr lang="nl-NL" dirty="0" smtClean="0"/>
              <a:t> in ASP.NET MVC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Informatie uit de sessie halen.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Gebruiker stuurt automatisch </a:t>
            </a:r>
            <a:r>
              <a:rPr lang="nl-NL" dirty="0" err="1" smtClean="0"/>
              <a:t>ASP.NET_SessionId</a:t>
            </a:r>
            <a:r>
              <a:rPr lang="nl-NL" dirty="0" smtClean="0"/>
              <a:t> cookie mee bij een </a:t>
            </a:r>
            <a:r>
              <a:rPr lang="nl-NL" dirty="0" err="1" smtClean="0"/>
              <a:t>request</a:t>
            </a:r>
            <a:r>
              <a:rPr lang="nl-NL" dirty="0" smtClean="0"/>
              <a:t>.</a:t>
            </a:r>
          </a:p>
          <a:p>
            <a:r>
              <a:rPr lang="nl-NL" dirty="0" smtClean="0"/>
              <a:t>Met behulp van deze cookie kan de juiste informatie uit het geheugen worden gehaald.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5295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2819400" y="2042604"/>
            <a:ext cx="168158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Let op casting.</a:t>
            </a:r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3124200" y="5865920"/>
            <a:ext cx="932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87660596"/>
              </p:ext>
            </p:extLst>
          </p:nvPr>
        </p:nvGraphicFramePr>
        <p:xfrm>
          <a:off x="4191000" y="5177244"/>
          <a:ext cx="480060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Key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Value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“</a:t>
                      </a:r>
                      <a:r>
                        <a:rPr lang="nl-NL" sz="1200" dirty="0" err="1" smtClean="0"/>
                        <a:t>DateTimeLaatsteKeerBezocht</a:t>
                      </a:r>
                      <a:r>
                        <a:rPr lang="nl-NL" sz="1200" dirty="0" smtClean="0"/>
                        <a:t>”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nl-NL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7-2-2013 9:55:28 (Type</a:t>
                      </a:r>
                      <a:r>
                        <a:rPr lang="nl-NL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nl-NL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hoekige toelichting 7"/>
          <p:cNvSpPr/>
          <p:nvPr/>
        </p:nvSpPr>
        <p:spPr>
          <a:xfrm>
            <a:off x="914400" y="5411569"/>
            <a:ext cx="1524000" cy="30632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Cookie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486311" y="5791200"/>
            <a:ext cx="2924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ASP.NET_SessionId</a:t>
            </a:r>
            <a:endParaRPr lang="nl-NL" dirty="0" smtClean="0"/>
          </a:p>
          <a:p>
            <a:r>
              <a:rPr lang="nl-NL" dirty="0"/>
              <a:t>ev11ihay4hk4ud1eh2qrfc0j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0068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nl-NL" dirty="0"/>
          </a:p>
        </p:txBody>
      </p:sp>
      <p:grpSp>
        <p:nvGrpSpPr>
          <p:cNvPr id="9" name="Groep 8"/>
          <p:cNvGrpSpPr/>
          <p:nvPr/>
        </p:nvGrpSpPr>
        <p:grpSpPr>
          <a:xfrm>
            <a:off x="685800" y="1503855"/>
            <a:ext cx="5304449" cy="3949793"/>
            <a:chOff x="685800" y="1503855"/>
            <a:chExt cx="5304449" cy="394979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057400"/>
              <a:ext cx="5304449" cy="3396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Tekstvak 4"/>
            <p:cNvSpPr txBox="1"/>
            <p:nvPr/>
          </p:nvSpPr>
          <p:spPr>
            <a:xfrm>
              <a:off x="685800" y="1503855"/>
              <a:ext cx="3352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Controller/</a:t>
              </a:r>
              <a:r>
                <a:rPr lang="nl-NL" dirty="0" err="1" smtClean="0"/>
                <a:t>SessionController.cs</a:t>
              </a:r>
              <a:endParaRPr lang="nl-NL" dirty="0"/>
            </a:p>
          </p:txBody>
        </p:sp>
      </p:grpSp>
      <p:grpSp>
        <p:nvGrpSpPr>
          <p:cNvPr id="10" name="Groep 9"/>
          <p:cNvGrpSpPr/>
          <p:nvPr/>
        </p:nvGrpSpPr>
        <p:grpSpPr>
          <a:xfrm>
            <a:off x="4419600" y="4543602"/>
            <a:ext cx="4724400" cy="2314398"/>
            <a:chOff x="4419600" y="4543602"/>
            <a:chExt cx="4724400" cy="231439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4981803"/>
              <a:ext cx="4724400" cy="18761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6219160" y="4543602"/>
              <a:ext cx="292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View/</a:t>
              </a:r>
              <a:r>
                <a:rPr lang="nl-NL" dirty="0" err="1" smtClean="0"/>
                <a:t>Session</a:t>
              </a:r>
              <a:r>
                <a:rPr lang="nl-NL" dirty="0" smtClean="0"/>
                <a:t>/</a:t>
              </a:r>
              <a:r>
                <a:rPr lang="nl-NL" dirty="0" err="1" smtClean="0"/>
                <a:t>Index.cshtml</a:t>
              </a:r>
              <a:endParaRPr lang="nl-NL" dirty="0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55454"/>
            <a:ext cx="5457825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04380"/>
            <a:ext cx="4429125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6187348" y="357085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REFRESH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2380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19989</TotalTime>
  <Words>918</Words>
  <Application>Microsoft Office PowerPoint</Application>
  <PresentationFormat>On-screen Show (4:3)</PresentationFormat>
  <Paragraphs>173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Helderheid</vt:lpstr>
      <vt:lpstr>ASP.NET MVC 3</vt:lpstr>
      <vt:lpstr>HTTP stateless protocol</vt:lpstr>
      <vt:lpstr>State management</vt:lpstr>
      <vt:lpstr>Cookie</vt:lpstr>
      <vt:lpstr>Cookies in ASP.NET MVC 3</vt:lpstr>
      <vt:lpstr>Cookies in ASP.NET MVC 3</vt:lpstr>
      <vt:lpstr>Session in ASP.NET MVC 3</vt:lpstr>
      <vt:lpstr>Session in ASP.NET MVC 3</vt:lpstr>
      <vt:lpstr>Voorbeeld</vt:lpstr>
      <vt:lpstr>Authenticatie</vt:lpstr>
      <vt:lpstr>Autorisatie</vt:lpstr>
      <vt:lpstr>Voorbeeld : Database</vt:lpstr>
      <vt:lpstr>Autorisatie en Authenticatie in ASP.NET MVC 3</vt:lpstr>
      <vt:lpstr>Authenticatie in ASP.NET MVC 3</vt:lpstr>
      <vt:lpstr>Autorisatie en Authenticatie in ASP.NET MVC 3</vt:lpstr>
      <vt:lpstr>Autorisatie in ASP.NET MVC 3</vt:lpstr>
      <vt:lpstr>CustomRolProvider : RoleProvider</vt:lpstr>
      <vt:lpstr>Autorisatiechecks in Controller klasse</vt:lpstr>
      <vt:lpstr>Autorisatiechecks in View</vt:lpstr>
      <vt:lpstr>Autorisatie in actie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rplruijs</dc:creator>
  <cp:lastModifiedBy>Vincent</cp:lastModifiedBy>
  <cp:revision>169</cp:revision>
  <dcterms:created xsi:type="dcterms:W3CDTF">2012-12-10T21:19:19Z</dcterms:created>
  <dcterms:modified xsi:type="dcterms:W3CDTF">2015-03-23T08:29:48Z</dcterms:modified>
</cp:coreProperties>
</file>