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6" r:id="rId5"/>
  </p:sldIdLst>
  <p:sldSz cx="32397700" cy="43205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4" d="100"/>
          <a:sy n="34" d="100"/>
        </p:scale>
        <p:origin x="1392" y="-4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pt-B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25852799999999998"/>
          <c:y val="7.3727899999999999E-2"/>
          <c:w val="0.73647200000000002"/>
          <c:h val="0.5849889999999999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Testemunha</c:v>
                </c:pt>
              </c:strCache>
            </c:strRef>
          </c:tx>
          <c:spPr>
            <a:ln w="25400" cap="flat">
              <a:solidFill>
                <a:srgbClr val="0000D4"/>
              </a:solidFill>
              <a:prstDash val="solid"/>
              <a:round/>
            </a:ln>
            <a:effectLst/>
          </c:spPr>
          <c:marker>
            <c:symbol val="diamond"/>
            <c:size val="4"/>
            <c:spPr>
              <a:solidFill>
                <a:srgbClr val="0000D4"/>
              </a:solidFill>
              <a:ln w="25400" cap="flat">
                <a:solidFill>
                  <a:srgbClr val="0000D4"/>
                </a:solidFill>
                <a:prstDash val="solid"/>
                <a:round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9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0.70699999999999996</c:v>
                </c:pt>
                <c:pt idx="1">
                  <c:v>0.46200000000000002</c:v>
                </c:pt>
                <c:pt idx="2">
                  <c:v>0.59499999999999997</c:v>
                </c:pt>
                <c:pt idx="3">
                  <c:v>0.65100000000000002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62-4D55-B1C9-354B4E67072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Extrato de Sucupira</c:v>
                </c:pt>
              </c:strCache>
            </c:strRef>
          </c:tx>
          <c:spPr>
            <a:ln w="25400" cap="flat">
              <a:solidFill>
                <a:srgbClr val="DD0806"/>
              </a:solidFill>
              <a:prstDash val="solid"/>
              <a:round/>
            </a:ln>
            <a:effectLst/>
          </c:spPr>
          <c:marker>
            <c:symbol val="square"/>
            <c:size val="4"/>
            <c:spPr>
              <a:solidFill>
                <a:srgbClr val="DD0806"/>
              </a:solidFill>
              <a:ln w="25400" cap="flat">
                <a:solidFill>
                  <a:srgbClr val="DD0806"/>
                </a:solidFill>
                <a:prstDash val="solid"/>
                <a:round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9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0.70699999999999996</c:v>
                </c:pt>
                <c:pt idx="1">
                  <c:v>0.51600000000000001</c:v>
                </c:pt>
                <c:pt idx="2">
                  <c:v>0.53600000000000003</c:v>
                </c:pt>
                <c:pt idx="3">
                  <c:v>0.47499999999999998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62-4D55-B1C9-354B4E670720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Inoculada</c:v>
                </c:pt>
              </c:strCache>
            </c:strRef>
          </c:tx>
          <c:spPr>
            <a:ln w="25400" cap="flat">
              <a:solidFill>
                <a:srgbClr val="90713A"/>
              </a:solidFill>
              <a:prstDash val="solid"/>
              <a:round/>
            </a:ln>
            <a:effectLst/>
          </c:spPr>
          <c:marker>
            <c:symbol val="triangle"/>
            <c:size val="4"/>
            <c:spPr>
              <a:solidFill>
                <a:srgbClr val="808080"/>
              </a:solidFill>
              <a:ln w="25400" cap="flat">
                <a:solidFill>
                  <a:srgbClr val="90713A"/>
                </a:solidFill>
                <a:prstDash val="solid"/>
                <a:round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9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3"/>
                <c:pt idx="0">
                  <c:v>0.70699999999999996</c:v>
                </c:pt>
                <c:pt idx="1">
                  <c:v>0.58699999999999997</c:v>
                </c:pt>
                <c:pt idx="2">
                  <c:v>0.49199999999999999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62-4D55-B1C9-354B4E67072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Inoculada+Extrato de Sucupira</c:v>
                </c:pt>
              </c:strCache>
            </c:strRef>
          </c:tx>
          <c:spPr>
            <a:ln w="25400" cap="flat">
              <a:solidFill>
                <a:srgbClr val="000090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000090"/>
              </a:solidFill>
              <a:ln w="25400" cap="flat">
                <a:solidFill>
                  <a:srgbClr val="000090"/>
                </a:solidFill>
                <a:prstDash val="solid"/>
                <a:round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9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3"/>
                <c:pt idx="0">
                  <c:v>0.70699999999999996</c:v>
                </c:pt>
                <c:pt idx="1">
                  <c:v>0.69</c:v>
                </c:pt>
                <c:pt idx="2">
                  <c:v>0.54900000000000004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62-4D55-B1C9-354B4E67072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Inoculada+Extrato de Sucupira</c:v>
                </c:pt>
              </c:strCache>
            </c:strRef>
          </c:tx>
          <c:spPr>
            <a:ln w="25400" cap="flat">
              <a:solidFill>
                <a:srgbClr val="33CCCC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339966"/>
              </a:solidFill>
              <a:ln w="25400" cap="flat">
                <a:solidFill>
                  <a:srgbClr val="33CCCC"/>
                </a:solidFill>
                <a:prstDash val="solid"/>
                <a:round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9</c:v>
                </c:pt>
              </c:strCache>
            </c:strRef>
          </c:cat>
          <c:val>
            <c:numRef>
              <c:f>Sheet1!$B$6:$E$6</c:f>
            </c:numRef>
          </c:val>
          <c:smooth val="0"/>
          <c:extLst>
            <c:ext xmlns:c16="http://schemas.microsoft.com/office/drawing/2014/chart" uri="{C3380CC4-5D6E-409C-BE32-E72D297353CC}">
              <c16:uniqueId val="{00000004-A762-4D55-B1C9-354B4E67072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Testemunha</c:v>
                </c:pt>
              </c:strCache>
            </c:strRef>
          </c:tx>
          <c:spPr>
            <a:ln w="25400" cap="flat">
              <a:solidFill>
                <a:srgbClr val="0000D4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0000D4"/>
              </a:solidFill>
              <a:ln w="25400" cap="flat">
                <a:solidFill>
                  <a:srgbClr val="0000D4"/>
                </a:solidFill>
                <a:prstDash val="solid"/>
                <a:round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9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0.70699999999999996</c:v>
                </c:pt>
                <c:pt idx="1">
                  <c:v>0.46200000000000002</c:v>
                </c:pt>
                <c:pt idx="2">
                  <c:v>0.59499999999999997</c:v>
                </c:pt>
                <c:pt idx="3">
                  <c:v>0.65100000000000002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762-4D55-B1C9-354B4E67072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Extrato de Sucupira</c:v>
                </c:pt>
              </c:strCache>
            </c:strRef>
          </c:tx>
          <c:spPr>
            <a:ln w="25400" cap="flat">
              <a:solidFill>
                <a:srgbClr val="DD0806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DD0806"/>
              </a:solidFill>
              <a:ln w="25400" cap="flat">
                <a:solidFill>
                  <a:srgbClr val="DD0806"/>
                </a:solidFill>
                <a:prstDash val="solid"/>
                <a:round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9</c:v>
                </c:pt>
              </c:strCache>
            </c:strRef>
          </c:cat>
          <c:val>
            <c:numRef>
              <c:f>Sheet1!$B$8:$E$8</c:f>
              <c:numCache>
                <c:formatCode>General</c:formatCode>
                <c:ptCount val="4"/>
                <c:pt idx="0">
                  <c:v>0.70699999999999996</c:v>
                </c:pt>
                <c:pt idx="1">
                  <c:v>0.51600000000000001</c:v>
                </c:pt>
                <c:pt idx="2">
                  <c:v>0.53600000000000003</c:v>
                </c:pt>
                <c:pt idx="3">
                  <c:v>0.47499999999999998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762-4D55-B1C9-354B4E67072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Inoculada</c:v>
                </c:pt>
              </c:strCache>
            </c:strRef>
          </c:tx>
          <c:spPr>
            <a:ln w="25400" cap="flat">
              <a:solidFill>
                <a:srgbClr val="99CC00"/>
              </a:solidFill>
              <a:prstDash val="solid"/>
              <a:round/>
            </a:ln>
            <a:effectLst/>
          </c:spPr>
          <c:marker>
            <c:symbol val="triangle"/>
            <c:size val="4"/>
            <c:spPr>
              <a:solidFill>
                <a:srgbClr val="99CC00"/>
              </a:solidFill>
              <a:ln w="25400" cap="flat">
                <a:solidFill>
                  <a:srgbClr val="99CC00"/>
                </a:solidFill>
                <a:prstDash val="solid"/>
                <a:round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9</c:v>
                </c:pt>
              </c:strCache>
            </c:strRef>
          </c:cat>
          <c:val>
            <c:numRef>
              <c:f>Sheet1!$B$9:$E$9</c:f>
              <c:numCache>
                <c:formatCode>General</c:formatCode>
                <c:ptCount val="3"/>
                <c:pt idx="0">
                  <c:v>0.70699999999999996</c:v>
                </c:pt>
                <c:pt idx="1">
                  <c:v>0.58699999999999997</c:v>
                </c:pt>
                <c:pt idx="2">
                  <c:v>0.49199999999999999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762-4D55-B1C9-354B4E670720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Inoculada+Extrato de Sucupira</c:v>
                </c:pt>
              </c:strCache>
            </c:strRef>
          </c:tx>
          <c:spPr>
            <a:ln w="25400" cap="flat">
              <a:solidFill>
                <a:srgbClr val="00009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80"/>
              </a:solidFill>
              <a:ln w="25400" cap="flat">
                <a:solidFill>
                  <a:srgbClr val="000080"/>
                </a:solidFill>
                <a:prstDash val="solid"/>
                <a:round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9</c:v>
                </c:pt>
              </c:strCache>
            </c:strRef>
          </c:cat>
          <c:val>
            <c:numRef>
              <c:f>Sheet1!$B$10:$E$10</c:f>
              <c:numCache>
                <c:formatCode>General</c:formatCode>
                <c:ptCount val="3"/>
                <c:pt idx="0">
                  <c:v>0.70699999999999996</c:v>
                </c:pt>
                <c:pt idx="1">
                  <c:v>0.69</c:v>
                </c:pt>
                <c:pt idx="2">
                  <c:v>0.54900000000000004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762-4D55-B1C9-354B4E670720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Inoculada+Extrato de Sucupira</c:v>
                </c:pt>
              </c:strCache>
            </c:strRef>
          </c:tx>
          <c:spPr>
            <a:ln w="25400" cap="flat">
              <a:solidFill>
                <a:srgbClr val="9999FF"/>
              </a:solidFill>
              <a:prstDash val="solid"/>
              <a:round/>
            </a:ln>
            <a:effectLst/>
          </c:spPr>
          <c:marker>
            <c:symbol val="diamond"/>
            <c:size val="5"/>
            <c:spPr>
              <a:solidFill>
                <a:srgbClr val="C0C0C0"/>
              </a:solidFill>
              <a:ln w="25400" cap="flat">
                <a:solidFill>
                  <a:srgbClr val="9999FF"/>
                </a:solidFill>
                <a:prstDash val="solid"/>
                <a:round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9</c:v>
                </c:pt>
              </c:strCache>
            </c:strRef>
          </c:cat>
          <c:val>
            <c:numRef>
              <c:f>Sheet1!$B$11:$E$11</c:f>
            </c:numRef>
          </c:val>
          <c:smooth val="0"/>
          <c:extLst>
            <c:ext xmlns:c16="http://schemas.microsoft.com/office/drawing/2014/chart" uri="{C3380CC4-5D6E-409C-BE32-E72D297353CC}">
              <c16:uniqueId val="{00000009-A762-4D55-B1C9-354B4E670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3456" b="0" i="0" u="none" strike="noStrike">
                    <a:solidFill>
                      <a:srgbClr val="000000"/>
                    </a:solidFill>
                    <a:latin typeface="Times New Roman"/>
                  </a:defRPr>
                </a:pPr>
                <a:r>
                  <a:rPr lang="pt-BR" sz="3456" b="0" i="0" u="none" strike="noStrike">
                    <a:solidFill>
                      <a:srgbClr val="000000"/>
                    </a:solidFill>
                    <a:latin typeface="Times New Roman"/>
                  </a:rPr>
                  <a:t>Tempo de Armazenamento (em dias)</a:t>
                </a:r>
              </a:p>
            </c:rich>
          </c:tx>
          <c:overlay val="1"/>
        </c:title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08080"/>
            </a:solidFill>
            <a:prstDash val="solid"/>
            <a:round/>
          </a:ln>
        </c:spPr>
        <c:txPr>
          <a:bodyPr rot="0"/>
          <a:lstStyle/>
          <a:p>
            <a:pPr>
              <a:defRPr sz="2962" b="0" i="0" u="none" strike="noStrike">
                <a:solidFill>
                  <a:srgbClr val="000000"/>
                </a:solidFill>
                <a:latin typeface="Times New Roman"/>
              </a:defRPr>
            </a:pPr>
            <a:endParaRPr lang="pt-BR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ax val="0.75"/>
          <c:min val="0.4"/>
        </c:scaling>
        <c:delete val="0"/>
        <c:axPos val="l"/>
        <c:title>
          <c:tx>
            <c:rich>
              <a:bodyPr rot="-5400000"/>
              <a:lstStyle/>
              <a:p>
                <a:pPr>
                  <a:defRPr sz="3456" b="0" i="0" u="none" strike="noStrike">
                    <a:solidFill>
                      <a:srgbClr val="000000"/>
                    </a:solidFill>
                    <a:latin typeface="Times New Roman"/>
                  </a:defRPr>
                </a:pPr>
                <a:r>
                  <a:rPr lang="pt-BR" sz="3456" b="0" i="0" u="none" strike="noStrike">
                    <a:solidFill>
                      <a:srgbClr val="000000"/>
                    </a:solidFill>
                    <a:latin typeface="Times New Roman"/>
                  </a:rPr>
                  <a:t>g.acido citrico.100g-1</a:t>
                </a:r>
              </a:p>
            </c:rich>
          </c:tx>
          <c:overlay val="1"/>
        </c:title>
        <c:numFmt formatCode="0.###" sourceLinked="0"/>
        <c:majorTickMark val="out"/>
        <c:minorTickMark val="none"/>
        <c:tickLblPos val="nextTo"/>
        <c:spPr>
          <a:ln w="12700" cap="flat">
            <a:solidFill>
              <a:srgbClr val="808080"/>
            </a:solidFill>
            <a:prstDash val="solid"/>
            <a:round/>
          </a:ln>
        </c:spPr>
        <c:txPr>
          <a:bodyPr rot="0"/>
          <a:lstStyle/>
          <a:p>
            <a:pPr>
              <a:defRPr sz="2962" b="0" i="0" u="none" strike="noStrike">
                <a:solidFill>
                  <a:srgbClr val="000000"/>
                </a:solidFill>
                <a:latin typeface="Times New Roman"/>
              </a:defRPr>
            </a:pPr>
            <a:endParaRPr lang="pt-BR"/>
          </a:p>
        </c:txPr>
        <c:crossAx val="2094734552"/>
        <c:crosses val="autoZero"/>
        <c:crossBetween val="between"/>
        <c:majorUnit val="0.35"/>
        <c:minorUnit val="0.17499999999999999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1619885" y="580072"/>
            <a:ext cx="29157930" cy="9501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6009" tIns="216009" rIns="216009" bIns="216009" anchor="ctr"/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19885" y="10081260"/>
            <a:ext cx="29157930" cy="33124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6009" tIns="216009" rIns="216009" bIns="216009"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29406158" y="39344600"/>
            <a:ext cx="1377055" cy="1369799"/>
          </a:xfrm>
          <a:prstGeom prst="rect">
            <a:avLst/>
          </a:prstGeom>
          <a:ln w="12700">
            <a:miter lim="400000"/>
          </a:ln>
        </p:spPr>
        <p:txBody>
          <a:bodyPr wrap="none" lIns="216009" tIns="216009" rIns="216009" bIns="216009">
            <a:spAutoFit/>
          </a:bodyPr>
          <a:lstStyle>
            <a:lvl1pPr algn="r">
              <a:defRPr sz="66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43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3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3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3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3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3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3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3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3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1619250" marR="0" indent="-1619250" algn="l" defTabSz="4319587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Tx/>
        <a:buChar char="»"/>
        <a:tabLst/>
        <a:defRPr sz="151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704190" marR="0" indent="-1543603" algn="l" defTabSz="4319587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Tx/>
        <a:buChar char="–"/>
        <a:tabLst/>
        <a:defRPr sz="151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5749451" marR="0" indent="-1429863" algn="l" defTabSz="4319587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Tx/>
        <a:buChar char="•"/>
        <a:tabLst/>
        <a:defRPr sz="151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8198535" marR="0" indent="-1718360" algn="l" defTabSz="4319587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Tx/>
        <a:buChar char="–"/>
        <a:tabLst/>
        <a:defRPr sz="151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7696567" marR="0" indent="-9055805" algn="l" defTabSz="4319587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Tx/>
        <a:buChar char="»"/>
        <a:tabLst/>
        <a:defRPr sz="151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18153767" marR="0" indent="-9055805" algn="l" defTabSz="4319587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Tx/>
        <a:buChar char=""/>
        <a:tabLst/>
        <a:defRPr sz="151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18610967" marR="0" indent="-9055805" algn="l" defTabSz="4319587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Tx/>
        <a:buChar char=""/>
        <a:tabLst/>
        <a:defRPr sz="151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19068167" marR="0" indent="-9055805" algn="l" defTabSz="4319587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Tx/>
        <a:buChar char=""/>
        <a:tabLst/>
        <a:defRPr sz="151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19525367" marR="0" indent="-9055805" algn="l" defTabSz="4319587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Tx/>
        <a:buChar char=""/>
        <a:tabLst/>
        <a:defRPr sz="151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NGENHARIA MECATRÔNICA TITULO DO TRABALHO   ALUNO 1 ; ALUNO 1; ALUNO 1 ;  ORIIENTADOR2."/>
          <p:cNvSpPr txBox="1">
            <a:spLocks noGrp="1"/>
          </p:cNvSpPr>
          <p:nvPr>
            <p:ph type="title" idx="4294967295"/>
          </p:nvPr>
        </p:nvSpPr>
        <p:spPr>
          <a:xfrm>
            <a:off x="11110439" y="2640292"/>
            <a:ext cx="20029977" cy="325845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239690">
              <a:defRPr sz="495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dirty="0"/>
            </a:br>
            <a:r>
              <a:rPr lang="pt-BR" sz="4000" dirty="0"/>
              <a:t>CIÊNCIA DA COMPUTAÇÃO / ENGENHARIA DE COMPUTAÇÃO</a:t>
            </a:r>
            <a:br>
              <a:rPr sz="4000" dirty="0"/>
            </a:br>
            <a:r>
              <a:rPr lang="pt-BR" sz="4000" dirty="0"/>
              <a:t>PROJETO INTERDISICIPLINAR DE COMPUTAÇÃO I</a:t>
            </a:r>
            <a:br>
              <a:rPr lang="pt-BR" sz="4000" dirty="0"/>
            </a:br>
            <a:r>
              <a:rPr lang="pt-BR" sz="4000" dirty="0"/>
              <a:t>SITE MAÇONARIA DE RIO DAS PEDRAS</a:t>
            </a:r>
            <a:br>
              <a:rPr sz="4000" b="1" dirty="0">
                <a:latin typeface="Times New Roman"/>
                <a:cs typeface="Times New Roman"/>
              </a:rPr>
            </a:br>
            <a:r>
              <a:rPr lang="pt-BR" sz="7200" dirty="0"/>
              <a:t> </a:t>
            </a:r>
            <a:r>
              <a:rPr lang="pt-BR" sz="3100" b="1" dirty="0">
                <a:latin typeface="Times New Roman"/>
                <a:cs typeface="Times New Roman"/>
              </a:rPr>
              <a:t>ALUNOS: Caio </a:t>
            </a:r>
            <a:r>
              <a:rPr lang="pt-BR" sz="3100" b="1" dirty="0" err="1">
                <a:latin typeface="Times New Roman"/>
                <a:cs typeface="Times New Roman"/>
              </a:rPr>
              <a:t>Valezin</a:t>
            </a:r>
            <a:r>
              <a:rPr lang="pt-BR" sz="3100" b="1" dirty="0">
                <a:latin typeface="Times New Roman"/>
                <a:cs typeface="Times New Roman"/>
              </a:rPr>
              <a:t> </a:t>
            </a:r>
            <a:r>
              <a:rPr lang="pt-BR" sz="3100" b="1" dirty="0" err="1">
                <a:latin typeface="Times New Roman"/>
                <a:cs typeface="Times New Roman"/>
              </a:rPr>
              <a:t>Delarco</a:t>
            </a:r>
            <a:r>
              <a:rPr lang="pt-BR" sz="3100" b="1" dirty="0">
                <a:latin typeface="Times New Roman"/>
                <a:cs typeface="Times New Roman"/>
              </a:rPr>
              <a:t> ; Diogo Fantini da Silva; Matheus </a:t>
            </a:r>
            <a:r>
              <a:rPr lang="pt-BR" sz="3100" b="1" dirty="0" err="1">
                <a:latin typeface="Times New Roman"/>
                <a:cs typeface="Times New Roman"/>
              </a:rPr>
              <a:t>Kallajian</a:t>
            </a:r>
            <a:r>
              <a:rPr lang="pt-BR" sz="3100" b="1" dirty="0">
                <a:latin typeface="Times New Roman"/>
                <a:cs typeface="Times New Roman"/>
              </a:rPr>
              <a:t> Rabelo; Samuel Rodriguez </a:t>
            </a:r>
            <a:r>
              <a:rPr lang="pt-BR" sz="3100" b="1" dirty="0" err="1">
                <a:latin typeface="Times New Roman"/>
                <a:cs typeface="Times New Roman"/>
              </a:rPr>
              <a:t>Capato</a:t>
            </a:r>
            <a:r>
              <a:rPr lang="pt-BR" sz="3100" b="1" dirty="0">
                <a:latin typeface="Times New Roman"/>
                <a:cs typeface="Times New Roman"/>
              </a:rPr>
              <a:t>; </a:t>
            </a:r>
            <a:r>
              <a:rPr lang="pt-BR" sz="3100" b="1" dirty="0" err="1">
                <a:latin typeface="Times New Roman"/>
                <a:cs typeface="Times New Roman"/>
              </a:rPr>
              <a:t>Otacilio</a:t>
            </a:r>
            <a:r>
              <a:rPr lang="pt-BR" sz="3100" b="1" dirty="0">
                <a:latin typeface="Times New Roman"/>
                <a:cs typeface="Times New Roman"/>
              </a:rPr>
              <a:t> de Siqueira Passos Neto; Fernando Cesar </a:t>
            </a:r>
            <a:r>
              <a:rPr lang="pt-BR" sz="3100" b="1" dirty="0" err="1">
                <a:latin typeface="Times New Roman"/>
                <a:cs typeface="Times New Roman"/>
              </a:rPr>
              <a:t>Tofanetto</a:t>
            </a:r>
            <a:r>
              <a:rPr lang="pt-BR" sz="3100" b="1" dirty="0">
                <a:latin typeface="Times New Roman"/>
                <a:cs typeface="Times New Roman"/>
              </a:rPr>
              <a:t>; </a:t>
            </a:r>
            <a:br>
              <a:rPr lang="pt-BR" sz="3100" b="1" dirty="0">
                <a:latin typeface="Times New Roman"/>
                <a:cs typeface="Times New Roman"/>
              </a:rPr>
            </a:br>
            <a:br>
              <a:rPr lang="pt-BR" sz="3100" b="1" dirty="0">
                <a:latin typeface="Times New Roman"/>
                <a:cs typeface="Times New Roman"/>
              </a:rPr>
            </a:br>
            <a:br>
              <a:rPr dirty="0"/>
            </a:br>
            <a:endParaRPr sz="2700" dirty="0"/>
          </a:p>
        </p:txBody>
      </p:sp>
      <p:sp>
        <p:nvSpPr>
          <p:cNvPr id="21" name="Este trabalho teve como objetivo avaliar o efeito do extrato de sucupira-branca na vida útil de laranjas do cultivar “Pêra Rio” e no controle alternativo do bolor verde ."/>
          <p:cNvSpPr txBox="1"/>
          <p:nvPr/>
        </p:nvSpPr>
        <p:spPr>
          <a:xfrm>
            <a:off x="1263633" y="15849018"/>
            <a:ext cx="11945971" cy="2480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9671" tIns="39671" rIns="39671" bIns="39671">
            <a:spAutoFit/>
          </a:bodyPr>
          <a:lstStyle>
            <a:lvl1pPr algn="just" defTabSz="4319587">
              <a:spcBef>
                <a:spcPts val="2600"/>
              </a:spcBef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Este</a:t>
            </a:r>
            <a:r>
              <a:rPr lang="pt-BR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site tem como objetivos a locação de produtos hospitalares disponibilizados pela própria loja e para que as pessoas conheçam mais sobre a irmandade maçônica em geral.</a:t>
            </a:r>
            <a:endParaRPr sz="3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2" name="Local de desenvolvimento do experimento: Laboratório de Fisiologia Pós-colheita de Frutas e Hortaliças da FAFRAM/FE…"/>
          <p:cNvSpPr txBox="1"/>
          <p:nvPr/>
        </p:nvSpPr>
        <p:spPr>
          <a:xfrm>
            <a:off x="1263633" y="22288106"/>
            <a:ext cx="11658634" cy="757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9671" tIns="39671" rIns="39671" bIns="39671">
            <a:spAutoFit/>
          </a:bodyPr>
          <a:lstStyle/>
          <a:p>
            <a:pPr algn="just" defTabSz="4319587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="0" dirty="0"/>
          </a:p>
        </p:txBody>
      </p:sp>
      <p:sp>
        <p:nvSpPr>
          <p:cNvPr id="23" name="Pelos resultados pode-se verificar que o uso de extrato de sucupira associado ou não a inoculação foi eficaz no controle do aparecimento de bolor verde, pois controlou a doença em 95% e 100% durante o armazenamento a 19-24°C e de 12±1°C, respectivamente;"/>
          <p:cNvSpPr txBox="1"/>
          <p:nvPr/>
        </p:nvSpPr>
        <p:spPr>
          <a:xfrm>
            <a:off x="1120757" y="39302688"/>
            <a:ext cx="30019659" cy="31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9671" tIns="39671" rIns="39671" bIns="39671">
            <a:spAutoFit/>
          </a:bodyPr>
          <a:lstStyle>
            <a:lvl1pPr algn="just" defTabSz="4319587">
              <a:spcBef>
                <a:spcPts val="2600"/>
              </a:spcBef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pt-BR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Esse trabalho foi feito para ajudar a Loja Maçônica de Rio das Pedras, com o intuito de deixar o controle de itens hospitalares mais fácil para eles e mais dinâmico para quem precisa. O site também conta mais sobre a história da maçonaria e da própria loja e faz com mais gente conheça e admire o trabalho social desempenhado por eles por eles.   </a:t>
            </a:r>
            <a:endParaRPr sz="5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4" name="Figura 3: Acidez Titulável expressa em (g.acido cítrico.100g-1) em   laranjas   “Pera…"/>
          <p:cNvSpPr txBox="1"/>
          <p:nvPr/>
        </p:nvSpPr>
        <p:spPr>
          <a:xfrm>
            <a:off x="14657371" y="34851975"/>
            <a:ext cx="17707008" cy="272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9671" tIns="39671" rIns="39671" bIns="39671">
            <a:spAutoFit/>
          </a:bodyPr>
          <a:lstStyle/>
          <a:p>
            <a:pPr algn="just" defTabSz="4319587"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Figura 3</a:t>
            </a:r>
            <a:r>
              <a:rPr b="0"/>
              <a:t>: Acidez Titulável expressa em (g.acido cítrico.100g</a:t>
            </a:r>
            <a:r>
              <a:rPr b="0" baseline="30000"/>
              <a:t>-1</a:t>
            </a:r>
            <a:r>
              <a:rPr b="0"/>
              <a:t>)</a:t>
            </a:r>
            <a:r>
              <a:rPr b="0" baseline="30000"/>
              <a:t> </a:t>
            </a:r>
            <a:r>
              <a:rPr b="0"/>
              <a:t>em   laranjas   “Pera      </a:t>
            </a:r>
          </a:p>
          <a:p>
            <a:pPr defTabSz="4319587"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Rio” submetidas a  diferentes     tratamentos,   durante   armazenamento  à     </a:t>
            </a:r>
          </a:p>
          <a:p>
            <a:pPr defTabSz="4319587"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temperatura ambiente (A)  e refrigerado (B).</a:t>
            </a:r>
          </a:p>
          <a:p>
            <a:pPr defTabSz="4319587"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25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275" y="33880425"/>
            <a:ext cx="13287375" cy="1077913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A"/>
          <p:cNvSpPr txBox="1"/>
          <p:nvPr/>
        </p:nvSpPr>
        <p:spPr>
          <a:xfrm>
            <a:off x="20778770" y="28443237"/>
            <a:ext cx="633447" cy="837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9671" tIns="39671" rIns="39671" bIns="39671">
            <a:spAutoFit/>
          </a:bodyPr>
          <a:lstStyle>
            <a:lvl1pPr defTabSz="4319587">
              <a:defRPr sz="5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</a:t>
            </a:r>
          </a:p>
        </p:txBody>
      </p:sp>
      <p:sp>
        <p:nvSpPr>
          <p:cNvPr id="27" name="B"/>
          <p:cNvSpPr txBox="1"/>
          <p:nvPr/>
        </p:nvSpPr>
        <p:spPr>
          <a:xfrm>
            <a:off x="25242821" y="28451175"/>
            <a:ext cx="635033" cy="837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9671" tIns="39671" rIns="39671" bIns="39671">
            <a:spAutoFit/>
          </a:bodyPr>
          <a:lstStyle>
            <a:lvl1pPr defTabSz="4319587">
              <a:defRPr sz="5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</a:t>
            </a:r>
          </a:p>
        </p:txBody>
      </p:sp>
      <p:sp>
        <p:nvSpPr>
          <p:cNvPr id="28" name="A"/>
          <p:cNvSpPr txBox="1"/>
          <p:nvPr/>
        </p:nvSpPr>
        <p:spPr>
          <a:xfrm>
            <a:off x="20705745" y="19370675"/>
            <a:ext cx="633447" cy="837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9671" tIns="39671" rIns="39671" bIns="39671">
            <a:spAutoFit/>
          </a:bodyPr>
          <a:lstStyle>
            <a:lvl1pPr defTabSz="4319587">
              <a:defRPr sz="5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</a:t>
            </a:r>
          </a:p>
        </p:txBody>
      </p:sp>
      <p:sp>
        <p:nvSpPr>
          <p:cNvPr id="29" name="B"/>
          <p:cNvSpPr txBox="1"/>
          <p:nvPr/>
        </p:nvSpPr>
        <p:spPr>
          <a:xfrm>
            <a:off x="25314258" y="19307175"/>
            <a:ext cx="635034" cy="837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9671" tIns="39671" rIns="39671" bIns="39671">
            <a:spAutoFit/>
          </a:bodyPr>
          <a:lstStyle>
            <a:lvl1pPr defTabSz="4319587">
              <a:defRPr sz="5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</a:t>
            </a:r>
          </a:p>
        </p:txBody>
      </p:sp>
      <p:sp>
        <p:nvSpPr>
          <p:cNvPr id="30" name="A"/>
          <p:cNvSpPr txBox="1"/>
          <p:nvPr/>
        </p:nvSpPr>
        <p:spPr>
          <a:xfrm>
            <a:off x="20562870" y="11664950"/>
            <a:ext cx="633447" cy="837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9671" tIns="39671" rIns="39671" bIns="39671">
            <a:spAutoFit/>
          </a:bodyPr>
          <a:lstStyle>
            <a:lvl1pPr defTabSz="4319587">
              <a:defRPr sz="5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</a:t>
            </a:r>
          </a:p>
        </p:txBody>
      </p:sp>
      <p:sp>
        <p:nvSpPr>
          <p:cNvPr id="31" name="B"/>
          <p:cNvSpPr txBox="1"/>
          <p:nvPr/>
        </p:nvSpPr>
        <p:spPr>
          <a:xfrm>
            <a:off x="28771833" y="11449050"/>
            <a:ext cx="635034" cy="837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9671" tIns="39671" rIns="39671" bIns="39671">
            <a:spAutoFit/>
          </a:bodyPr>
          <a:lstStyle>
            <a:lvl1pPr defTabSz="4319587">
              <a:defRPr sz="5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</a:t>
            </a:r>
          </a:p>
        </p:txBody>
      </p:sp>
      <p:sp>
        <p:nvSpPr>
          <p:cNvPr id="32" name="1Graduando em Engenharia Mecatrônica da EEP/FUMEP;…"/>
          <p:cNvSpPr txBox="1"/>
          <p:nvPr/>
        </p:nvSpPr>
        <p:spPr>
          <a:xfrm>
            <a:off x="5951219" y="7323137"/>
            <a:ext cx="2295112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983162">
              <a:defRPr sz="3300" baseline="30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1</a:t>
            </a:r>
            <a:r>
              <a:rPr baseline="0" dirty="0"/>
              <a:t>Graduando </a:t>
            </a:r>
            <a:r>
              <a:rPr baseline="0" dirty="0" err="1"/>
              <a:t>em</a:t>
            </a:r>
            <a:r>
              <a:rPr baseline="0" dirty="0"/>
              <a:t> </a:t>
            </a:r>
            <a:r>
              <a:rPr lang="pt-BR" baseline="0" dirty="0"/>
              <a:t>Ciência da Computação  / Engenharia de Computação </a:t>
            </a:r>
            <a:r>
              <a:rPr baseline="0" dirty="0"/>
              <a:t>da EEP/FUMEP;</a:t>
            </a:r>
          </a:p>
          <a:p>
            <a:pPr defTabSz="4983162">
              <a:defRPr sz="3300" baseline="30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2</a:t>
            </a:r>
            <a:r>
              <a:rPr baseline="0" dirty="0"/>
              <a:t>Orientador.</a:t>
            </a:r>
            <a:r>
              <a:rPr lang="pt-BR" baseline="0" dirty="0"/>
              <a:t> Prof. Me. Clerivaldo José Roccia</a:t>
            </a:r>
            <a:endParaRPr baseline="0" dirty="0"/>
          </a:p>
        </p:txBody>
      </p:sp>
      <p:sp>
        <p:nvSpPr>
          <p:cNvPr id="33" name="Linha"/>
          <p:cNvSpPr/>
          <p:nvPr/>
        </p:nvSpPr>
        <p:spPr>
          <a:xfrm>
            <a:off x="1200150" y="9448799"/>
            <a:ext cx="30418089" cy="4603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Em pós-colheita  de citros há ocorrência  de várias doenças que diminuem o tempo de vida útil dos frutos para sua comercialização “in natura’’, sendo o bolor verde causado pelo fungo Penicillium digitatum o de maior importância, devido aos enormes prejuí"/>
          <p:cNvSpPr txBox="1"/>
          <p:nvPr/>
        </p:nvSpPr>
        <p:spPr>
          <a:xfrm>
            <a:off x="1263633" y="10872610"/>
            <a:ext cx="11658634" cy="349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9671" tIns="39671" rIns="39671" bIns="39671">
            <a:spAutoFit/>
          </a:bodyPr>
          <a:lstStyle/>
          <a:p>
            <a:pPr algn="just" defTabSz="4319587">
              <a:spcBef>
                <a:spcPts val="2600"/>
              </a:spcBef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pt-BR" sz="37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Esse é um site dedicado à loja maçônica de Rio das Pedras, onde queremos proporcionar um espaço virtual que reflete os princípios fundamentais da Ordem Maçônica: fraternidade, aprendizado e evolução espiritual junto a mais informações sobre a loja e a locação de produtos hospitalares por eles fornecidos. </a:t>
            </a:r>
            <a:endParaRPr lang="pt-BR" sz="3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5837" y="11095037"/>
            <a:ext cx="9290051" cy="728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9900" y="11814175"/>
            <a:ext cx="9070975" cy="6040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.png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8862" y="18507075"/>
            <a:ext cx="10118726" cy="8150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image.png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83787" y="18842037"/>
            <a:ext cx="8491538" cy="5791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9" name="Gráfico de Linhas 2D"/>
          <p:cNvGraphicFramePr/>
          <p:nvPr/>
        </p:nvGraphicFramePr>
        <p:xfrm>
          <a:off x="14009352" y="28756131"/>
          <a:ext cx="8334108" cy="5467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41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0" y="24593550"/>
            <a:ext cx="13287375" cy="10779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" name="Grupo"/>
          <p:cNvGrpSpPr/>
          <p:nvPr/>
        </p:nvGrpSpPr>
        <p:grpSpPr>
          <a:xfrm>
            <a:off x="1263633" y="9703817"/>
            <a:ext cx="11664950" cy="1071563"/>
            <a:chOff x="0" y="0"/>
            <a:chExt cx="11664950" cy="1071562"/>
          </a:xfrm>
        </p:grpSpPr>
        <p:sp>
          <p:nvSpPr>
            <p:cNvPr id="42" name="Retângulo"/>
            <p:cNvSpPr/>
            <p:nvPr/>
          </p:nvSpPr>
          <p:spPr>
            <a:xfrm>
              <a:off x="0" y="0"/>
              <a:ext cx="11664950" cy="1071563"/>
            </a:xfrm>
            <a:prstGeom prst="rect">
              <a:avLst/>
            </a:prstGeom>
            <a:solidFill>
              <a:srgbClr val="D9D9D9">
                <a:alpha val="78038"/>
              </a:srgb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863600">
                <a:defRPr sz="60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3" name="INTRODUÇÃO"/>
            <p:cNvSpPr txBox="1"/>
            <p:nvPr/>
          </p:nvSpPr>
          <p:spPr>
            <a:xfrm>
              <a:off x="47968" y="4762"/>
              <a:ext cx="11569014" cy="93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3204" tIns="43204" rIns="43204" bIns="43204" numCol="1" anchor="t">
              <a:spAutoFit/>
            </a:bodyPr>
            <a:lstStyle/>
            <a:p>
              <a:pPr algn="ctr" defTabSz="863600">
                <a:defRPr sz="4200"/>
              </a:pPr>
              <a:r>
                <a:t>     </a:t>
              </a:r>
              <a:r>
                <a:rPr sz="6000" b="1">
                  <a:latin typeface="Times New Roman"/>
                  <a:ea typeface="Times New Roman"/>
                  <a:cs typeface="Times New Roman"/>
                  <a:sym typeface="Times New Roman"/>
                </a:rPr>
                <a:t>INTRODUÇÃO</a:t>
              </a:r>
            </a:p>
          </p:txBody>
        </p:sp>
      </p:grpSp>
      <p:grpSp>
        <p:nvGrpSpPr>
          <p:cNvPr id="47" name="Grupo"/>
          <p:cNvGrpSpPr/>
          <p:nvPr/>
        </p:nvGrpSpPr>
        <p:grpSpPr>
          <a:xfrm>
            <a:off x="1200150" y="14657321"/>
            <a:ext cx="12144376" cy="1214438"/>
            <a:chOff x="0" y="0"/>
            <a:chExt cx="12144375" cy="1214437"/>
          </a:xfrm>
        </p:grpSpPr>
        <p:sp>
          <p:nvSpPr>
            <p:cNvPr id="45" name="Retângulo"/>
            <p:cNvSpPr/>
            <p:nvPr/>
          </p:nvSpPr>
          <p:spPr>
            <a:xfrm>
              <a:off x="0" y="0"/>
              <a:ext cx="12144375" cy="1214438"/>
            </a:xfrm>
            <a:prstGeom prst="rect">
              <a:avLst/>
            </a:prstGeom>
            <a:solidFill>
              <a:srgbClr val="D9D9D9">
                <a:alpha val="78038"/>
              </a:srgb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863600">
                <a:defRPr sz="60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6" name="OBJETIVO"/>
            <p:cNvSpPr txBox="1"/>
            <p:nvPr/>
          </p:nvSpPr>
          <p:spPr>
            <a:xfrm>
              <a:off x="47968" y="4762"/>
              <a:ext cx="12048439" cy="93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3204" tIns="43204" rIns="43204" bIns="43204" numCol="1" anchor="t">
              <a:spAutoFit/>
            </a:bodyPr>
            <a:lstStyle/>
            <a:p>
              <a:pPr algn="ctr" defTabSz="863600">
                <a:defRPr sz="4200"/>
              </a:pPr>
              <a:r>
                <a:rPr dirty="0"/>
                <a:t>     </a:t>
              </a:r>
              <a:r>
                <a:rPr sz="6000" b="1" dirty="0">
                  <a:latin typeface="Times New Roman"/>
                  <a:ea typeface="Times New Roman"/>
                  <a:cs typeface="Times New Roman"/>
                  <a:sym typeface="Times New Roman"/>
                </a:rPr>
                <a:t>OBJETIVO</a:t>
              </a:r>
            </a:p>
          </p:txBody>
        </p:sp>
      </p:grpSp>
      <p:grpSp>
        <p:nvGrpSpPr>
          <p:cNvPr id="50" name="Grupo"/>
          <p:cNvGrpSpPr/>
          <p:nvPr/>
        </p:nvGrpSpPr>
        <p:grpSpPr>
          <a:xfrm>
            <a:off x="1248118" y="18443049"/>
            <a:ext cx="11930063" cy="1143001"/>
            <a:chOff x="0" y="0"/>
            <a:chExt cx="11930062" cy="1143000"/>
          </a:xfrm>
        </p:grpSpPr>
        <p:sp>
          <p:nvSpPr>
            <p:cNvPr id="48" name="Retângulo"/>
            <p:cNvSpPr/>
            <p:nvPr/>
          </p:nvSpPr>
          <p:spPr>
            <a:xfrm>
              <a:off x="0" y="-1"/>
              <a:ext cx="11930063" cy="1143002"/>
            </a:xfrm>
            <a:prstGeom prst="rect">
              <a:avLst/>
            </a:prstGeom>
            <a:solidFill>
              <a:srgbClr val="D9D9D9">
                <a:alpha val="78038"/>
              </a:srgb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863600">
                <a:defRPr sz="60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9" name="MATERIAL E MÉTODOS"/>
            <p:cNvSpPr txBox="1"/>
            <p:nvPr/>
          </p:nvSpPr>
          <p:spPr>
            <a:xfrm>
              <a:off x="47968" y="4762"/>
              <a:ext cx="11834127" cy="93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3204" tIns="43204" rIns="43204" bIns="43204" numCol="1" anchor="t">
              <a:spAutoFit/>
            </a:bodyPr>
            <a:lstStyle/>
            <a:p>
              <a:pPr algn="ctr" defTabSz="863600">
                <a:defRPr sz="4200"/>
              </a:pPr>
              <a:r>
                <a:rPr dirty="0"/>
                <a:t>     </a:t>
              </a:r>
              <a:r>
                <a:rPr sz="6000" b="1" dirty="0">
                  <a:latin typeface="Times New Roman"/>
                  <a:ea typeface="Times New Roman"/>
                  <a:cs typeface="Times New Roman"/>
                  <a:sym typeface="Times New Roman"/>
                </a:rPr>
                <a:t>MATERIAL E MÉTODOS</a:t>
              </a:r>
            </a:p>
          </p:txBody>
        </p:sp>
      </p:grpSp>
      <p:grpSp>
        <p:nvGrpSpPr>
          <p:cNvPr id="53" name="Grupo"/>
          <p:cNvGrpSpPr/>
          <p:nvPr/>
        </p:nvGrpSpPr>
        <p:grpSpPr>
          <a:xfrm>
            <a:off x="1152525" y="37638037"/>
            <a:ext cx="30075188" cy="1811403"/>
            <a:chOff x="0" y="0"/>
            <a:chExt cx="30075187" cy="1811402"/>
          </a:xfrm>
        </p:grpSpPr>
        <p:sp>
          <p:nvSpPr>
            <p:cNvPr id="51" name="Retângulo"/>
            <p:cNvSpPr/>
            <p:nvPr/>
          </p:nvSpPr>
          <p:spPr>
            <a:xfrm>
              <a:off x="0" y="0"/>
              <a:ext cx="30075188" cy="1071563"/>
            </a:xfrm>
            <a:prstGeom prst="rect">
              <a:avLst/>
            </a:prstGeom>
            <a:solidFill>
              <a:srgbClr val="D9D9D9">
                <a:alpha val="78038"/>
              </a:srgb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863600">
                <a:defRPr sz="4200" b="1"/>
              </a:pPr>
              <a:endParaRPr/>
            </a:p>
          </p:txBody>
        </p:sp>
        <p:sp>
          <p:nvSpPr>
            <p:cNvPr id="52" name="CONCLUSÃO"/>
            <p:cNvSpPr txBox="1"/>
            <p:nvPr/>
          </p:nvSpPr>
          <p:spPr>
            <a:xfrm>
              <a:off x="47968" y="4762"/>
              <a:ext cx="29979252" cy="1806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3204" tIns="43204" rIns="43204" bIns="43204" numCol="1" anchor="t">
              <a:spAutoFit/>
            </a:bodyPr>
            <a:lstStyle/>
            <a:p>
              <a:pPr algn="ctr" defTabSz="863600">
                <a:defRPr sz="4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     </a:t>
              </a:r>
              <a:r>
                <a:rPr sz="6000" b="1"/>
                <a:t>CONCLUSÃO</a:t>
              </a:r>
            </a:p>
          </p:txBody>
        </p:sp>
      </p:grpSp>
      <p:grpSp>
        <p:nvGrpSpPr>
          <p:cNvPr id="56" name="Grupo"/>
          <p:cNvGrpSpPr/>
          <p:nvPr/>
        </p:nvGrpSpPr>
        <p:grpSpPr>
          <a:xfrm>
            <a:off x="14011274" y="9703817"/>
            <a:ext cx="17216440" cy="1008063"/>
            <a:chOff x="0" y="0"/>
            <a:chExt cx="17216439" cy="1008062"/>
          </a:xfrm>
        </p:grpSpPr>
        <p:sp>
          <p:nvSpPr>
            <p:cNvPr id="54" name="Retângulo"/>
            <p:cNvSpPr/>
            <p:nvPr/>
          </p:nvSpPr>
          <p:spPr>
            <a:xfrm>
              <a:off x="-1" y="0"/>
              <a:ext cx="17216440" cy="1008063"/>
            </a:xfrm>
            <a:prstGeom prst="rect">
              <a:avLst/>
            </a:prstGeom>
            <a:solidFill>
              <a:srgbClr val="D9D9D9">
                <a:alpha val="78038"/>
              </a:srgb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863600">
                <a:defRPr sz="60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5" name="RESULTADOS E DISCUSSÃO"/>
            <p:cNvSpPr txBox="1"/>
            <p:nvPr/>
          </p:nvSpPr>
          <p:spPr>
            <a:xfrm>
              <a:off x="47967" y="4762"/>
              <a:ext cx="17120503" cy="93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3204" tIns="43204" rIns="43204" bIns="43204" numCol="1" anchor="t">
              <a:spAutoFit/>
            </a:bodyPr>
            <a:lstStyle/>
            <a:p>
              <a:pPr algn="ctr" defTabSz="863600">
                <a:defRPr sz="5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     </a:t>
              </a:r>
              <a:r>
                <a:rPr sz="6000" b="1"/>
                <a:t>RESULTADOS E DISCUSSÃO</a:t>
              </a:r>
            </a:p>
          </p:txBody>
        </p:sp>
      </p:grpSp>
      <p:sp>
        <p:nvSpPr>
          <p:cNvPr id="57" name="Figura 2: Sólidos Solúveis Totais (°Brix) “Pera  Rio” submetidas a  diferentes…"/>
          <p:cNvSpPr txBox="1"/>
          <p:nvPr/>
        </p:nvSpPr>
        <p:spPr>
          <a:xfrm>
            <a:off x="14728808" y="25685750"/>
            <a:ext cx="16483046" cy="272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9671" tIns="39671" rIns="39671" bIns="39671">
            <a:spAutoFit/>
          </a:bodyPr>
          <a:lstStyle/>
          <a:p>
            <a:pPr algn="just" defTabSz="4319587"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Figura 2</a:t>
            </a:r>
            <a:r>
              <a:rPr b="0"/>
              <a:t>: Sólidos Solúveis Totais (°Brix) “Pera  Rio” submetidas a  diferentes</a:t>
            </a:r>
          </a:p>
          <a:p>
            <a:pPr algn="just" defTabSz="4319587"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tratamentos,  durante   armazenamento  à temperatura ambiente (A)  e</a:t>
            </a:r>
          </a:p>
          <a:p>
            <a:pPr algn="just" defTabSz="4319587"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refrigerado (B).</a:t>
            </a:r>
          </a:p>
          <a:p>
            <a:pPr algn="just" defTabSz="4319587"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8" name="Figura 1: Acidez Titulável expressa em (g.acido cítrico.100g-1) em   laranjas   “Pera…"/>
          <p:cNvSpPr txBox="1"/>
          <p:nvPr/>
        </p:nvSpPr>
        <p:spPr>
          <a:xfrm>
            <a:off x="14657371" y="17192625"/>
            <a:ext cx="17707008" cy="272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9671" tIns="39671" rIns="39671" bIns="39671">
            <a:spAutoFit/>
          </a:bodyPr>
          <a:lstStyle/>
          <a:p>
            <a:pPr algn="just" defTabSz="4319587"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Figura 1</a:t>
            </a:r>
            <a:r>
              <a:rPr b="0"/>
              <a:t>: Acidez Titulável expressa em (g.acido cítrico.100g</a:t>
            </a:r>
            <a:r>
              <a:rPr b="0" baseline="30000"/>
              <a:t>-1</a:t>
            </a:r>
            <a:r>
              <a:rPr b="0"/>
              <a:t>)</a:t>
            </a:r>
            <a:r>
              <a:rPr b="0" baseline="30000"/>
              <a:t> </a:t>
            </a:r>
            <a:r>
              <a:rPr b="0"/>
              <a:t>em   laranjas   “Pera      </a:t>
            </a:r>
          </a:p>
          <a:p>
            <a:pPr defTabSz="4319587"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Rio” submetidas a  diferentes     tratamentos,   durante   armazenamento  à     </a:t>
            </a:r>
          </a:p>
          <a:p>
            <a:pPr defTabSz="4319587"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temperatura ambiente (A)  e refrigerado (B).</a:t>
            </a:r>
          </a:p>
          <a:p>
            <a:pPr defTabSz="4319587"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59" name="EEP_LOGO.jpeg" descr="EEP_LOGO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686" y="1394048"/>
            <a:ext cx="10568754" cy="31706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3D825F10-3014-91F3-061D-CA23D5A27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8650" y="-161583"/>
            <a:ext cx="92398" cy="32316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926874-542C-082D-CFF1-D10D5A5ECE97}"/>
              </a:ext>
            </a:extLst>
          </p:cNvPr>
          <p:cNvSpPr txBox="1"/>
          <p:nvPr/>
        </p:nvSpPr>
        <p:spPr>
          <a:xfrm>
            <a:off x="1248118" y="19557588"/>
            <a:ext cx="11967354" cy="180972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Ao criar nosso site utilizamos linguagens de programação habilmente escolhidas para garantir uma experiência excepcional aos nossos visitantes. Nossa abordagem destaca a importância das seguintes tecnologias fundamentais: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lang="pt-BR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</a:br>
            <a:r>
              <a:rPr lang="pt-BR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HTML: Serve como a espinha dorsal do nosso site, proporcionando a estrutura fundamental para apresentar informações de forma clara e organizada.</a:t>
            </a:r>
            <a:br>
              <a:rPr lang="pt-BR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</a:br>
            <a:br>
              <a:rPr lang="pt-BR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</a:br>
            <a:r>
              <a:rPr lang="pt-BR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CSS: A estética e o design do site são aprimorados através do CSS</a:t>
            </a:r>
            <a:br>
              <a:rPr lang="pt-BR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</a:br>
            <a:br>
              <a:rPr lang="pt-BR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</a:br>
            <a:r>
              <a:rPr lang="pt-BR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PHP: No centro da arquitetura dinâmica do nosso site reside um sistema de gerenciamento de banco de dados (SGBD) construído sobre a robusta fundação do PHP. Utilizando a linguagem PHP em conjunto com um SGBD como MySQL.</a:t>
            </a:r>
            <a:br>
              <a:rPr lang="pt-BR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</a:br>
            <a:br>
              <a:rPr lang="pt-BR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</a:br>
            <a:r>
              <a:rPr lang="pt-BR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Java: Desempenha um papel fundamental na criação de um ambiente dinâmico e seguro, onde a interação contínua entre o front-</a:t>
            </a:r>
            <a:r>
              <a:rPr lang="pt-BR" sz="33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end</a:t>
            </a:r>
            <a:r>
              <a:rPr lang="pt-BR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e o banco de dados é bem gerenciada.</a:t>
            </a:r>
            <a:b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</a:br>
            <a:br>
              <a:rPr lang="pt-BR" sz="800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pt-BR" sz="800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pt-BR" sz="800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pt-BR" sz="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800" dirty="0">
              <a:solidFill>
                <a:srgbClr val="D1D5DB"/>
              </a:solidFill>
              <a:latin typeface="Söhne"/>
              <a:cs typeface="Times New Roman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800" dirty="0">
              <a:solidFill>
                <a:srgbClr val="D1D5DB"/>
              </a:solidFill>
              <a:latin typeface="Söhne"/>
              <a:cs typeface="Times New Roman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800" dirty="0">
              <a:solidFill>
                <a:srgbClr val="D1D5DB"/>
              </a:solidFill>
              <a:latin typeface="Söhne"/>
              <a:cs typeface="Times New Roman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800" dirty="0">
              <a:solidFill>
                <a:srgbClr val="D1D5DB"/>
              </a:solidFill>
              <a:latin typeface="Söhne"/>
              <a:cs typeface="Times New Roman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800" dirty="0">
              <a:solidFill>
                <a:srgbClr val="D1D5DB"/>
              </a:solidFill>
              <a:latin typeface="Söhne"/>
              <a:cs typeface="Times New Roman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800" dirty="0">
              <a:solidFill>
                <a:srgbClr val="D1D5DB"/>
              </a:solidFill>
              <a:latin typeface="Söhne"/>
              <a:cs typeface="Times New Roman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800" dirty="0">
              <a:solidFill>
                <a:srgbClr val="D1D5DB"/>
              </a:solidFill>
              <a:latin typeface="Söhne"/>
              <a:cs typeface="Times New Roman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800" dirty="0">
              <a:solidFill>
                <a:srgbClr val="D1D5DB"/>
              </a:solidFill>
              <a:latin typeface="Söhne"/>
              <a:cs typeface="Times New Roman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800" dirty="0">
              <a:solidFill>
                <a:srgbClr val="D1D5DB"/>
              </a:solidFill>
              <a:latin typeface="Söhne"/>
              <a:cs typeface="Times New Roman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800" dirty="0">
              <a:solidFill>
                <a:srgbClr val="D1D5DB"/>
              </a:solidFill>
              <a:latin typeface="Söhne"/>
              <a:cs typeface="Times New Roman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800" dirty="0">
              <a:solidFill>
                <a:srgbClr val="D1D5DB"/>
              </a:solidFill>
              <a:latin typeface="Söhne"/>
              <a:cs typeface="Times New Roman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800" dirty="0">
              <a:solidFill>
                <a:srgbClr val="D1D5DB"/>
              </a:solidFill>
              <a:latin typeface="Söhne"/>
              <a:cs typeface="Times New Roman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800" dirty="0">
              <a:solidFill>
                <a:srgbClr val="D1D5DB"/>
              </a:solidFill>
              <a:latin typeface="Söhne"/>
              <a:cs typeface="Times New Roman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lang="pt-BR" sz="3700" dirty="0">
                <a:solidFill>
                  <a:schemeClr val="tx1"/>
                </a:solidFill>
                <a:latin typeface="Aptos Black" panose="020F0502020204030204" pitchFamily="34" charset="0"/>
                <a:cs typeface="Times New Roman"/>
              </a:rPr>
            </a:br>
            <a:br>
              <a:rPr lang="pt-BR" sz="3700" dirty="0">
                <a:solidFill>
                  <a:schemeClr val="tx1"/>
                </a:solidFill>
                <a:latin typeface="Aptos Black" panose="020F0502020204030204" pitchFamily="34" charset="0"/>
                <a:cs typeface="Times New Roman"/>
              </a:rPr>
            </a:br>
            <a:br>
              <a:rPr lang="pt-BR" sz="3700" dirty="0">
                <a:solidFill>
                  <a:schemeClr val="tx1"/>
                </a:solidFill>
                <a:latin typeface="Aptos Black" panose="020F0502020204030204" pitchFamily="34" charset="0"/>
                <a:cs typeface="Times New Roman"/>
              </a:rPr>
            </a:br>
            <a:br>
              <a:rPr lang="pt-BR" sz="3700" dirty="0">
                <a:solidFill>
                  <a:schemeClr val="tx1"/>
                </a:solidFill>
                <a:latin typeface="Aptos Black" panose="020F0502020204030204" pitchFamily="34" charset="0"/>
                <a:cs typeface="Times New Roman"/>
              </a:rPr>
            </a:br>
            <a:br>
              <a:rPr lang="pt-BR" sz="3700" dirty="0">
                <a:solidFill>
                  <a:schemeClr val="tx1"/>
                </a:solidFill>
                <a:latin typeface="Aptos Black" panose="020F0502020204030204" pitchFamily="34" charset="0"/>
                <a:cs typeface="Times New Roman"/>
              </a:rPr>
            </a:br>
            <a:br>
              <a:rPr lang="pt-BR" sz="3700" dirty="0">
                <a:solidFill>
                  <a:schemeClr val="tx1"/>
                </a:solidFill>
                <a:latin typeface="Aptos Black" panose="020F0502020204030204" pitchFamily="34" charset="0"/>
                <a:cs typeface="Times New Roman"/>
              </a:rPr>
            </a:br>
            <a:br>
              <a:rPr lang="pt-BR" sz="3700" dirty="0">
                <a:solidFill>
                  <a:schemeClr val="tx1"/>
                </a:solidFill>
                <a:latin typeface="Aptos Black" panose="020F0502020204030204" pitchFamily="34" charset="0"/>
                <a:cs typeface="Times New Roman"/>
              </a:rPr>
            </a:br>
            <a:br>
              <a:rPr lang="pt-BR" sz="3700" dirty="0">
                <a:solidFill>
                  <a:schemeClr val="tx1"/>
                </a:solidFill>
                <a:latin typeface="Aptos Black" panose="020F0502020204030204" pitchFamily="34" charset="0"/>
                <a:cs typeface="Times New Roman"/>
              </a:rPr>
            </a:br>
            <a:br>
              <a:rPr lang="pt-BR" sz="3700" dirty="0">
                <a:solidFill>
                  <a:schemeClr val="tx1"/>
                </a:solidFill>
                <a:latin typeface="Aptos Black" panose="020F0502020204030204" pitchFamily="34" charset="0"/>
                <a:cs typeface="Times New Roman"/>
              </a:rPr>
            </a:br>
            <a:br>
              <a:rPr lang="pt-BR" sz="3700" dirty="0">
                <a:solidFill>
                  <a:schemeClr val="tx1"/>
                </a:solidFill>
                <a:latin typeface="Aptos Black" panose="020F0502020204030204" pitchFamily="34" charset="0"/>
                <a:cs typeface="Times New Roman"/>
              </a:rPr>
            </a:br>
            <a:endParaRPr lang="pt-BR" sz="3700" dirty="0">
              <a:solidFill>
                <a:schemeClr val="tx1"/>
              </a:solidFill>
              <a:latin typeface="Aptos Black" panose="020F0502020204030204" pitchFamily="34" charset="0"/>
              <a:cs typeface="Times New Roman"/>
            </a:endParaRP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B3EA1851-BE3E-FFF4-CF3A-3CA536BC3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1" y="29359355"/>
            <a:ext cx="13618228" cy="742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sign padrão">
  <a:themeElements>
    <a:clrScheme name="Design padrã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sign padrão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sign padrã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sign padrão">
  <a:themeElements>
    <a:clrScheme name="Design padrã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sign padrão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sign padrã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2aeaa96-5c03-4868-afd8-ef3b659530d8" xsi:nil="true"/>
    <lcf76f155ced4ddcb4097134ff3c332f xmlns="e614b5b1-320b-4e9c-9ffa-68ceaa551db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94CE938272A934B8191D4713BD4A495" ma:contentTypeVersion="13" ma:contentTypeDescription="Crie um novo documento." ma:contentTypeScope="" ma:versionID="7f255427d55d1410f3e7e88b15ca2557">
  <xsd:schema xmlns:xsd="http://www.w3.org/2001/XMLSchema" xmlns:xs="http://www.w3.org/2001/XMLSchema" xmlns:p="http://schemas.microsoft.com/office/2006/metadata/properties" xmlns:ns2="e614b5b1-320b-4e9c-9ffa-68ceaa551db3" xmlns:ns3="12aeaa96-5c03-4868-afd8-ef3b659530d8" targetNamespace="http://schemas.microsoft.com/office/2006/metadata/properties" ma:root="true" ma:fieldsID="fe367aee73f9eea369745a45737e58df" ns2:_="" ns3:_="">
    <xsd:import namespace="e614b5b1-320b-4e9c-9ffa-68ceaa551db3"/>
    <xsd:import namespace="12aeaa96-5c03-4868-afd8-ef3b659530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14b5b1-320b-4e9c-9ffa-68ceaa551d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de4815d0-7f1d-4a17-89d3-75830addb93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eaa96-5c03-4868-afd8-ef3b659530d8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647fb921-bfce-4bc6-95c0-4f39ba07907e}" ma:internalName="TaxCatchAll" ma:showField="CatchAllData" ma:web="12aeaa96-5c03-4868-afd8-ef3b659530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D8A52B-B05E-4CDE-8361-399383754710}">
  <ds:schemaRefs>
    <ds:schemaRef ds:uri="http://schemas.microsoft.com/office/2006/metadata/properties"/>
    <ds:schemaRef ds:uri="http://schemas.microsoft.com/office/infopath/2007/PartnerControls"/>
    <ds:schemaRef ds:uri="12aeaa96-5c03-4868-afd8-ef3b659530d8"/>
    <ds:schemaRef ds:uri="e614b5b1-320b-4e9c-9ffa-68ceaa551db3"/>
  </ds:schemaRefs>
</ds:datastoreItem>
</file>

<file path=customXml/itemProps2.xml><?xml version="1.0" encoding="utf-8"?>
<ds:datastoreItem xmlns:ds="http://schemas.openxmlformats.org/officeDocument/2006/customXml" ds:itemID="{F751BFC5-25F4-47C3-A407-2A74AEF2FC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14b5b1-320b-4e9c-9ffa-68ceaa551db3"/>
    <ds:schemaRef ds:uri="12aeaa96-5c03-4868-afd8-ef3b659530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6E4FE4-3ED4-409C-AD9D-6E05DFAD8F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532</Words>
  <Application>Microsoft Office PowerPoint</Application>
  <PresentationFormat>Personalizar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Aptos Black</vt:lpstr>
      <vt:lpstr>Arial</vt:lpstr>
      <vt:lpstr>Calibri</vt:lpstr>
      <vt:lpstr>Söhne</vt:lpstr>
      <vt:lpstr>Times New Roman</vt:lpstr>
      <vt:lpstr>Design padrão</vt:lpstr>
      <vt:lpstr> CIÊNCIA DA COMPUTAÇÃO / ENGENHARIA DE COMPUTAÇÃO PROJETO INTERDISICIPLINAR DE COMPUTAÇÃO I SITE MAÇONARIA DE RIO DAS PEDRAS  ALUNOS: Caio Valezin Delarco ; Diogo Fantini da Silva; Matheus Kallajian Rabelo; Samuel Rodriguez Capato; Otacilio de Siqueira Passos Neto; Fernando Cesar Tofanetto;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DA COMPUTAÇÃO TITULO DO TRABALHO</dc:title>
  <dc:creator>Administrador</dc:creator>
  <cp:lastModifiedBy>Matheus Rabelo</cp:lastModifiedBy>
  <cp:revision>4</cp:revision>
  <dcterms:modified xsi:type="dcterms:W3CDTF">2023-11-11T19:44:33Z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0x010100F94CE938272A934B8191D4713BD4A495</vt:lpwstr>
  </property>
</Properties>
</file>