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sldIdLst>
    <p:sldId id="256" r:id="rId6"/>
    <p:sldId id="257" r:id="rId7"/>
    <p:sldId id="281" r:id="rId8"/>
    <p:sldId id="258" r:id="rId9"/>
    <p:sldId id="259" r:id="rId10"/>
    <p:sldId id="298" r:id="rId11"/>
    <p:sldId id="260" r:id="rId12"/>
    <p:sldId id="261" r:id="rId13"/>
    <p:sldId id="269" r:id="rId14"/>
    <p:sldId id="271" r:id="rId15"/>
    <p:sldId id="262" r:id="rId16"/>
    <p:sldId id="270" r:id="rId17"/>
    <p:sldId id="272" r:id="rId18"/>
    <p:sldId id="275" r:id="rId19"/>
    <p:sldId id="273" r:id="rId20"/>
    <p:sldId id="299" r:id="rId21"/>
    <p:sldId id="264" r:id="rId22"/>
    <p:sldId id="26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82" r:id="rId34"/>
    <p:sldId id="283" r:id="rId35"/>
    <p:sldId id="284" r:id="rId36"/>
    <p:sldId id="285" r:id="rId37"/>
    <p:sldId id="286" r:id="rId38"/>
    <p:sldId id="287" r:id="rId39"/>
    <p:sldId id="265" r:id="rId40"/>
    <p:sldId id="26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10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2198" autoAdjust="0"/>
  </p:normalViewPr>
  <p:slideViewPr>
    <p:cSldViewPr snapToGrid="0">
      <p:cViewPr varScale="1">
        <p:scale>
          <a:sx n="102" d="100"/>
          <a:sy n="102" d="100"/>
        </p:scale>
        <p:origin x="1158" y="96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s.gov/office-cybersecurity-and-communications/" TargetMode="External"/><Relationship Id="rId2" Type="http://schemas.openxmlformats.org/officeDocument/2006/relationships/hyperlink" Target="https://www.us-cert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gif"/><Relationship Id="rId5" Type="http://schemas.openxmlformats.org/officeDocument/2006/relationships/hyperlink" Target="http://www.mitre.org/" TargetMode="External"/><Relationship Id="rId4" Type="http://schemas.openxmlformats.org/officeDocument/2006/relationships/hyperlink" Target="http://www.dhs.gov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6" y="6149707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80412"/>
            <a:ext cx="1101840" cy="521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1605" y="187703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35298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0167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27628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27959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796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2217460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8902790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10083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5348546" y="6440782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HSSEDI is a trademark of the U.S. Department of Homeland Security (DHS).</a:t>
            </a:r>
          </a:p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The HSSEDI FFRDC is managed and operated by The MITRE</a:t>
            </a:r>
            <a:r>
              <a:rPr lang="en-US" altLang="en-US" sz="700" b="0" baseline="0" dirty="0">
                <a:cs typeface="+mn-cs"/>
              </a:rPr>
              <a:t> Corporation for DHS.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98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s.gov/office-cybersecurity-and-communications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us-cert.gov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mitre.org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hs.gov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3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automation-working-group/blob/master/tools/cmdlinejsonvalidator.py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Submission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26949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</p:spTree>
    <p:extLst>
      <p:ext uri="{BB962C8B-B14F-4D97-AF65-F5344CB8AC3E}">
        <p14:creationId xmlns:p14="http://schemas.microsoft.com/office/powerpoint/2010/main" val="213981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headers.</a:t>
            </a:r>
          </a:p>
          <a:p>
            <a:pPr marL="346075" indent="-342900"/>
            <a:r>
              <a:rPr lang="en-US" dirty="0"/>
              <a:t>Use double-quotes if fields contain commas or quote characters.</a:t>
            </a:r>
          </a:p>
          <a:p>
            <a:pPr marL="346075" indent="-342900"/>
            <a:r>
              <a:rPr lang="en-US" dirty="0"/>
              <a:t>Do not use embedded line-breaks.</a:t>
            </a:r>
          </a:p>
          <a:p>
            <a:pPr marL="346075" indent="-342900"/>
            <a:r>
              <a:rPr lang="en-US" dirty="0"/>
              <a:t>Write any double-quote characters in a field as two double-quote characters.</a:t>
            </a:r>
          </a:p>
        </p:txBody>
      </p:sp>
    </p:spTree>
    <p:extLst>
      <p:ext uri="{BB962C8B-B14F-4D97-AF65-F5344CB8AC3E}">
        <p14:creationId xmlns:p14="http://schemas.microsoft.com/office/powerpoint/2010/main" val="249277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Multiple lines, one per entry.</a:t>
            </a:r>
          </a:p>
          <a:p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eg,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eg,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6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/>
              <a:t>https://github.com/CVEProject/automation-working-group/blob/master/cve_json_schema/DRAFT-JSON-file-format-v4.md</a:t>
            </a:r>
          </a:p>
        </p:txBody>
      </p:sp>
    </p:spTree>
    <p:extLst>
      <p:ext uri="{BB962C8B-B14F-4D97-AF65-F5344CB8AC3E}">
        <p14:creationId xmlns:p14="http://schemas.microsoft.com/office/powerpoint/2010/main" val="266748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Note that whitespace, including line breaks, can be included to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116721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3CC0571-262F-4367-B1CE-28F6959D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23954-D96F-4FD5-AF32-1B0454C4469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01772-E95E-404E-B39D-1D4DD0F5E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2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Web form</a:t>
            </a:r>
          </a:p>
          <a:p>
            <a:pPr lvl="1"/>
            <a:r>
              <a:rPr lang="en-US" dirty="0"/>
              <a:t>Supports all three file types.</a:t>
            </a:r>
          </a:p>
          <a:p>
            <a:pPr lvl="1"/>
            <a:r>
              <a:rPr lang="en-US" dirty="0"/>
              <a:t>Suited to new submissions only.</a:t>
            </a:r>
          </a:p>
          <a:p>
            <a:pPr lvl="1"/>
            <a:r>
              <a:rPr lang="en-US" dirty="0"/>
              <a:t>Has limits on form field sizes!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cve@mitre.org</a:t>
            </a:r>
          </a:p>
          <a:p>
            <a:pPr lvl="1"/>
            <a:r>
              <a:rPr lang="en-US" dirty="0"/>
              <a:t>Supports all three file types.</a:t>
            </a:r>
          </a:p>
          <a:p>
            <a:pPr lvl="1"/>
            <a:r>
              <a:rPr lang="en-US" dirty="0"/>
              <a:t>Suited to new submissions only.</a:t>
            </a:r>
          </a:p>
          <a:p>
            <a:endParaRPr lang="en-US" dirty="0"/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Supports CVE JSON only!</a:t>
            </a:r>
          </a:p>
          <a:p>
            <a:pPr lvl="1"/>
            <a:r>
              <a:rPr lang="en-US" dirty="0"/>
              <a:t>Avoid files with MS-DOS style line endings (CR/LF).</a:t>
            </a:r>
          </a:p>
          <a:p>
            <a:pPr lvl="1"/>
            <a:r>
              <a:rPr lang="en-US" dirty="0"/>
              <a:t>Suited to both new and updated submissions.</a:t>
            </a:r>
          </a:p>
        </p:txBody>
      </p:sp>
    </p:spTree>
    <p:extLst>
      <p:ext uri="{BB962C8B-B14F-4D97-AF65-F5344CB8AC3E}">
        <p14:creationId xmlns:p14="http://schemas.microsoft.com/office/powerpoint/2010/main" val="303442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DB30988-C778-48B5-A98C-1E3AB9B3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</p:spTree>
    <p:extLst>
      <p:ext uri="{BB962C8B-B14F-4D97-AF65-F5344CB8AC3E}">
        <p14:creationId xmlns:p14="http://schemas.microsoft.com/office/powerpoint/2010/main" val="183854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735483" y="1447800"/>
            <a:ext cx="8055672" cy="42730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0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entry is already generated.</a:t>
            </a:r>
          </a:p>
          <a:p>
            <a:r>
              <a:rPr lang="en-US" dirty="0"/>
              <a:t>These processes are specific to MITRE.  Other Root CNAs may have other processes CNAs need to follow.</a:t>
            </a:r>
          </a:p>
        </p:txBody>
      </p:sp>
    </p:spTree>
    <p:extLst>
      <p:ext uri="{BB962C8B-B14F-4D97-AF65-F5344CB8AC3E}">
        <p14:creationId xmlns:p14="http://schemas.microsoft.com/office/powerpoint/2010/main" val="99017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609600" y="2055447"/>
            <a:ext cx="8245370" cy="2860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5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609600" y="2188308"/>
            <a:ext cx="8490413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679938" y="2266462"/>
            <a:ext cx="7909170" cy="3705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758092" y="1680308"/>
            <a:ext cx="783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21909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609600" y="1899138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8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Ticket will be Created and Email Acknowledging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679936" y="1312984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5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695569" y="2868246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81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need more characters, use email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1015999" y="1727199"/>
            <a:ext cx="6697785" cy="35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609600" y="1391139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575901E-5C1C-47EB-BA93-EE0265143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C40F86-9783-45EE-B199-C58EC152D42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through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C8F3-0016-4298-B76A-4A7917820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28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 child CNAs of MITRE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fork.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6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 (preferred)</a:t>
            </a:r>
          </a:p>
          <a:p>
            <a:pPr lvl="1"/>
            <a:r>
              <a:rPr lang="en-US" dirty="0"/>
              <a:t>Web Form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87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information.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4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included.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schedule.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63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https://github.com/$YOUR_FORK/cvelist/pull/new/master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/>
            <a:r>
              <a:rPr lang="en-US" dirty="0"/>
              <a:t>Make sure that GitHub reports that the branches can be merged.</a:t>
            </a:r>
          </a:p>
          <a:p>
            <a:pPr lvl="2"/>
            <a:r>
              <a:rPr lang="en-US" dirty="0"/>
              <a:t>Resolve any conflicts before you merge.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33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MITRE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halted.</a:t>
            </a:r>
          </a:p>
          <a:p>
            <a:r>
              <a:rPr lang="en-US" dirty="0"/>
              <a:t>Submissions should be made subject to the CVE Submissions License Terms of Use.</a:t>
            </a:r>
          </a:p>
          <a:p>
            <a:r>
              <a:rPr lang="en-US" dirty="0"/>
              <a:t>It is strongly recommended that submissions use signed commits. Please note that some hierarchies (e.g. the DWF) require all submissions to be signed.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6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MITRE’s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Is the assignment data for ids assigned to the CNA?</a:t>
            </a:r>
          </a:p>
          <a:p>
            <a:pPr lvl="1"/>
            <a:r>
              <a:rPr lang="en-US" dirty="0"/>
              <a:t>Do the ids exist in the CVE list as “RESERVED”?</a:t>
            </a:r>
          </a:p>
          <a:p>
            <a:pPr lvl="1"/>
            <a:r>
              <a:rPr lang="en-US" dirty="0"/>
              <a:t>Do the references exist and are they public?</a:t>
            </a:r>
          </a:p>
          <a:p>
            <a:pPr lvl="1"/>
            <a:r>
              <a:rPr lang="en-US" dirty="0"/>
              <a:t>Does the assignment data agree with the associated references?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Submission Processing</a:t>
            </a:r>
          </a:p>
          <a:p>
            <a:pPr lvl="1"/>
            <a:r>
              <a:rPr lang="en-US" dirty="0"/>
              <a:t>Resolve with CNA any issues uncovered during review.</a:t>
            </a:r>
          </a:p>
          <a:p>
            <a:pPr lvl="1"/>
            <a:r>
              <a:rPr lang="en-US" dirty="0"/>
              <a:t>Incorporate assignment data into the </a:t>
            </a:r>
            <a:r>
              <a:rPr lang="en-US" dirty="0" err="1"/>
              <a:t>cvelist</a:t>
            </a:r>
            <a:r>
              <a:rPr lang="en-US" dirty="0"/>
              <a:t> git repo.</a:t>
            </a:r>
          </a:p>
          <a:p>
            <a:pPr lvl="1"/>
            <a:r>
              <a:rPr lang="en-US" dirty="0"/>
              <a:t>Populate associated entries in the master CVE List.</a:t>
            </a:r>
          </a:p>
          <a:p>
            <a:pPr lvl="1"/>
            <a:endParaRPr lang="en-US" dirty="0"/>
          </a:p>
          <a:p>
            <a:r>
              <a:rPr lang="en-US" dirty="0"/>
              <a:t>Other processing</a:t>
            </a:r>
          </a:p>
          <a:p>
            <a:pPr lvl="1"/>
            <a:r>
              <a:rPr lang="en-US" dirty="0"/>
              <a:t>Announce “new” CVEs.</a:t>
            </a:r>
          </a:p>
          <a:p>
            <a:pPr lvl="1"/>
            <a:r>
              <a:rPr lang="en-US" dirty="0"/>
              <a:t>Publish master CVE List on cve.mitre.org</a:t>
            </a:r>
          </a:p>
          <a:p>
            <a:pPr lvl="2"/>
            <a:r>
              <a:rPr lang="en-US" dirty="0"/>
              <a:t>http://cve.mitre.org/data/downloads/index.html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11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file.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structure.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spec.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/>
              <a:t>https://vulnogram.github.io/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Form (https://cveform.mitre.org/)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BDA-8E1F-4AFF-8CBF-4C71291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B6D5-0B88-4402-9CDF-CDDD9B23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EB8-DBB6-458A-8FB5-0BFECF1E9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8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9"/>
          <a:stretch/>
        </p:blipFill>
        <p:spPr>
          <a:xfrm>
            <a:off x="609600" y="1545997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0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4" r="56936" b="45689"/>
          <a:stretch/>
        </p:blipFill>
        <p:spPr>
          <a:xfrm>
            <a:off x="747165" y="1583703"/>
            <a:ext cx="6858980" cy="42875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E03F8A-E142-46A9-B8A6-24288AEC9723}"/>
              </a:ext>
            </a:extLst>
          </p:cNvPr>
          <p:cNvSpPr/>
          <p:nvPr/>
        </p:nvSpPr>
        <p:spPr>
          <a:xfrm>
            <a:off x="2073897" y="2413262"/>
            <a:ext cx="1828800" cy="452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48F46-4BAA-48CD-8D02-7B88C1955537}"/>
              </a:ext>
            </a:extLst>
          </p:cNvPr>
          <p:cNvSpPr txBox="1"/>
          <p:nvPr/>
        </p:nvSpPr>
        <p:spPr>
          <a:xfrm>
            <a:off x="4977353" y="2489486"/>
            <a:ext cx="2356701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Input the ID you want to update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FF523-2E62-4C4E-B203-E8A2FE38FDDC}"/>
              </a:ext>
            </a:extLst>
          </p:cNvPr>
          <p:cNvCxnSpPr/>
          <p:nvPr/>
        </p:nvCxnSpPr>
        <p:spPr>
          <a:xfrm flipH="1">
            <a:off x="3902697" y="2639505"/>
            <a:ext cx="1055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to send the info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Primary CNA (MITRE)</a:t>
            </a:r>
          </a:p>
        </p:txBody>
      </p:sp>
    </p:spTree>
    <p:extLst>
      <p:ext uri="{BB962C8B-B14F-4D97-AF65-F5344CB8AC3E}">
        <p14:creationId xmlns:p14="http://schemas.microsoft.com/office/powerpoint/2010/main" val="2143298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 is Imported from the Official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88"/>
          <a:stretch/>
        </p:blipFill>
        <p:spPr>
          <a:xfrm>
            <a:off x="609599" y="1423447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51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7" t="31512" r="34338" b="16316"/>
          <a:stretch/>
        </p:blipFill>
        <p:spPr>
          <a:xfrm>
            <a:off x="609600" y="1545995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791851" y="2026763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3501003" y="168820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355599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2" t="15080" r="2593" b="7484"/>
          <a:stretch/>
        </p:blipFill>
        <p:spPr>
          <a:xfrm>
            <a:off x="609599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4732232" y="1509229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6070862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5943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2263218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1249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83036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3" t="30074" r="53972" b="31927"/>
          <a:stretch/>
        </p:blipFill>
        <p:spPr>
          <a:xfrm>
            <a:off x="986672" y="1857080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56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BE8E8-36C9-4054-9F53-305D12FC0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9" t="35825" b="29257"/>
          <a:stretch/>
        </p:blipFill>
        <p:spPr>
          <a:xfrm>
            <a:off x="609600" y="2187020"/>
            <a:ext cx="8011017" cy="25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0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46302" r="911" b="1937"/>
          <a:stretch/>
        </p:blipFill>
        <p:spPr>
          <a:xfrm>
            <a:off x="609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31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24940" r="2170" b="38910"/>
          <a:stretch/>
        </p:blipFill>
        <p:spPr>
          <a:xfrm>
            <a:off x="609600" y="1989055"/>
            <a:ext cx="8036778" cy="27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" t="10561" r="1777" b="2965"/>
          <a:stretch/>
        </p:blipFill>
        <p:spPr>
          <a:xfrm>
            <a:off x="1329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4067665" y="1498860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4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 / version information as well as the problem type as it will be used to populate the entry in the CVE list.</a:t>
            </a:r>
          </a:p>
          <a:p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Unicode.</a:t>
            </a:r>
          </a:p>
          <a:p>
            <a:pPr lvl="1"/>
            <a:r>
              <a:rPr lang="en-US" dirty="0"/>
              <a:t>Plain text only – no HTML or proprietary document formats.</a:t>
            </a:r>
          </a:p>
          <a:p>
            <a:pPr lvl="1"/>
            <a:r>
              <a:rPr lang="en-US" dirty="0"/>
              <a:t>Avoid MS-DOS style line endings (CR/LF).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872049B-1045-4FA4-AD2A-6919D0045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B3BC22-D3DF-4633-B2AA-7C0B65CA525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2D040-0EAB-4C96-83CC-D8A90603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0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</p:spTree>
    <p:extLst>
      <p:ext uri="{BB962C8B-B14F-4D97-AF65-F5344CB8AC3E}">
        <p14:creationId xmlns:p14="http://schemas.microsoft.com/office/powerpoint/2010/main" val="9879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Field order should be maintained.</a:t>
            </a:r>
          </a:p>
          <a:p>
            <a:r>
              <a:rPr lang="en-US" dirty="0"/>
              <a:t>A single field should not span multiple lines.</a:t>
            </a:r>
          </a:p>
          <a:p>
            <a:r>
              <a:rPr lang="en-US" dirty="0"/>
              <a:t>https://cve.mitre.org/cve/list_rules_and_guidance/cve_assignment_information_format.html#format</a:t>
            </a:r>
          </a:p>
        </p:txBody>
      </p:sp>
    </p:spTree>
    <p:extLst>
      <p:ext uri="{BB962C8B-B14F-4D97-AF65-F5344CB8AC3E}">
        <p14:creationId xmlns:p14="http://schemas.microsoft.com/office/powerpoint/2010/main" val="85595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line.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eg,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eg,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599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6635D4F535B0564BA1CF28EBA6D51C69" ma:contentTypeVersion="4" ma:contentTypeDescription="Materials and documents that contain MITRE authored content and other content directly attributable to MITRE and its work" ma:contentTypeScope="" ma:versionID="a0e8e30c96128f2f9f4cf73e52721af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4ecced815c1fcad0d6ce5c0941b6b895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C27AC7-872E-4360-A0DE-98010D1A6F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D6280-C7EB-441A-B7E7-E280EDC3468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5BF83DD6-6F2D-4879-B4F4-F587C09B869A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97F3139B-DB50-47E9-86A5-5B58F9B9F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13236</TotalTime>
  <Words>2404</Words>
  <Application>Microsoft Office PowerPoint</Application>
  <PresentationFormat>On-screen Show (4:3)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Courier New</vt:lpstr>
      <vt:lpstr>Helvetica LT Std</vt:lpstr>
      <vt:lpstr>Times New Roman</vt:lpstr>
      <vt:lpstr>Verdana</vt:lpstr>
      <vt:lpstr>Wingdings</vt:lpstr>
      <vt:lpstr>Presentation6</vt:lpstr>
      <vt:lpstr>CVE Submission Process</vt:lpstr>
      <vt:lpstr>Disclaimers</vt:lpstr>
      <vt:lpstr>Outline</vt:lpstr>
      <vt:lpstr>Who to send the info to?</vt:lpstr>
      <vt:lpstr>Required Information</vt:lpstr>
      <vt:lpstr>Approved Formats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Submission Channels</vt:lpstr>
      <vt:lpstr>Approved Submission Channels</vt:lpstr>
      <vt:lpstr>Submissions through the web form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Acknowledging Sent</vt:lpstr>
      <vt:lpstr>The Description Field is Character Limited</vt:lpstr>
      <vt:lpstr>If you need more characters, use email …</vt:lpstr>
      <vt:lpstr>By Replying to the Acknowledgement Email</vt:lpstr>
      <vt:lpstr>Submission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MITRE’s end</vt:lpstr>
      <vt:lpstr>Resources</vt:lpstr>
      <vt:lpstr>Backup Slides</vt:lpstr>
      <vt:lpstr>Vulnogram</vt:lpstr>
      <vt:lpstr>Vulnogram – Choose the CVE ID to edit</vt:lpstr>
      <vt:lpstr>Vulnograms – CVE Info is Imported from the Official List</vt:lpstr>
      <vt:lpstr>Vulnogram – Fill in Metadata</vt:lpstr>
      <vt:lpstr>Vulnogram – Fill in Product/Version Info.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Submission Process</dc:title>
  <dc:creator>Evans, Jonathan L.</dc:creator>
  <cp:lastModifiedBy>Evans, Jonathan L.</cp:lastModifiedBy>
  <cp:revision>68</cp:revision>
  <dcterms:created xsi:type="dcterms:W3CDTF">2017-05-01T12:54:31Z</dcterms:created>
  <dcterms:modified xsi:type="dcterms:W3CDTF">2018-05-15T13:36:49Z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0x010100823A99C636F7423283FB0D200866C613006635D4F535B0564BA1CF28EBA6D51C69</vt:lpwstr>
  </property>
  <property fmtid="{D5CDD505-2E9C-101B-9397-08002B2CF9AE}" pid="3" name="Order">
    <vt:r8>7300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_SharedFileIndex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