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29"/>
  </p:notesMasterIdLst>
  <p:sldIdLst>
    <p:sldId id="258" r:id="rId6"/>
    <p:sldId id="259" r:id="rId7"/>
    <p:sldId id="260" r:id="rId8"/>
    <p:sldId id="261" r:id="rId9"/>
    <p:sldId id="262" r:id="rId10"/>
    <p:sldId id="263" r:id="rId11"/>
    <p:sldId id="265" r:id="rId12"/>
    <p:sldId id="264" r:id="rId13"/>
    <p:sldId id="268" r:id="rId14"/>
    <p:sldId id="269" r:id="rId15"/>
    <p:sldId id="271" r:id="rId16"/>
    <p:sldId id="272" r:id="rId17"/>
    <p:sldId id="273" r:id="rId18"/>
    <p:sldId id="283" r:id="rId19"/>
    <p:sldId id="282" r:id="rId20"/>
    <p:sldId id="278" r:id="rId21"/>
    <p:sldId id="286" r:id="rId22"/>
    <p:sldId id="276" r:id="rId23"/>
    <p:sldId id="285" r:id="rId24"/>
    <p:sldId id="279" r:id="rId25"/>
    <p:sldId id="284" r:id="rId26"/>
    <p:sldId id="287"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3886" autoAdjust="0"/>
  </p:normalViewPr>
  <p:slideViewPr>
    <p:cSldViewPr snapToGrid="0">
      <p:cViewPr varScale="1">
        <p:scale>
          <a:sx n="74" d="100"/>
          <a:sy n="74" d="100"/>
        </p:scale>
        <p:origin x="1143" y="58"/>
      </p:cViewPr>
      <p:guideLst>
        <p:guide orient="horz"/>
        <p:guide pos="5759"/>
      </p:guideLst>
    </p:cSldViewPr>
  </p:slideViewPr>
  <p:notesTextViewPr>
    <p:cViewPr>
      <p:scale>
        <a:sx n="1" d="1"/>
        <a:sy n="1" d="1"/>
      </p:scale>
      <p:origin x="0" y="0"/>
    </p:cViewPr>
  </p:notesTextViewPr>
  <p:notesViewPr>
    <p:cSldViewPr snapToGrid="0">
      <p:cViewPr varScale="1">
        <p:scale>
          <a:sx n="49" d="100"/>
          <a:sy n="49" d="100"/>
        </p:scale>
        <p:origin x="2667" y="2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erge" userId="7d3ba1ecd22967b8" providerId="LiveId" clId="{3533C51D-0D1E-4561-AF08-8F1D5286FEB4}"/>
    <pc:docChg chg="modSld">
      <pc:chgData name="Robert Roberge" userId="7d3ba1ecd22967b8" providerId="LiveId" clId="{3533C51D-0D1E-4561-AF08-8F1D5286FEB4}" dt="2019-02-14T18:04:34.879" v="2" actId="20577"/>
      <pc:docMkLst>
        <pc:docMk/>
      </pc:docMkLst>
      <pc:sldChg chg="modSp">
        <pc:chgData name="Robert Roberge" userId="7d3ba1ecd22967b8" providerId="LiveId" clId="{3533C51D-0D1E-4561-AF08-8F1D5286FEB4}" dt="2019-02-14T18:04:34.879" v="2" actId="20577"/>
        <pc:sldMkLst>
          <pc:docMk/>
          <pc:sldMk cId="699917914" sldId="276"/>
        </pc:sldMkLst>
        <pc:spChg chg="mod">
          <ac:chgData name="Robert Roberge" userId="7d3ba1ecd22967b8" providerId="LiveId" clId="{3533C51D-0D1E-4561-AF08-8F1D5286FEB4}" dt="2019-02-14T18:04:34.879" v="2" actId="20577"/>
          <ac:spMkLst>
            <pc:docMk/>
            <pc:sldMk cId="699917914" sldId="276"/>
            <ac:spMk id="3" creationId="{00000000-0000-0000-0000-000000000000}"/>
          </ac:spMkLst>
        </pc:spChg>
      </pc:sldChg>
      <pc:sldChg chg="modSp">
        <pc:chgData name="Robert Roberge" userId="7d3ba1ecd22967b8" providerId="LiveId" clId="{3533C51D-0D1E-4561-AF08-8F1D5286FEB4}" dt="2019-02-14T18:04:09.738" v="0" actId="255"/>
        <pc:sldMkLst>
          <pc:docMk/>
          <pc:sldMk cId="1804731913" sldId="283"/>
        </pc:sldMkLst>
        <pc:spChg chg="mod">
          <ac:chgData name="Robert Roberge" userId="7d3ba1ecd22967b8" providerId="LiveId" clId="{3533C51D-0D1E-4561-AF08-8F1D5286FEB4}" dt="2019-02-14T18:04:09.738" v="0" actId="255"/>
          <ac:spMkLst>
            <pc:docMk/>
            <pc:sldMk cId="1804731913" sldId="28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possibility  of changing this and what the impact might be.</a:t>
            </a:r>
          </a:p>
        </p:txBody>
      </p:sp>
      <p:sp>
        <p:nvSpPr>
          <p:cNvPr id="4" name="Slide Number Placeholder 3"/>
          <p:cNvSpPr>
            <a:spLocks noGrp="1"/>
          </p:cNvSpPr>
          <p:nvPr>
            <p:ph type="sldNum" sz="quarter" idx="10"/>
          </p:nvPr>
        </p:nvSpPr>
        <p:spPr/>
        <p:txBody>
          <a:bodyPr/>
          <a:lstStyle/>
          <a:p>
            <a:fld id="{ECEEDBAE-EA7E-4BCF-8469-5AD683F556B3}" type="slidenum">
              <a:rPr lang="en-US" smtClean="0"/>
              <a:t>2</a:t>
            </a:fld>
            <a:endParaRPr lang="en-US" dirty="0"/>
          </a:p>
        </p:txBody>
      </p:sp>
    </p:spTree>
    <p:extLst>
      <p:ext uri="{BB962C8B-B14F-4D97-AF65-F5344CB8AC3E}">
        <p14:creationId xmlns:p14="http://schemas.microsoft.com/office/powerpoint/2010/main" val="3226036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http://cve.mitre.org/about/termsofuse.html</a:t>
            </a:r>
          </a:p>
          <a:p>
            <a:r>
              <a:rPr lang="en-US" dirty="0"/>
              <a:t>Copied 2/20/2018</a:t>
            </a:r>
          </a:p>
        </p:txBody>
      </p:sp>
      <p:sp>
        <p:nvSpPr>
          <p:cNvPr id="4" name="Slide Number Placeholder 3"/>
          <p:cNvSpPr>
            <a:spLocks noGrp="1"/>
          </p:cNvSpPr>
          <p:nvPr>
            <p:ph type="sldNum" sz="quarter" idx="10"/>
          </p:nvPr>
        </p:nvSpPr>
        <p:spPr/>
        <p:txBody>
          <a:bodyPr/>
          <a:lstStyle/>
          <a:p>
            <a:fld id="{482ED7A9-1512-4F10-9149-7B882BBE8FBB}" type="slidenum">
              <a:rPr lang="en-US" smtClean="0"/>
              <a:t>23</a:t>
            </a:fld>
            <a:endParaRPr lang="en-US"/>
          </a:p>
        </p:txBody>
      </p:sp>
    </p:spTree>
    <p:extLst>
      <p:ext uri="{BB962C8B-B14F-4D97-AF65-F5344CB8AC3E}">
        <p14:creationId xmlns:p14="http://schemas.microsoft.com/office/powerpoint/2010/main" val="334799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9</a:t>
            </a:fld>
            <a:endParaRPr lang="en-US"/>
          </a:p>
        </p:txBody>
      </p:sp>
    </p:spTree>
    <p:extLst>
      <p:ext uri="{BB962C8B-B14F-4D97-AF65-F5344CB8AC3E}">
        <p14:creationId xmlns:p14="http://schemas.microsoft.com/office/powerpoint/2010/main" val="103590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10</a:t>
            </a:fld>
            <a:endParaRPr lang="en-US"/>
          </a:p>
        </p:txBody>
      </p:sp>
    </p:spTree>
    <p:extLst>
      <p:ext uri="{BB962C8B-B14F-4D97-AF65-F5344CB8AC3E}">
        <p14:creationId xmlns:p14="http://schemas.microsoft.com/office/powerpoint/2010/main" val="7100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11</a:t>
            </a:fld>
            <a:endParaRPr lang="en-US"/>
          </a:p>
        </p:txBody>
      </p:sp>
    </p:spTree>
    <p:extLst>
      <p:ext uri="{BB962C8B-B14F-4D97-AF65-F5344CB8AC3E}">
        <p14:creationId xmlns:p14="http://schemas.microsoft.com/office/powerpoint/2010/main" val="395357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templates are meant to:</a:t>
            </a:r>
          </a:p>
          <a:p>
            <a:pPr lvl="1"/>
            <a:r>
              <a:rPr lang="en-US" dirty="0"/>
              <a:t>Make the description unique</a:t>
            </a:r>
          </a:p>
          <a:p>
            <a:pPr lvl="1"/>
            <a:r>
              <a:rPr lang="en-US" dirty="0"/>
              <a:t>Justify counting decisions</a:t>
            </a:r>
          </a:p>
          <a:p>
            <a:pPr lvl="1"/>
            <a:r>
              <a:rPr lang="en-US" dirty="0"/>
              <a:t>Be short and to the point</a:t>
            </a:r>
          </a:p>
          <a:p>
            <a:pPr lvl="1"/>
            <a:r>
              <a:rPr lang="en-US" dirty="0"/>
              <a:t>Easy to scan</a:t>
            </a:r>
          </a:p>
          <a:p>
            <a:pPr lvl="1"/>
            <a:r>
              <a:rPr lang="en-US" dirty="0"/>
              <a:t>Generate reproducible results</a:t>
            </a:r>
          </a:p>
          <a:p>
            <a:pPr lvl="0"/>
            <a:r>
              <a:rPr lang="en-US" dirty="0"/>
              <a:t>The template has trouble with vulnerabilities affect many products and/or versions.</a:t>
            </a:r>
          </a:p>
        </p:txBody>
      </p:sp>
      <p:sp>
        <p:nvSpPr>
          <p:cNvPr id="4" name="Slide Number Placeholder 3"/>
          <p:cNvSpPr>
            <a:spLocks noGrp="1"/>
          </p:cNvSpPr>
          <p:nvPr>
            <p:ph type="sldNum" sz="quarter" idx="10"/>
          </p:nvPr>
        </p:nvSpPr>
        <p:spPr/>
        <p:txBody>
          <a:bodyPr/>
          <a:lstStyle/>
          <a:p>
            <a:fld id="{902852A1-3618-42A5-AF23-F474AE14C30C}" type="slidenum">
              <a:rPr lang="en-US" smtClean="0"/>
              <a:t>15</a:t>
            </a:fld>
            <a:endParaRPr lang="en-US"/>
          </a:p>
        </p:txBody>
      </p:sp>
    </p:spTree>
    <p:extLst>
      <p:ext uri="{BB962C8B-B14F-4D97-AF65-F5344CB8AC3E}">
        <p14:creationId xmlns:p14="http://schemas.microsoft.com/office/powerpoint/2010/main" val="313735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403942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20</a:t>
            </a:fld>
            <a:endParaRPr lang="en-US"/>
          </a:p>
        </p:txBody>
      </p:sp>
    </p:spTree>
    <p:extLst>
      <p:ext uri="{BB962C8B-B14F-4D97-AF65-F5344CB8AC3E}">
        <p14:creationId xmlns:p14="http://schemas.microsoft.com/office/powerpoint/2010/main" val="312519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244891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22</a:t>
            </a:fld>
            <a:endParaRPr lang="en-US"/>
          </a:p>
        </p:txBody>
      </p:sp>
    </p:spTree>
    <p:extLst>
      <p:ext uri="{BB962C8B-B14F-4D97-AF65-F5344CB8AC3E}">
        <p14:creationId xmlns:p14="http://schemas.microsoft.com/office/powerpoint/2010/main" val="2404582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ational-cybersecurity-and-communications-integration-center" TargetMode="External"/><Relationship Id="rId7" Type="http://schemas.openxmlformats.org/officeDocument/2006/relationships/image" Target="../media/image1.png"/><Relationship Id="rId2" Type="http://schemas.openxmlformats.org/officeDocument/2006/relationships/hyperlink" Target="https://www.dhs.gov/network-security-deployment" TargetMode="External"/><Relationship Id="rId1" Type="http://schemas.openxmlformats.org/officeDocument/2006/relationships/slideMaster" Target="../slideMasters/slideMaster1.xml"/><Relationship Id="rId6" Type="http://schemas.openxmlformats.org/officeDocument/2006/relationships/hyperlink" Target="https://www.mitre.org/" TargetMode="External"/><Relationship Id="rId5" Type="http://schemas.openxmlformats.org/officeDocument/2006/relationships/hyperlink" Target="https://www.dhs.gov/"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p:nvSpPr>
        <p:spPr bwMode="auto">
          <a:xfrm>
            <a:off x="2489982" y="6373651"/>
            <a:ext cx="6458551"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2"/>
              </a:rPr>
              <a:t>NSD</a:t>
            </a:r>
            <a:r>
              <a:rPr lang="en-US" sz="900" dirty="0"/>
              <a:t>, </a:t>
            </a:r>
            <a:r>
              <a:rPr lang="en-US" sz="900" dirty="0">
                <a:hlinkClick r:id="rId3"/>
              </a:rPr>
              <a:t>NCCIC</a:t>
            </a:r>
            <a:r>
              <a:rPr lang="en-US" sz="900" dirty="0"/>
              <a:t> in </a:t>
            </a:r>
            <a:r>
              <a:rPr lang="en-US" sz="900" dirty="0">
                <a:hlinkClick r:id="rId4"/>
              </a:rPr>
              <a:t>CISA</a:t>
            </a:r>
            <a:r>
              <a:rPr lang="en-US" sz="900" dirty="0"/>
              <a:t>’s Cybersecurity Division at the </a:t>
            </a:r>
            <a:r>
              <a:rPr lang="en-US" sz="900" dirty="0">
                <a:hlinkClick r:id="rId5"/>
              </a:rPr>
              <a:t>U.S. Department of Homeland Security</a:t>
            </a:r>
            <a:r>
              <a:rPr lang="en-US" sz="900" dirty="0"/>
              <a:t>. Copyright © 1999–2019, </a:t>
            </a:r>
            <a:r>
              <a:rPr lang="en-US" sz="900" dirty="0">
                <a:hlinkClick r:id="rId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pic>
        <p:nvPicPr>
          <p:cNvPr id="4" name="Picture 3">
            <a:extLst>
              <a:ext uri="{FF2B5EF4-FFF2-40B4-BE49-F238E27FC236}">
                <a16:creationId xmlns:a16="http://schemas.microsoft.com/office/drawing/2014/main" id="{B83A538A-0A4F-474D-A153-4771DDC014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19641" y="6223338"/>
            <a:ext cx="1177735" cy="634662"/>
          </a:xfrm>
          <a:prstGeom prst="rect">
            <a:avLst/>
          </a:prstGeom>
        </p:spPr>
      </p:pic>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31" name="Picture 30">
            <a:extLst>
              <a:ext uri="{FF2B5EF4-FFF2-40B4-BE49-F238E27FC236}">
                <a16:creationId xmlns:a16="http://schemas.microsoft.com/office/drawing/2014/main" id="{48387F49-D030-4D2B-A19A-1DCF2844A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187" y="6223338"/>
            <a:ext cx="1177735" cy="634662"/>
          </a:xfrm>
          <a:prstGeom prst="rect">
            <a:avLst/>
          </a:prstGeom>
        </p:spPr>
      </p:pic>
      <p:sp>
        <p:nvSpPr>
          <p:cNvPr id="33" name="Text Box 34">
            <a:extLst>
              <a:ext uri="{FF2B5EF4-FFF2-40B4-BE49-F238E27FC236}">
                <a16:creationId xmlns:a16="http://schemas.microsoft.com/office/drawing/2014/main" id="{70E06506-D043-4210-A148-911077E9C645}"/>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0291450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2FB29639-01C0-4783-93E0-90E58975C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988" y="6220396"/>
            <a:ext cx="1177735" cy="634662"/>
          </a:xfrm>
          <a:prstGeom prst="rect">
            <a:avLst/>
          </a:prstGeom>
        </p:spPr>
      </p:pic>
      <p:sp>
        <p:nvSpPr>
          <p:cNvPr id="23" name="Text Box 34">
            <a:extLst>
              <a:ext uri="{FF2B5EF4-FFF2-40B4-BE49-F238E27FC236}">
                <a16:creationId xmlns:a16="http://schemas.microsoft.com/office/drawing/2014/main" id="{2B700D7C-8C51-4185-B813-44293B63729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167886" y="5991282"/>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C89F2C80-89C3-4D7A-A876-86B151F5E4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553" y="6223338"/>
            <a:ext cx="1177735" cy="634662"/>
          </a:xfrm>
          <a:prstGeom prst="rect">
            <a:avLst/>
          </a:prstGeom>
        </p:spPr>
      </p:pic>
      <p:sp>
        <p:nvSpPr>
          <p:cNvPr id="18" name="Text Box 34">
            <a:extLst>
              <a:ext uri="{FF2B5EF4-FFF2-40B4-BE49-F238E27FC236}">
                <a16:creationId xmlns:a16="http://schemas.microsoft.com/office/drawing/2014/main" id="{AFB98B45-15AE-403D-87A5-6E1C8706F1D2}"/>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D912A7A2-4406-4C88-A019-E68A240FC19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7166689B-28B1-4103-BA39-B1E60C7DAD3A}"/>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veproject.github.io/docs/content/key-details-phrasing.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vidia.custhelp.com/app/answers/detail/a_id/446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ve.mitre.org/about/termsofus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CVE Entry Creation</a:t>
            </a:r>
          </a:p>
        </p:txBody>
      </p:sp>
    </p:spTree>
    <p:extLst>
      <p:ext uri="{BB962C8B-B14F-4D97-AF65-F5344CB8AC3E}">
        <p14:creationId xmlns:p14="http://schemas.microsoft.com/office/powerpoint/2010/main" val="179683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8"/>
            <a:ext cx="8114071" cy="868362"/>
          </a:xfrm>
        </p:spPr>
        <p:txBody>
          <a:bodyPr>
            <a:normAutofit fontScale="90000"/>
          </a:bodyPr>
          <a:lstStyle/>
          <a:p>
            <a:r>
              <a:rPr lang="en-US" dirty="0"/>
              <a:t>Example 2: Distinguishable Through the Component</a:t>
            </a:r>
          </a:p>
        </p:txBody>
      </p:sp>
      <p:sp>
        <p:nvSpPr>
          <p:cNvPr id="3" name="Content Placeholder 2"/>
          <p:cNvSpPr>
            <a:spLocks noGrp="1"/>
          </p:cNvSpPr>
          <p:nvPr>
            <p:ph idx="1"/>
          </p:nvPr>
        </p:nvSpPr>
        <p:spPr/>
        <p:txBody>
          <a:bodyPr>
            <a:normAutofit/>
          </a:bodyPr>
          <a:lstStyle/>
          <a:p>
            <a:r>
              <a:rPr lang="en-US" dirty="0"/>
              <a:t>CVE-2016-7239</a:t>
            </a:r>
          </a:p>
          <a:p>
            <a:pPr lvl="1"/>
            <a:r>
              <a:rPr lang="en-US" sz="1700" dirty="0">
                <a:solidFill>
                  <a:srgbClr val="FF0000"/>
                </a:solidFill>
              </a:rPr>
              <a:t>The </a:t>
            </a:r>
            <a:r>
              <a:rPr lang="en-US" sz="1700" dirty="0" err="1">
                <a:solidFill>
                  <a:srgbClr val="FF0000"/>
                </a:solidFill>
              </a:rPr>
              <a:t>RegEx</a:t>
            </a:r>
            <a:r>
              <a:rPr lang="en-US" sz="1700" dirty="0">
                <a:solidFill>
                  <a:srgbClr val="FF0000"/>
                </a:solidFill>
              </a:rPr>
              <a:t> class in the XSS filter </a:t>
            </a:r>
            <a:r>
              <a:rPr lang="en-US" sz="1700" dirty="0"/>
              <a:t>in Microsoft Internet Explorer 9 through 11 and Microsoft Edge allows remote attackers to conduct cross-site scripting (XSS) attacks and obtain sensitive information via unspecified vectors, aka “Microsoft Browser Information Disclosure Vulnerability.” </a:t>
            </a:r>
          </a:p>
          <a:p>
            <a:r>
              <a:rPr lang="en-US" dirty="0"/>
              <a:t>CVE-2016-3273</a:t>
            </a:r>
          </a:p>
          <a:p>
            <a:pPr lvl="1"/>
            <a:r>
              <a:rPr lang="en-US" sz="1700" dirty="0">
                <a:solidFill>
                  <a:srgbClr val="FF0000"/>
                </a:solidFill>
              </a:rPr>
              <a:t>The XSS Filter </a:t>
            </a:r>
            <a:r>
              <a:rPr lang="en-US" sz="1700" dirty="0"/>
              <a:t>in Microsoft Internet Explorer 9 through 11 and Microsoft Edge does not properly restrict JavaScript code, which allows remote attackers to obtain sensitive information via a crafted web site, aka “Microsoft Browser Information Disclosure Vulnerability.”</a:t>
            </a:r>
          </a:p>
          <a:p>
            <a:r>
              <a:rPr lang="en-US" dirty="0"/>
              <a:t>You can now tell the two entries apart, but it would still be difficult to tell if the vulnerability you just discovered is the same vulnerability as CVE-2016-7239 or CVE-2016-3273</a:t>
            </a:r>
          </a:p>
        </p:txBody>
      </p:sp>
    </p:spTree>
    <p:extLst>
      <p:ext uri="{BB962C8B-B14F-4D97-AF65-F5344CB8AC3E}">
        <p14:creationId xmlns:p14="http://schemas.microsoft.com/office/powerpoint/2010/main" val="260410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Descriptive Root Cause</a:t>
            </a:r>
          </a:p>
        </p:txBody>
      </p:sp>
      <p:sp>
        <p:nvSpPr>
          <p:cNvPr id="3" name="Content Placeholder 2"/>
          <p:cNvSpPr>
            <a:spLocks noGrp="1"/>
          </p:cNvSpPr>
          <p:nvPr>
            <p:ph idx="1"/>
          </p:nvPr>
        </p:nvSpPr>
        <p:spPr/>
        <p:txBody>
          <a:bodyPr>
            <a:normAutofit lnSpcReduction="10000"/>
          </a:bodyPr>
          <a:lstStyle/>
          <a:p>
            <a:r>
              <a:rPr lang="en-US" dirty="0"/>
              <a:t>CVE-2010-1489</a:t>
            </a:r>
          </a:p>
          <a:p>
            <a:pPr lvl="1"/>
            <a:r>
              <a:rPr lang="en-US" sz="1700" dirty="0"/>
              <a:t>The XSS Filter in Microsoft Internet Explorer 8</a:t>
            </a:r>
            <a:r>
              <a:rPr lang="en-US" sz="1700" dirty="0">
                <a:solidFill>
                  <a:srgbClr val="FF0000"/>
                </a:solidFill>
              </a:rPr>
              <a:t> does not properly perform neutering for the SCRIPT tag</a:t>
            </a:r>
            <a:r>
              <a:rPr lang="en-US" sz="1700" dirty="0"/>
              <a:t>, which allows remote attackers to conduct cross-site scripting (XSS) attacks against web sites that have no inherent XSS vulnerabilities, a different issue than CVE-2009-4074.</a:t>
            </a:r>
          </a:p>
          <a:p>
            <a:r>
              <a:rPr lang="en-US" dirty="0"/>
              <a:t>CVE-2009-4074</a:t>
            </a:r>
          </a:p>
          <a:p>
            <a:pPr lvl="1"/>
            <a:r>
              <a:rPr lang="en-US" sz="1800" dirty="0"/>
              <a:t>The XSS Filter in Microsoft Internet Explorer 8 allows remote attackers </a:t>
            </a:r>
            <a:r>
              <a:rPr lang="en-US" sz="1800" dirty="0">
                <a:solidFill>
                  <a:srgbClr val="FF0000"/>
                </a:solidFill>
              </a:rPr>
              <a:t>to leverage the “response-changing mechanism” </a:t>
            </a:r>
            <a:r>
              <a:rPr lang="en-US" sz="1800" dirty="0"/>
              <a:t>to conduct cross-site scripting (XSS) attacks against web sites that have no inherent XSS vulnerabilities, related to the details of output encoding and improper modification of an HTML attribute, aka “XSS Filter Script Handling Vulnerability.”</a:t>
            </a:r>
          </a:p>
          <a:p>
            <a:r>
              <a:rPr lang="en-US" dirty="0"/>
              <a:t>The more specific root cause descriptions provide enough details to tell the two vulnerabilities apart and maybe enough to identify if the CVE ID applies to a vulnerability</a:t>
            </a:r>
          </a:p>
        </p:txBody>
      </p:sp>
    </p:spTree>
    <p:extLst>
      <p:ext uri="{BB962C8B-B14F-4D97-AF65-F5344CB8AC3E}">
        <p14:creationId xmlns:p14="http://schemas.microsoft.com/office/powerpoint/2010/main" val="125599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Too Specific</a:t>
            </a:r>
          </a:p>
        </p:txBody>
      </p:sp>
      <p:sp>
        <p:nvSpPr>
          <p:cNvPr id="3" name="Content Placeholder 2"/>
          <p:cNvSpPr>
            <a:spLocks noGrp="1"/>
          </p:cNvSpPr>
          <p:nvPr>
            <p:ph idx="1"/>
          </p:nvPr>
        </p:nvSpPr>
        <p:spPr/>
        <p:txBody>
          <a:bodyPr>
            <a:normAutofit fontScale="92500" lnSpcReduction="10000"/>
          </a:bodyPr>
          <a:lstStyle/>
          <a:p>
            <a:r>
              <a:rPr lang="en-US" dirty="0"/>
              <a:t>CVE-2016-9112 </a:t>
            </a:r>
          </a:p>
          <a:p>
            <a:pPr lvl="1"/>
            <a:r>
              <a:rPr lang="en-US" dirty="0"/>
              <a:t>Description</a:t>
            </a:r>
          </a:p>
          <a:p>
            <a:pPr lvl="2"/>
            <a:r>
              <a:rPr lang="en-US" dirty="0"/>
              <a:t>Floating Point Exception (aka FPE or divide by zero) in </a:t>
            </a:r>
            <a:r>
              <a:rPr lang="en-US" dirty="0" err="1"/>
              <a:t>opj_pi_next_cprl</a:t>
            </a:r>
            <a:r>
              <a:rPr lang="en-US" dirty="0"/>
              <a:t> function in </a:t>
            </a:r>
            <a:r>
              <a:rPr lang="en-US" dirty="0">
                <a:solidFill>
                  <a:srgbClr val="FF0000"/>
                </a:solidFill>
              </a:rPr>
              <a:t>openjp2/pi.c:523</a:t>
            </a:r>
            <a:r>
              <a:rPr lang="en-US" dirty="0"/>
              <a:t> in </a:t>
            </a:r>
            <a:r>
              <a:rPr lang="en-US" dirty="0" err="1"/>
              <a:t>OpenJPEG</a:t>
            </a:r>
            <a:r>
              <a:rPr lang="en-US" dirty="0"/>
              <a:t> 2.1.2.</a:t>
            </a:r>
          </a:p>
          <a:p>
            <a:pPr lvl="1"/>
            <a:r>
              <a:rPr lang="en-US" dirty="0"/>
              <a:t>The description contains a line number where the fault happens.  However, it was </a:t>
            </a:r>
            <a:r>
              <a:rPr lang="en-US" dirty="0">
                <a:solidFill>
                  <a:srgbClr val="FF0000"/>
                </a:solidFill>
              </a:rPr>
              <a:t>later shown </a:t>
            </a:r>
            <a:r>
              <a:rPr lang="en-US" dirty="0"/>
              <a:t>that the vulnerability could cause faults in </a:t>
            </a:r>
            <a:r>
              <a:rPr lang="en-US" dirty="0">
                <a:solidFill>
                  <a:srgbClr val="FF0000"/>
                </a:solidFill>
              </a:rPr>
              <a:t>multiple locations </a:t>
            </a:r>
            <a:r>
              <a:rPr lang="en-US" dirty="0"/>
              <a:t>of the code</a:t>
            </a:r>
          </a:p>
          <a:p>
            <a:r>
              <a:rPr lang="en-US" dirty="0"/>
              <a:t>CVE-2016-9633</a:t>
            </a:r>
          </a:p>
          <a:p>
            <a:pPr lvl="1"/>
            <a:r>
              <a:rPr lang="en-US" dirty="0"/>
              <a:t>Description</a:t>
            </a:r>
          </a:p>
          <a:p>
            <a:pPr lvl="2"/>
            <a:r>
              <a:rPr lang="en-US" dirty="0"/>
              <a:t>An issue was discovered in the </a:t>
            </a:r>
            <a:r>
              <a:rPr lang="en-US" dirty="0">
                <a:solidFill>
                  <a:srgbClr val="FF0000"/>
                </a:solidFill>
              </a:rPr>
              <a:t>Tatsuya Kinoshita w3m fork </a:t>
            </a:r>
            <a:r>
              <a:rPr lang="en-US" dirty="0"/>
              <a:t>before 0.5.3-33. w3m allows remote attackers to cause a denial of service (infinite loop and resource consumption) via a crafted HTML page.</a:t>
            </a:r>
          </a:p>
          <a:p>
            <a:pPr lvl="1"/>
            <a:r>
              <a:rPr lang="en-US" dirty="0"/>
              <a:t>The description is written for a specific fork of w3m, which was correct given the information at the time. However, it was </a:t>
            </a:r>
            <a:r>
              <a:rPr lang="en-US" dirty="0">
                <a:solidFill>
                  <a:srgbClr val="FF0000"/>
                </a:solidFill>
              </a:rPr>
              <a:t>later shown</a:t>
            </a:r>
            <a:r>
              <a:rPr lang="en-US" dirty="0"/>
              <a:t> that the same vulnerability </a:t>
            </a:r>
            <a:r>
              <a:rPr lang="en-US" dirty="0">
                <a:solidFill>
                  <a:srgbClr val="FF0000"/>
                </a:solidFill>
              </a:rPr>
              <a:t>affects the main branch </a:t>
            </a:r>
            <a:r>
              <a:rPr lang="en-US" dirty="0"/>
              <a:t>of w3m</a:t>
            </a:r>
          </a:p>
        </p:txBody>
      </p:sp>
    </p:spTree>
    <p:extLst>
      <p:ext uri="{BB962C8B-B14F-4D97-AF65-F5344CB8AC3E}">
        <p14:creationId xmlns:p14="http://schemas.microsoft.com/office/powerpoint/2010/main" val="302741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You Do</a:t>
            </a:r>
          </a:p>
        </p:txBody>
      </p:sp>
      <p:sp>
        <p:nvSpPr>
          <p:cNvPr id="3" name="Content Placeholder 2"/>
          <p:cNvSpPr>
            <a:spLocks noGrp="1"/>
          </p:cNvSpPr>
          <p:nvPr>
            <p:ph idx="1"/>
          </p:nvPr>
        </p:nvSpPr>
        <p:spPr>
          <a:xfrm>
            <a:off x="609600" y="1447800"/>
            <a:ext cx="8224684" cy="4589745"/>
          </a:xfrm>
        </p:spPr>
        <p:txBody>
          <a:bodyPr/>
          <a:lstStyle/>
          <a:p>
            <a:r>
              <a:rPr lang="en-US" dirty="0"/>
              <a:t>There is no perfect answer</a:t>
            </a:r>
          </a:p>
          <a:p>
            <a:pPr lvl="1"/>
            <a:r>
              <a:rPr lang="en-US" dirty="0"/>
              <a:t>If there were, we would have included in the </a:t>
            </a:r>
            <a:r>
              <a:rPr lang="en-US" i="1" dirty="0"/>
              <a:t>CNA Rules</a:t>
            </a:r>
          </a:p>
          <a:p>
            <a:r>
              <a:rPr lang="en-US" dirty="0"/>
              <a:t>If you already have a process for writing Descriptions and publishing advisories, we do not expect you change them</a:t>
            </a:r>
          </a:p>
          <a:p>
            <a:pPr lvl="1"/>
            <a:r>
              <a:rPr lang="en-US" dirty="0"/>
              <a:t>Unless they do not contain the required information</a:t>
            </a:r>
          </a:p>
          <a:p>
            <a:pPr lvl="1"/>
            <a:r>
              <a:rPr lang="en-US" dirty="0"/>
              <a:t>Unfortunately, due to the way most CNAs structure their advisories, they have to write new Descriptions for the CVE Entries</a:t>
            </a:r>
          </a:p>
          <a:p>
            <a:r>
              <a:rPr lang="en-US" dirty="0"/>
              <a:t>The information in the entry is always limited by the details that are made public</a:t>
            </a:r>
          </a:p>
        </p:txBody>
      </p:sp>
    </p:spTree>
    <p:extLst>
      <p:ext uri="{BB962C8B-B14F-4D97-AF65-F5344CB8AC3E}">
        <p14:creationId xmlns:p14="http://schemas.microsoft.com/office/powerpoint/2010/main" val="22191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Formatting Requires Description Change for CVE Entry Submission</a:t>
            </a:r>
          </a:p>
        </p:txBody>
      </p:sp>
      <p:sp>
        <p:nvSpPr>
          <p:cNvPr id="5" name="TextBox 4"/>
          <p:cNvSpPr txBox="1"/>
          <p:nvPr/>
        </p:nvSpPr>
        <p:spPr>
          <a:xfrm>
            <a:off x="2276339" y="5909995"/>
            <a:ext cx="4591321"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Source: https://support.f5.com/csp/#/article/K92859602 </a:t>
            </a:r>
          </a:p>
        </p:txBody>
      </p:sp>
      <p:grpSp>
        <p:nvGrpSpPr>
          <p:cNvPr id="4" name="Group 3">
            <a:extLst>
              <a:ext uri="{FF2B5EF4-FFF2-40B4-BE49-F238E27FC236}">
                <a16:creationId xmlns:a16="http://schemas.microsoft.com/office/drawing/2014/main" id="{52F87D96-5B9F-4C29-8D5A-CEA96712E323}"/>
              </a:ext>
            </a:extLst>
          </p:cNvPr>
          <p:cNvGrpSpPr/>
          <p:nvPr/>
        </p:nvGrpSpPr>
        <p:grpSpPr>
          <a:xfrm>
            <a:off x="973394" y="1356852"/>
            <a:ext cx="7420595" cy="4522013"/>
            <a:chOff x="544439" y="1366646"/>
            <a:chExt cx="8359922" cy="4853991"/>
          </a:xfrm>
        </p:grpSpPr>
        <p:pic>
          <p:nvPicPr>
            <p:cNvPr id="6" name="Picture 5"/>
            <p:cNvPicPr/>
            <p:nvPr/>
          </p:nvPicPr>
          <p:blipFill rotWithShape="1">
            <a:blip r:embed="rId2"/>
            <a:srcRect l="2084" t="11729" r="16506" b="20218"/>
            <a:stretch/>
          </p:blipFill>
          <p:spPr bwMode="auto">
            <a:xfrm>
              <a:off x="544439" y="1366646"/>
              <a:ext cx="8359922" cy="4853991"/>
            </a:xfrm>
            <a:prstGeom prst="rect">
              <a:avLst/>
            </a:prstGeom>
            <a:ln>
              <a:noFill/>
            </a:ln>
            <a:extLst>
              <a:ext uri="{53640926-AAD7-44D8-BBD7-CCE9431645EC}">
                <a14:shadowObscured xmlns:a14="http://schemas.microsoft.com/office/drawing/2010/main"/>
              </a:ext>
            </a:extLst>
          </p:spPr>
        </p:pic>
        <p:sp>
          <p:nvSpPr>
            <p:cNvPr id="3" name="Rectangle: Rounded Corners 2"/>
            <p:cNvSpPr/>
            <p:nvPr/>
          </p:nvSpPr>
          <p:spPr>
            <a:xfrm>
              <a:off x="544439" y="1536191"/>
              <a:ext cx="7938886" cy="473361"/>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p:cNvSpPr/>
            <p:nvPr/>
          </p:nvSpPr>
          <p:spPr>
            <a:xfrm>
              <a:off x="4513882" y="2876320"/>
              <a:ext cx="3984477" cy="56692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description is missing the version information</a:t>
              </a:r>
            </a:p>
          </p:txBody>
        </p:sp>
        <p:sp>
          <p:nvSpPr>
            <p:cNvPr id="10" name="Rectangle: Rounded Corners 9"/>
            <p:cNvSpPr/>
            <p:nvPr/>
          </p:nvSpPr>
          <p:spPr>
            <a:xfrm>
              <a:off x="2407850" y="4816549"/>
              <a:ext cx="3291840" cy="140408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onnector: Elbow 11"/>
            <p:cNvCxnSpPr>
              <a:stCxn id="3" idx="3"/>
              <a:endCxn id="9" idx="3"/>
            </p:cNvCxnSpPr>
            <p:nvPr/>
          </p:nvCxnSpPr>
          <p:spPr>
            <a:xfrm>
              <a:off x="8483325" y="1772872"/>
              <a:ext cx="15034" cy="1386912"/>
            </a:xfrm>
            <a:prstGeom prst="bentConnector3">
              <a:avLst>
                <a:gd name="adj1" fmla="val 162055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0" idx="3"/>
              <a:endCxn id="9" idx="3"/>
            </p:cNvCxnSpPr>
            <p:nvPr/>
          </p:nvCxnSpPr>
          <p:spPr>
            <a:xfrm flipV="1">
              <a:off x="5699690" y="3159784"/>
              <a:ext cx="2798669" cy="2358809"/>
            </a:xfrm>
            <a:prstGeom prst="bentConnector3">
              <a:avLst>
                <a:gd name="adj1" fmla="val 10816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473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Program Root CNA Does It</a:t>
            </a:r>
          </a:p>
        </p:txBody>
      </p:sp>
      <p:sp>
        <p:nvSpPr>
          <p:cNvPr id="3" name="Content Placeholder 2"/>
          <p:cNvSpPr>
            <a:spLocks noGrp="1"/>
          </p:cNvSpPr>
          <p:nvPr>
            <p:ph idx="1"/>
          </p:nvPr>
        </p:nvSpPr>
        <p:spPr/>
        <p:txBody>
          <a:bodyPr>
            <a:normAutofit/>
          </a:bodyPr>
          <a:lstStyle/>
          <a:p>
            <a:r>
              <a:rPr lang="en-US" b="1" dirty="0">
                <a:solidFill>
                  <a:srgbClr val="000000"/>
                </a:solidFill>
                <a:latin typeface="Calibri" panose="020F0502020204030204" pitchFamily="34" charset="0"/>
              </a:rPr>
              <a:t>If you don’t already have a style that works for CVE Entries, you can borrow the Program Root CNA’s template format</a:t>
            </a:r>
          </a:p>
          <a:p>
            <a:pPr lvl="1"/>
            <a:r>
              <a:rPr lang="en-US" b="1" dirty="0">
                <a:solidFill>
                  <a:srgbClr val="000000"/>
                </a:solidFill>
                <a:latin typeface="Calibri" panose="020F0502020204030204" pitchFamily="34" charset="0"/>
              </a:rPr>
              <a:t>[VULNTYPE]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[VENDOR][PRODUCT] [VERSION] </a:t>
            </a:r>
            <a:r>
              <a:rPr lang="en-US" dirty="0">
                <a:solidFill>
                  <a:srgbClr val="000000"/>
                </a:solidFill>
                <a:latin typeface="Calibri" panose="020F0502020204030204" pitchFamily="34" charset="0"/>
              </a:rPr>
              <a:t>allows </a:t>
            </a:r>
            <a:r>
              <a:rPr lang="en-US" b="1" dirty="0">
                <a:solidFill>
                  <a:srgbClr val="000000"/>
                </a:solidFill>
                <a:latin typeface="Calibri" panose="020F0502020204030204" pitchFamily="34" charset="0"/>
              </a:rPr>
              <a:t>[ATTACKER] </a:t>
            </a:r>
            <a:r>
              <a:rPr lang="en-US" dirty="0">
                <a:solidFill>
                  <a:srgbClr val="000000"/>
                </a:solidFill>
                <a:latin typeface="Calibri" panose="020F0502020204030204" pitchFamily="34" charset="0"/>
              </a:rPr>
              <a:t>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 </a:t>
            </a:r>
          </a:p>
          <a:p>
            <a:pPr lvl="1"/>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 [PRODUCT] [VERSION] [ROOT CAUSE]</a:t>
            </a:r>
            <a:r>
              <a:rPr lang="en-US" dirty="0">
                <a:solidFill>
                  <a:srgbClr val="000000"/>
                </a:solidFill>
                <a:latin typeface="Calibri" panose="020F0502020204030204" pitchFamily="34" charset="0"/>
              </a:rPr>
              <a:t>, which allows </a:t>
            </a:r>
            <a:r>
              <a:rPr lang="en-US" b="1" dirty="0">
                <a:solidFill>
                  <a:srgbClr val="000000"/>
                </a:solidFill>
                <a:latin typeface="Calibri" panose="020F0502020204030204" pitchFamily="34" charset="0"/>
              </a:rPr>
              <a:t>[ATTACKER]</a:t>
            </a:r>
            <a:r>
              <a:rPr lang="en-US" dirty="0">
                <a:solidFill>
                  <a:srgbClr val="000000"/>
                </a:solidFill>
                <a:latin typeface="Calibri" panose="020F0502020204030204" pitchFamily="34" charset="0"/>
              </a:rPr>
              <a:t> 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a:t>
            </a:r>
          </a:p>
          <a:p>
            <a:r>
              <a:rPr lang="en-US" dirty="0"/>
              <a:t>For more information on the Program Root CNA’s style see the CVE GitHub website</a:t>
            </a:r>
          </a:p>
          <a:p>
            <a:pPr lvl="1"/>
            <a:r>
              <a:rPr lang="en-US" dirty="0">
                <a:hlinkClick r:id="rId3"/>
              </a:rPr>
              <a:t>http://cveproject.github.io/docs/content/key-details-phrasing.pdf</a:t>
            </a:r>
            <a:r>
              <a:rPr lang="en-US" dirty="0"/>
              <a:t> </a:t>
            </a:r>
          </a:p>
          <a:p>
            <a:endParaRPr lang="en-US" dirty="0"/>
          </a:p>
        </p:txBody>
      </p:sp>
    </p:spTree>
    <p:extLst>
      <p:ext uri="{BB962C8B-B14F-4D97-AF65-F5344CB8AC3E}">
        <p14:creationId xmlns:p14="http://schemas.microsoft.com/office/powerpoint/2010/main" val="256143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Shouldn’t Be in a CVE Entry</a:t>
            </a:r>
          </a:p>
        </p:txBody>
      </p:sp>
      <p:sp>
        <p:nvSpPr>
          <p:cNvPr id="3" name="Content Placeholder 2"/>
          <p:cNvSpPr>
            <a:spLocks noGrp="1"/>
          </p:cNvSpPr>
          <p:nvPr>
            <p:ph idx="1"/>
          </p:nvPr>
        </p:nvSpPr>
        <p:spPr/>
        <p:txBody>
          <a:bodyPr/>
          <a:lstStyle/>
          <a:p>
            <a:r>
              <a:rPr lang="en-US" dirty="0"/>
              <a:t>Advertising</a:t>
            </a:r>
          </a:p>
          <a:p>
            <a:r>
              <a:rPr lang="en-US" dirty="0"/>
              <a:t>Code excerpts/diffs</a:t>
            </a:r>
          </a:p>
          <a:p>
            <a:r>
              <a:rPr lang="en-US" dirty="0"/>
              <a:t>Exploits/Proof of Concepts</a:t>
            </a:r>
          </a:p>
          <a:p>
            <a:r>
              <a:rPr lang="en-US" dirty="0"/>
              <a:t>Inappropriate language</a:t>
            </a:r>
          </a:p>
        </p:txBody>
      </p:sp>
    </p:spTree>
    <p:extLst>
      <p:ext uri="{BB962C8B-B14F-4D97-AF65-F5344CB8AC3E}">
        <p14:creationId xmlns:p14="http://schemas.microsoft.com/office/powerpoint/2010/main" val="78459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endParaRPr lang="en-US"/>
          </a:p>
        </p:txBody>
      </p:sp>
      <p:sp>
        <p:nvSpPr>
          <p:cNvPr id="4" name="Title 3"/>
          <p:cNvSpPr>
            <a:spLocks noGrp="1"/>
          </p:cNvSpPr>
          <p:nvPr>
            <p:ph type="ctrTitle" sz="quarter"/>
          </p:nvPr>
        </p:nvSpPr>
        <p:spPr/>
        <p:txBody>
          <a:bodyPr/>
          <a:lstStyle/>
          <a:p>
            <a:r>
              <a:rPr lang="en-US" dirty="0"/>
              <a:t>Entry Creation Tips</a:t>
            </a:r>
          </a:p>
        </p:txBody>
      </p:sp>
    </p:spTree>
    <p:extLst>
      <p:ext uri="{BB962C8B-B14F-4D97-AF65-F5344CB8AC3E}">
        <p14:creationId xmlns:p14="http://schemas.microsoft.com/office/powerpoint/2010/main" val="223497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Using Commit IDs as Versions</a:t>
            </a:r>
          </a:p>
        </p:txBody>
      </p:sp>
      <p:sp>
        <p:nvSpPr>
          <p:cNvPr id="3" name="Content Placeholder 2"/>
          <p:cNvSpPr>
            <a:spLocks noGrp="1"/>
          </p:cNvSpPr>
          <p:nvPr>
            <p:ph idx="1"/>
          </p:nvPr>
        </p:nvSpPr>
        <p:spPr/>
        <p:txBody>
          <a:bodyPr>
            <a:normAutofit/>
          </a:bodyPr>
          <a:lstStyle/>
          <a:p>
            <a:r>
              <a:rPr lang="en-US" dirty="0"/>
              <a:t>Sometimes it is unavoidable because the product has no other versioning scheme</a:t>
            </a:r>
          </a:p>
          <a:p>
            <a:r>
              <a:rPr lang="en-US" dirty="0"/>
              <a:t>However, commit IDs present a number of problems:</a:t>
            </a:r>
          </a:p>
          <a:p>
            <a:pPr lvl="1"/>
            <a:r>
              <a:rPr lang="en-US" dirty="0"/>
              <a:t>There isn’t a good way to tell if your version of the product has </a:t>
            </a:r>
            <a:r>
              <a:rPr lang="en-US"/>
              <a:t>the commit </a:t>
            </a:r>
            <a:endParaRPr lang="en-US" dirty="0"/>
          </a:p>
          <a:p>
            <a:pPr lvl="1"/>
            <a:r>
              <a:rPr lang="en-US" dirty="0"/>
              <a:t>It’s hard to tell which version contains the commit  </a:t>
            </a:r>
          </a:p>
          <a:p>
            <a:pPr lvl="1"/>
            <a:r>
              <a:rPr lang="en-US" dirty="0"/>
              <a:t>Commit IDs change when moved to a new system, e.g., git to SVN</a:t>
            </a:r>
          </a:p>
          <a:p>
            <a:r>
              <a:rPr lang="en-US" dirty="0"/>
              <a:t>CVE-2016-7504</a:t>
            </a:r>
          </a:p>
          <a:p>
            <a:pPr lvl="1"/>
            <a:r>
              <a:rPr lang="en-US" sz="1700" dirty="0"/>
              <a:t>A use-after-free vulnerability was observed in </a:t>
            </a:r>
            <a:r>
              <a:rPr lang="en-US" sz="1700" dirty="0" err="1"/>
              <a:t>Rp_toString</a:t>
            </a:r>
            <a:r>
              <a:rPr lang="en-US" sz="1700" dirty="0"/>
              <a:t> function of </a:t>
            </a:r>
            <a:r>
              <a:rPr lang="en-US" sz="1700" dirty="0" err="1"/>
              <a:t>Artifex</a:t>
            </a:r>
            <a:r>
              <a:rPr lang="en-US" sz="1700" dirty="0"/>
              <a:t> Software, Inc. </a:t>
            </a:r>
            <a:r>
              <a:rPr lang="en-US" sz="1700" dirty="0" err="1"/>
              <a:t>MuJS</a:t>
            </a:r>
            <a:r>
              <a:rPr lang="en-US" sz="1700" dirty="0"/>
              <a:t> before </a:t>
            </a:r>
            <a:r>
              <a:rPr lang="en-US" sz="1700" dirty="0">
                <a:solidFill>
                  <a:srgbClr val="FF0000"/>
                </a:solidFill>
              </a:rPr>
              <a:t>5c337af4b3df80cf967e4f9f6a21522de84b392a</a:t>
            </a:r>
            <a:r>
              <a:rPr lang="en-US" sz="1700" dirty="0"/>
              <a:t>. A successful exploitation of this issue can lead to code execution or denial of service condition. </a:t>
            </a:r>
          </a:p>
        </p:txBody>
      </p:sp>
    </p:spTree>
    <p:extLst>
      <p:ext uri="{BB962C8B-B14F-4D97-AF65-F5344CB8AC3E}">
        <p14:creationId xmlns:p14="http://schemas.microsoft.com/office/powerpoint/2010/main" val="699917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Saying All Versions Are Affected</a:t>
            </a:r>
          </a:p>
        </p:txBody>
      </p:sp>
      <p:sp>
        <p:nvSpPr>
          <p:cNvPr id="3" name="Content Placeholder 2"/>
          <p:cNvSpPr>
            <a:spLocks noGrp="1"/>
          </p:cNvSpPr>
          <p:nvPr>
            <p:ph idx="1"/>
          </p:nvPr>
        </p:nvSpPr>
        <p:spPr/>
        <p:txBody>
          <a:bodyPr/>
          <a:lstStyle/>
          <a:p>
            <a:r>
              <a:rPr lang="en-US" dirty="0"/>
              <a:t>Avoid making statements like “all version” or “version X and later”</a:t>
            </a:r>
          </a:p>
          <a:p>
            <a:pPr lvl="1"/>
            <a:r>
              <a:rPr lang="en-US" dirty="0"/>
              <a:t>People (including security tool vendors) will take you at your word, and won’t always get the update when the vulnerability is fixed</a:t>
            </a:r>
          </a:p>
          <a:p>
            <a:r>
              <a:rPr lang="en-US" dirty="0"/>
              <a:t>CVE-2017-0341</a:t>
            </a:r>
          </a:p>
          <a:p>
            <a:pPr lvl="1"/>
            <a:r>
              <a:rPr lang="en-US" sz="1700" dirty="0">
                <a:solidFill>
                  <a:srgbClr val="FF0000"/>
                </a:solidFill>
              </a:rPr>
              <a:t>All versions </a:t>
            </a:r>
            <a:r>
              <a:rPr lang="en-US" sz="1700" dirty="0"/>
              <a:t>of the NVIDIA Windows GPU Display Driver contain a vulnerability in the kernel mode layer (nvlddmkm.sys) handler for </a:t>
            </a:r>
            <a:r>
              <a:rPr lang="en-US" sz="1700" dirty="0" err="1"/>
              <a:t>DxgDdiEscape</a:t>
            </a:r>
            <a:r>
              <a:rPr lang="en-US" sz="1700" dirty="0"/>
              <a:t> where user provided input can trigger an access to a pointer that has not been initialized which may lead to denial of service or potential escalation of privileges.</a:t>
            </a:r>
          </a:p>
          <a:p>
            <a:pPr lvl="1"/>
            <a:r>
              <a:rPr lang="en-US" dirty="0"/>
              <a:t>Fixed on May 9, 2017</a:t>
            </a:r>
          </a:p>
          <a:p>
            <a:pPr lvl="1"/>
            <a:r>
              <a:rPr lang="en-US" dirty="0">
                <a:hlinkClick r:id="rId3"/>
              </a:rPr>
              <a:t>https://nvidia.custhelp.com/app/answers/detail/a_id/4462</a:t>
            </a:r>
            <a:r>
              <a:rPr lang="en-US" dirty="0"/>
              <a:t> </a:t>
            </a:r>
          </a:p>
        </p:txBody>
      </p:sp>
    </p:spTree>
    <p:extLst>
      <p:ext uri="{BB962C8B-B14F-4D97-AF65-F5344CB8AC3E}">
        <p14:creationId xmlns:p14="http://schemas.microsoft.com/office/powerpoint/2010/main" val="310190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CVE Entry</a:t>
            </a:r>
          </a:p>
        </p:txBody>
      </p:sp>
      <p:sp>
        <p:nvSpPr>
          <p:cNvPr id="3" name="Content Placeholder 2"/>
          <p:cNvSpPr>
            <a:spLocks noGrp="1"/>
          </p:cNvSpPr>
          <p:nvPr>
            <p:ph idx="1"/>
          </p:nvPr>
        </p:nvSpPr>
        <p:spPr/>
        <p:txBody>
          <a:bodyPr/>
          <a:lstStyle/>
          <a:p>
            <a:r>
              <a:rPr lang="en-US" dirty="0"/>
              <a:t>The CVE Program Root CNA (currently MITRE) maintains the CVE List, which is a list of CVE Entries</a:t>
            </a:r>
          </a:p>
          <a:p>
            <a:r>
              <a:rPr lang="en-US" dirty="0"/>
              <a:t>A CVE Entry contains:</a:t>
            </a:r>
          </a:p>
          <a:p>
            <a:pPr lvl="1"/>
            <a:r>
              <a:rPr lang="en-US" dirty="0"/>
              <a:t>CVE ID</a:t>
            </a:r>
          </a:p>
          <a:p>
            <a:pPr lvl="1"/>
            <a:r>
              <a:rPr lang="en-US" dirty="0"/>
              <a:t>Description</a:t>
            </a:r>
          </a:p>
          <a:p>
            <a:pPr lvl="1"/>
            <a:r>
              <a:rPr lang="en-US" dirty="0"/>
              <a:t>References</a:t>
            </a:r>
          </a:p>
        </p:txBody>
      </p:sp>
      <p:pic>
        <p:nvPicPr>
          <p:cNvPr id="4" name="Picture 3"/>
          <p:cNvPicPr/>
          <p:nvPr/>
        </p:nvPicPr>
        <p:blipFill rotWithShape="1">
          <a:blip r:embed="rId3"/>
          <a:srcRect l="19551" t="25591" r="4487" b="30425"/>
          <a:stretch/>
        </p:blipFill>
        <p:spPr bwMode="auto">
          <a:xfrm>
            <a:off x="758952" y="3654245"/>
            <a:ext cx="7930896" cy="24492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620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Live Exploits</a:t>
            </a:r>
          </a:p>
        </p:txBody>
      </p:sp>
      <p:sp>
        <p:nvSpPr>
          <p:cNvPr id="3" name="Content Placeholder 2"/>
          <p:cNvSpPr>
            <a:spLocks noGrp="1"/>
          </p:cNvSpPr>
          <p:nvPr>
            <p:ph idx="1"/>
          </p:nvPr>
        </p:nvSpPr>
        <p:spPr/>
        <p:txBody>
          <a:bodyPr/>
          <a:lstStyle/>
          <a:p>
            <a:r>
              <a:rPr lang="en-US" dirty="0"/>
              <a:t>We don’t want to accidentally exploit someone</a:t>
            </a:r>
          </a:p>
          <a:p>
            <a:r>
              <a:rPr lang="en-US" dirty="0"/>
              <a:t>CVE-2016-1283 </a:t>
            </a:r>
          </a:p>
          <a:p>
            <a:pPr lvl="1"/>
            <a:r>
              <a:rPr lang="en-US" sz="1700" dirty="0"/>
              <a:t>The pcre_compile2 function in </a:t>
            </a:r>
            <a:r>
              <a:rPr lang="en-US" sz="1700" dirty="0" err="1"/>
              <a:t>pcre_compile.c</a:t>
            </a:r>
            <a:r>
              <a:rPr lang="en-US" sz="1700" dirty="0"/>
              <a:t> in PCRE 8.38 mishandles the </a:t>
            </a:r>
            <a:r>
              <a:rPr lang="en-US" sz="1700" dirty="0">
                <a:solidFill>
                  <a:srgbClr val="FF0000"/>
                </a:solidFill>
              </a:rPr>
              <a:t>/((?:F?+(?:^(?(R)a+\"){99}-))(?J)(?'R'(?'R'&lt;((?'RR'(?'R'\){97)?J)?J)(?'R'(?'R'\){99|(:(?|(?'R')(\</a:t>
            </a:r>
            <a:r>
              <a:rPr lang="en-US" sz="1700" dirty="0" err="1">
                <a:solidFill>
                  <a:srgbClr val="FF0000"/>
                </a:solidFill>
              </a:rPr>
              <a:t>k'R</a:t>
            </a:r>
            <a:r>
              <a:rPr lang="en-US" sz="1700" dirty="0">
                <a:solidFill>
                  <a:srgbClr val="FF0000"/>
                </a:solidFill>
              </a:rPr>
              <a:t>')|((?'R')))H'R'R)(H'R))))))/ </a:t>
            </a:r>
            <a:r>
              <a:rPr lang="en-US" sz="1700" dirty="0"/>
              <a:t>pattern and related patterns with named subgroups, which allows remote attackers to cause a denial of service (heap-based buffer overflow) or possibly have unspecified other impact via a crafted regular expression, as demonstrated by a JavaScript </a:t>
            </a:r>
            <a:r>
              <a:rPr lang="en-US" sz="1700" dirty="0" err="1"/>
              <a:t>RegExp</a:t>
            </a:r>
            <a:r>
              <a:rPr lang="en-US" sz="1700" dirty="0"/>
              <a:t> object encountered by </a:t>
            </a:r>
            <a:r>
              <a:rPr lang="en-US" sz="1700" dirty="0" err="1"/>
              <a:t>Konqueror</a:t>
            </a:r>
            <a:r>
              <a:rPr lang="en-US" sz="1700" dirty="0"/>
              <a:t>. </a:t>
            </a:r>
          </a:p>
        </p:txBody>
      </p:sp>
    </p:spTree>
    <p:extLst>
      <p:ext uri="{BB962C8B-B14F-4D97-AF65-F5344CB8AC3E}">
        <p14:creationId xmlns:p14="http://schemas.microsoft.com/office/powerpoint/2010/main" val="77065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Clear Which Products Are Affected</a:t>
            </a:r>
          </a:p>
        </p:txBody>
      </p:sp>
      <p:sp>
        <p:nvSpPr>
          <p:cNvPr id="3" name="Content Placeholder 2"/>
          <p:cNvSpPr>
            <a:spLocks noGrp="1"/>
          </p:cNvSpPr>
          <p:nvPr>
            <p:ph idx="1"/>
          </p:nvPr>
        </p:nvSpPr>
        <p:spPr/>
        <p:txBody>
          <a:bodyPr/>
          <a:lstStyle/>
          <a:p>
            <a:r>
              <a:rPr lang="en-US" dirty="0"/>
              <a:t>If an upstream, bundled product is affected, clearly indicate that it contains the vulnerability</a:t>
            </a:r>
          </a:p>
          <a:p>
            <a:r>
              <a:rPr lang="en-US" dirty="0"/>
              <a:t>CVE-2017-5047</a:t>
            </a:r>
          </a:p>
          <a:p>
            <a:pPr lvl="1"/>
            <a:r>
              <a:rPr lang="en-US" sz="1700" dirty="0"/>
              <a:t>An integer overflow </a:t>
            </a:r>
            <a:r>
              <a:rPr lang="en-US" sz="1700" dirty="0">
                <a:solidFill>
                  <a:srgbClr val="FF0000"/>
                </a:solidFill>
              </a:rPr>
              <a:t>in </a:t>
            </a:r>
            <a:r>
              <a:rPr lang="en-US" sz="1700" dirty="0" err="1">
                <a:solidFill>
                  <a:srgbClr val="FF0000"/>
                </a:solidFill>
              </a:rPr>
              <a:t>FFmpeg</a:t>
            </a:r>
            <a:r>
              <a:rPr lang="en-US" sz="1700" dirty="0">
                <a:solidFill>
                  <a:srgbClr val="FF0000"/>
                </a:solidFill>
              </a:rPr>
              <a:t> in Google Chrome </a:t>
            </a:r>
            <a:r>
              <a:rPr lang="en-US" sz="1700" dirty="0"/>
              <a:t>prior to 57.0.2987.98 for Mac, Windows, and Linux and 57.0.2987.108 for Android allowed a remote attacker to perform an out of bounds memory write via a crafted video file, related to </a:t>
            </a:r>
            <a:r>
              <a:rPr lang="en-US" sz="1700" dirty="0" err="1"/>
              <a:t>ChunkDemuxer</a:t>
            </a:r>
            <a:r>
              <a:rPr lang="en-US" sz="1700" dirty="0"/>
              <a:t>.</a:t>
            </a:r>
          </a:p>
          <a:p>
            <a:pPr lvl="1"/>
            <a:r>
              <a:rPr lang="en-US" dirty="0"/>
              <a:t>Readers may think that this vulnerability only affects Chrome, but it really affects any product using </a:t>
            </a:r>
            <a:r>
              <a:rPr lang="en-US" dirty="0" err="1"/>
              <a:t>FFmpeg</a:t>
            </a:r>
            <a:endParaRPr lang="en-US" dirty="0"/>
          </a:p>
          <a:p>
            <a:r>
              <a:rPr lang="en-US" dirty="0"/>
              <a:t>Program Root CNA uses the following phrasing in these cases</a:t>
            </a:r>
          </a:p>
          <a:p>
            <a:pPr lvl="1"/>
            <a:r>
              <a:rPr lang="en-US" dirty="0"/>
              <a:t>[UPSTREAM PRODUCT] [AFFECTED VERSION], as used in [DOWNSTREAM PRODUCT],</a:t>
            </a:r>
          </a:p>
        </p:txBody>
      </p:sp>
    </p:spTree>
    <p:extLst>
      <p:ext uri="{BB962C8B-B14F-4D97-AF65-F5344CB8AC3E}">
        <p14:creationId xmlns:p14="http://schemas.microsoft.com/office/powerpoint/2010/main" val="9240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endParaRPr lang="en-US"/>
          </a:p>
        </p:txBody>
      </p:sp>
      <p:sp>
        <p:nvSpPr>
          <p:cNvPr id="4" name="Title 3"/>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111625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Use</a:t>
            </a:r>
          </a:p>
        </p:txBody>
      </p:sp>
      <p:sp>
        <p:nvSpPr>
          <p:cNvPr id="3" name="Content Placeholder 2"/>
          <p:cNvSpPr>
            <a:spLocks noGrp="1"/>
          </p:cNvSpPr>
          <p:nvPr>
            <p:ph idx="1"/>
          </p:nvPr>
        </p:nvSpPr>
        <p:spPr/>
        <p:txBody>
          <a:bodyPr>
            <a:normAutofit fontScale="70000" lnSpcReduction="20000"/>
          </a:bodyPr>
          <a:lstStyle/>
          <a:p>
            <a:r>
              <a:rPr lang="en-US" dirty="0"/>
              <a:t>LICENSE</a:t>
            </a:r>
          </a:p>
          <a:p>
            <a:r>
              <a:rPr lang="en-US" u="sng" dirty="0"/>
              <a:t>Submissions</a:t>
            </a:r>
            <a:r>
              <a:rPr lang="en-US" dirty="0"/>
              <a:t>: For all materials you submit to the Common Vulnerabilities and Exposures (CVE®), you hereby grant to The MITRE Corporation (MITRE) and all CVE Numbering Authorities (CNAs) a perpetual, worldwide, non-exclusive, no-charge, royalty-free, irrevocable copyright license to reproduce, prepare derivative works of, publicly display, publicly perform, sublicense, and distribute such materials and derivative works. Unless required by applicable law or agreed to in writing, you provide such materials on an "AS IS" BASIS, WITHOUT WARRANTIES OR CONDITIONS OF ANY KIND, either express or implied, including, without limitation, any warranties or conditions of TITLE, NON-INFRINGEMENT, MERCHANTABILITY, or FITNESS FOR A PARTICULAR PURPOSE. </a:t>
            </a:r>
          </a:p>
          <a:p>
            <a:r>
              <a:rPr lang="en-US" u="sng" dirty="0"/>
              <a:t>CVE Usage</a:t>
            </a:r>
            <a:r>
              <a:rPr lang="en-US" dirty="0"/>
              <a:t>: MITRE hereby grants you a perpetual, worldwide, non-exclusive, no-charge, royalty-free, irrevocable copyright license to reproduce, prepare derivative works of, publicly display, publicly perform, sublicense, and distribute Common Vulnerabilities and Exposures (CVE®). Any copy you make for such purposes is authorized provided that you reproduce MITRE's copyright designation and this license in any such copy. </a:t>
            </a:r>
          </a:p>
          <a:p>
            <a:r>
              <a:rPr lang="en-US" dirty="0"/>
              <a:t>DISCLAIMERS</a:t>
            </a:r>
          </a:p>
          <a:p>
            <a:r>
              <a:rPr lang="en-US" dirty="0"/>
              <a:t>ALL DOCUMENTS AND THE INFORMATION CONTAINED THEREIN PROVIDED BY MITRE ARE PROVIDED ON AN "AS IS" BASIS AND THE CONTRIBUTOR, THE ORGANIZATION HE/SHE REPRESENTS OR IS SPONSORED BY (IF ANY), THE MITRE CORPORATION, ITS BOARD OF TRUSTEES, OFFICERS, AGENTS, AND EMPLOYEES, DISCLAIM ALL WARRANTIES, EXPRESS OR IMPLIED, INCLUDING BUT NOT LIMITED TO ANY WARRANTY THAT THE USE OF THE INFORMATION THEREIN WILL NOT INFRINGE ANY RIGHTS OR ANY IMPLIED WARRANTIES OF MERCHANTABILITY OR FITNESS FOR A PARTICULAR PURPOSE.</a:t>
            </a:r>
          </a:p>
          <a:p>
            <a:endParaRPr lang="en-US" dirty="0"/>
          </a:p>
        </p:txBody>
      </p:sp>
    </p:spTree>
    <p:extLst>
      <p:ext uri="{BB962C8B-B14F-4D97-AF65-F5344CB8AC3E}">
        <p14:creationId xmlns:p14="http://schemas.microsoft.com/office/powerpoint/2010/main" val="374007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CVE Entry</a:t>
            </a:r>
          </a:p>
        </p:txBody>
      </p:sp>
      <p:sp>
        <p:nvSpPr>
          <p:cNvPr id="3" name="Content Placeholder 2"/>
          <p:cNvSpPr>
            <a:spLocks noGrp="1"/>
          </p:cNvSpPr>
          <p:nvPr>
            <p:ph idx="1"/>
          </p:nvPr>
        </p:nvSpPr>
        <p:spPr/>
        <p:txBody>
          <a:bodyPr/>
          <a:lstStyle/>
          <a:p>
            <a:r>
              <a:rPr lang="en-US" dirty="0"/>
              <a:t>Tell CVE users which vulnerability the CVE ID is assigned to</a:t>
            </a:r>
          </a:p>
          <a:p>
            <a:r>
              <a:rPr lang="en-US" dirty="0"/>
              <a:t>Explain why the vulnerabilities in the CVE List are different</a:t>
            </a:r>
          </a:p>
          <a:p>
            <a:r>
              <a:rPr lang="en-US" dirty="0"/>
              <a:t>Inform users when a new CVE Entry is made public</a:t>
            </a:r>
          </a:p>
          <a:p>
            <a:r>
              <a:rPr lang="en-US" dirty="0"/>
              <a:t>Justify the counting decisions that were made</a:t>
            </a:r>
          </a:p>
          <a:p>
            <a:r>
              <a:rPr lang="en-US" dirty="0"/>
              <a:t>Create a historical log CVE ID assignments</a:t>
            </a:r>
          </a:p>
          <a:p>
            <a:endParaRPr lang="en-US" dirty="0"/>
          </a:p>
        </p:txBody>
      </p:sp>
    </p:spTree>
    <p:extLst>
      <p:ext uri="{BB962C8B-B14F-4D97-AF65-F5344CB8AC3E}">
        <p14:creationId xmlns:p14="http://schemas.microsoft.com/office/powerpoint/2010/main" val="104588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Requirements</a:t>
            </a:r>
          </a:p>
        </p:txBody>
      </p:sp>
      <p:sp>
        <p:nvSpPr>
          <p:cNvPr id="3" name="Content Placeholder 2"/>
          <p:cNvSpPr>
            <a:spLocks noGrp="1"/>
          </p:cNvSpPr>
          <p:nvPr>
            <p:ph idx="1"/>
          </p:nvPr>
        </p:nvSpPr>
        <p:spPr/>
        <p:txBody>
          <a:bodyPr>
            <a:normAutofit/>
          </a:bodyPr>
          <a:lstStyle/>
          <a:p>
            <a:r>
              <a:rPr lang="en-US" dirty="0"/>
              <a:t>Defined by Appendix B of the </a:t>
            </a:r>
            <a:r>
              <a:rPr lang="en-US" i="1" dirty="0"/>
              <a:t>CNA Rules</a:t>
            </a:r>
            <a:r>
              <a:rPr lang="en-US" dirty="0"/>
              <a:t>:</a:t>
            </a:r>
          </a:p>
          <a:p>
            <a:pPr lvl="1"/>
            <a:r>
              <a:rPr lang="en-US" dirty="0"/>
              <a:t>CVE ID</a:t>
            </a:r>
          </a:p>
          <a:p>
            <a:pPr lvl="1"/>
            <a:r>
              <a:rPr lang="en-US" dirty="0"/>
              <a:t>Product name</a:t>
            </a:r>
          </a:p>
          <a:p>
            <a:pPr lvl="1"/>
            <a:r>
              <a:rPr lang="en-US" dirty="0"/>
              <a:t>Version (affected and/or fixed)</a:t>
            </a:r>
          </a:p>
          <a:p>
            <a:pPr lvl="1"/>
            <a:r>
              <a:rPr lang="en-US" dirty="0"/>
              <a:t>Problem type (vulnerability type, root cause, and/or impact)</a:t>
            </a:r>
          </a:p>
          <a:p>
            <a:pPr lvl="1"/>
            <a:r>
              <a:rPr lang="en-US" dirty="0"/>
              <a:t>Description</a:t>
            </a:r>
          </a:p>
          <a:p>
            <a:pPr lvl="1"/>
            <a:r>
              <a:rPr lang="en-US" dirty="0"/>
              <a:t>Reference (one or more)</a:t>
            </a:r>
          </a:p>
          <a:p>
            <a:r>
              <a:rPr lang="en-US" dirty="0"/>
              <a:t>Accept the CVE Program’s Terms of Use</a:t>
            </a:r>
          </a:p>
          <a:p>
            <a:pPr lvl="1"/>
            <a:r>
              <a:rPr lang="en-US" dirty="0">
                <a:hlinkClick r:id="rId2"/>
              </a:rPr>
              <a:t>https://cve.mitre.org/about/termsofuse.html</a:t>
            </a:r>
            <a:endParaRPr lang="en-US" dirty="0"/>
          </a:p>
          <a:p>
            <a:pPr lvl="1"/>
            <a:r>
              <a:rPr lang="en-US" dirty="0"/>
              <a:t>Acceptance is required so that the CVE Program Root CNA can make the CVE List freely available to anyone who wants to use it</a:t>
            </a:r>
          </a:p>
        </p:txBody>
      </p:sp>
    </p:spTree>
    <p:extLst>
      <p:ext uri="{BB962C8B-B14F-4D97-AF65-F5344CB8AC3E}">
        <p14:creationId xmlns:p14="http://schemas.microsoft.com/office/powerpoint/2010/main" val="26593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Requirements</a:t>
            </a:r>
          </a:p>
        </p:txBody>
      </p:sp>
      <p:sp>
        <p:nvSpPr>
          <p:cNvPr id="3" name="Content Placeholder 2"/>
          <p:cNvSpPr>
            <a:spLocks noGrp="1"/>
          </p:cNvSpPr>
          <p:nvPr>
            <p:ph idx="1"/>
          </p:nvPr>
        </p:nvSpPr>
        <p:spPr/>
        <p:txBody>
          <a:bodyPr/>
          <a:lstStyle/>
          <a:p>
            <a:r>
              <a:rPr lang="en-US" dirty="0"/>
              <a:t>Must contain the product, version, and problem type information</a:t>
            </a:r>
          </a:p>
          <a:p>
            <a:pPr lvl="1"/>
            <a:r>
              <a:rPr lang="en-US" dirty="0"/>
              <a:t>The product, version, and problem type are also submitted as separate fields</a:t>
            </a:r>
          </a:p>
          <a:p>
            <a:pPr lvl="1"/>
            <a:r>
              <a:rPr lang="en-US" dirty="0"/>
              <a:t>They need to be in both locations because the separate fields are not currently included in the CVE List used by downstream users</a:t>
            </a:r>
          </a:p>
          <a:p>
            <a:r>
              <a:rPr lang="en-US" dirty="0"/>
              <a:t>Only information in the provided References can be included in the Description</a:t>
            </a:r>
          </a:p>
          <a:p>
            <a:pPr lvl="1"/>
            <a:r>
              <a:rPr lang="en-US" dirty="0"/>
              <a:t>The CVE Program needs to be trusted not to leak the privileged information reporters share with it. Requiring that every detail be backed up by another source helps keep this trust</a:t>
            </a:r>
          </a:p>
          <a:p>
            <a:r>
              <a:rPr lang="en-US" dirty="0"/>
              <a:t>Only relevant information about the vulnerability should be included</a:t>
            </a:r>
          </a:p>
          <a:p>
            <a:r>
              <a:rPr lang="en-US" dirty="0"/>
              <a:t>Must be in English (when sent to the Program Root CNA)</a:t>
            </a:r>
          </a:p>
          <a:p>
            <a:endParaRPr lang="en-US" dirty="0"/>
          </a:p>
        </p:txBody>
      </p:sp>
    </p:spTree>
    <p:extLst>
      <p:ext uri="{BB962C8B-B14F-4D97-AF65-F5344CB8AC3E}">
        <p14:creationId xmlns:p14="http://schemas.microsoft.com/office/powerpoint/2010/main" val="139679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Often Included</a:t>
            </a:r>
          </a:p>
        </p:txBody>
      </p:sp>
      <p:sp>
        <p:nvSpPr>
          <p:cNvPr id="3" name="Content Placeholder 2"/>
          <p:cNvSpPr>
            <a:spLocks noGrp="1"/>
          </p:cNvSpPr>
          <p:nvPr>
            <p:ph idx="1"/>
          </p:nvPr>
        </p:nvSpPr>
        <p:spPr>
          <a:xfrm>
            <a:off x="609600" y="1329812"/>
            <a:ext cx="8482781" cy="4589745"/>
          </a:xfrm>
        </p:spPr>
        <p:txBody>
          <a:bodyPr>
            <a:normAutofit fontScale="92500" lnSpcReduction="10000"/>
          </a:bodyPr>
          <a:lstStyle/>
          <a:p>
            <a:r>
              <a:rPr lang="en-US" dirty="0"/>
              <a:t>Distinguishing Details</a:t>
            </a:r>
          </a:p>
          <a:p>
            <a:pPr lvl="1"/>
            <a:r>
              <a:rPr lang="en-US" dirty="0"/>
              <a:t>Component names</a:t>
            </a:r>
          </a:p>
          <a:p>
            <a:pPr lvl="1"/>
            <a:r>
              <a:rPr lang="en-US" dirty="0"/>
              <a:t>Attack vectors</a:t>
            </a:r>
          </a:p>
          <a:p>
            <a:pPr lvl="1"/>
            <a:r>
              <a:rPr lang="en-US" dirty="0"/>
              <a:t>Root cause</a:t>
            </a:r>
          </a:p>
          <a:p>
            <a:r>
              <a:rPr lang="en-US" dirty="0"/>
              <a:t>Threat Details</a:t>
            </a:r>
          </a:p>
          <a:p>
            <a:pPr lvl="1"/>
            <a:r>
              <a:rPr lang="en-US" dirty="0"/>
              <a:t>Attacker</a:t>
            </a:r>
          </a:p>
          <a:p>
            <a:pPr lvl="1"/>
            <a:r>
              <a:rPr lang="en-US" dirty="0"/>
              <a:t>Impact</a:t>
            </a:r>
          </a:p>
          <a:p>
            <a:r>
              <a:rPr lang="en-US" dirty="0"/>
              <a:t>Remediation Details*</a:t>
            </a:r>
          </a:p>
          <a:p>
            <a:r>
              <a:rPr lang="en-US" dirty="0"/>
              <a:t>Conditions</a:t>
            </a:r>
          </a:p>
          <a:p>
            <a:r>
              <a:rPr lang="en-US" dirty="0"/>
              <a:t>Proof of Concepts (</a:t>
            </a:r>
            <a:r>
              <a:rPr lang="en-US" dirty="0" err="1"/>
              <a:t>PoC</a:t>
            </a:r>
            <a:r>
              <a:rPr lang="en-US" dirty="0"/>
              <a:t>)*</a:t>
            </a:r>
          </a:p>
          <a:p>
            <a:r>
              <a:rPr lang="en-US" dirty="0"/>
              <a:t>Credits*</a:t>
            </a:r>
          </a:p>
          <a:p>
            <a:pPr marL="0" indent="0">
              <a:buNone/>
            </a:pPr>
            <a:endParaRPr lang="en-US" dirty="0"/>
          </a:p>
          <a:p>
            <a:pPr marL="117475" indent="-111125">
              <a:buNone/>
              <a:tabLst>
                <a:tab pos="117475" algn="l"/>
              </a:tabLst>
            </a:pPr>
            <a:r>
              <a:rPr lang="en-US" sz="1700" b="0" dirty="0"/>
              <a:t>*	Not traditionally included (by Program Root CNA) in CVE Entry Descriptions</a:t>
            </a:r>
          </a:p>
        </p:txBody>
      </p:sp>
    </p:spTree>
    <p:extLst>
      <p:ext uri="{BB962C8B-B14F-4D97-AF65-F5344CB8AC3E}">
        <p14:creationId xmlns:p14="http://schemas.microsoft.com/office/powerpoint/2010/main" val="322707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Entries</a:t>
            </a:r>
          </a:p>
        </p:txBody>
      </p:sp>
      <p:sp>
        <p:nvSpPr>
          <p:cNvPr id="3" name="Content Placeholder 2"/>
          <p:cNvSpPr>
            <a:spLocks noGrp="1"/>
          </p:cNvSpPr>
          <p:nvPr>
            <p:ph idx="1"/>
          </p:nvPr>
        </p:nvSpPr>
        <p:spPr/>
        <p:txBody>
          <a:bodyPr>
            <a:normAutofit/>
          </a:bodyPr>
          <a:lstStyle/>
          <a:p>
            <a:r>
              <a:rPr lang="en-US" dirty="0"/>
              <a:t>Writing good Descriptions is as much art as it is science</a:t>
            </a:r>
          </a:p>
          <a:p>
            <a:r>
              <a:rPr lang="en-US" dirty="0"/>
              <a:t>Too few details result in:</a:t>
            </a:r>
          </a:p>
          <a:p>
            <a:pPr lvl="1"/>
            <a:r>
              <a:rPr lang="en-US" dirty="0"/>
              <a:t>Users not being able to tell which vulnerability the ID is assigned to</a:t>
            </a:r>
          </a:p>
          <a:p>
            <a:pPr lvl="1"/>
            <a:r>
              <a:rPr lang="en-US" dirty="0"/>
              <a:t>Duplicate assignments</a:t>
            </a:r>
          </a:p>
          <a:p>
            <a:r>
              <a:rPr lang="en-US" dirty="0"/>
              <a:t>Too many details result in:</a:t>
            </a:r>
          </a:p>
          <a:p>
            <a:pPr lvl="1"/>
            <a:r>
              <a:rPr lang="en-US" dirty="0"/>
              <a:t>Makes the Description more difficult to read</a:t>
            </a:r>
          </a:p>
          <a:p>
            <a:pPr lvl="1"/>
            <a:r>
              <a:rPr lang="en-US" dirty="0"/>
              <a:t>Increases the chance of errors</a:t>
            </a:r>
          </a:p>
          <a:p>
            <a:r>
              <a:rPr lang="en-US" dirty="0"/>
              <a:t>The perfect CVE Entry gives just enough information to identify and distinguish the vulnerability from others, and nothing else</a:t>
            </a:r>
          </a:p>
        </p:txBody>
      </p:sp>
    </p:spTree>
    <p:extLst>
      <p:ext uri="{BB962C8B-B14F-4D97-AF65-F5344CB8AC3E}">
        <p14:creationId xmlns:p14="http://schemas.microsoft.com/office/powerpoint/2010/main" val="243849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Include More than the Minimum?</a:t>
            </a:r>
          </a:p>
        </p:txBody>
      </p:sp>
      <p:sp>
        <p:nvSpPr>
          <p:cNvPr id="3" name="Content Placeholder 2"/>
          <p:cNvSpPr>
            <a:spLocks noGrp="1"/>
          </p:cNvSpPr>
          <p:nvPr>
            <p:ph idx="1"/>
          </p:nvPr>
        </p:nvSpPr>
        <p:spPr/>
        <p:txBody>
          <a:bodyPr/>
          <a:lstStyle/>
          <a:p>
            <a:r>
              <a:rPr lang="en-US" dirty="0"/>
              <a:t>Entries with the minimum details do not always meet the goals of a CVE Entry:</a:t>
            </a:r>
          </a:p>
          <a:p>
            <a:pPr lvl="1"/>
            <a:r>
              <a:rPr lang="en-US" dirty="0"/>
              <a:t>Tell CVE users which vulnerability the CVE ID is assigned to</a:t>
            </a:r>
          </a:p>
          <a:p>
            <a:pPr lvl="1"/>
            <a:r>
              <a:rPr lang="en-US" dirty="0"/>
              <a:t>Explain why the vulnerabilities in the CVE List are different</a:t>
            </a:r>
          </a:p>
          <a:p>
            <a:pPr lvl="1"/>
            <a:r>
              <a:rPr lang="en-US" dirty="0"/>
              <a:t>Inform users when a new CVE Entry is made public</a:t>
            </a:r>
          </a:p>
          <a:p>
            <a:pPr lvl="1"/>
            <a:r>
              <a:rPr lang="en-US" dirty="0"/>
              <a:t>Justify the counting decisions that were made</a:t>
            </a:r>
          </a:p>
          <a:p>
            <a:r>
              <a:rPr lang="en-US" dirty="0"/>
              <a:t>Including more information will help downstream users</a:t>
            </a:r>
          </a:p>
        </p:txBody>
      </p:sp>
    </p:spTree>
    <p:extLst>
      <p:ext uri="{BB962C8B-B14F-4D97-AF65-F5344CB8AC3E}">
        <p14:creationId xmlns:p14="http://schemas.microsoft.com/office/powerpoint/2010/main" val="12599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66587" cy="868362"/>
          </a:xfrm>
        </p:spPr>
        <p:txBody>
          <a:bodyPr>
            <a:normAutofit/>
          </a:bodyPr>
          <a:lstStyle/>
          <a:p>
            <a:r>
              <a:rPr lang="en-US" dirty="0"/>
              <a:t>Example 1: Minimum Information Comparison</a:t>
            </a:r>
          </a:p>
        </p:txBody>
      </p:sp>
      <p:sp>
        <p:nvSpPr>
          <p:cNvPr id="3" name="Content Placeholder 2"/>
          <p:cNvSpPr>
            <a:spLocks noGrp="1"/>
          </p:cNvSpPr>
          <p:nvPr>
            <p:ph idx="1"/>
          </p:nvPr>
        </p:nvSpPr>
        <p:spPr/>
        <p:txBody>
          <a:bodyPr/>
          <a:lstStyle/>
          <a:p>
            <a:r>
              <a:rPr lang="en-US" dirty="0"/>
              <a:t>CVE-2016-7280</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CVE-2016-7206.</a:t>
            </a:r>
          </a:p>
          <a:p>
            <a:r>
              <a:rPr lang="en-US" dirty="0"/>
              <a:t>  CVE-2016-7206</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CVE-2016-7280.</a:t>
            </a:r>
          </a:p>
          <a:p>
            <a:r>
              <a:rPr lang="en-US" dirty="0"/>
              <a:t>These two entries are identical.  As far as the outside world is concerned, they might as well be the same entry</a:t>
            </a:r>
          </a:p>
          <a:p>
            <a:endParaRPr lang="en-US" dirty="0"/>
          </a:p>
        </p:txBody>
      </p:sp>
    </p:spTree>
    <p:extLst>
      <p:ext uri="{BB962C8B-B14F-4D97-AF65-F5344CB8AC3E}">
        <p14:creationId xmlns:p14="http://schemas.microsoft.com/office/powerpoint/2010/main" val="2010821858"/>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046EF137D886814EA48E9F4D2AC65CA0" ma:contentTypeVersion="4" ma:contentTypeDescription="Materials and documents that contain MITRE authored content and other content directly attributable to MITRE and its work" ma:contentTypeScope="" ma:versionID="9e7c9f56b2734f566fdb5204fe796dc0">
  <xsd:schema xmlns:xsd="http://www.w3.org/2001/XMLSchema" xmlns:xs="http://www.w3.org/2001/XMLSchema" xmlns:p="http://schemas.microsoft.com/office/2006/metadata/properties" xmlns:ns1="http://schemas.microsoft.com/sharepoint/v3" xmlns:ns2="http://schemas.microsoft.com/sharepoint/v3/fields" xmlns:ns3="c3cfd81e-ca69-4211-966f-1b3244494c2d" targetNamespace="http://schemas.microsoft.com/office/2006/metadata/properties" ma:root="true" ma:fieldsID="2502f5ea607b95f7d2307a10387476b6" ns1:_="" ns2:_="" ns3:_="">
    <xsd:import namespace="http://schemas.microsoft.com/sharepoint/v3"/>
    <xsd:import namespace="http://schemas.microsoft.com/sharepoint/v3/fields"/>
    <xsd:import namespace="c3cfd81e-ca69-4211-966f-1b3244494c2d"/>
    <xsd:element name="properties">
      <xsd:complexType>
        <xsd:sequence>
          <xsd:element name="documentManagement">
            <xsd:complexType>
              <xsd:all>
                <xsd:element ref="ns2:_Contributor" minOccurs="0"/>
                <xsd:element ref="ns1:MITRE_x0020_Sensitivity"/>
                <xsd:element ref="ns1:Release_x0020_Statement"/>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cfd81e-ca69-4211-966f-1b3244494c2d"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Props1.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2.xml><?xml version="1.0" encoding="utf-8"?>
<ds:datastoreItem xmlns:ds="http://schemas.openxmlformats.org/officeDocument/2006/customXml" ds:itemID="{DA4BE8BC-21DD-494E-8FAB-B2E9DD91F2E2}">
  <ds:schemaRefs>
    <ds:schemaRef ds:uri="http://schemas.microsoft.com/office/2006/metadata/customXsn"/>
  </ds:schemaRefs>
</ds:datastoreItem>
</file>

<file path=customXml/itemProps3.xml><?xml version="1.0" encoding="utf-8"?>
<ds:datastoreItem xmlns:ds="http://schemas.openxmlformats.org/officeDocument/2006/customXml" ds:itemID="{A65AD2E1-D25C-4989-A7E5-178B1A4BD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c3cfd81e-ca69-4211-966f-1b3244494c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60E1BCA-B7C8-4D5D-A2B9-87067345F3DD}">
  <ds:schemaRefs>
    <ds:schemaRef ds:uri="http://schemas.microsoft.com/office/2006/metadata/properties"/>
    <ds:schemaRef ds:uri="http://schemas.microsoft.com/office/infopath/2007/PartnerControls"/>
    <ds:schemaRef ds:uri="http://schemas.microsoft.com/sharepoint/v3"/>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Presentation6</Template>
  <TotalTime>23997</TotalTime>
  <Words>2101</Words>
  <Application>Microsoft Office PowerPoint</Application>
  <PresentationFormat>On-screen Show (4:3)</PresentationFormat>
  <Paragraphs>168</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Helvetica LT Std</vt:lpstr>
      <vt:lpstr>Wingdings</vt:lpstr>
      <vt:lpstr>Presentation6</vt:lpstr>
      <vt:lpstr>CVE Entry Creation</vt:lpstr>
      <vt:lpstr>What Is a CVE Entry</vt:lpstr>
      <vt:lpstr>Purpose of a CVE Entry</vt:lpstr>
      <vt:lpstr>Minimum Requirements</vt:lpstr>
      <vt:lpstr>Minimum Description Requirements</vt:lpstr>
      <vt:lpstr>Additional Information Often Included</vt:lpstr>
      <vt:lpstr>Goldilocks Entries</vt:lpstr>
      <vt:lpstr>Why Include More than the Minimum?</vt:lpstr>
      <vt:lpstr>Example 1: Minimum Information Comparison</vt:lpstr>
      <vt:lpstr>Example 2: Distinguishable Through the Component</vt:lpstr>
      <vt:lpstr>Example 3: Descriptive Root Cause</vt:lpstr>
      <vt:lpstr>Example 4: Too Specific</vt:lpstr>
      <vt:lpstr>What Should You Do</vt:lpstr>
      <vt:lpstr>Example: Formatting Requires Description Change for CVE Entry Submission</vt:lpstr>
      <vt:lpstr>How Program Root CNA Does It</vt:lpstr>
      <vt:lpstr>What Shouldn’t Be in a CVE Entry</vt:lpstr>
      <vt:lpstr>Entry Creation Tips</vt:lpstr>
      <vt:lpstr>Avoid Using Commit IDs as Versions</vt:lpstr>
      <vt:lpstr>Avoid Saying All Versions Are Affected</vt:lpstr>
      <vt:lpstr>Avoid Live Exploits</vt:lpstr>
      <vt:lpstr>Be Clear Which Products Are Affected</vt:lpstr>
      <vt:lpstr>Backup Slides</vt:lpstr>
      <vt:lpstr>Terms of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PowerPoint Template</dc:title>
  <dc:creator>Evans, Jonathan L.</dc:creator>
  <cp:lastModifiedBy>Robert Roberge</cp:lastModifiedBy>
  <cp:revision>156</cp:revision>
  <dcterms:created xsi:type="dcterms:W3CDTF">2017-05-01T12:30:03Z</dcterms:created>
  <dcterms:modified xsi:type="dcterms:W3CDTF">2019-02-14T18:04:37Z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0x010100823A99C636F7423283FB0D200866C61300046EF137D886814EA48E9F4D2AC65CA0</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