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52"/>
  </p:notesMasterIdLst>
  <p:handoutMasterIdLst>
    <p:handoutMasterId r:id="rId53"/>
  </p:handoutMasterIdLst>
  <p:sldIdLst>
    <p:sldId id="256" r:id="rId5"/>
    <p:sldId id="260" r:id="rId6"/>
    <p:sldId id="281" r:id="rId7"/>
    <p:sldId id="282" r:id="rId8"/>
    <p:sldId id="283" r:id="rId9"/>
    <p:sldId id="314" r:id="rId10"/>
    <p:sldId id="299" r:id="rId11"/>
    <p:sldId id="261" r:id="rId12"/>
    <p:sldId id="269" r:id="rId13"/>
    <p:sldId id="271" r:id="rId14"/>
    <p:sldId id="262" r:id="rId15"/>
    <p:sldId id="270" r:id="rId16"/>
    <p:sldId id="272" r:id="rId17"/>
    <p:sldId id="275" r:id="rId18"/>
    <p:sldId id="273" r:id="rId19"/>
    <p:sldId id="315" r:id="rId20"/>
    <p:sldId id="264" r:id="rId21"/>
    <p:sldId id="316" r:id="rId22"/>
    <p:sldId id="288" r:id="rId23"/>
    <p:sldId id="289" r:id="rId24"/>
    <p:sldId id="290" r:id="rId25"/>
    <p:sldId id="291" r:id="rId26"/>
    <p:sldId id="292" r:id="rId27"/>
    <p:sldId id="293" r:id="rId28"/>
    <p:sldId id="294" r:id="rId29"/>
    <p:sldId id="295" r:id="rId30"/>
    <p:sldId id="296" r:id="rId31"/>
    <p:sldId id="317" r:id="rId32"/>
    <p:sldId id="301" r:id="rId33"/>
    <p:sldId id="302" r:id="rId34"/>
    <p:sldId id="284" r:id="rId35"/>
    <p:sldId id="285" r:id="rId36"/>
    <p:sldId id="286" r:id="rId37"/>
    <p:sldId id="287" r:id="rId38"/>
    <p:sldId id="265" r:id="rId39"/>
    <p:sldId id="268" r:id="rId40"/>
    <p:sldId id="318" r:id="rId41"/>
    <p:sldId id="304" r:id="rId42"/>
    <p:sldId id="305" r:id="rId43"/>
    <p:sldId id="306" r:id="rId44"/>
    <p:sldId id="307" r:id="rId45"/>
    <p:sldId id="308" r:id="rId46"/>
    <p:sldId id="309" r:id="rId47"/>
    <p:sldId id="310" r:id="rId48"/>
    <p:sldId id="311" r:id="rId49"/>
    <p:sldId id="312" r:id="rId50"/>
    <p:sldId id="313" r:id="rId51"/>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4B0CD3-FC9E-4ACB-A694-13D40C651DE3}">
          <p14:sldIdLst>
            <p14:sldId id="256"/>
            <p14:sldId id="260"/>
            <p14:sldId id="281"/>
            <p14:sldId id="282"/>
            <p14:sldId id="283"/>
            <p14:sldId id="314"/>
            <p14:sldId id="299"/>
            <p14:sldId id="261"/>
            <p14:sldId id="269"/>
            <p14:sldId id="271"/>
            <p14:sldId id="262"/>
            <p14:sldId id="270"/>
            <p14:sldId id="272"/>
            <p14:sldId id="275"/>
            <p14:sldId id="273"/>
            <p14:sldId id="315"/>
            <p14:sldId id="264"/>
            <p14:sldId id="316"/>
            <p14:sldId id="288"/>
            <p14:sldId id="289"/>
            <p14:sldId id="290"/>
            <p14:sldId id="291"/>
            <p14:sldId id="292"/>
            <p14:sldId id="293"/>
            <p14:sldId id="294"/>
            <p14:sldId id="295"/>
            <p14:sldId id="296"/>
          </p14:sldIdLst>
        </p14:section>
        <p14:section name="Submissions thru GitHub" id="{C0FE922D-3292-43A6-82D2-CC658DE46AC0}">
          <p14:sldIdLst>
            <p14:sldId id="317"/>
            <p14:sldId id="301"/>
            <p14:sldId id="302"/>
            <p14:sldId id="284"/>
            <p14:sldId id="285"/>
            <p14:sldId id="286"/>
            <p14:sldId id="287"/>
            <p14:sldId id="265"/>
            <p14:sldId id="268"/>
          </p14:sldIdLst>
        </p14:section>
        <p14:section name="Backup Slides" id="{CB2F0CD1-B11D-4F89-89BB-D0E72192A568}">
          <p14:sldIdLst>
            <p14:sldId id="318"/>
            <p14:sldId id="304"/>
            <p14:sldId id="305"/>
            <p14:sldId id="306"/>
            <p14:sldId id="307"/>
            <p14:sldId id="308"/>
            <p14:sldId id="309"/>
            <p14:sldId id="310"/>
            <p14:sldId id="311"/>
            <p14:sldId id="312"/>
            <p14:sldId id="3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3" autoAdjust="0"/>
    <p:restoredTop sz="74974" autoAdjust="0"/>
  </p:normalViewPr>
  <p:slideViewPr>
    <p:cSldViewPr snapToGrid="0">
      <p:cViewPr varScale="1">
        <p:scale>
          <a:sx n="94" d="100"/>
          <a:sy n="94" d="100"/>
        </p:scale>
        <p:origin x="114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24"/>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9930" y="0"/>
            <a:ext cx="3044719" cy="467231"/>
          </a:xfrm>
          <a:prstGeom prst="rect">
            <a:avLst/>
          </a:prstGeom>
        </p:spPr>
        <p:txBody>
          <a:bodyPr vert="horz" lIns="93360" tIns="46680" rIns="93360" bIns="46680" rtlCol="0"/>
          <a:lstStyle>
            <a:lvl1pPr algn="r">
              <a:defRPr sz="1200"/>
            </a:lvl1pPr>
          </a:lstStyle>
          <a:p>
            <a:fld id="{FD8C879B-2DAC-426D-B5B4-08F42B952A26}" type="datetimeFigureOut">
              <a:rPr lang="en-US" smtClean="0"/>
              <a:t>10/9/2019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7231"/>
          </a:xfrm>
          <a:prstGeom prst="rect">
            <a:avLst/>
          </a:prstGeom>
        </p:spPr>
        <p:txBody>
          <a:bodyPr vert="horz" lIns="93360" tIns="46680" rIns="93360" bIns="46680" rtlCol="0"/>
          <a:lstStyle>
            <a:lvl1pPr algn="r">
              <a:defRPr sz="1200"/>
            </a:lvl1pPr>
          </a:lstStyle>
          <a:p>
            <a:fld id="{92E54576-A3BB-48F9-891E-992E86D01A7B}" type="datetimeFigureOut">
              <a:rPr lang="en-US" smtClean="0"/>
              <a:t>10/9/2019</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60" tIns="46680" rIns="93360" bIns="4668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6"/>
            <a:ext cx="3044719" cy="467230"/>
          </a:xfrm>
          <a:prstGeom prst="rect">
            <a:avLst/>
          </a:prstGeom>
        </p:spPr>
        <p:txBody>
          <a:bodyPr vert="horz" lIns="93360" tIns="46680" rIns="93360" bIns="4668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So now that you know how to create CVE entries, how to get them to MITRE?</a:t>
            </a: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914412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Here is an example of a flat file submission.</a:t>
            </a:r>
          </a:p>
        </p:txBody>
      </p:sp>
      <p:sp>
        <p:nvSpPr>
          <p:cNvPr id="4" name="Slide Number Placeholder 3"/>
          <p:cNvSpPr>
            <a:spLocks noGrp="1"/>
          </p:cNvSpPr>
          <p:nvPr>
            <p:ph type="sldNum" sz="quarter" idx="5"/>
          </p:nvPr>
        </p:nvSpPr>
        <p:spPr/>
        <p:txBody>
          <a:bodyPr/>
          <a:lstStyle/>
          <a:p>
            <a:fld id="{D58F3C89-9E49-4851-A18A-DAECD34FD650}" type="slidenum">
              <a:rPr lang="en-US" smtClean="0"/>
              <a:t>10</a:t>
            </a:fld>
            <a:endParaRPr lang="en-US"/>
          </a:p>
        </p:txBody>
      </p:sp>
    </p:spTree>
    <p:extLst>
      <p:ext uri="{BB962C8B-B14F-4D97-AF65-F5344CB8AC3E}">
        <p14:creationId xmlns:p14="http://schemas.microsoft.com/office/powerpoint/2010/main" val="3814051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comma-separated values format is very similar to flat file format, except the field headers are no longer needed and everything is on a single line separated by a comma.  If there is a comma or quote character in the field value, then enclose the field in double quotes.  If there is a double quote character in the field value, use two double-quote characters and please do not use embedded line-breaks.</a:t>
            </a:r>
          </a:p>
        </p:txBody>
      </p:sp>
      <p:sp>
        <p:nvSpPr>
          <p:cNvPr id="4" name="Slide Number Placeholder 3"/>
          <p:cNvSpPr>
            <a:spLocks noGrp="1"/>
          </p:cNvSpPr>
          <p:nvPr>
            <p:ph type="sldNum" sz="quarter" idx="5"/>
          </p:nvPr>
        </p:nvSpPr>
        <p:spPr/>
        <p:txBody>
          <a:bodyPr/>
          <a:lstStyle/>
          <a:p>
            <a:fld id="{D58F3C89-9E49-4851-A18A-DAECD34FD650}" type="slidenum">
              <a:rPr lang="en-US" smtClean="0"/>
              <a:t>11</a:t>
            </a:fld>
            <a:endParaRPr lang="en-US"/>
          </a:p>
        </p:txBody>
      </p:sp>
    </p:spTree>
    <p:extLst>
      <p:ext uri="{BB962C8B-B14F-4D97-AF65-F5344CB8AC3E}">
        <p14:creationId xmlns:p14="http://schemas.microsoft.com/office/powerpoint/2010/main" val="2289812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To submit </a:t>
            </a:r>
            <a:r>
              <a:rPr lang="en-US" dirty="0"/>
              <a:t>multiple entries, put them in the same file, each on their own line.  Again, if there are multiple product and versions, separate them by a semicolon, and if there are multiple references, separate them by a space.</a:t>
            </a:r>
          </a:p>
        </p:txBody>
      </p:sp>
      <p:sp>
        <p:nvSpPr>
          <p:cNvPr id="4" name="Slide Number Placeholder 3"/>
          <p:cNvSpPr>
            <a:spLocks noGrp="1"/>
          </p:cNvSpPr>
          <p:nvPr>
            <p:ph type="sldNum" sz="quarter" idx="5"/>
          </p:nvPr>
        </p:nvSpPr>
        <p:spPr/>
        <p:txBody>
          <a:bodyPr/>
          <a:lstStyle/>
          <a:p>
            <a:fld id="{D58F3C89-9E49-4851-A18A-DAECD34FD650}" type="slidenum">
              <a:rPr lang="en-US" smtClean="0"/>
              <a:t>12</a:t>
            </a:fld>
            <a:endParaRPr lang="en-US"/>
          </a:p>
        </p:txBody>
      </p:sp>
    </p:spTree>
    <p:extLst>
      <p:ext uri="{BB962C8B-B14F-4D97-AF65-F5344CB8AC3E}">
        <p14:creationId xmlns:p14="http://schemas.microsoft.com/office/powerpoint/2010/main" val="403714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Here is an example of the CSV submission.</a:t>
            </a:r>
          </a:p>
        </p:txBody>
      </p:sp>
      <p:sp>
        <p:nvSpPr>
          <p:cNvPr id="4" name="Slide Number Placeholder 3"/>
          <p:cNvSpPr>
            <a:spLocks noGrp="1"/>
          </p:cNvSpPr>
          <p:nvPr>
            <p:ph type="sldNum" sz="quarter" idx="5"/>
          </p:nvPr>
        </p:nvSpPr>
        <p:spPr/>
        <p:txBody>
          <a:bodyPr/>
          <a:lstStyle/>
          <a:p>
            <a:fld id="{D58F3C89-9E49-4851-A18A-DAECD34FD650}" type="slidenum">
              <a:rPr lang="en-US" smtClean="0"/>
              <a:t>13</a:t>
            </a:fld>
            <a:endParaRPr lang="en-US"/>
          </a:p>
        </p:txBody>
      </p:sp>
    </p:spTree>
    <p:extLst>
      <p:ext uri="{BB962C8B-B14F-4D97-AF65-F5344CB8AC3E}">
        <p14:creationId xmlns:p14="http://schemas.microsoft.com/office/powerpoint/2010/main" val="1626551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JSON is a little different.  It handles product and version information in a more structured way.  It also supports more fields than just the minimum, such as CVSS vectors, impact, and credits.  The full list of the supported fields in the format specification on the automation working group’s GitHub repo.</a:t>
            </a:r>
          </a:p>
        </p:txBody>
      </p:sp>
      <p:sp>
        <p:nvSpPr>
          <p:cNvPr id="4" name="Slide Number Placeholder 3"/>
          <p:cNvSpPr>
            <a:spLocks noGrp="1"/>
          </p:cNvSpPr>
          <p:nvPr>
            <p:ph type="sldNum" sz="quarter" idx="5"/>
          </p:nvPr>
        </p:nvSpPr>
        <p:spPr/>
        <p:txBody>
          <a:bodyPr/>
          <a:lstStyle/>
          <a:p>
            <a:fld id="{D58F3C89-9E49-4851-A18A-DAECD34FD650}" type="slidenum">
              <a:rPr lang="en-US" smtClean="0"/>
              <a:t>14</a:t>
            </a:fld>
            <a:endParaRPr lang="en-US"/>
          </a:p>
        </p:txBody>
      </p:sp>
    </p:spTree>
    <p:extLst>
      <p:ext uri="{BB962C8B-B14F-4D97-AF65-F5344CB8AC3E}">
        <p14:creationId xmlns:p14="http://schemas.microsoft.com/office/powerpoint/2010/main" val="1220403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Here is an example of a JSON submission.  You can see that there can be multiple vendors, which can have multiple products, which can have multiple versions.  Another thing to note here is that you can provide multiple descriptions if you want to provide translations to languages other than English.</a:t>
            </a:r>
          </a:p>
        </p:txBody>
      </p:sp>
      <p:sp>
        <p:nvSpPr>
          <p:cNvPr id="4" name="Slide Number Placeholder 3"/>
          <p:cNvSpPr>
            <a:spLocks noGrp="1"/>
          </p:cNvSpPr>
          <p:nvPr>
            <p:ph type="sldNum" sz="quarter" idx="5"/>
          </p:nvPr>
        </p:nvSpPr>
        <p:spPr/>
        <p:txBody>
          <a:bodyPr/>
          <a:lstStyle/>
          <a:p>
            <a:fld id="{D58F3C89-9E49-4851-A18A-DAECD34FD650}" type="slidenum">
              <a:rPr lang="en-US" smtClean="0"/>
              <a:t>15</a:t>
            </a:fld>
            <a:endParaRPr lang="en-US"/>
          </a:p>
        </p:txBody>
      </p:sp>
    </p:spTree>
    <p:extLst>
      <p:ext uri="{BB962C8B-B14F-4D97-AF65-F5344CB8AC3E}">
        <p14:creationId xmlns:p14="http://schemas.microsoft.com/office/powerpoint/2010/main" val="1577637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So once you have formatted the entries, you are ready send it to MITRE.  How do you do that?</a:t>
            </a:r>
          </a:p>
        </p:txBody>
      </p:sp>
      <p:sp>
        <p:nvSpPr>
          <p:cNvPr id="4" name="Slide Number Placeholder 3"/>
          <p:cNvSpPr>
            <a:spLocks noGrp="1"/>
          </p:cNvSpPr>
          <p:nvPr>
            <p:ph type="sldNum" sz="quarter" idx="5"/>
          </p:nvPr>
        </p:nvSpPr>
        <p:spPr/>
        <p:txBody>
          <a:bodyPr/>
          <a:lstStyle/>
          <a:p>
            <a:fld id="{D58F3C89-9E49-4851-A18A-DAECD34FD650}" type="slidenum">
              <a:rPr lang="en-US" smtClean="0"/>
              <a:t>16</a:t>
            </a:fld>
            <a:endParaRPr lang="en-US"/>
          </a:p>
        </p:txBody>
      </p:sp>
    </p:spTree>
    <p:extLst>
      <p:ext uri="{BB962C8B-B14F-4D97-AF65-F5344CB8AC3E}">
        <p14:creationId xmlns:p14="http://schemas.microsoft.com/office/powerpoint/2010/main" val="4253395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There are two submission options.  You can submit through the web form or through a pull request to our GitHub repository.  You can use any of the formats when submitting through the web form, but you have to use the JSON format when submitting through GitHub.</a:t>
            </a:r>
          </a:p>
        </p:txBody>
      </p:sp>
      <p:sp>
        <p:nvSpPr>
          <p:cNvPr id="4" name="Slide Number Placeholder 3"/>
          <p:cNvSpPr>
            <a:spLocks noGrp="1"/>
          </p:cNvSpPr>
          <p:nvPr>
            <p:ph type="sldNum" sz="quarter" idx="5"/>
          </p:nvPr>
        </p:nvSpPr>
        <p:spPr/>
        <p:txBody>
          <a:bodyPr/>
          <a:lstStyle/>
          <a:p>
            <a:fld id="{D58F3C89-9E49-4851-A18A-DAECD34FD650}" type="slidenum">
              <a:rPr lang="en-US" smtClean="0"/>
              <a:t>17</a:t>
            </a:fld>
            <a:endParaRPr lang="en-US"/>
          </a:p>
        </p:txBody>
      </p:sp>
    </p:spTree>
    <p:extLst>
      <p:ext uri="{BB962C8B-B14F-4D97-AF65-F5344CB8AC3E}">
        <p14:creationId xmlns:p14="http://schemas.microsoft.com/office/powerpoint/2010/main" val="2123925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Submitting through the web form.</a:t>
            </a:r>
          </a:p>
        </p:txBody>
      </p:sp>
      <p:sp>
        <p:nvSpPr>
          <p:cNvPr id="4" name="Slide Number Placeholder 3"/>
          <p:cNvSpPr>
            <a:spLocks noGrp="1"/>
          </p:cNvSpPr>
          <p:nvPr>
            <p:ph type="sldNum" sz="quarter" idx="5"/>
          </p:nvPr>
        </p:nvSpPr>
        <p:spPr/>
        <p:txBody>
          <a:bodyPr/>
          <a:lstStyle/>
          <a:p>
            <a:fld id="{D58F3C89-9E49-4851-A18A-DAECD34FD650}" type="slidenum">
              <a:rPr lang="en-US" smtClean="0"/>
              <a:t>18</a:t>
            </a:fld>
            <a:endParaRPr lang="en-US"/>
          </a:p>
        </p:txBody>
      </p:sp>
    </p:spTree>
    <p:extLst>
      <p:ext uri="{BB962C8B-B14F-4D97-AF65-F5344CB8AC3E}">
        <p14:creationId xmlns:p14="http://schemas.microsoft.com/office/powerpoint/2010/main" val="1909855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Go to cveform.mitre.org</a:t>
            </a:r>
          </a:p>
        </p:txBody>
      </p:sp>
      <p:sp>
        <p:nvSpPr>
          <p:cNvPr id="4" name="Slide Number Placeholder 3"/>
          <p:cNvSpPr>
            <a:spLocks noGrp="1"/>
          </p:cNvSpPr>
          <p:nvPr>
            <p:ph type="sldNum" sz="quarter" idx="5"/>
          </p:nvPr>
        </p:nvSpPr>
        <p:spPr/>
        <p:txBody>
          <a:bodyPr/>
          <a:lstStyle/>
          <a:p>
            <a:fld id="{D58F3C89-9E49-4851-A18A-DAECD34FD650}" type="slidenum">
              <a:rPr lang="en-US" smtClean="0"/>
              <a:t>19</a:t>
            </a:fld>
            <a:endParaRPr lang="en-US"/>
          </a:p>
        </p:txBody>
      </p:sp>
    </p:spTree>
    <p:extLst>
      <p:ext uri="{BB962C8B-B14F-4D97-AF65-F5344CB8AC3E}">
        <p14:creationId xmlns:p14="http://schemas.microsoft.com/office/powerpoint/2010/main" val="1474454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a:p>
        </p:txBody>
      </p:sp>
    </p:spTree>
    <p:extLst>
      <p:ext uri="{BB962C8B-B14F-4D97-AF65-F5344CB8AC3E}">
        <p14:creationId xmlns:p14="http://schemas.microsoft.com/office/powerpoint/2010/main" val="1295367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Select “Notify CVE about a publication”</a:t>
            </a:r>
          </a:p>
        </p:txBody>
      </p:sp>
      <p:sp>
        <p:nvSpPr>
          <p:cNvPr id="4" name="Slide Number Placeholder 3"/>
          <p:cNvSpPr>
            <a:spLocks noGrp="1"/>
          </p:cNvSpPr>
          <p:nvPr>
            <p:ph type="sldNum" sz="quarter" idx="5"/>
          </p:nvPr>
        </p:nvSpPr>
        <p:spPr/>
        <p:txBody>
          <a:bodyPr/>
          <a:lstStyle/>
          <a:p>
            <a:fld id="{D58F3C89-9E49-4851-A18A-DAECD34FD650}" type="slidenum">
              <a:rPr lang="en-US" smtClean="0"/>
              <a:t>20</a:t>
            </a:fld>
            <a:endParaRPr lang="en-US"/>
          </a:p>
        </p:txBody>
      </p:sp>
    </p:spTree>
    <p:extLst>
      <p:ext uri="{BB962C8B-B14F-4D97-AF65-F5344CB8AC3E}">
        <p14:creationId xmlns:p14="http://schemas.microsoft.com/office/powerpoint/2010/main" val="185932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Fill in your contact information</a:t>
            </a:r>
          </a:p>
        </p:txBody>
      </p:sp>
      <p:sp>
        <p:nvSpPr>
          <p:cNvPr id="4" name="Slide Number Placeholder 3"/>
          <p:cNvSpPr>
            <a:spLocks noGrp="1"/>
          </p:cNvSpPr>
          <p:nvPr>
            <p:ph type="sldNum" sz="quarter" idx="5"/>
          </p:nvPr>
        </p:nvSpPr>
        <p:spPr/>
        <p:txBody>
          <a:bodyPr/>
          <a:lstStyle/>
          <a:p>
            <a:fld id="{D58F3C89-9E49-4851-A18A-DAECD34FD650}" type="slidenum">
              <a:rPr lang="en-US" smtClean="0"/>
              <a:t>21</a:t>
            </a:fld>
            <a:endParaRPr lang="en-US"/>
          </a:p>
        </p:txBody>
      </p:sp>
    </p:spTree>
    <p:extLst>
      <p:ext uri="{BB962C8B-B14F-4D97-AF65-F5344CB8AC3E}">
        <p14:creationId xmlns:p14="http://schemas.microsoft.com/office/powerpoint/2010/main" val="249497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Fill in the form.  Put the formatted information in the “Additional information and CVE ID description updates” field.</a:t>
            </a:r>
          </a:p>
        </p:txBody>
      </p:sp>
      <p:sp>
        <p:nvSpPr>
          <p:cNvPr id="4" name="Slide Number Placeholder 3"/>
          <p:cNvSpPr>
            <a:spLocks noGrp="1"/>
          </p:cNvSpPr>
          <p:nvPr>
            <p:ph type="sldNum" sz="quarter" idx="5"/>
          </p:nvPr>
        </p:nvSpPr>
        <p:spPr/>
        <p:txBody>
          <a:bodyPr/>
          <a:lstStyle/>
          <a:p>
            <a:fld id="{D58F3C89-9E49-4851-A18A-DAECD34FD650}" type="slidenum">
              <a:rPr lang="en-US" smtClean="0"/>
              <a:t>22</a:t>
            </a:fld>
            <a:endParaRPr lang="en-US"/>
          </a:p>
        </p:txBody>
      </p:sp>
    </p:spTree>
    <p:extLst>
      <p:ext uri="{BB962C8B-B14F-4D97-AF65-F5344CB8AC3E}">
        <p14:creationId xmlns:p14="http://schemas.microsoft.com/office/powerpoint/2010/main" val="107938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Fill in the security code and press submit.</a:t>
            </a:r>
          </a:p>
        </p:txBody>
      </p:sp>
      <p:sp>
        <p:nvSpPr>
          <p:cNvPr id="4" name="Slide Number Placeholder 3"/>
          <p:cNvSpPr>
            <a:spLocks noGrp="1"/>
          </p:cNvSpPr>
          <p:nvPr>
            <p:ph type="sldNum" sz="quarter" idx="5"/>
          </p:nvPr>
        </p:nvSpPr>
        <p:spPr/>
        <p:txBody>
          <a:bodyPr/>
          <a:lstStyle/>
          <a:p>
            <a:fld id="{D58F3C89-9E49-4851-A18A-DAECD34FD650}" type="slidenum">
              <a:rPr lang="en-US" smtClean="0"/>
              <a:t>23</a:t>
            </a:fld>
            <a:endParaRPr lang="en-US"/>
          </a:p>
        </p:txBody>
      </p:sp>
    </p:spTree>
    <p:extLst>
      <p:ext uri="{BB962C8B-B14F-4D97-AF65-F5344CB8AC3E}">
        <p14:creationId xmlns:p14="http://schemas.microsoft.com/office/powerpoint/2010/main" val="3379448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request will go into our ticketing system and you will receive an automated email saying that we received the request.</a:t>
            </a:r>
          </a:p>
        </p:txBody>
      </p:sp>
      <p:sp>
        <p:nvSpPr>
          <p:cNvPr id="4" name="Slide Number Placeholder 3"/>
          <p:cNvSpPr>
            <a:spLocks noGrp="1"/>
          </p:cNvSpPr>
          <p:nvPr>
            <p:ph type="sldNum" sz="quarter" idx="5"/>
          </p:nvPr>
        </p:nvSpPr>
        <p:spPr/>
        <p:txBody>
          <a:bodyPr/>
          <a:lstStyle/>
          <a:p>
            <a:fld id="{D58F3C89-9E49-4851-A18A-DAECD34FD650}" type="slidenum">
              <a:rPr lang="en-US" smtClean="0"/>
              <a:t>24</a:t>
            </a:fld>
            <a:endParaRPr lang="en-US"/>
          </a:p>
        </p:txBody>
      </p:sp>
    </p:spTree>
    <p:extLst>
      <p:ext uri="{BB962C8B-B14F-4D97-AF65-F5344CB8AC3E}">
        <p14:creationId xmlns:p14="http://schemas.microsoft.com/office/powerpoint/2010/main" val="3596497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It is important to note that the “Additional information” is limited to 2,000 characters.  CNAs have run into this limit.</a:t>
            </a:r>
          </a:p>
        </p:txBody>
      </p:sp>
      <p:sp>
        <p:nvSpPr>
          <p:cNvPr id="4" name="Slide Number Placeholder 3"/>
          <p:cNvSpPr>
            <a:spLocks noGrp="1"/>
          </p:cNvSpPr>
          <p:nvPr>
            <p:ph type="sldNum" sz="quarter" idx="5"/>
          </p:nvPr>
        </p:nvSpPr>
        <p:spPr/>
        <p:txBody>
          <a:bodyPr/>
          <a:lstStyle/>
          <a:p>
            <a:fld id="{D58F3C89-9E49-4851-A18A-DAECD34FD650}" type="slidenum">
              <a:rPr lang="en-US" smtClean="0"/>
              <a:t>25</a:t>
            </a:fld>
            <a:endParaRPr lang="en-US"/>
          </a:p>
        </p:txBody>
      </p:sp>
    </p:spTree>
    <p:extLst>
      <p:ext uri="{BB962C8B-B14F-4D97-AF65-F5344CB8AC3E}">
        <p14:creationId xmlns:p14="http://schemas.microsoft.com/office/powerpoint/2010/main" val="3906579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For now, the work around  is to fill in the form like normal, except in the “Additional information” field, state that a separate email providing the information is forthcoming. </a:t>
            </a:r>
          </a:p>
        </p:txBody>
      </p:sp>
      <p:sp>
        <p:nvSpPr>
          <p:cNvPr id="4" name="Slide Number Placeholder 3"/>
          <p:cNvSpPr>
            <a:spLocks noGrp="1"/>
          </p:cNvSpPr>
          <p:nvPr>
            <p:ph type="sldNum" sz="quarter" idx="5"/>
          </p:nvPr>
        </p:nvSpPr>
        <p:spPr/>
        <p:txBody>
          <a:bodyPr/>
          <a:lstStyle/>
          <a:p>
            <a:fld id="{D58F3C89-9E49-4851-A18A-DAECD34FD650}" type="slidenum">
              <a:rPr lang="en-US" smtClean="0"/>
              <a:t>26</a:t>
            </a:fld>
            <a:endParaRPr lang="en-US"/>
          </a:p>
        </p:txBody>
      </p:sp>
    </p:spTree>
    <p:extLst>
      <p:ext uri="{BB962C8B-B14F-4D97-AF65-F5344CB8AC3E}">
        <p14:creationId xmlns:p14="http://schemas.microsoft.com/office/powerpoint/2010/main" val="3410196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Next, reply to the automated email with the formatted information either in the body of the email or as an attachment.</a:t>
            </a:r>
          </a:p>
        </p:txBody>
      </p:sp>
      <p:sp>
        <p:nvSpPr>
          <p:cNvPr id="4" name="Slide Number Placeholder 3"/>
          <p:cNvSpPr>
            <a:spLocks noGrp="1"/>
          </p:cNvSpPr>
          <p:nvPr>
            <p:ph type="sldNum" sz="quarter" idx="5"/>
          </p:nvPr>
        </p:nvSpPr>
        <p:spPr/>
        <p:txBody>
          <a:bodyPr/>
          <a:lstStyle/>
          <a:p>
            <a:fld id="{D58F3C89-9E49-4851-A18A-DAECD34FD650}" type="slidenum">
              <a:rPr lang="en-US" smtClean="0"/>
              <a:t>27</a:t>
            </a:fld>
            <a:endParaRPr lang="en-US"/>
          </a:p>
        </p:txBody>
      </p:sp>
    </p:spTree>
    <p:extLst>
      <p:ext uri="{BB962C8B-B14F-4D97-AF65-F5344CB8AC3E}">
        <p14:creationId xmlns:p14="http://schemas.microsoft.com/office/powerpoint/2010/main" val="1805870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28</a:t>
            </a:fld>
            <a:endParaRPr lang="en-US"/>
          </a:p>
        </p:txBody>
      </p:sp>
    </p:spTree>
    <p:extLst>
      <p:ext uri="{BB962C8B-B14F-4D97-AF65-F5344CB8AC3E}">
        <p14:creationId xmlns:p14="http://schemas.microsoft.com/office/powerpoint/2010/main" val="3744927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For the GitHub submissions, go to our </a:t>
            </a:r>
            <a:r>
              <a:rPr lang="en-US" dirty="0" err="1"/>
              <a:t>CVEProject</a:t>
            </a:r>
            <a:r>
              <a:rPr lang="en-US" dirty="0"/>
              <a:t>/</a:t>
            </a:r>
            <a:r>
              <a:rPr lang="en-US" dirty="0" err="1"/>
              <a:t>cvelist</a:t>
            </a:r>
            <a:r>
              <a:rPr lang="en-US" dirty="0"/>
              <a:t> repo on GitHub and create a fork of it.  The </a:t>
            </a:r>
            <a:r>
              <a:rPr lang="en-US" dirty="0" err="1"/>
              <a:t>cvelist</a:t>
            </a:r>
            <a:r>
              <a:rPr lang="en-US" dirty="0"/>
              <a:t> repo is broken down into folders for each year and further broken down into folder per thousand vulnerabilities.  In these folders, each CVE ID has its own JSON file.  To submit CVE entries, you will change the appropriate JSON files on your own branch and create a pull request to the </a:t>
            </a:r>
            <a:r>
              <a:rPr lang="en-US" dirty="0" err="1"/>
              <a:t>CVEProject</a:t>
            </a:r>
            <a:r>
              <a:rPr lang="en-US" dirty="0"/>
              <a:t> repo.  Further in guidance developed by the CNAs through the CNA Collaboration Working Group can be found on our GitHub.io site (http://cveproject.github.io/docs/cna/processes_documentation/index.html).</a:t>
            </a:r>
          </a:p>
          <a:p>
            <a:endParaRPr lang="en-US" dirty="0"/>
          </a:p>
          <a:p>
            <a:r>
              <a:rPr lang="en-US" dirty="0"/>
              <a:t>You will need to register your GitHub username before you create the pull request.  You can do this by making an “Other” request through the CVE web form.</a:t>
            </a:r>
          </a:p>
          <a:p>
            <a:endParaRPr lang="en-US" dirty="0"/>
          </a:p>
          <a:p>
            <a:r>
              <a:rPr lang="en-US" dirty="0"/>
              <a:t>It is also important to note that once the submission is on GitHub, it will immediately become public.</a:t>
            </a:r>
          </a:p>
        </p:txBody>
      </p:sp>
      <p:sp>
        <p:nvSpPr>
          <p:cNvPr id="4" name="Slide Number Placeholder 3"/>
          <p:cNvSpPr>
            <a:spLocks noGrp="1"/>
          </p:cNvSpPr>
          <p:nvPr>
            <p:ph type="sldNum" sz="quarter" idx="5"/>
          </p:nvPr>
        </p:nvSpPr>
        <p:spPr/>
        <p:txBody>
          <a:bodyPr/>
          <a:lstStyle/>
          <a:p>
            <a:fld id="{D58F3C89-9E49-4851-A18A-DAECD34FD650}" type="slidenum">
              <a:rPr lang="en-US" smtClean="0"/>
              <a:t>29</a:t>
            </a:fld>
            <a:endParaRPr lang="en-US"/>
          </a:p>
        </p:txBody>
      </p:sp>
    </p:spTree>
    <p:extLst>
      <p:ext uri="{BB962C8B-B14F-4D97-AF65-F5344CB8AC3E}">
        <p14:creationId xmlns:p14="http://schemas.microsoft.com/office/powerpoint/2010/main" val="4244660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In this presentation, we will go over the required </a:t>
            </a:r>
            <a:r>
              <a:rPr lang="en-US" dirty="0"/>
              <a:t>information, what formats you need to use for the submissions, how to send the information to MITRE, what MITRE does on our end when we receive a request, and some tools that can help you with the formatting.</a:t>
            </a:r>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a:p>
        </p:txBody>
      </p:sp>
    </p:spTree>
    <p:extLst>
      <p:ext uri="{BB962C8B-B14F-4D97-AF65-F5344CB8AC3E}">
        <p14:creationId xmlns:p14="http://schemas.microsoft.com/office/powerpoint/2010/main" val="3481126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These slides go through each </a:t>
            </a:r>
            <a:r>
              <a:rPr lang="en-US" dirty="0" err="1"/>
              <a:t>commandline</a:t>
            </a:r>
            <a:r>
              <a:rPr lang="en-US" dirty="0"/>
              <a:t> instruction needed to perform and create a pull request.  That is a bit too much for this presentation so I am going to skip them.</a:t>
            </a:r>
          </a:p>
        </p:txBody>
      </p:sp>
      <p:sp>
        <p:nvSpPr>
          <p:cNvPr id="4" name="Slide Number Placeholder 3"/>
          <p:cNvSpPr>
            <a:spLocks noGrp="1"/>
          </p:cNvSpPr>
          <p:nvPr>
            <p:ph type="sldNum" sz="quarter" idx="5"/>
          </p:nvPr>
        </p:nvSpPr>
        <p:spPr/>
        <p:txBody>
          <a:bodyPr/>
          <a:lstStyle/>
          <a:p>
            <a:fld id="{D58F3C89-9E49-4851-A18A-DAECD34FD650}" type="slidenum">
              <a:rPr lang="en-US" smtClean="0"/>
              <a:t>30</a:t>
            </a:fld>
            <a:endParaRPr lang="en-US"/>
          </a:p>
        </p:txBody>
      </p:sp>
    </p:spTree>
    <p:extLst>
      <p:ext uri="{BB962C8B-B14F-4D97-AF65-F5344CB8AC3E}">
        <p14:creationId xmlns:p14="http://schemas.microsoft.com/office/powerpoint/2010/main" val="388924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31</a:t>
            </a:fld>
            <a:endParaRPr lang="en-US"/>
          </a:p>
        </p:txBody>
      </p:sp>
    </p:spTree>
    <p:extLst>
      <p:ext uri="{BB962C8B-B14F-4D97-AF65-F5344CB8AC3E}">
        <p14:creationId xmlns:p14="http://schemas.microsoft.com/office/powerpoint/2010/main" val="2028248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32</a:t>
            </a:fld>
            <a:endParaRPr lang="en-US"/>
          </a:p>
        </p:txBody>
      </p:sp>
    </p:spTree>
    <p:extLst>
      <p:ext uri="{BB962C8B-B14F-4D97-AF65-F5344CB8AC3E}">
        <p14:creationId xmlns:p14="http://schemas.microsoft.com/office/powerpoint/2010/main" val="21523752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33</a:t>
            </a:fld>
            <a:endParaRPr lang="en-US"/>
          </a:p>
        </p:txBody>
      </p:sp>
    </p:spTree>
    <p:extLst>
      <p:ext uri="{BB962C8B-B14F-4D97-AF65-F5344CB8AC3E}">
        <p14:creationId xmlns:p14="http://schemas.microsoft.com/office/powerpoint/2010/main" val="34327442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D58F3C89-9E49-4851-A18A-DAECD34FD650}" type="slidenum">
              <a:rPr lang="en-US" smtClean="0"/>
              <a:t>34</a:t>
            </a:fld>
            <a:endParaRPr lang="en-US"/>
          </a:p>
        </p:txBody>
      </p:sp>
    </p:spTree>
    <p:extLst>
      <p:ext uri="{BB962C8B-B14F-4D97-AF65-F5344CB8AC3E}">
        <p14:creationId xmlns:p14="http://schemas.microsoft.com/office/powerpoint/2010/main" val="193993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So what does MITRE do when we receive a submission?  We make sure that the CVE ID is assigned to you; that the ID is in the reserved state; the reference(s) are public; and that the information in the entry matches what is in the references.</a:t>
            </a:r>
          </a:p>
          <a:p>
            <a:endParaRPr lang="en-US" dirty="0"/>
          </a:p>
          <a:p>
            <a:r>
              <a:rPr lang="en-US" dirty="0"/>
              <a:t>If all of that looks good, we add the submission to the CVE list.  That gets updated on our website, put up on GitHub, and sent out through our announcement channels, like our Twitter feed.</a:t>
            </a:r>
          </a:p>
        </p:txBody>
      </p:sp>
      <p:sp>
        <p:nvSpPr>
          <p:cNvPr id="4" name="Slide Number Placeholder 3"/>
          <p:cNvSpPr>
            <a:spLocks noGrp="1"/>
          </p:cNvSpPr>
          <p:nvPr>
            <p:ph type="sldNum" sz="quarter" idx="5"/>
          </p:nvPr>
        </p:nvSpPr>
        <p:spPr/>
        <p:txBody>
          <a:bodyPr/>
          <a:lstStyle/>
          <a:p>
            <a:fld id="{D58F3C89-9E49-4851-A18A-DAECD34FD650}" type="slidenum">
              <a:rPr lang="en-US" smtClean="0"/>
              <a:t>35</a:t>
            </a:fld>
            <a:endParaRPr lang="en-US"/>
          </a:p>
        </p:txBody>
      </p:sp>
    </p:spTree>
    <p:extLst>
      <p:ext uri="{BB962C8B-B14F-4D97-AF65-F5344CB8AC3E}">
        <p14:creationId xmlns:p14="http://schemas.microsoft.com/office/powerpoint/2010/main" val="4098723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There are some tools available to help you with your submissions.  We have a JSON validator on the automation working group GitHub repository, along with the JSON schema. Also, Chandan from Juniper was kind enough to open source the </a:t>
            </a:r>
            <a:r>
              <a:rPr lang="en-US" dirty="0" err="1"/>
              <a:t>Vulnogram</a:t>
            </a:r>
            <a:r>
              <a:rPr lang="en-US" dirty="0"/>
              <a:t> tool he created.  </a:t>
            </a:r>
            <a:r>
              <a:rPr lang="en-US" dirty="0" err="1"/>
              <a:t>Vulnogram</a:t>
            </a:r>
            <a:r>
              <a:rPr lang="en-US" dirty="0"/>
              <a:t> provide a form that you can fill out and it will generate the JSON for you. (an example is in later slides).</a:t>
            </a:r>
          </a:p>
        </p:txBody>
      </p:sp>
      <p:sp>
        <p:nvSpPr>
          <p:cNvPr id="4" name="Slide Number Placeholder 3"/>
          <p:cNvSpPr>
            <a:spLocks noGrp="1"/>
          </p:cNvSpPr>
          <p:nvPr>
            <p:ph type="sldNum" sz="quarter" idx="5"/>
          </p:nvPr>
        </p:nvSpPr>
        <p:spPr/>
        <p:txBody>
          <a:bodyPr/>
          <a:lstStyle/>
          <a:p>
            <a:fld id="{D58F3C89-9E49-4851-A18A-DAECD34FD650}" type="slidenum">
              <a:rPr lang="en-US" smtClean="0"/>
              <a:t>36</a:t>
            </a:fld>
            <a:endParaRPr lang="en-US"/>
          </a:p>
        </p:txBody>
      </p:sp>
    </p:spTree>
    <p:extLst>
      <p:ext uri="{BB962C8B-B14F-4D97-AF65-F5344CB8AC3E}">
        <p14:creationId xmlns:p14="http://schemas.microsoft.com/office/powerpoint/2010/main" val="3689754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37</a:t>
            </a:fld>
            <a:endParaRPr lang="en-US"/>
          </a:p>
        </p:txBody>
      </p:sp>
    </p:spTree>
    <p:extLst>
      <p:ext uri="{BB962C8B-B14F-4D97-AF65-F5344CB8AC3E}">
        <p14:creationId xmlns:p14="http://schemas.microsoft.com/office/powerpoint/2010/main" val="39286057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38</a:t>
            </a:fld>
            <a:endParaRPr lang="en-US"/>
          </a:p>
        </p:txBody>
      </p:sp>
    </p:spTree>
    <p:extLst>
      <p:ext uri="{BB962C8B-B14F-4D97-AF65-F5344CB8AC3E}">
        <p14:creationId xmlns:p14="http://schemas.microsoft.com/office/powerpoint/2010/main" val="1739861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39</a:t>
            </a:fld>
            <a:endParaRPr lang="en-US"/>
          </a:p>
        </p:txBody>
      </p:sp>
    </p:spTree>
    <p:extLst>
      <p:ext uri="{BB962C8B-B14F-4D97-AF65-F5344CB8AC3E}">
        <p14:creationId xmlns:p14="http://schemas.microsoft.com/office/powerpoint/2010/main" val="3141323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Send your submissions to MITRE.</a:t>
            </a:r>
          </a:p>
        </p:txBody>
      </p:sp>
      <p:sp>
        <p:nvSpPr>
          <p:cNvPr id="4" name="Slide Number Placeholder 3"/>
          <p:cNvSpPr>
            <a:spLocks noGrp="1"/>
          </p:cNvSpPr>
          <p:nvPr>
            <p:ph type="sldNum" sz="quarter" idx="5"/>
          </p:nvPr>
        </p:nvSpPr>
        <p:spPr/>
        <p:txBody>
          <a:bodyPr/>
          <a:lstStyle/>
          <a:p>
            <a:fld id="{D58F3C89-9E49-4851-A18A-DAECD34FD650}" type="slidenum">
              <a:rPr lang="en-US" smtClean="0"/>
              <a:t>4</a:t>
            </a:fld>
            <a:endParaRPr lang="en-US"/>
          </a:p>
        </p:txBody>
      </p:sp>
    </p:spTree>
    <p:extLst>
      <p:ext uri="{BB962C8B-B14F-4D97-AF65-F5344CB8AC3E}">
        <p14:creationId xmlns:p14="http://schemas.microsoft.com/office/powerpoint/2010/main" val="1994585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40</a:t>
            </a:fld>
            <a:endParaRPr lang="en-US"/>
          </a:p>
        </p:txBody>
      </p:sp>
    </p:spTree>
    <p:extLst>
      <p:ext uri="{BB962C8B-B14F-4D97-AF65-F5344CB8AC3E}">
        <p14:creationId xmlns:p14="http://schemas.microsoft.com/office/powerpoint/2010/main" val="1022716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41</a:t>
            </a:fld>
            <a:endParaRPr lang="en-US"/>
          </a:p>
        </p:txBody>
      </p:sp>
    </p:spTree>
    <p:extLst>
      <p:ext uri="{BB962C8B-B14F-4D97-AF65-F5344CB8AC3E}">
        <p14:creationId xmlns:p14="http://schemas.microsoft.com/office/powerpoint/2010/main" val="35362225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42</a:t>
            </a:fld>
            <a:endParaRPr lang="en-US"/>
          </a:p>
        </p:txBody>
      </p:sp>
    </p:spTree>
    <p:extLst>
      <p:ext uri="{BB962C8B-B14F-4D97-AF65-F5344CB8AC3E}">
        <p14:creationId xmlns:p14="http://schemas.microsoft.com/office/powerpoint/2010/main" val="31147725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43</a:t>
            </a:fld>
            <a:endParaRPr lang="en-US"/>
          </a:p>
        </p:txBody>
      </p:sp>
    </p:spTree>
    <p:extLst>
      <p:ext uri="{BB962C8B-B14F-4D97-AF65-F5344CB8AC3E}">
        <p14:creationId xmlns:p14="http://schemas.microsoft.com/office/powerpoint/2010/main" val="3160349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44</a:t>
            </a:fld>
            <a:endParaRPr lang="en-US"/>
          </a:p>
        </p:txBody>
      </p:sp>
    </p:spTree>
    <p:extLst>
      <p:ext uri="{BB962C8B-B14F-4D97-AF65-F5344CB8AC3E}">
        <p14:creationId xmlns:p14="http://schemas.microsoft.com/office/powerpoint/2010/main" val="4828723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45</a:t>
            </a:fld>
            <a:endParaRPr lang="en-US"/>
          </a:p>
        </p:txBody>
      </p:sp>
    </p:spTree>
    <p:extLst>
      <p:ext uri="{BB962C8B-B14F-4D97-AF65-F5344CB8AC3E}">
        <p14:creationId xmlns:p14="http://schemas.microsoft.com/office/powerpoint/2010/main" val="26176848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46</a:t>
            </a:fld>
            <a:endParaRPr lang="en-US"/>
          </a:p>
        </p:txBody>
      </p:sp>
    </p:spTree>
    <p:extLst>
      <p:ext uri="{BB962C8B-B14F-4D97-AF65-F5344CB8AC3E}">
        <p14:creationId xmlns:p14="http://schemas.microsoft.com/office/powerpoint/2010/main" val="19304037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47</a:t>
            </a:fld>
            <a:endParaRPr lang="en-US"/>
          </a:p>
        </p:txBody>
      </p:sp>
    </p:spTree>
    <p:extLst>
      <p:ext uri="{BB962C8B-B14F-4D97-AF65-F5344CB8AC3E}">
        <p14:creationId xmlns:p14="http://schemas.microsoft.com/office/powerpoint/2010/main" val="272750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required information is a CVE ID, products, versions, problem type, references, a descriptions, and the assigning CNA.</a:t>
            </a:r>
          </a:p>
        </p:txBody>
      </p:sp>
      <p:sp>
        <p:nvSpPr>
          <p:cNvPr id="4" name="Slide Number Placeholder 3"/>
          <p:cNvSpPr>
            <a:spLocks noGrp="1"/>
          </p:cNvSpPr>
          <p:nvPr>
            <p:ph type="sldNum" sz="quarter" idx="5"/>
          </p:nvPr>
        </p:nvSpPr>
        <p:spPr/>
        <p:txBody>
          <a:bodyPr/>
          <a:lstStyle/>
          <a:p>
            <a:fld id="{D58F3C89-9E49-4851-A18A-DAECD34FD650}" type="slidenum">
              <a:rPr lang="en-US" smtClean="0"/>
              <a:t>5</a:t>
            </a:fld>
            <a:endParaRPr lang="en-US"/>
          </a:p>
        </p:txBody>
      </p:sp>
    </p:spTree>
    <p:extLst>
      <p:ext uri="{BB962C8B-B14F-4D97-AF65-F5344CB8AC3E}">
        <p14:creationId xmlns:p14="http://schemas.microsoft.com/office/powerpoint/2010/main" val="99646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Each CVE ID submission needs to be in one of the approved formats</a:t>
            </a:r>
          </a:p>
        </p:txBody>
      </p:sp>
      <p:sp>
        <p:nvSpPr>
          <p:cNvPr id="4" name="Slide Number Placeholder 3"/>
          <p:cNvSpPr>
            <a:spLocks noGrp="1"/>
          </p:cNvSpPr>
          <p:nvPr>
            <p:ph type="sldNum" sz="quarter" idx="5"/>
          </p:nvPr>
        </p:nvSpPr>
        <p:spPr/>
        <p:txBody>
          <a:bodyPr/>
          <a:lstStyle/>
          <a:p>
            <a:fld id="{D58F3C89-9E49-4851-A18A-DAECD34FD650}" type="slidenum">
              <a:rPr lang="en-US" smtClean="0"/>
              <a:t>6</a:t>
            </a:fld>
            <a:endParaRPr lang="en-US"/>
          </a:p>
        </p:txBody>
      </p:sp>
    </p:spTree>
    <p:extLst>
      <p:ext uri="{BB962C8B-B14F-4D97-AF65-F5344CB8AC3E}">
        <p14:creationId xmlns:p14="http://schemas.microsoft.com/office/powerpoint/2010/main" val="4275044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The approved formats are the flat file format</a:t>
            </a:r>
            <a:r>
              <a:rPr lang="en-US" dirty="0"/>
              <a:t>, comma-separated values, and JSON.  The JSON format is the preferred format because it has a lot more flexibility than the other formats.</a:t>
            </a:r>
          </a:p>
        </p:txBody>
      </p:sp>
      <p:sp>
        <p:nvSpPr>
          <p:cNvPr id="4" name="Slide Number Placeholder 3"/>
          <p:cNvSpPr>
            <a:spLocks noGrp="1"/>
          </p:cNvSpPr>
          <p:nvPr>
            <p:ph type="sldNum" sz="quarter" idx="5"/>
          </p:nvPr>
        </p:nvSpPr>
        <p:spPr/>
        <p:txBody>
          <a:bodyPr/>
          <a:lstStyle/>
          <a:p>
            <a:fld id="{D58F3C89-9E49-4851-A18A-DAECD34FD650}" type="slidenum">
              <a:rPr lang="en-US" smtClean="0"/>
              <a:t>7</a:t>
            </a:fld>
            <a:endParaRPr lang="en-US"/>
          </a:p>
        </p:txBody>
      </p:sp>
    </p:spTree>
    <p:extLst>
      <p:ext uri="{BB962C8B-B14F-4D97-AF65-F5344CB8AC3E}">
        <p14:creationId xmlns:p14="http://schemas.microsoft.com/office/powerpoint/2010/main" val="236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The flat file format looks like this.  Each field name is enclosed in brackets and the field name is separated from the value by a colon.  You can only have one CVE ID per set of fields.  The field order needs to be maintained.  And fields cannot span multiple lines.</a:t>
            </a:r>
          </a:p>
        </p:txBody>
      </p:sp>
      <p:sp>
        <p:nvSpPr>
          <p:cNvPr id="4" name="Slide Number Placeholder 3"/>
          <p:cNvSpPr>
            <a:spLocks noGrp="1"/>
          </p:cNvSpPr>
          <p:nvPr>
            <p:ph type="sldNum" sz="quarter" idx="5"/>
          </p:nvPr>
        </p:nvSpPr>
        <p:spPr/>
        <p:txBody>
          <a:bodyPr/>
          <a:lstStyle/>
          <a:p>
            <a:fld id="{D58F3C89-9E49-4851-A18A-DAECD34FD650}" type="slidenum">
              <a:rPr lang="en-US" smtClean="0"/>
              <a:t>8</a:t>
            </a:fld>
            <a:endParaRPr lang="en-US"/>
          </a:p>
        </p:txBody>
      </p:sp>
    </p:spTree>
    <p:extLst>
      <p:ext uri="{BB962C8B-B14F-4D97-AF65-F5344CB8AC3E}">
        <p14:creationId xmlns:p14="http://schemas.microsoft.com/office/powerpoint/2010/main" val="1795352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To submit multiple vulnerabilities at the same time, you can put them in the same file and separate them with a blank line.  If there are multiple affected products and versions of those products, then separate them with a semicolon.  In the example here, versions 12.2 and 15.0 through 15.6 of IOS are affected and versions 3.2 through 3.18 of IOS XE are affected.  If you want to provide multiple references, separate them via a space.</a:t>
            </a:r>
          </a:p>
        </p:txBody>
      </p:sp>
      <p:sp>
        <p:nvSpPr>
          <p:cNvPr id="4" name="Slide Number Placeholder 3"/>
          <p:cNvSpPr>
            <a:spLocks noGrp="1"/>
          </p:cNvSpPr>
          <p:nvPr>
            <p:ph type="sldNum" sz="quarter" idx="5"/>
          </p:nvPr>
        </p:nvSpPr>
        <p:spPr/>
        <p:txBody>
          <a:bodyPr/>
          <a:lstStyle/>
          <a:p>
            <a:fld id="{D58F3C89-9E49-4851-A18A-DAECD34FD650}" type="slidenum">
              <a:rPr lang="en-US" smtClean="0"/>
              <a:t>9</a:t>
            </a:fld>
            <a:endParaRPr lang="en-US"/>
          </a:p>
        </p:txBody>
      </p:sp>
    </p:spTree>
    <p:extLst>
      <p:ext uri="{BB962C8B-B14F-4D97-AF65-F5344CB8AC3E}">
        <p14:creationId xmlns:p14="http://schemas.microsoft.com/office/powerpoint/2010/main" val="35083370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953883" y="6327030"/>
            <a:ext cx="765534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3871451" y="6327030"/>
            <a:ext cx="7737777"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3930445" y="6327030"/>
            <a:ext cx="767878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3945193" y="6327030"/>
            <a:ext cx="7664035"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3959941" y="6327030"/>
            <a:ext cx="7649287"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3923071" y="6327030"/>
            <a:ext cx="7686158"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3967315" y="6327030"/>
            <a:ext cx="76419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11124579" y="6126163"/>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3915697" y="6327030"/>
            <a:ext cx="76935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VEProject/cvelist/"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hyperlink" Target="https://github.com/distributedweaknessfiling/cvelis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s://help.github.com/articles/syncing-a-fork/"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CVEProject/automation-working-group/tree/master/cve_json_schema"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hyperlink" Target="https://raw.githubusercontent.com/CVEProject/automation-working-group/master/cve_json_schema/CVE_JSON_4.0_min_public.schema"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s://cve.mitre.org/data/downloads/index.html" TargetMode="External"/><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8" Type="http://schemas.openxmlformats.org/officeDocument/2006/relationships/hyperlink" Target="https://vulnogram.github.io/" TargetMode="External"/><Relationship Id="rId3" Type="http://schemas.openxmlformats.org/officeDocument/2006/relationships/hyperlink" Target="https://github.com/CVEProject" TargetMode="External"/><Relationship Id="rId7" Type="http://schemas.openxmlformats.org/officeDocument/2006/relationships/hyperlink" Target="https://github.com/Vulnogram/Vulnogram" TargetMode="External"/><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hyperlink" Target="https://github.com/CVEProject/automation-working-group/blob/master/cve_json_schema/DRAFT-JSON-file-format-v4.md" TargetMode="External"/><Relationship Id="rId5" Type="http://schemas.openxmlformats.org/officeDocument/2006/relationships/hyperlink" Target="https://github.com/CVEProject/automation-working-group/blob/master/cve_json_schema/CVE_JSON_4.0_min.schema" TargetMode="External"/><Relationship Id="rId4" Type="http://schemas.openxmlformats.org/officeDocument/2006/relationships/hyperlink" Target="https://github.com/CVEProject/automation-working-group/blob/master/tools/cmdlinejsonvalidator.py" TargetMode="External"/><Relationship Id="rId9" Type="http://schemas.openxmlformats.org/officeDocument/2006/relationships/hyperlink" Target="https://cveform.mitre.or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cve.mitre.org/cve/list_rules_and_guidance/cve_assignment_information_format.html#format"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CVE Submission Process</a:t>
            </a:r>
            <a:br>
              <a:rPr lang="en-US" dirty="0"/>
            </a:br>
            <a:r>
              <a:rPr lang="en-US" sz="2800" dirty="0"/>
              <a:t>for Submissions to CVE Program Root CNA Only</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 Example</a:t>
            </a:r>
          </a:p>
        </p:txBody>
      </p:sp>
      <p:sp>
        <p:nvSpPr>
          <p:cNvPr id="3" name="Content Placeholder 2"/>
          <p:cNvSpPr>
            <a:spLocks noGrp="1"/>
          </p:cNvSpPr>
          <p:nvPr>
            <p:ph idx="1"/>
          </p:nvPr>
        </p:nvSpPr>
        <p:spPr/>
        <p:txBody>
          <a:bodyPr/>
          <a:lstStyle/>
          <a:p>
            <a:pPr marL="0" indent="0">
              <a:buNone/>
            </a:pPr>
            <a:r>
              <a:rPr lang="en-US" dirty="0"/>
              <a:t>[CVEID]:</a:t>
            </a:r>
            <a:r>
              <a:rPr lang="en-US" b="0" dirty="0"/>
              <a:t>CVE-2017-1194</a:t>
            </a:r>
          </a:p>
          <a:p>
            <a:pPr marL="0" indent="0">
              <a:buNone/>
            </a:pPr>
            <a:r>
              <a:rPr lang="en-US" dirty="0"/>
              <a:t>[PRODUCT]:</a:t>
            </a:r>
            <a:r>
              <a:rPr lang="en-US" b="0" dirty="0"/>
              <a:t>IBM WebSphere Application Server</a:t>
            </a:r>
          </a:p>
          <a:p>
            <a:pPr marL="0" indent="0">
              <a:buNone/>
            </a:pPr>
            <a:r>
              <a:rPr lang="en-US" dirty="0"/>
              <a:t>[VERSION]:</a:t>
            </a:r>
            <a:r>
              <a:rPr lang="en-US" b="0" dirty="0"/>
              <a:t>7.0, 8.0, 8.5, 9.0</a:t>
            </a:r>
          </a:p>
          <a:p>
            <a:pPr marL="0" indent="0">
              <a:buNone/>
            </a:pPr>
            <a:r>
              <a:rPr lang="en-US" dirty="0"/>
              <a:t>[PROBLEMTYPE]:</a:t>
            </a:r>
            <a:r>
              <a:rPr lang="en-US" b="0" dirty="0"/>
              <a:t>Cross-site request forgery</a:t>
            </a:r>
          </a:p>
          <a:p>
            <a:pPr marL="0" indent="0">
              <a:buNone/>
            </a:pPr>
            <a:r>
              <a:rPr lang="en-US" dirty="0"/>
              <a:t>[REFERENCES]:</a:t>
            </a:r>
            <a:r>
              <a:rPr lang="en-US" b="0" dirty="0"/>
              <a:t>http://www.ibm.com/support/docview.wss?uid=swg22001226</a:t>
            </a:r>
          </a:p>
          <a:p>
            <a:pPr marL="0" indent="0">
              <a:buNone/>
            </a:pPr>
            <a:r>
              <a:rPr lang="en-US" dirty="0"/>
              <a:t>[DESCRIPTION]:</a:t>
            </a:r>
            <a:r>
              <a:rPr lang="en-US" b="0" dirty="0"/>
              <a:t>IBM WebSphere Application Server 7.0, 8.0, 8.5, and 9.0 is vulnerable to cross-site request forgery which could allow an attacker to execute malicious and unauthorized actions transmitted from a user that the website trusts.  IBM X-Force ID:  123669.</a:t>
            </a:r>
          </a:p>
          <a:p>
            <a:pPr marL="0" indent="0">
              <a:buNone/>
            </a:pPr>
            <a:r>
              <a:rPr lang="en-US" dirty="0"/>
              <a:t>[ASSIGNINGCNA]:</a:t>
            </a:r>
            <a:r>
              <a:rPr lang="en-US" b="0" dirty="0"/>
              <a:t>IBM</a:t>
            </a:r>
          </a:p>
        </p:txBody>
      </p:sp>
    </p:spTree>
    <p:extLst>
      <p:ext uri="{BB962C8B-B14F-4D97-AF65-F5344CB8AC3E}">
        <p14:creationId xmlns:p14="http://schemas.microsoft.com/office/powerpoint/2010/main" val="102041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Comma-Separated Values (CSV)</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
            </a:pPr>
            <a:r>
              <a:rPr lang="en-US" dirty="0"/>
              <a:t>Fields:</a:t>
            </a:r>
          </a:p>
          <a:p>
            <a:pPr lvl="1">
              <a:buFont typeface="Arial" panose="020B0604020202020204" pitchFamily="34" charset="0"/>
              <a:buChar char="–"/>
            </a:pPr>
            <a:r>
              <a:rPr lang="en-US" dirty="0"/>
              <a:t>CVE ID</a:t>
            </a:r>
          </a:p>
          <a:p>
            <a:pPr lvl="1">
              <a:buFont typeface="Arial" panose="020B0604020202020204" pitchFamily="34" charset="0"/>
              <a:buChar char="–"/>
            </a:pPr>
            <a:r>
              <a:rPr lang="en-US" dirty="0"/>
              <a:t>Product</a:t>
            </a:r>
          </a:p>
          <a:p>
            <a:pPr lvl="1">
              <a:buFont typeface="Arial" panose="020B0604020202020204" pitchFamily="34" charset="0"/>
              <a:buChar char="–"/>
            </a:pPr>
            <a:r>
              <a:rPr lang="en-US" dirty="0"/>
              <a:t>Version</a:t>
            </a:r>
          </a:p>
          <a:p>
            <a:pPr lvl="1">
              <a:buFont typeface="Arial" panose="020B0604020202020204" pitchFamily="34" charset="0"/>
              <a:buChar char="–"/>
            </a:pPr>
            <a:r>
              <a:rPr lang="en-US" dirty="0"/>
              <a:t>Problem type</a:t>
            </a:r>
          </a:p>
          <a:p>
            <a:pPr lvl="1">
              <a:buFont typeface="Arial" panose="020B0604020202020204" pitchFamily="34" charset="0"/>
              <a:buChar char="–"/>
            </a:pPr>
            <a:r>
              <a:rPr lang="en-US" dirty="0"/>
              <a:t>Description</a:t>
            </a:r>
          </a:p>
          <a:p>
            <a:pPr lvl="1">
              <a:buFont typeface="Arial" panose="020B0604020202020204" pitchFamily="34" charset="0"/>
              <a:buChar char="–"/>
            </a:pPr>
            <a:r>
              <a:rPr lang="en-US" dirty="0"/>
              <a:t>Assigning CNA</a:t>
            </a:r>
          </a:p>
          <a:p>
            <a:pPr marL="346075" indent="-342900">
              <a:buFont typeface="Wingdings" panose="05000000000000000000" pitchFamily="2" charset="2"/>
              <a:buChar char="§"/>
            </a:pPr>
            <a:r>
              <a:rPr lang="en-US" dirty="0"/>
              <a:t>Omit field headers</a:t>
            </a:r>
          </a:p>
          <a:p>
            <a:pPr marL="346075" indent="-342900">
              <a:buFont typeface="Wingdings" panose="05000000000000000000" pitchFamily="2" charset="2"/>
              <a:buChar char="§"/>
            </a:pPr>
            <a:r>
              <a:rPr lang="en-US" dirty="0"/>
              <a:t>Use double-quotes if fields contain commas or quote characters</a:t>
            </a:r>
          </a:p>
          <a:p>
            <a:pPr marL="346075" indent="-342900">
              <a:buFont typeface="Wingdings" panose="05000000000000000000" pitchFamily="2" charset="2"/>
              <a:buChar char="§"/>
            </a:pPr>
            <a:r>
              <a:rPr lang="en-US" dirty="0"/>
              <a:t>Do not use embedded line-breaks</a:t>
            </a:r>
          </a:p>
          <a:p>
            <a:pPr marL="346075" indent="-342900">
              <a:buFont typeface="Wingdings" panose="05000000000000000000" pitchFamily="2" charset="2"/>
              <a:buChar char="§"/>
            </a:pPr>
            <a:r>
              <a:rPr lang="en-US" dirty="0"/>
              <a:t>Write any double-quote characters in a field as two double-quote characters</a:t>
            </a:r>
          </a:p>
          <a:p>
            <a:pPr marL="346075" indent="-342900">
              <a:buFont typeface="Wingdings" panose="05000000000000000000" pitchFamily="2" charset="2"/>
              <a:buChar char="§"/>
            </a:pPr>
            <a:r>
              <a:rPr lang="en-US" dirty="0"/>
              <a:t>On CVE ID per line</a:t>
            </a:r>
          </a:p>
        </p:txBody>
      </p:sp>
    </p:spTree>
    <p:extLst>
      <p:ext uri="{BB962C8B-B14F-4D97-AF65-F5344CB8AC3E}">
        <p14:creationId xmlns:p14="http://schemas.microsoft.com/office/powerpoint/2010/main" val="934229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CSV – Handling Multiples</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
            </a:pPr>
            <a:r>
              <a:rPr lang="en-US" sz="2500" dirty="0"/>
              <a:t>Multiple CVE Entries</a:t>
            </a:r>
          </a:p>
          <a:p>
            <a:pPr lvl="1">
              <a:buFont typeface="Arial" panose="020B0604020202020204" pitchFamily="34" charset="0"/>
              <a:buChar char="–"/>
            </a:pPr>
            <a:r>
              <a:rPr lang="en-US" sz="2500" dirty="0"/>
              <a:t>Multiple lines, one per entry</a:t>
            </a:r>
          </a:p>
          <a:p>
            <a:endParaRPr lang="en-US" sz="2500" dirty="0"/>
          </a:p>
          <a:p>
            <a:pPr>
              <a:buFont typeface="Wingdings" panose="05000000000000000000" pitchFamily="2" charset="2"/>
              <a:buChar char="§"/>
            </a:pPr>
            <a:r>
              <a:rPr lang="en-US" sz="2500" dirty="0"/>
              <a:t>Multiple Products/Versions</a:t>
            </a:r>
          </a:p>
          <a:p>
            <a:pPr lvl="1">
              <a:buFont typeface="Arial" panose="020B0604020202020204" pitchFamily="34" charset="0"/>
              <a:buChar char="–"/>
            </a:pPr>
            <a:r>
              <a:rPr lang="en-US" sz="2500" dirty="0"/>
              <a:t>Separate products, and correspondingly versions, by a semicolon followed by a space and, to separate multiple versions for a given product by a comma followed by a space; e.g., </a:t>
            </a:r>
          </a:p>
          <a:p>
            <a:pPr marL="1084263" lvl="3" indent="-285750">
              <a:buFont typeface="Wingdings" panose="05000000000000000000" pitchFamily="2" charset="2"/>
              <a:buChar char="§"/>
            </a:pPr>
            <a:r>
              <a:rPr lang="en-US" sz="1500" dirty="0">
                <a:latin typeface="Courier New" panose="02070309020205020404" pitchFamily="49" charset="0"/>
                <a:cs typeface="Courier New" panose="02070309020205020404" pitchFamily="49" charset="0"/>
              </a:rPr>
              <a:t>CVE-2017-3862,”</a:t>
            </a:r>
            <a:r>
              <a:rPr lang="en-US" sz="1500" b="1" dirty="0">
                <a:solidFill>
                  <a:srgbClr val="FF0000"/>
                </a:solidFill>
                <a:latin typeface="Courier New" panose="02070309020205020404" pitchFamily="49" charset="0"/>
                <a:cs typeface="Courier New" panose="02070309020205020404" pitchFamily="49" charset="0"/>
              </a:rPr>
              <a:t>IOS</a:t>
            </a:r>
            <a:r>
              <a:rPr lang="en-US" sz="1500" dirty="0">
                <a:latin typeface="Courier New" panose="02070309020205020404" pitchFamily="49" charset="0"/>
                <a:cs typeface="Courier New" panose="02070309020205020404" pitchFamily="49" charset="0"/>
              </a:rPr>
              <a:t>; </a:t>
            </a:r>
            <a:r>
              <a:rPr lang="en-US" sz="1500" b="1" dirty="0">
                <a:solidFill>
                  <a:srgbClr val="0070C0"/>
                </a:solidFill>
                <a:latin typeface="Courier New" panose="02070309020205020404" pitchFamily="49" charset="0"/>
                <a:cs typeface="Courier New" panose="02070309020205020404" pitchFamily="49" charset="0"/>
              </a:rPr>
              <a:t>IOS XE</a:t>
            </a:r>
            <a:r>
              <a:rPr lang="en-US" sz="1500" dirty="0">
                <a:latin typeface="Courier New" panose="02070309020205020404" pitchFamily="49" charset="0"/>
                <a:cs typeface="Courier New" panose="02070309020205020404" pitchFamily="49" charset="0"/>
              </a:rPr>
              <a:t>”,</a:t>
            </a:r>
            <a:r>
              <a:rPr lang="en-US" sz="1500" b="1" dirty="0">
                <a:latin typeface="Courier New" panose="02070309020205020404" pitchFamily="49" charset="0"/>
                <a:cs typeface="Courier New" panose="02070309020205020404" pitchFamily="49" charset="0"/>
              </a:rPr>
              <a:t>”</a:t>
            </a:r>
            <a:r>
              <a:rPr lang="en-US" sz="1500" b="1" dirty="0">
                <a:solidFill>
                  <a:srgbClr val="FF0000"/>
                </a:solidFill>
                <a:latin typeface="Courier New" panose="02070309020205020404" pitchFamily="49" charset="0"/>
                <a:cs typeface="Courier New" panose="02070309020205020404" pitchFamily="49" charset="0"/>
              </a:rPr>
              <a:t>12.2, 15.0 through 15.6</a:t>
            </a:r>
            <a:r>
              <a:rPr lang="en-US" sz="1500" dirty="0">
                <a:latin typeface="Courier New" panose="02070309020205020404" pitchFamily="49" charset="0"/>
                <a:cs typeface="Courier New" panose="02070309020205020404" pitchFamily="49" charset="0"/>
              </a:rPr>
              <a:t>; </a:t>
            </a:r>
            <a:r>
              <a:rPr lang="en-US" sz="1500" b="1" dirty="0">
                <a:solidFill>
                  <a:srgbClr val="0070C0"/>
                </a:solidFill>
                <a:latin typeface="Courier New" panose="02070309020205020404" pitchFamily="49" charset="0"/>
                <a:cs typeface="Courier New" panose="02070309020205020404" pitchFamily="49" charset="0"/>
              </a:rPr>
              <a:t>3.2 through 3.18</a:t>
            </a:r>
            <a:r>
              <a:rPr lang="en-US" sz="1500" b="1"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a:t>
            </a:r>
          </a:p>
          <a:p>
            <a:pPr>
              <a:buFont typeface="Wingdings" panose="05000000000000000000" pitchFamily="2" charset="2"/>
              <a:buChar char="§"/>
            </a:pPr>
            <a:endParaRPr lang="en-US" dirty="0"/>
          </a:p>
          <a:p>
            <a:pPr>
              <a:buFont typeface="Wingdings" panose="05000000000000000000" pitchFamily="2" charset="2"/>
              <a:buChar char="§"/>
            </a:pPr>
            <a:r>
              <a:rPr lang="en-US" sz="2500" dirty="0"/>
              <a:t>Multiple References</a:t>
            </a:r>
          </a:p>
          <a:p>
            <a:pPr lvl="1">
              <a:buFont typeface="Arial" panose="020B0604020202020204" pitchFamily="34" charset="0"/>
              <a:buChar char="–"/>
            </a:pPr>
            <a:r>
              <a:rPr lang="en-US" sz="2500" dirty="0"/>
              <a:t>Separate references by a space; e.g.,</a:t>
            </a:r>
            <a:endParaRPr lang="en-US" sz="2500" dirty="0">
              <a:latin typeface="Courier New" panose="02070309020205020404" pitchFamily="49" charset="0"/>
              <a:cs typeface="Courier New" panose="02070309020205020404" pitchFamily="49" charset="0"/>
            </a:endParaRP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CVE-2016-6816,…,”https://tomcat.apache.org/security-9.html#Fixed_in_Apache_Tomcat_9.0.0.M13 https://tomcat.apache.org/security-8.html#Fixed_in_Apache_Tomcat_8.5.8 https://tomcat.apache.org/security-8.html#Fixed_in_Apache_Tomcat_8.0.39 https://tomcat.apache.org/security-7.html#Fixed_in_Apache_Tomcat_7.0.73 https://tomcat.apache.org/security-6.html#Fixed_in_Apache_Tomcat_6.0.48”,…</a:t>
            </a:r>
          </a:p>
          <a:p>
            <a:pPr marL="0" indent="0">
              <a:buNone/>
            </a:pPr>
            <a:endParaRPr lang="en-US" dirty="0"/>
          </a:p>
        </p:txBody>
      </p:sp>
    </p:spTree>
    <p:extLst>
      <p:ext uri="{BB962C8B-B14F-4D97-AF65-F5344CB8AC3E}">
        <p14:creationId xmlns:p14="http://schemas.microsoft.com/office/powerpoint/2010/main" val="182716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CSV Example</a:t>
            </a:r>
          </a:p>
        </p:txBody>
      </p:sp>
      <p:sp>
        <p:nvSpPr>
          <p:cNvPr id="3" name="Content Placeholder 2"/>
          <p:cNvSpPr>
            <a:spLocks noGrp="1"/>
          </p:cNvSpPr>
          <p:nvPr>
            <p:ph idx="1"/>
          </p:nvPr>
        </p:nvSpPr>
        <p:spPr/>
        <p:txBody>
          <a:bodyPr>
            <a:normAutofit/>
          </a:bodyPr>
          <a:lstStyle/>
          <a:p>
            <a:pPr marL="0" indent="0">
              <a:buNone/>
            </a:pPr>
            <a:r>
              <a:rPr lang="en-US" dirty="0"/>
              <a:t>"CVE-2017-1194","IBM WebSphere Application Server"," 7.0, 8.0, 8.5, 9.0",“Cross-site request </a:t>
            </a:r>
            <a:r>
              <a:rPr lang="en-US" dirty="0" err="1"/>
              <a:t>forgery","http</a:t>
            </a:r>
            <a:r>
              <a:rPr lang="en-US" dirty="0"/>
              <a:t>://www.ibm.com/support/docview.wss?uid=swg22001226","IBM WebSphere Application Server 7.0, 8.0, 8.5, and 9.0 is vulnerable to cross-site request forgery which could allow an attacker to execute malicious and unauthorized actions transmitted from a user that the website trusts.  IBM X-Force ID:  123669.","IBM"</a:t>
            </a:r>
          </a:p>
          <a:p>
            <a:endParaRPr lang="en-US" dirty="0"/>
          </a:p>
        </p:txBody>
      </p:sp>
    </p:spTree>
    <p:extLst>
      <p:ext uri="{BB962C8B-B14F-4D97-AF65-F5344CB8AC3E}">
        <p14:creationId xmlns:p14="http://schemas.microsoft.com/office/powerpoint/2010/main" val="4288949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JSON 4.0</a:t>
            </a:r>
          </a:p>
        </p:txBody>
      </p:sp>
      <p:sp>
        <p:nvSpPr>
          <p:cNvPr id="3" name="Content Placeholder 2"/>
          <p:cNvSpPr>
            <a:spLocks noGrp="1"/>
          </p:cNvSpPr>
          <p:nvPr>
            <p:ph idx="1"/>
          </p:nvPr>
        </p:nvSpPr>
        <p:spPr>
          <a:xfrm>
            <a:off x="812801" y="1253068"/>
            <a:ext cx="9025466" cy="5054599"/>
          </a:xfrm>
        </p:spPr>
        <p:txBody>
          <a:bodyPr>
            <a:noAutofit/>
          </a:bodyPr>
          <a:lstStyle/>
          <a:p>
            <a:pPr>
              <a:buFont typeface="Wingdings" panose="05000000000000000000" pitchFamily="2" charset="2"/>
              <a:buChar char="§"/>
            </a:pPr>
            <a:r>
              <a:rPr lang="en-US" sz="1100" dirty="0"/>
              <a:t>Required Data Strings</a:t>
            </a:r>
          </a:p>
          <a:p>
            <a:pPr lvl="1">
              <a:buFont typeface="Arial" panose="020B0604020202020204" pitchFamily="34" charset="0"/>
              <a:buChar char="–"/>
            </a:pPr>
            <a:r>
              <a:rPr lang="en-US" sz="1100" dirty="0" err="1"/>
              <a:t>Data_type</a:t>
            </a:r>
            <a:r>
              <a:rPr lang="en-US" sz="1100" dirty="0"/>
              <a:t> - CVE</a:t>
            </a:r>
          </a:p>
          <a:p>
            <a:pPr lvl="1">
              <a:buFont typeface="Arial" panose="020B0604020202020204" pitchFamily="34" charset="0"/>
              <a:buChar char="–"/>
            </a:pPr>
            <a:r>
              <a:rPr lang="en-US" sz="1100" dirty="0" err="1"/>
              <a:t>Data_format</a:t>
            </a:r>
            <a:r>
              <a:rPr lang="en-US" sz="1100" dirty="0"/>
              <a:t> - MITRE</a:t>
            </a:r>
          </a:p>
          <a:p>
            <a:pPr lvl="1">
              <a:buFont typeface="Arial" panose="020B0604020202020204" pitchFamily="34" charset="0"/>
              <a:buChar char="–"/>
            </a:pPr>
            <a:r>
              <a:rPr lang="en-US" sz="1100" dirty="0" err="1"/>
              <a:t>Data_version</a:t>
            </a:r>
            <a:r>
              <a:rPr lang="en-US" sz="1100" dirty="0"/>
              <a:t> – 4.0</a:t>
            </a:r>
          </a:p>
          <a:p>
            <a:pPr>
              <a:buFont typeface="Wingdings" panose="05000000000000000000" pitchFamily="2" charset="2"/>
              <a:buChar char="§"/>
            </a:pPr>
            <a:r>
              <a:rPr lang="en-US" sz="1100" dirty="0"/>
              <a:t>Required Data Objects</a:t>
            </a:r>
          </a:p>
          <a:p>
            <a:pPr lvl="1">
              <a:buFont typeface="Arial" panose="020B0604020202020204" pitchFamily="34" charset="0"/>
              <a:buChar char="–"/>
            </a:pPr>
            <a:r>
              <a:rPr lang="en-US" sz="1100" dirty="0" err="1"/>
              <a:t>CVE_data_meta</a:t>
            </a:r>
            <a:endParaRPr lang="en-US" sz="1100" dirty="0"/>
          </a:p>
          <a:p>
            <a:pPr lvl="2">
              <a:buFont typeface="Wingdings" panose="05000000000000000000" pitchFamily="2" charset="2"/>
              <a:buChar char="§"/>
            </a:pPr>
            <a:r>
              <a:rPr lang="en-US" sz="1100" dirty="0"/>
              <a:t>CVE ID</a:t>
            </a:r>
          </a:p>
          <a:p>
            <a:pPr lvl="2">
              <a:buFont typeface="Wingdings" panose="05000000000000000000" pitchFamily="2" charset="2"/>
              <a:buChar char="§"/>
            </a:pPr>
            <a:r>
              <a:rPr lang="en-US" sz="1100" dirty="0"/>
              <a:t>ASSIGNER</a:t>
            </a:r>
          </a:p>
          <a:p>
            <a:pPr lvl="1">
              <a:buFont typeface="Arial" panose="020B0604020202020204" pitchFamily="34" charset="0"/>
              <a:buChar char="–"/>
            </a:pPr>
            <a:r>
              <a:rPr lang="en-US" sz="1100" dirty="0"/>
              <a:t>Affects</a:t>
            </a:r>
          </a:p>
          <a:p>
            <a:pPr lvl="2">
              <a:buFont typeface="Wingdings" panose="05000000000000000000" pitchFamily="2" charset="2"/>
              <a:buChar char="§"/>
            </a:pPr>
            <a:r>
              <a:rPr lang="en-US" sz="1100" dirty="0"/>
              <a:t>Vendor</a:t>
            </a:r>
          </a:p>
          <a:p>
            <a:pPr lvl="3">
              <a:buFont typeface="Arial" panose="020B0604020202020204" pitchFamily="34" charset="0"/>
              <a:buChar char="–"/>
            </a:pPr>
            <a:r>
              <a:rPr lang="en-US" sz="1100" dirty="0"/>
              <a:t>Product</a:t>
            </a:r>
          </a:p>
          <a:p>
            <a:pPr lvl="4">
              <a:buFont typeface="Wingdings" panose="05000000000000000000" pitchFamily="2" charset="2"/>
              <a:buChar char="§"/>
            </a:pPr>
            <a:r>
              <a:rPr lang="en-US" sz="1100" dirty="0"/>
              <a:t>Version</a:t>
            </a:r>
          </a:p>
          <a:p>
            <a:pPr lvl="1">
              <a:buFont typeface="Arial" panose="020B0604020202020204" pitchFamily="34" charset="0"/>
              <a:buChar char="–"/>
            </a:pPr>
            <a:r>
              <a:rPr lang="en-US" sz="1100" dirty="0"/>
              <a:t>Description</a:t>
            </a:r>
          </a:p>
          <a:p>
            <a:pPr lvl="1">
              <a:buFont typeface="Arial" panose="020B0604020202020204" pitchFamily="34" charset="0"/>
              <a:buChar char="–"/>
            </a:pPr>
            <a:r>
              <a:rPr lang="en-US" sz="1100" dirty="0"/>
              <a:t>References</a:t>
            </a:r>
          </a:p>
          <a:p>
            <a:pPr lvl="1">
              <a:buFont typeface="Arial" panose="020B0604020202020204" pitchFamily="34" charset="0"/>
              <a:buChar char="–"/>
            </a:pPr>
            <a:r>
              <a:rPr lang="en-US" sz="1100" dirty="0" err="1"/>
              <a:t>Problemtype</a:t>
            </a:r>
            <a:endParaRPr lang="en-US" sz="1100" dirty="0"/>
          </a:p>
          <a:p>
            <a:pPr>
              <a:buFont typeface="Wingdings" panose="05000000000000000000" pitchFamily="2" charset="2"/>
              <a:buChar char="§"/>
            </a:pPr>
            <a:r>
              <a:rPr lang="en-US" sz="1100" dirty="0"/>
              <a:t>Additional optional objects can be included.  For a full list see:</a:t>
            </a:r>
          </a:p>
          <a:p>
            <a:pPr lvl="1">
              <a:buFont typeface="Arial" panose="020B0604020202020204" pitchFamily="34" charset="0"/>
              <a:buChar char="–"/>
            </a:pPr>
            <a:r>
              <a:rPr lang="en-US" sz="1100" dirty="0"/>
              <a:t>https://github.com/CVEProject/automation-working-group/blob/master/cve_json_schema/DRAFT-JSON-file-format-v4.md</a:t>
            </a:r>
          </a:p>
        </p:txBody>
      </p:sp>
    </p:spTree>
    <p:extLst>
      <p:ext uri="{BB962C8B-B14F-4D97-AF65-F5344CB8AC3E}">
        <p14:creationId xmlns:p14="http://schemas.microsoft.com/office/powerpoint/2010/main" val="245707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JSON Example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a:t>
            </a:r>
          </a:p>
          <a:p>
            <a:pPr marL="0" indent="0">
              <a:buNone/>
            </a:pPr>
            <a:r>
              <a:rPr lang="en-US" dirty="0"/>
              <a:t>  "</a:t>
            </a:r>
            <a:r>
              <a:rPr lang="en-US" dirty="0" err="1"/>
              <a:t>data_type</a:t>
            </a:r>
            <a:r>
              <a:rPr lang="en-US" dirty="0"/>
              <a:t>": "CVE",</a:t>
            </a:r>
          </a:p>
          <a:p>
            <a:pPr marL="0" indent="0">
              <a:buNone/>
            </a:pPr>
            <a:r>
              <a:rPr lang="en-US" dirty="0"/>
              <a:t>  "</a:t>
            </a:r>
            <a:r>
              <a:rPr lang="en-US" dirty="0" err="1"/>
              <a:t>data_format</a:t>
            </a:r>
            <a:r>
              <a:rPr lang="en-US" dirty="0"/>
              <a:t>": "MITRE",</a:t>
            </a:r>
          </a:p>
          <a:p>
            <a:pPr marL="0" indent="0">
              <a:buNone/>
            </a:pPr>
            <a:r>
              <a:rPr lang="en-US" dirty="0"/>
              <a:t>  "</a:t>
            </a:r>
            <a:r>
              <a:rPr lang="en-US" dirty="0" err="1"/>
              <a:t>data_version</a:t>
            </a:r>
            <a:r>
              <a:rPr lang="en-US" dirty="0"/>
              <a:t>": "4.0",</a:t>
            </a:r>
          </a:p>
          <a:p>
            <a:pPr marL="0" indent="0">
              <a:buNone/>
            </a:pPr>
            <a:r>
              <a:rPr lang="en-US" dirty="0"/>
              <a:t>  "</a:t>
            </a:r>
            <a:r>
              <a:rPr lang="en-US" dirty="0" err="1"/>
              <a:t>CVE_data_meta</a:t>
            </a:r>
            <a:r>
              <a:rPr lang="en-US" dirty="0"/>
              <a:t>": { "ASSIGNER": "psirt@us.ibm.com", "ID": "CVE-2017-1194" },</a:t>
            </a:r>
          </a:p>
          <a:p>
            <a:pPr marL="0" indent="0">
              <a:buNone/>
            </a:pPr>
            <a:r>
              <a:rPr lang="en-US" dirty="0"/>
              <a:t>  "affects": { "vendor": { "</a:t>
            </a:r>
            <a:r>
              <a:rPr lang="en-US" dirty="0" err="1"/>
              <a:t>vendor_data</a:t>
            </a:r>
            <a:r>
              <a:rPr lang="en-US" dirty="0"/>
              <a:t>": [ { "</a:t>
            </a:r>
            <a:r>
              <a:rPr lang="en-US" dirty="0" err="1"/>
              <a:t>vendor_name</a:t>
            </a:r>
            <a:r>
              <a:rPr lang="en-US" dirty="0"/>
              <a:t>": "IBM", "product": { "</a:t>
            </a:r>
            <a:r>
              <a:rPr lang="en-US" dirty="0" err="1"/>
              <a:t>product_data</a:t>
            </a:r>
            <a:r>
              <a:rPr lang="en-US" dirty="0"/>
              <a:t>": [ { "</a:t>
            </a:r>
            <a:r>
              <a:rPr lang="en-US" dirty="0" err="1"/>
              <a:t>product_name</a:t>
            </a:r>
            <a:r>
              <a:rPr lang="en-US" dirty="0"/>
              <a:t>": "WebSphere Application Server", "version": { "</a:t>
            </a:r>
            <a:r>
              <a:rPr lang="en-US" dirty="0" err="1"/>
              <a:t>version_data</a:t>
            </a:r>
            <a:r>
              <a:rPr lang="en-US" dirty="0"/>
              <a:t>": [ { "</a:t>
            </a:r>
            <a:r>
              <a:rPr lang="en-US" dirty="0" err="1"/>
              <a:t>version_value</a:t>
            </a:r>
            <a:r>
              <a:rPr lang="en-US" dirty="0"/>
              <a:t>": "7.0, 8.0, 8.5, 9.0" } ] } } ]  }  } ] } },</a:t>
            </a:r>
          </a:p>
          <a:p>
            <a:pPr marL="0" indent="0">
              <a:buNone/>
            </a:pPr>
            <a:r>
              <a:rPr lang="en-US" dirty="0"/>
              <a:t>  "</a:t>
            </a:r>
            <a:r>
              <a:rPr lang="en-US" dirty="0" err="1"/>
              <a:t>problemtype</a:t>
            </a:r>
            <a:r>
              <a:rPr lang="en-US" dirty="0"/>
              <a:t>": { "</a:t>
            </a:r>
            <a:r>
              <a:rPr lang="en-US" dirty="0" err="1"/>
              <a:t>problemtype_data</a:t>
            </a:r>
            <a:r>
              <a:rPr lang="en-US" dirty="0"/>
              <a:t>": [ { "description": [ { "</a:t>
            </a:r>
            <a:r>
              <a:rPr lang="en-US" dirty="0" err="1"/>
              <a:t>lang</a:t>
            </a:r>
            <a:r>
              <a:rPr lang="en-US" dirty="0"/>
              <a:t>": "</a:t>
            </a:r>
            <a:r>
              <a:rPr lang="en-US" dirty="0" err="1"/>
              <a:t>eng</a:t>
            </a:r>
            <a:r>
              <a:rPr lang="en-US" dirty="0"/>
              <a:t>", "value": "Cross-site request forgery" } ] } ] },</a:t>
            </a:r>
          </a:p>
          <a:p>
            <a:pPr marL="0" indent="0">
              <a:buNone/>
            </a:pPr>
            <a:r>
              <a:rPr lang="en-US" dirty="0"/>
              <a:t>  "references": { "</a:t>
            </a:r>
            <a:r>
              <a:rPr lang="en-US" dirty="0" err="1"/>
              <a:t>reference_data</a:t>
            </a:r>
            <a:r>
              <a:rPr lang="en-US" dirty="0"/>
              <a:t>": [ { "</a:t>
            </a:r>
            <a:r>
              <a:rPr lang="en-US" dirty="0" err="1"/>
              <a:t>url</a:t>
            </a:r>
            <a:r>
              <a:rPr lang="en-US" dirty="0"/>
              <a:t>": "http://www.ibm.com/support/docview.wss?uid=swg22001226" } ] },</a:t>
            </a:r>
          </a:p>
          <a:p>
            <a:pPr marL="0" indent="0">
              <a:buNone/>
            </a:pPr>
            <a:r>
              <a:rPr lang="en-US" dirty="0"/>
              <a:t>  "description": { "</a:t>
            </a:r>
            <a:r>
              <a:rPr lang="en-US" dirty="0" err="1"/>
              <a:t>description_data</a:t>
            </a:r>
            <a:r>
              <a:rPr lang="en-US" dirty="0"/>
              <a:t>": [ {  "</a:t>
            </a:r>
            <a:r>
              <a:rPr lang="en-US" dirty="0" err="1"/>
              <a:t>lang</a:t>
            </a:r>
            <a:r>
              <a:rPr lang="en-US" dirty="0"/>
              <a:t>": "</a:t>
            </a:r>
            <a:r>
              <a:rPr lang="en-US" dirty="0" err="1"/>
              <a:t>eng</a:t>
            </a:r>
            <a:r>
              <a:rPr lang="en-US" dirty="0"/>
              <a:t>", "value": "IBM WebSphere Application Server 7.0, 8.0, 8.5, and 9.0 is vulnerable to cross-site request forgery which could allow an attacker to execute malicious and unauthorized actions transmitted from a user that the website trusts. IBM X-Force ID: 123669." } ] }</a:t>
            </a:r>
          </a:p>
          <a:p>
            <a:pPr marL="0" indent="0">
              <a:buNone/>
            </a:pPr>
            <a:r>
              <a:rPr lang="en-US" dirty="0"/>
              <a:t>}</a:t>
            </a:r>
          </a:p>
          <a:p>
            <a:endParaRPr lang="en-US" dirty="0"/>
          </a:p>
          <a:p>
            <a:pPr>
              <a:buFont typeface="Wingdings" panose="05000000000000000000" pitchFamily="2" charset="2"/>
              <a:buChar char="§"/>
            </a:pPr>
            <a:r>
              <a:rPr lang="en-US" sz="2700" b="0" dirty="0"/>
              <a:t>Note that whitespace, including line breaks, can be included to improve readability</a:t>
            </a:r>
          </a:p>
        </p:txBody>
      </p:sp>
    </p:spTree>
    <p:extLst>
      <p:ext uri="{BB962C8B-B14F-4D97-AF65-F5344CB8AC3E}">
        <p14:creationId xmlns:p14="http://schemas.microsoft.com/office/powerpoint/2010/main" val="1694030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EB79-1B6E-4997-8884-0068C91A6756}"/>
              </a:ext>
            </a:extLst>
          </p:cNvPr>
          <p:cNvSpPr>
            <a:spLocks noGrp="1"/>
          </p:cNvSpPr>
          <p:nvPr>
            <p:ph type="ctrTitle" sz="quarter"/>
          </p:nvPr>
        </p:nvSpPr>
        <p:spPr/>
        <p:txBody>
          <a:bodyPr/>
          <a:lstStyle/>
          <a:p>
            <a:r>
              <a:rPr lang="en-US" dirty="0"/>
              <a:t>Submission Channels</a:t>
            </a:r>
          </a:p>
        </p:txBody>
      </p:sp>
      <p:sp>
        <p:nvSpPr>
          <p:cNvPr id="3" name="Slide Number Placeholder 2">
            <a:extLst>
              <a:ext uri="{FF2B5EF4-FFF2-40B4-BE49-F238E27FC236}">
                <a16:creationId xmlns:a16="http://schemas.microsoft.com/office/drawing/2014/main" id="{4394193F-F791-4550-A120-2A8EB9935B4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16</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005084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Approved Submission Channels</a:t>
            </a:r>
          </a:p>
        </p:txBody>
      </p:sp>
      <p:sp>
        <p:nvSpPr>
          <p:cNvPr id="3" name="Content Placeholder 2"/>
          <p:cNvSpPr>
            <a:spLocks noGrp="1"/>
          </p:cNvSpPr>
          <p:nvPr>
            <p:ph idx="1"/>
          </p:nvPr>
        </p:nvSpPr>
        <p:spPr>
          <a:xfrm>
            <a:off x="914400" y="1388194"/>
            <a:ext cx="8229600" cy="3898182"/>
          </a:xfrm>
        </p:spPr>
        <p:txBody>
          <a:bodyPr>
            <a:normAutofit/>
          </a:bodyPr>
          <a:lstStyle/>
          <a:p>
            <a:pPr>
              <a:buFont typeface="Wingdings" panose="05000000000000000000" pitchFamily="2" charset="2"/>
              <a:buChar char="§"/>
            </a:pPr>
            <a:r>
              <a:rPr lang="en-US" sz="2200" dirty="0"/>
              <a:t>Web Form</a:t>
            </a:r>
          </a:p>
          <a:p>
            <a:pPr lvl="1">
              <a:buFont typeface="Arial" panose="020B0604020202020204" pitchFamily="34" charset="0"/>
              <a:buChar char="–"/>
            </a:pPr>
            <a:r>
              <a:rPr lang="en-US" sz="2200" dirty="0"/>
              <a:t>Supports all three file types</a:t>
            </a:r>
          </a:p>
          <a:p>
            <a:pPr lvl="1">
              <a:buFont typeface="Arial" panose="020B0604020202020204" pitchFamily="34" charset="0"/>
              <a:buChar char="–"/>
            </a:pPr>
            <a:r>
              <a:rPr lang="en-US" sz="2200" dirty="0"/>
              <a:t>Suited to new submissions only</a:t>
            </a:r>
          </a:p>
          <a:p>
            <a:pPr lvl="1">
              <a:buFont typeface="Arial" panose="020B0604020202020204" pitchFamily="34" charset="0"/>
              <a:buChar char="–"/>
            </a:pPr>
            <a:r>
              <a:rPr lang="en-US" sz="2200" dirty="0"/>
              <a:t>Has limits on form field sizes!</a:t>
            </a:r>
          </a:p>
          <a:p>
            <a:pPr>
              <a:buFont typeface="Wingdings" panose="05000000000000000000" pitchFamily="2" charset="2"/>
              <a:buChar char="§"/>
            </a:pPr>
            <a:r>
              <a:rPr lang="en-US" sz="2200" dirty="0"/>
              <a:t>GitHub</a:t>
            </a:r>
          </a:p>
          <a:p>
            <a:pPr lvl="1">
              <a:buFont typeface="Arial" panose="020B0604020202020204" pitchFamily="34" charset="0"/>
              <a:buChar char="–"/>
            </a:pPr>
            <a:r>
              <a:rPr lang="en-US" sz="2200" dirty="0"/>
              <a:t>Supports CVE JSON only!</a:t>
            </a:r>
          </a:p>
          <a:p>
            <a:pPr lvl="1">
              <a:buFont typeface="Arial" panose="020B0604020202020204" pitchFamily="34" charset="0"/>
              <a:buChar char="–"/>
            </a:pPr>
            <a:r>
              <a:rPr lang="en-US" sz="2200" dirty="0"/>
              <a:t>Avoid files with MS-DOS style line endings (CR/LF)</a:t>
            </a:r>
          </a:p>
          <a:p>
            <a:pPr lvl="1">
              <a:buFont typeface="Arial" panose="020B0604020202020204" pitchFamily="34" charset="0"/>
              <a:buChar char="–"/>
            </a:pPr>
            <a:r>
              <a:rPr lang="en-US" sz="2200" dirty="0"/>
              <a:t>Suited to both new and updated submissions</a:t>
            </a:r>
          </a:p>
        </p:txBody>
      </p:sp>
    </p:spTree>
    <p:extLst>
      <p:ext uri="{BB962C8B-B14F-4D97-AF65-F5344CB8AC3E}">
        <p14:creationId xmlns:p14="http://schemas.microsoft.com/office/powerpoint/2010/main" val="401850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CB5F-BA00-4A7C-AE18-628977B6F8CC}"/>
              </a:ext>
            </a:extLst>
          </p:cNvPr>
          <p:cNvSpPr>
            <a:spLocks noGrp="1"/>
          </p:cNvSpPr>
          <p:nvPr>
            <p:ph type="ctrTitle" sz="quarter"/>
          </p:nvPr>
        </p:nvSpPr>
        <p:spPr/>
        <p:txBody>
          <a:bodyPr/>
          <a:lstStyle/>
          <a:p>
            <a:r>
              <a:rPr lang="en-US" dirty="0"/>
              <a:t>Submissions through the Web Form</a:t>
            </a:r>
          </a:p>
        </p:txBody>
      </p:sp>
      <p:sp>
        <p:nvSpPr>
          <p:cNvPr id="3" name="Slide Number Placeholder 2">
            <a:extLst>
              <a:ext uri="{FF2B5EF4-FFF2-40B4-BE49-F238E27FC236}">
                <a16:creationId xmlns:a16="http://schemas.microsoft.com/office/drawing/2014/main" id="{6DD4DF49-F8D3-4464-AB04-F7E4197620C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18</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8932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https://cveform.mitre.org/</a:t>
            </a:r>
          </a:p>
        </p:txBody>
      </p:sp>
      <p:pic>
        <p:nvPicPr>
          <p:cNvPr id="5" name="Content Placeholder 4">
            <a:extLst>
              <a:ext uri="{FF2B5EF4-FFF2-40B4-BE49-F238E27FC236}">
                <a16:creationId xmlns:a16="http://schemas.microsoft.com/office/drawing/2014/main" id="{DEB12A16-EC6C-46AB-B4F0-AB6974935E42}"/>
              </a:ext>
            </a:extLst>
          </p:cNvPr>
          <p:cNvPicPr>
            <a:picLocks noGrp="1" noChangeAspect="1"/>
          </p:cNvPicPr>
          <p:nvPr>
            <p:ph idx="1"/>
          </p:nvPr>
        </p:nvPicPr>
        <p:blipFill rotWithShape="1">
          <a:blip r:embed="rId3"/>
          <a:srcRect r="9144" b="19836"/>
          <a:stretch/>
        </p:blipFill>
        <p:spPr>
          <a:xfrm>
            <a:off x="2259483" y="1447800"/>
            <a:ext cx="8055672" cy="4273062"/>
          </a:xfrm>
          <a:prstGeom prst="rect">
            <a:avLst/>
          </a:prstGeom>
        </p:spPr>
      </p:pic>
      <p:sp>
        <p:nvSpPr>
          <p:cNvPr id="4" name="Slide Number Placeholder 3"/>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6680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These slides assume that the information needed for the CVE Entry is already generated.</a:t>
            </a:r>
          </a:p>
          <a:p>
            <a:pPr>
              <a:buFont typeface="Wingdings" panose="05000000000000000000" pitchFamily="2" charset="2"/>
              <a:buChar char="§"/>
            </a:pPr>
            <a:r>
              <a:rPr lang="en-US" dirty="0"/>
              <a:t>These processes are specific to the CVE Program Root CNA (currently MITRE).  Other Root CNAs may have other processes that CNAs need to follow.</a:t>
            </a:r>
          </a:p>
        </p:txBody>
      </p:sp>
    </p:spTree>
    <p:extLst>
      <p:ext uri="{BB962C8B-B14F-4D97-AF65-F5344CB8AC3E}">
        <p14:creationId xmlns:p14="http://schemas.microsoft.com/office/powerpoint/2010/main" val="1669519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97BE-9198-4F92-809D-4D2E5CEA30D9}"/>
              </a:ext>
            </a:extLst>
          </p:cNvPr>
          <p:cNvSpPr>
            <a:spLocks noGrp="1"/>
          </p:cNvSpPr>
          <p:nvPr>
            <p:ph type="title"/>
          </p:nvPr>
        </p:nvSpPr>
        <p:spPr>
          <a:xfrm>
            <a:off x="812801" y="274638"/>
            <a:ext cx="10972799" cy="868362"/>
          </a:xfrm>
        </p:spPr>
        <p:txBody>
          <a:bodyPr>
            <a:normAutofit fontScale="90000"/>
          </a:bodyPr>
          <a:lstStyle/>
          <a:p>
            <a:r>
              <a:rPr lang="en-US" dirty="0"/>
              <a:t>Select the “Notify CVE about a publication” Request Type </a:t>
            </a:r>
          </a:p>
        </p:txBody>
      </p:sp>
      <p:pic>
        <p:nvPicPr>
          <p:cNvPr id="5" name="Content Placeholder 4">
            <a:extLst>
              <a:ext uri="{FF2B5EF4-FFF2-40B4-BE49-F238E27FC236}">
                <a16:creationId xmlns:a16="http://schemas.microsoft.com/office/drawing/2014/main" id="{4B4B84BA-213D-416C-A5F0-71A856C5B83C}"/>
              </a:ext>
            </a:extLst>
          </p:cNvPr>
          <p:cNvPicPr>
            <a:picLocks noGrp="1" noChangeAspect="1"/>
          </p:cNvPicPr>
          <p:nvPr>
            <p:ph idx="1"/>
          </p:nvPr>
        </p:nvPicPr>
        <p:blipFill rotWithShape="1">
          <a:blip r:embed="rId3"/>
          <a:srcRect l="8384" t="20563" r="8691" b="31586"/>
          <a:stretch/>
        </p:blipFill>
        <p:spPr>
          <a:xfrm>
            <a:off x="2133600" y="2055447"/>
            <a:ext cx="8245370" cy="2860430"/>
          </a:xfrm>
          <a:prstGeom prst="rect">
            <a:avLst/>
          </a:prstGeom>
        </p:spPr>
      </p:pic>
      <p:sp>
        <p:nvSpPr>
          <p:cNvPr id="4" name="Slide Number Placeholder 3">
            <a:extLst>
              <a:ext uri="{FF2B5EF4-FFF2-40B4-BE49-F238E27FC236}">
                <a16:creationId xmlns:a16="http://schemas.microsoft.com/office/drawing/2014/main" id="{DFE5F6F6-61B3-44B3-86CE-729B087563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22249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1EF9-51B7-4E79-95DF-4550686565E6}"/>
              </a:ext>
            </a:extLst>
          </p:cNvPr>
          <p:cNvSpPr>
            <a:spLocks noGrp="1"/>
          </p:cNvSpPr>
          <p:nvPr>
            <p:ph type="title"/>
          </p:nvPr>
        </p:nvSpPr>
        <p:spPr/>
        <p:txBody>
          <a:bodyPr/>
          <a:lstStyle/>
          <a:p>
            <a:r>
              <a:rPr lang="en-US" dirty="0"/>
              <a:t>Fill in Contact Information</a:t>
            </a:r>
          </a:p>
        </p:txBody>
      </p:sp>
      <p:sp>
        <p:nvSpPr>
          <p:cNvPr id="4" name="Slide Number Placeholder 3">
            <a:extLst>
              <a:ext uri="{FF2B5EF4-FFF2-40B4-BE49-F238E27FC236}">
                <a16:creationId xmlns:a16="http://schemas.microsoft.com/office/drawing/2014/main" id="{56C93D81-44D4-4D62-B0A4-F4A3D59DA36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DC17746E-9B82-4D77-A958-43B702E9A938}"/>
              </a:ext>
            </a:extLst>
          </p:cNvPr>
          <p:cNvPicPr>
            <a:picLocks noGrp="1" noChangeAspect="1"/>
          </p:cNvPicPr>
          <p:nvPr>
            <p:ph idx="1"/>
          </p:nvPr>
        </p:nvPicPr>
        <p:blipFill rotWithShape="1">
          <a:blip r:embed="rId3"/>
          <a:srcRect l="8794" t="20563" r="8384" b="31756"/>
          <a:stretch/>
        </p:blipFill>
        <p:spPr>
          <a:xfrm>
            <a:off x="2133601" y="2188308"/>
            <a:ext cx="8490413" cy="2938584"/>
          </a:xfrm>
          <a:prstGeom prst="rect">
            <a:avLst/>
          </a:prstGeom>
        </p:spPr>
      </p:pic>
    </p:spTree>
    <p:extLst>
      <p:ext uri="{BB962C8B-B14F-4D97-AF65-F5344CB8AC3E}">
        <p14:creationId xmlns:p14="http://schemas.microsoft.com/office/powerpoint/2010/main" val="1236638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6A1A-F929-4490-A217-22AEEFBA7F21}"/>
              </a:ext>
            </a:extLst>
          </p:cNvPr>
          <p:cNvSpPr>
            <a:spLocks noGrp="1"/>
          </p:cNvSpPr>
          <p:nvPr>
            <p:ph type="title"/>
          </p:nvPr>
        </p:nvSpPr>
        <p:spPr/>
        <p:txBody>
          <a:bodyPr/>
          <a:lstStyle/>
          <a:p>
            <a:r>
              <a:rPr lang="en-US" dirty="0"/>
              <a:t>Fill in the Submission Information</a:t>
            </a:r>
          </a:p>
        </p:txBody>
      </p:sp>
      <p:sp>
        <p:nvSpPr>
          <p:cNvPr id="4" name="Slide Number Placeholder 3">
            <a:extLst>
              <a:ext uri="{FF2B5EF4-FFF2-40B4-BE49-F238E27FC236}">
                <a16:creationId xmlns:a16="http://schemas.microsoft.com/office/drawing/2014/main" id="{31F7A1F1-DC3C-4F00-A4AB-9C7CE57B057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endParaRPr lang="en-US" dirty="0">
              <a:solidFill>
                <a:srgbClr val="C1CD23"/>
              </a:solidFill>
            </a:endParaRPr>
          </a:p>
        </p:txBody>
      </p:sp>
      <p:pic>
        <p:nvPicPr>
          <p:cNvPr id="7" name="Content Placeholder 6">
            <a:extLst>
              <a:ext uri="{FF2B5EF4-FFF2-40B4-BE49-F238E27FC236}">
                <a16:creationId xmlns:a16="http://schemas.microsoft.com/office/drawing/2014/main" id="{2DF1DAA6-137D-47BA-BA60-31C63992BDEB}"/>
              </a:ext>
            </a:extLst>
          </p:cNvPr>
          <p:cNvPicPr>
            <a:picLocks noGrp="1" noChangeAspect="1"/>
          </p:cNvPicPr>
          <p:nvPr>
            <p:ph idx="1"/>
          </p:nvPr>
        </p:nvPicPr>
        <p:blipFill rotWithShape="1">
          <a:blip r:embed="rId3"/>
          <a:srcRect l="3377" t="18008" r="3540" b="36354"/>
          <a:stretch/>
        </p:blipFill>
        <p:spPr>
          <a:xfrm>
            <a:off x="2321925" y="2104230"/>
            <a:ext cx="7909170" cy="3705695"/>
          </a:xfrm>
          <a:prstGeom prst="rect">
            <a:avLst/>
          </a:prstGeom>
        </p:spPr>
      </p:pic>
      <p:sp>
        <p:nvSpPr>
          <p:cNvPr id="8" name="TextBox 7">
            <a:extLst>
              <a:ext uri="{FF2B5EF4-FFF2-40B4-BE49-F238E27FC236}">
                <a16:creationId xmlns:a16="http://schemas.microsoft.com/office/drawing/2014/main" id="{B0D4C3C7-B333-404C-A4DB-9595F5C1D0A0}"/>
              </a:ext>
            </a:extLst>
          </p:cNvPr>
          <p:cNvSpPr txBox="1"/>
          <p:nvPr/>
        </p:nvSpPr>
        <p:spPr>
          <a:xfrm>
            <a:off x="2400079" y="1518075"/>
            <a:ext cx="7831016" cy="338554"/>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Instructions for submissions greater than 2000 characters in size are at the end of the slides.</a:t>
            </a:r>
          </a:p>
        </p:txBody>
      </p:sp>
    </p:spTree>
    <p:extLst>
      <p:ext uri="{BB962C8B-B14F-4D97-AF65-F5344CB8AC3E}">
        <p14:creationId xmlns:p14="http://schemas.microsoft.com/office/powerpoint/2010/main" val="3190047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0ECA-CFF2-4420-819C-12C36396E79F}"/>
              </a:ext>
            </a:extLst>
          </p:cNvPr>
          <p:cNvSpPr>
            <a:spLocks noGrp="1"/>
          </p:cNvSpPr>
          <p:nvPr>
            <p:ph type="title"/>
          </p:nvPr>
        </p:nvSpPr>
        <p:spPr>
          <a:xfrm>
            <a:off x="812801" y="274638"/>
            <a:ext cx="11074399" cy="868362"/>
          </a:xfrm>
        </p:spPr>
        <p:txBody>
          <a:bodyPr>
            <a:normAutofit fontScale="90000"/>
          </a:bodyPr>
          <a:lstStyle/>
          <a:p>
            <a:r>
              <a:rPr lang="en-US" dirty="0"/>
              <a:t>Fill in the Captcha and Select the Submit Request Button</a:t>
            </a:r>
          </a:p>
        </p:txBody>
      </p:sp>
      <p:pic>
        <p:nvPicPr>
          <p:cNvPr id="5" name="Content Placeholder 4">
            <a:extLst>
              <a:ext uri="{FF2B5EF4-FFF2-40B4-BE49-F238E27FC236}">
                <a16:creationId xmlns:a16="http://schemas.microsoft.com/office/drawing/2014/main" id="{70BD501C-085F-4DBC-B65D-77E7E6743952}"/>
              </a:ext>
            </a:extLst>
          </p:cNvPr>
          <p:cNvPicPr>
            <a:picLocks noGrp="1" noChangeAspect="1"/>
          </p:cNvPicPr>
          <p:nvPr>
            <p:ph idx="1"/>
          </p:nvPr>
        </p:nvPicPr>
        <p:blipFill rotWithShape="1">
          <a:blip r:embed="rId3"/>
          <a:srcRect l="23024" t="58196" r="23638" b="8937"/>
          <a:stretch/>
        </p:blipFill>
        <p:spPr>
          <a:xfrm>
            <a:off x="2133601" y="1899138"/>
            <a:ext cx="8228025" cy="3048000"/>
          </a:xfrm>
          <a:prstGeom prst="rect">
            <a:avLst/>
          </a:prstGeom>
        </p:spPr>
      </p:pic>
      <p:sp>
        <p:nvSpPr>
          <p:cNvPr id="4" name="Slide Number Placeholder 3">
            <a:extLst>
              <a:ext uri="{FF2B5EF4-FFF2-40B4-BE49-F238E27FC236}">
                <a16:creationId xmlns:a16="http://schemas.microsoft.com/office/drawing/2014/main" id="{91AA7FE4-8440-4284-AD83-5B2ECB6479B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00541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77CC-9AC3-487E-BE08-8B41B5606DB0}"/>
              </a:ext>
            </a:extLst>
          </p:cNvPr>
          <p:cNvSpPr>
            <a:spLocks noGrp="1"/>
          </p:cNvSpPr>
          <p:nvPr>
            <p:ph type="title"/>
          </p:nvPr>
        </p:nvSpPr>
        <p:spPr>
          <a:xfrm>
            <a:off x="638175" y="274638"/>
            <a:ext cx="11147425" cy="868362"/>
          </a:xfrm>
        </p:spPr>
        <p:txBody>
          <a:bodyPr>
            <a:normAutofit fontScale="90000"/>
          </a:bodyPr>
          <a:lstStyle/>
          <a:p>
            <a:r>
              <a:rPr lang="en-US" dirty="0"/>
              <a:t>A Ticket Will Be Created and Email Acknowledgement Sent</a:t>
            </a:r>
          </a:p>
        </p:txBody>
      </p:sp>
      <p:pic>
        <p:nvPicPr>
          <p:cNvPr id="5" name="Content Placeholder 4">
            <a:extLst>
              <a:ext uri="{FF2B5EF4-FFF2-40B4-BE49-F238E27FC236}">
                <a16:creationId xmlns:a16="http://schemas.microsoft.com/office/drawing/2014/main" id="{BC00EC9A-A536-42F0-AB9A-E56A2B0FDBB9}"/>
              </a:ext>
            </a:extLst>
          </p:cNvPr>
          <p:cNvPicPr>
            <a:picLocks noGrp="1" noChangeAspect="1"/>
          </p:cNvPicPr>
          <p:nvPr>
            <p:ph idx="1"/>
          </p:nvPr>
        </p:nvPicPr>
        <p:blipFill rotWithShape="1">
          <a:blip r:embed="rId3"/>
          <a:srcRect l="729" t="6259" r="1307" b="21709"/>
          <a:stretch/>
        </p:blipFill>
        <p:spPr>
          <a:xfrm>
            <a:off x="2719823" y="1552337"/>
            <a:ext cx="7190155" cy="4479286"/>
          </a:xfrm>
          <a:prstGeom prst="rect">
            <a:avLst/>
          </a:prstGeom>
        </p:spPr>
      </p:pic>
      <p:sp>
        <p:nvSpPr>
          <p:cNvPr id="4" name="Slide Number Placeholder 3">
            <a:extLst>
              <a:ext uri="{FF2B5EF4-FFF2-40B4-BE49-F238E27FC236}">
                <a16:creationId xmlns:a16="http://schemas.microsoft.com/office/drawing/2014/main" id="{B70C2174-AEA1-4568-B2C1-F679356B359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8567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E0F9-D119-4946-9D6E-71607319A1AF}"/>
              </a:ext>
            </a:extLst>
          </p:cNvPr>
          <p:cNvSpPr>
            <a:spLocks noGrp="1"/>
          </p:cNvSpPr>
          <p:nvPr>
            <p:ph type="title"/>
          </p:nvPr>
        </p:nvSpPr>
        <p:spPr/>
        <p:txBody>
          <a:bodyPr>
            <a:normAutofit/>
          </a:bodyPr>
          <a:lstStyle/>
          <a:p>
            <a:r>
              <a:rPr lang="en-US" dirty="0"/>
              <a:t>The Description Field Is Character Limited</a:t>
            </a:r>
          </a:p>
        </p:txBody>
      </p:sp>
      <p:sp>
        <p:nvSpPr>
          <p:cNvPr id="4" name="Slide Number Placeholder 3">
            <a:extLst>
              <a:ext uri="{FF2B5EF4-FFF2-40B4-BE49-F238E27FC236}">
                <a16:creationId xmlns:a16="http://schemas.microsoft.com/office/drawing/2014/main" id="{E1F709F6-96ED-45C3-8079-BC17D91E3C1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1EDCD822-49A9-4E64-9731-9595087457DB}"/>
              </a:ext>
            </a:extLst>
          </p:cNvPr>
          <p:cNvPicPr>
            <a:picLocks noGrp="1" noChangeAspect="1"/>
          </p:cNvPicPr>
          <p:nvPr>
            <p:ph idx="1"/>
          </p:nvPr>
        </p:nvPicPr>
        <p:blipFill rotWithShape="1">
          <a:blip r:embed="rId3"/>
          <a:srcRect l="5438" t="66031" r="5438" b="16430"/>
          <a:stretch/>
        </p:blipFill>
        <p:spPr>
          <a:xfrm>
            <a:off x="2219570" y="2868246"/>
            <a:ext cx="7959171" cy="1477108"/>
          </a:xfrm>
          <a:prstGeom prst="rect">
            <a:avLst/>
          </a:prstGeom>
        </p:spPr>
      </p:pic>
    </p:spTree>
    <p:extLst>
      <p:ext uri="{BB962C8B-B14F-4D97-AF65-F5344CB8AC3E}">
        <p14:creationId xmlns:p14="http://schemas.microsoft.com/office/powerpoint/2010/main" val="856199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2965-8577-4D16-96EB-1B76404101B7}"/>
              </a:ext>
            </a:extLst>
          </p:cNvPr>
          <p:cNvSpPr>
            <a:spLocks noGrp="1"/>
          </p:cNvSpPr>
          <p:nvPr>
            <p:ph type="title"/>
          </p:nvPr>
        </p:nvSpPr>
        <p:spPr/>
        <p:txBody>
          <a:bodyPr>
            <a:normAutofit/>
          </a:bodyPr>
          <a:lstStyle/>
          <a:p>
            <a:r>
              <a:rPr lang="en-US" dirty="0"/>
              <a:t>If You Need More Characters, Use Email …</a:t>
            </a:r>
          </a:p>
        </p:txBody>
      </p:sp>
      <p:sp>
        <p:nvSpPr>
          <p:cNvPr id="4" name="Slide Number Placeholder 3">
            <a:extLst>
              <a:ext uri="{FF2B5EF4-FFF2-40B4-BE49-F238E27FC236}">
                <a16:creationId xmlns:a16="http://schemas.microsoft.com/office/drawing/2014/main" id="{EAA53BDE-B2B7-405A-8A91-1E7F4F39AAA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endParaRPr lang="en-US" dirty="0">
              <a:solidFill>
                <a:srgbClr val="C1CD23"/>
              </a:solidFill>
            </a:endParaRPr>
          </a:p>
        </p:txBody>
      </p:sp>
      <p:pic>
        <p:nvPicPr>
          <p:cNvPr id="6" name="Picture 5">
            <a:extLst>
              <a:ext uri="{FF2B5EF4-FFF2-40B4-BE49-F238E27FC236}">
                <a16:creationId xmlns:a16="http://schemas.microsoft.com/office/drawing/2014/main" id="{F36D0659-4F94-4D20-8737-575F7200ABE7}"/>
              </a:ext>
            </a:extLst>
          </p:cNvPr>
          <p:cNvPicPr>
            <a:picLocks noChangeAspect="1"/>
          </p:cNvPicPr>
          <p:nvPr/>
        </p:nvPicPr>
        <p:blipFill rotWithShape="1">
          <a:blip r:embed="rId3"/>
          <a:srcRect l="3575" t="34986" r="4329" b="13504"/>
          <a:stretch/>
        </p:blipFill>
        <p:spPr>
          <a:xfrm>
            <a:off x="2893961" y="1662723"/>
            <a:ext cx="6697785" cy="3532555"/>
          </a:xfrm>
          <a:prstGeom prst="rect">
            <a:avLst/>
          </a:prstGeom>
        </p:spPr>
      </p:pic>
    </p:spTree>
    <p:extLst>
      <p:ext uri="{BB962C8B-B14F-4D97-AF65-F5344CB8AC3E}">
        <p14:creationId xmlns:p14="http://schemas.microsoft.com/office/powerpoint/2010/main" val="4198347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CEBD-747C-4336-94DF-489403FD9DF4}"/>
              </a:ext>
            </a:extLst>
          </p:cNvPr>
          <p:cNvSpPr>
            <a:spLocks noGrp="1"/>
          </p:cNvSpPr>
          <p:nvPr>
            <p:ph type="title"/>
          </p:nvPr>
        </p:nvSpPr>
        <p:spPr/>
        <p:txBody>
          <a:bodyPr>
            <a:normAutofit/>
          </a:bodyPr>
          <a:lstStyle/>
          <a:p>
            <a:r>
              <a:rPr lang="en-US" dirty="0"/>
              <a:t>By Replying to the Acknowledgement Email</a:t>
            </a:r>
          </a:p>
        </p:txBody>
      </p:sp>
      <p:sp>
        <p:nvSpPr>
          <p:cNvPr id="4" name="Slide Number Placeholder 3">
            <a:extLst>
              <a:ext uri="{FF2B5EF4-FFF2-40B4-BE49-F238E27FC236}">
                <a16:creationId xmlns:a16="http://schemas.microsoft.com/office/drawing/2014/main" id="{09F29337-DC94-4804-8A7E-D76F203E6B1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A9A141CC-65B1-43FA-A9BB-E61F09810E45}"/>
              </a:ext>
            </a:extLst>
          </p:cNvPr>
          <p:cNvPicPr>
            <a:picLocks noGrp="1" noChangeAspect="1"/>
          </p:cNvPicPr>
          <p:nvPr>
            <p:ph idx="1"/>
          </p:nvPr>
        </p:nvPicPr>
        <p:blipFill rotWithShape="1">
          <a:blip r:embed="rId3"/>
          <a:srcRect t="10516" b="7235"/>
          <a:stretch/>
        </p:blipFill>
        <p:spPr>
          <a:xfrm>
            <a:off x="2418813" y="1398513"/>
            <a:ext cx="7770246" cy="4493846"/>
          </a:xfrm>
          <a:prstGeom prst="rect">
            <a:avLst/>
          </a:prstGeom>
        </p:spPr>
      </p:pic>
    </p:spTree>
    <p:extLst>
      <p:ext uri="{BB962C8B-B14F-4D97-AF65-F5344CB8AC3E}">
        <p14:creationId xmlns:p14="http://schemas.microsoft.com/office/powerpoint/2010/main" val="1857213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10D4-9681-4C67-98DA-D2E40D7C4F2A}"/>
              </a:ext>
            </a:extLst>
          </p:cNvPr>
          <p:cNvSpPr>
            <a:spLocks noGrp="1"/>
          </p:cNvSpPr>
          <p:nvPr>
            <p:ph type="ctrTitle" sz="quarter"/>
          </p:nvPr>
        </p:nvSpPr>
        <p:spPr/>
        <p:txBody>
          <a:bodyPr/>
          <a:lstStyle/>
          <a:p>
            <a:r>
              <a:rPr lang="en-US" dirty="0"/>
              <a:t>Submissions through GitHub</a:t>
            </a:r>
          </a:p>
        </p:txBody>
      </p:sp>
      <p:sp>
        <p:nvSpPr>
          <p:cNvPr id="3" name="Slide Number Placeholder 2">
            <a:extLst>
              <a:ext uri="{FF2B5EF4-FFF2-40B4-BE49-F238E27FC236}">
                <a16:creationId xmlns:a16="http://schemas.microsoft.com/office/drawing/2014/main" id="{543ED4F1-9111-4821-8C03-E4446074DBE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28</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18148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0B79-B841-44DB-8405-78549278E842}"/>
              </a:ext>
            </a:extLst>
          </p:cNvPr>
          <p:cNvSpPr>
            <a:spLocks noGrp="1"/>
          </p:cNvSpPr>
          <p:nvPr>
            <p:ph type="title"/>
          </p:nvPr>
        </p:nvSpPr>
        <p:spPr/>
        <p:txBody>
          <a:bodyPr/>
          <a:lstStyle/>
          <a:p>
            <a:r>
              <a:rPr lang="en-US" dirty="0"/>
              <a:t>Git Submission (Initial Setup)</a:t>
            </a:r>
          </a:p>
        </p:txBody>
      </p:sp>
      <p:sp>
        <p:nvSpPr>
          <p:cNvPr id="3" name="Content Placeholder 2">
            <a:extLst>
              <a:ext uri="{FF2B5EF4-FFF2-40B4-BE49-F238E27FC236}">
                <a16:creationId xmlns:a16="http://schemas.microsoft.com/office/drawing/2014/main" id="{60E0246B-E6EF-4C01-AE2D-9E6E7F2DF57D}"/>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Create a GitHub.com account</a:t>
            </a:r>
          </a:p>
          <a:p>
            <a:pPr>
              <a:buFont typeface="Wingdings" panose="05000000000000000000" pitchFamily="2" charset="2"/>
              <a:buChar char="§"/>
            </a:pPr>
            <a:r>
              <a:rPr lang="en-US" dirty="0"/>
              <a:t>Inform your parent CNA of the account you will be using</a:t>
            </a:r>
          </a:p>
          <a:p>
            <a:pPr>
              <a:buFont typeface="Wingdings" panose="05000000000000000000" pitchFamily="2" charset="2"/>
              <a:buChar char="§"/>
            </a:pPr>
            <a:r>
              <a:rPr lang="en-US" dirty="0"/>
              <a:t>Fork your parent’s repository</a:t>
            </a:r>
          </a:p>
          <a:p>
            <a:pPr lvl="1">
              <a:buFont typeface="Wingdings" panose="05000000000000000000" pitchFamily="2" charset="2"/>
              <a:buChar char="§"/>
            </a:pPr>
            <a:r>
              <a:rPr lang="en-US" dirty="0"/>
              <a:t>E.g., child CNAs of Program Root CNA’s fork </a:t>
            </a:r>
            <a:r>
              <a:rPr lang="en-US" dirty="0" err="1">
                <a:hlinkClick r:id="rId3"/>
              </a:rPr>
              <a:t>CVEProject</a:t>
            </a:r>
            <a:r>
              <a:rPr lang="en-US" dirty="0">
                <a:hlinkClick r:id="rId3"/>
              </a:rPr>
              <a:t>/</a:t>
            </a:r>
            <a:r>
              <a:rPr lang="en-US" dirty="0" err="1">
                <a:hlinkClick r:id="rId3"/>
              </a:rPr>
              <a:t>cvelist</a:t>
            </a:r>
            <a:r>
              <a:rPr lang="en-US" dirty="0"/>
              <a:t>, but child CNAs of DWF for </a:t>
            </a:r>
            <a:r>
              <a:rPr lang="en-US" dirty="0" err="1">
                <a:hlinkClick r:id="rId4"/>
              </a:rPr>
              <a:t>distributedweaknessfiling</a:t>
            </a:r>
            <a:r>
              <a:rPr lang="en-US" dirty="0">
                <a:hlinkClick r:id="rId4"/>
              </a:rPr>
              <a:t>/</a:t>
            </a:r>
            <a:r>
              <a:rPr lang="en-US" dirty="0" err="1">
                <a:hlinkClick r:id="rId4"/>
              </a:rPr>
              <a:t>cvelist</a:t>
            </a:r>
            <a:endParaRPr lang="en-US" dirty="0"/>
          </a:p>
          <a:p>
            <a:pPr lvl="1">
              <a:buFont typeface="Wingdings" panose="05000000000000000000" pitchFamily="2" charset="2"/>
              <a:buChar char="§"/>
            </a:pPr>
            <a:r>
              <a:rPr lang="en-US" dirty="0"/>
              <a:t>You can use your personal account or an organization account for the fork</a:t>
            </a:r>
          </a:p>
          <a:p>
            <a:pPr lvl="1">
              <a:buFont typeface="Wingdings" panose="05000000000000000000" pitchFamily="2" charset="2"/>
              <a:buChar char="§"/>
            </a:pPr>
            <a:r>
              <a:rPr lang="en-US" dirty="0"/>
              <a:t>GitHub provides a web interface for organization forks</a:t>
            </a:r>
          </a:p>
          <a:p>
            <a:pPr>
              <a:buFont typeface="Wingdings" panose="05000000000000000000" pitchFamily="2" charset="2"/>
              <a:buChar char="§"/>
            </a:pPr>
            <a:r>
              <a:rPr lang="en-US" dirty="0"/>
              <a:t>Clone the your fork to a local repository</a:t>
            </a:r>
          </a:p>
          <a:p>
            <a:pPr>
              <a:buFont typeface="Wingdings" panose="05000000000000000000" pitchFamily="2" charset="2"/>
              <a:buChar char="§"/>
            </a:pPr>
            <a:r>
              <a:rPr lang="en-US" dirty="0"/>
              <a:t>Set the upstream git repo</a:t>
            </a:r>
          </a:p>
          <a:p>
            <a:pPr lvl="1">
              <a:buFont typeface="Wingdings" panose="05000000000000000000" pitchFamily="2" charset="2"/>
              <a:buChar char="§"/>
            </a:pPr>
            <a:r>
              <a:rPr lang="en-US" dirty="0"/>
              <a:t>git remote add upstream git@github.com:</a:t>
            </a:r>
            <a:r>
              <a:rPr lang="en-US" dirty="0">
                <a:solidFill>
                  <a:srgbClr val="FF0000"/>
                </a:solidFill>
              </a:rPr>
              <a:t>[PARENT REPO]</a:t>
            </a:r>
          </a:p>
          <a:p>
            <a:pPr lvl="1">
              <a:buFont typeface="Wingdings" panose="05000000000000000000" pitchFamily="2" charset="2"/>
              <a:buChar char="§"/>
            </a:pPr>
            <a:r>
              <a:rPr lang="en-US" dirty="0">
                <a:solidFill>
                  <a:srgbClr val="FF0000"/>
                </a:solidFill>
              </a:rPr>
              <a:t>[PARENT REPO]</a:t>
            </a:r>
            <a:r>
              <a:rPr lang="en-US" dirty="0"/>
              <a:t> is the path to your parent’s repo, e.g., </a:t>
            </a:r>
            <a:r>
              <a:rPr lang="en-US" dirty="0" err="1">
                <a:hlinkClick r:id="rId3"/>
              </a:rPr>
              <a:t>CVEProject</a:t>
            </a:r>
            <a:r>
              <a:rPr lang="en-US" dirty="0">
                <a:hlinkClick r:id="rId3"/>
              </a:rPr>
              <a:t>/</a:t>
            </a:r>
            <a:r>
              <a:rPr lang="en-US" dirty="0" err="1">
                <a:hlinkClick r:id="rId3"/>
              </a:rPr>
              <a:t>cvelist</a:t>
            </a:r>
            <a:endParaRPr lang="en-US" dirty="0">
              <a:solidFill>
                <a:srgbClr val="FF0000"/>
              </a:solidFill>
            </a:endParaRPr>
          </a:p>
        </p:txBody>
      </p:sp>
      <p:sp>
        <p:nvSpPr>
          <p:cNvPr id="4" name="Slide Number Placeholder 3">
            <a:extLst>
              <a:ext uri="{FF2B5EF4-FFF2-40B4-BE49-F238E27FC236}">
                <a16:creationId xmlns:a16="http://schemas.microsoft.com/office/drawing/2014/main" id="{536F6B2E-867D-44B3-ACCC-F2D98106591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26580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4C4D-67BB-4732-B38E-53075688E2F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2357342-A217-4CF9-AAD3-606370FDFCC7}"/>
              </a:ext>
            </a:extLst>
          </p:cNvPr>
          <p:cNvSpPr>
            <a:spLocks noGrp="1"/>
          </p:cNvSpPr>
          <p:nvPr>
            <p:ph idx="1"/>
          </p:nvPr>
        </p:nvSpPr>
        <p:spPr/>
        <p:txBody>
          <a:bodyPr/>
          <a:lstStyle/>
          <a:p>
            <a:pPr>
              <a:buFont typeface="Wingdings" panose="05000000000000000000" pitchFamily="2" charset="2"/>
              <a:buChar char="§"/>
            </a:pPr>
            <a:r>
              <a:rPr lang="en-US" dirty="0"/>
              <a:t>Information Requirements</a:t>
            </a:r>
          </a:p>
          <a:p>
            <a:pPr>
              <a:buFont typeface="Wingdings" panose="05000000000000000000" pitchFamily="2" charset="2"/>
              <a:buChar char="§"/>
            </a:pPr>
            <a:r>
              <a:rPr lang="en-US" dirty="0"/>
              <a:t>Approved Formats</a:t>
            </a:r>
          </a:p>
          <a:p>
            <a:pPr lvl="1">
              <a:buFont typeface="Wingdings" panose="05000000000000000000" pitchFamily="2" charset="2"/>
              <a:buChar char="§"/>
            </a:pPr>
            <a:r>
              <a:rPr lang="en-US" dirty="0"/>
              <a:t>Flat File</a:t>
            </a:r>
          </a:p>
          <a:p>
            <a:pPr lvl="1">
              <a:buFont typeface="Wingdings" panose="05000000000000000000" pitchFamily="2" charset="2"/>
              <a:buChar char="§"/>
            </a:pPr>
            <a:r>
              <a:rPr lang="en-US" dirty="0"/>
              <a:t>CSV</a:t>
            </a:r>
          </a:p>
          <a:p>
            <a:pPr lvl="1">
              <a:buFont typeface="Wingdings" panose="05000000000000000000" pitchFamily="2" charset="2"/>
              <a:buChar char="§"/>
            </a:pPr>
            <a:r>
              <a:rPr lang="en-US" dirty="0"/>
              <a:t>JSON (preferred)</a:t>
            </a:r>
          </a:p>
          <a:p>
            <a:pPr>
              <a:buFont typeface="Wingdings" panose="05000000000000000000" pitchFamily="2" charset="2"/>
              <a:buChar char="§"/>
            </a:pPr>
            <a:r>
              <a:rPr lang="en-US" dirty="0"/>
              <a:t>Approved Submission Channels</a:t>
            </a:r>
          </a:p>
          <a:p>
            <a:pPr lvl="1">
              <a:buFont typeface="Wingdings" panose="05000000000000000000" pitchFamily="2" charset="2"/>
              <a:buChar char="§"/>
            </a:pPr>
            <a:r>
              <a:rPr lang="en-US" dirty="0"/>
              <a:t>GitHub (preferred)</a:t>
            </a:r>
          </a:p>
          <a:p>
            <a:pPr lvl="1">
              <a:buFont typeface="Wingdings" panose="05000000000000000000" pitchFamily="2" charset="2"/>
              <a:buChar char="§"/>
            </a:pPr>
            <a:r>
              <a:rPr lang="en-US" dirty="0"/>
              <a:t>Web Form</a:t>
            </a:r>
          </a:p>
          <a:p>
            <a:pPr>
              <a:buFont typeface="Wingdings" panose="05000000000000000000" pitchFamily="2" charset="2"/>
              <a:buChar char="§"/>
            </a:pPr>
            <a:r>
              <a:rPr lang="en-US" dirty="0"/>
              <a:t>Submission Process</a:t>
            </a:r>
          </a:p>
          <a:p>
            <a:pPr>
              <a:buFont typeface="Wingdings" panose="05000000000000000000" pitchFamily="2" charset="2"/>
              <a:buChar char="§"/>
            </a:pPr>
            <a:r>
              <a:rPr lang="en-US" dirty="0"/>
              <a:t>Tools</a:t>
            </a:r>
          </a:p>
        </p:txBody>
      </p:sp>
      <p:sp>
        <p:nvSpPr>
          <p:cNvPr id="4" name="Slide Number Placeholder 3">
            <a:extLst>
              <a:ext uri="{FF2B5EF4-FFF2-40B4-BE49-F238E27FC236}">
                <a16:creationId xmlns:a16="http://schemas.microsoft.com/office/drawing/2014/main" id="{7A920972-D8C5-4D3A-88A6-9878B5C97CE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94412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A1F1-838B-494C-9025-528DD15801E9}"/>
              </a:ext>
            </a:extLst>
          </p:cNvPr>
          <p:cNvSpPr>
            <a:spLocks noGrp="1"/>
          </p:cNvSpPr>
          <p:nvPr>
            <p:ph type="title"/>
          </p:nvPr>
        </p:nvSpPr>
        <p:spPr/>
        <p:txBody>
          <a:bodyPr/>
          <a:lstStyle/>
          <a:p>
            <a:r>
              <a:rPr lang="en-US" dirty="0"/>
              <a:t>Git Submission, Part 1</a:t>
            </a:r>
          </a:p>
        </p:txBody>
      </p:sp>
      <p:sp>
        <p:nvSpPr>
          <p:cNvPr id="3" name="Content Placeholder 2">
            <a:extLst>
              <a:ext uri="{FF2B5EF4-FFF2-40B4-BE49-F238E27FC236}">
                <a16:creationId xmlns:a16="http://schemas.microsoft.com/office/drawing/2014/main" id="{4BC52A66-7945-49D6-A64F-DB94719D3548}"/>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Ensure your </a:t>
            </a:r>
            <a:r>
              <a:rPr lang="en-US" dirty="0">
                <a:hlinkClick r:id="rId3"/>
              </a:rPr>
              <a:t>fork is up to date</a:t>
            </a:r>
            <a:endParaRPr lang="en-US" dirty="0"/>
          </a:p>
          <a:p>
            <a:pPr lvl="1">
              <a:buFont typeface="Wingdings" panose="05000000000000000000" pitchFamily="2" charset="2"/>
              <a:buChar char="§"/>
            </a:pPr>
            <a:r>
              <a:rPr lang="en-US" dirty="0"/>
              <a:t>git fetch upstream</a:t>
            </a:r>
          </a:p>
          <a:p>
            <a:pPr lvl="1">
              <a:buFont typeface="Wingdings" panose="05000000000000000000" pitchFamily="2" charset="2"/>
              <a:buChar char="§"/>
            </a:pPr>
            <a:r>
              <a:rPr lang="en-US" dirty="0"/>
              <a:t>git checkout master</a:t>
            </a:r>
          </a:p>
          <a:p>
            <a:pPr lvl="1">
              <a:buFont typeface="Wingdings" panose="05000000000000000000" pitchFamily="2" charset="2"/>
              <a:buChar char="§"/>
            </a:pPr>
            <a:r>
              <a:rPr lang="en-US" dirty="0"/>
              <a:t>git merge upstream/master</a:t>
            </a:r>
          </a:p>
          <a:p>
            <a:pPr lvl="1">
              <a:buFont typeface="Wingdings" panose="05000000000000000000" pitchFamily="2" charset="2"/>
              <a:buChar char="§"/>
            </a:pPr>
            <a:r>
              <a:rPr lang="en-US" dirty="0"/>
              <a:t>Optionally push any updates from the upstream </a:t>
            </a:r>
            <a:r>
              <a:rPr lang="en-US" dirty="0" err="1"/>
              <a:t>CVEProject</a:t>
            </a:r>
            <a:r>
              <a:rPr lang="en-US" dirty="0"/>
              <a:t>/</a:t>
            </a:r>
            <a:r>
              <a:rPr lang="en-US" dirty="0" err="1"/>
              <a:t>cvelist</a:t>
            </a:r>
            <a:r>
              <a:rPr lang="en-US" dirty="0"/>
              <a:t> master back to you fork on GitHub.com:</a:t>
            </a:r>
          </a:p>
          <a:p>
            <a:pPr lvl="2">
              <a:buFont typeface="Wingdings" panose="05000000000000000000" pitchFamily="2" charset="2"/>
              <a:buChar char="§"/>
            </a:pPr>
            <a:r>
              <a:rPr lang="en-US" dirty="0"/>
              <a:t>git push</a:t>
            </a:r>
          </a:p>
          <a:p>
            <a:pPr>
              <a:buFont typeface="Wingdings" panose="05000000000000000000" pitchFamily="2" charset="2"/>
              <a:buChar char="§"/>
            </a:pPr>
            <a:r>
              <a:rPr lang="en-US" dirty="0"/>
              <a:t>Create a new branch, separate from master, for each submission</a:t>
            </a:r>
          </a:p>
          <a:p>
            <a:pPr lvl="1">
              <a:buFont typeface="Wingdings" panose="05000000000000000000" pitchFamily="2" charset="2"/>
              <a:buChar char="§"/>
            </a:pPr>
            <a:r>
              <a:rPr lang="en-US" dirty="0"/>
              <a:t>git branch $YOUR_BRANCH master</a:t>
            </a:r>
          </a:p>
          <a:p>
            <a:pPr lvl="1">
              <a:buFont typeface="Wingdings" panose="05000000000000000000" pitchFamily="2" charset="2"/>
              <a:buChar char="§"/>
            </a:pPr>
            <a:r>
              <a:rPr lang="en-US" dirty="0"/>
              <a:t>Include multiple, related updates when possible</a:t>
            </a:r>
          </a:p>
          <a:p>
            <a:pPr lvl="1">
              <a:buFont typeface="Wingdings" panose="05000000000000000000" pitchFamily="2" charset="2"/>
              <a:buChar char="§"/>
            </a:pPr>
            <a:r>
              <a:rPr lang="en-US" dirty="0"/>
              <a:t>If you are working on multiple branches make sure you explicitly branch against master otherwise future branches may include work from other local branches</a:t>
            </a:r>
          </a:p>
        </p:txBody>
      </p:sp>
      <p:sp>
        <p:nvSpPr>
          <p:cNvPr id="4" name="Slide Number Placeholder 3">
            <a:extLst>
              <a:ext uri="{FF2B5EF4-FFF2-40B4-BE49-F238E27FC236}">
                <a16:creationId xmlns:a16="http://schemas.microsoft.com/office/drawing/2014/main" id="{F5E72ECE-332D-420A-AF75-C6E5FDF80C9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74261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B426-1B39-4C07-9B2F-C3483ACA0D06}"/>
              </a:ext>
            </a:extLst>
          </p:cNvPr>
          <p:cNvSpPr>
            <a:spLocks noGrp="1"/>
          </p:cNvSpPr>
          <p:nvPr>
            <p:ph type="title"/>
          </p:nvPr>
        </p:nvSpPr>
        <p:spPr/>
        <p:txBody>
          <a:bodyPr/>
          <a:lstStyle/>
          <a:p>
            <a:r>
              <a:rPr lang="en-US" dirty="0"/>
              <a:t>Git Submission, Part 2</a:t>
            </a:r>
          </a:p>
        </p:txBody>
      </p:sp>
      <p:sp>
        <p:nvSpPr>
          <p:cNvPr id="3" name="Content Placeholder 2">
            <a:extLst>
              <a:ext uri="{FF2B5EF4-FFF2-40B4-BE49-F238E27FC236}">
                <a16:creationId xmlns:a16="http://schemas.microsoft.com/office/drawing/2014/main" id="{4F36EC7D-E57D-48EF-9F31-94C925B2F387}"/>
              </a:ext>
            </a:extLst>
          </p:cNvPr>
          <p:cNvSpPr>
            <a:spLocks noGrp="1"/>
          </p:cNvSpPr>
          <p:nvPr>
            <p:ph idx="1"/>
          </p:nvPr>
        </p:nvSpPr>
        <p:spPr/>
        <p:txBody>
          <a:bodyPr/>
          <a:lstStyle/>
          <a:p>
            <a:pPr>
              <a:buFont typeface="Wingdings" panose="05000000000000000000" pitchFamily="2" charset="2"/>
              <a:buChar char="§"/>
            </a:pPr>
            <a:r>
              <a:rPr lang="en-US" dirty="0"/>
              <a:t>Make changes to your branch</a:t>
            </a:r>
          </a:p>
          <a:p>
            <a:pPr lvl="1">
              <a:buFont typeface="Wingdings" panose="05000000000000000000" pitchFamily="2" charset="2"/>
              <a:buChar char="§"/>
            </a:pPr>
            <a:r>
              <a:rPr lang="en-US" dirty="0"/>
              <a:t>git checkout $YOUR_BRANCH</a:t>
            </a:r>
          </a:p>
          <a:p>
            <a:pPr lvl="1">
              <a:buFont typeface="Wingdings" panose="05000000000000000000" pitchFamily="2" charset="2"/>
              <a:buChar char="§"/>
            </a:pPr>
            <a:r>
              <a:rPr lang="en-US" dirty="0"/>
              <a:t>Edit the files you want to change in your branch</a:t>
            </a:r>
          </a:p>
          <a:p>
            <a:pPr lvl="1">
              <a:buFont typeface="Wingdings" panose="05000000000000000000" pitchFamily="2" charset="2"/>
              <a:buChar char="§"/>
            </a:pPr>
            <a:r>
              <a:rPr lang="en-US" dirty="0"/>
              <a:t>Limit your changes to only the portions of the JSON that needs updating.  Otherwise, you may accidentally overwrite information</a:t>
            </a:r>
          </a:p>
          <a:p>
            <a:pPr>
              <a:buFont typeface="Wingdings" panose="05000000000000000000" pitchFamily="2" charset="2"/>
              <a:buChar char="§"/>
            </a:pPr>
            <a:r>
              <a:rPr lang="en-US" dirty="0"/>
              <a:t>Validate the changes against the JSON schema</a:t>
            </a:r>
          </a:p>
          <a:p>
            <a:pPr lvl="1">
              <a:buFont typeface="Wingdings" panose="05000000000000000000" pitchFamily="2" charset="2"/>
              <a:buChar char="§"/>
            </a:pPr>
            <a:r>
              <a:rPr lang="en-US" dirty="0"/>
              <a:t>python -m </a:t>
            </a:r>
            <a:r>
              <a:rPr lang="en-US" dirty="0" err="1"/>
              <a:t>json.tool</a:t>
            </a:r>
            <a:r>
              <a:rPr lang="en-US" dirty="0"/>
              <a:t> &lt; $</a:t>
            </a:r>
            <a:r>
              <a:rPr lang="en-US" dirty="0" err="1"/>
              <a:t>CHANGED_FILE.json</a:t>
            </a:r>
            <a:endParaRPr lang="en-US" dirty="0"/>
          </a:p>
          <a:p>
            <a:pPr lvl="1">
              <a:buFont typeface="Wingdings" panose="05000000000000000000" pitchFamily="2" charset="2"/>
              <a:buChar char="§"/>
            </a:pPr>
            <a:r>
              <a:rPr lang="en-US" dirty="0" err="1"/>
              <a:t>jsonschema</a:t>
            </a:r>
            <a:r>
              <a:rPr lang="en-US" dirty="0"/>
              <a:t> -</a:t>
            </a:r>
            <a:r>
              <a:rPr lang="en-US" dirty="0" err="1"/>
              <a:t>i</a:t>
            </a:r>
            <a:r>
              <a:rPr lang="en-US" dirty="0"/>
              <a:t> $</a:t>
            </a:r>
            <a:r>
              <a:rPr lang="en-US" dirty="0" err="1"/>
              <a:t>CHANGED_FILE.json</a:t>
            </a:r>
            <a:r>
              <a:rPr lang="en-US" dirty="0"/>
              <a:t> CVE_JSON_4.0_min_public.schema</a:t>
            </a:r>
          </a:p>
          <a:p>
            <a:pPr lvl="1">
              <a:buFont typeface="Wingdings" panose="05000000000000000000" pitchFamily="2" charset="2"/>
              <a:buChar char="§"/>
            </a:pPr>
            <a:r>
              <a:rPr lang="en-US" dirty="0"/>
              <a:t>The schema file is available in the </a:t>
            </a:r>
            <a:r>
              <a:rPr lang="en-US" dirty="0">
                <a:hlinkClick r:id="rId3"/>
              </a:rPr>
              <a:t>CVE Automation Working Group</a:t>
            </a:r>
            <a:r>
              <a:rPr lang="en-US" dirty="0"/>
              <a:t> and </a:t>
            </a:r>
            <a:r>
              <a:rPr lang="en-US" dirty="0">
                <a:hlinkClick r:id="rId4"/>
              </a:rPr>
              <a:t>version 4</a:t>
            </a:r>
            <a:r>
              <a:rPr lang="en-US" dirty="0"/>
              <a:t> is currently in use</a:t>
            </a:r>
          </a:p>
        </p:txBody>
      </p:sp>
      <p:sp>
        <p:nvSpPr>
          <p:cNvPr id="4" name="Slide Number Placeholder 3">
            <a:extLst>
              <a:ext uri="{FF2B5EF4-FFF2-40B4-BE49-F238E27FC236}">
                <a16:creationId xmlns:a16="http://schemas.microsoft.com/office/drawing/2014/main" id="{797ED114-8DA7-411A-AA3A-A2D28133152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79661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69A-220B-4FC0-979A-4E1B89C059FA}"/>
              </a:ext>
            </a:extLst>
          </p:cNvPr>
          <p:cNvSpPr>
            <a:spLocks noGrp="1"/>
          </p:cNvSpPr>
          <p:nvPr>
            <p:ph type="title"/>
          </p:nvPr>
        </p:nvSpPr>
        <p:spPr/>
        <p:txBody>
          <a:bodyPr/>
          <a:lstStyle/>
          <a:p>
            <a:r>
              <a:rPr lang="en-US" dirty="0"/>
              <a:t>Git Submission, Part 3</a:t>
            </a:r>
          </a:p>
        </p:txBody>
      </p:sp>
      <p:sp>
        <p:nvSpPr>
          <p:cNvPr id="3" name="Content Placeholder 2">
            <a:extLst>
              <a:ext uri="{FF2B5EF4-FFF2-40B4-BE49-F238E27FC236}">
                <a16:creationId xmlns:a16="http://schemas.microsoft.com/office/drawing/2014/main" id="{973E99FB-3E51-4B24-AAA0-6ABCFFF365C2}"/>
              </a:ext>
            </a:extLst>
          </p:cNvPr>
          <p:cNvSpPr>
            <a:spLocks noGrp="1"/>
          </p:cNvSpPr>
          <p:nvPr>
            <p:ph idx="1"/>
          </p:nvPr>
        </p:nvSpPr>
        <p:spPr/>
        <p:txBody>
          <a:bodyPr/>
          <a:lstStyle/>
          <a:p>
            <a:pPr>
              <a:buFont typeface="Wingdings" panose="05000000000000000000" pitchFamily="2" charset="2"/>
              <a:buChar char="§"/>
            </a:pPr>
            <a:r>
              <a:rPr lang="en-US" dirty="0"/>
              <a:t>Review the updates</a:t>
            </a:r>
          </a:p>
          <a:p>
            <a:pPr lvl="1">
              <a:buFont typeface="Wingdings" panose="05000000000000000000" pitchFamily="2" charset="2"/>
              <a:buChar char="§"/>
            </a:pPr>
            <a:r>
              <a:rPr lang="en-US" dirty="0"/>
              <a:t>Make sure that only information intend to make public is included</a:t>
            </a:r>
          </a:p>
          <a:p>
            <a:pPr lvl="1">
              <a:buFont typeface="Wingdings" panose="05000000000000000000" pitchFamily="2" charset="2"/>
              <a:buChar char="§"/>
            </a:pPr>
            <a:r>
              <a:rPr lang="en-US" dirty="0"/>
              <a:t>For example, check that every CVE ID is mentioned in one of the references associated with it to avoid making public information about a vulnerability ahead of schedule</a:t>
            </a:r>
          </a:p>
          <a:p>
            <a:pPr lvl="1">
              <a:buFont typeface="Wingdings" panose="05000000000000000000" pitchFamily="2" charset="2"/>
              <a:buChar char="§"/>
            </a:pPr>
            <a:r>
              <a:rPr lang="en-US" dirty="0"/>
              <a:t>Also, review the details in the Description. Do they agree with information in the associated References?</a:t>
            </a:r>
          </a:p>
          <a:p>
            <a:pPr>
              <a:buFont typeface="Wingdings" panose="05000000000000000000" pitchFamily="2" charset="2"/>
              <a:buChar char="§"/>
            </a:pPr>
            <a:r>
              <a:rPr lang="en-US" dirty="0"/>
              <a:t>Commit the changes</a:t>
            </a:r>
          </a:p>
          <a:p>
            <a:pPr lvl="1">
              <a:buFont typeface="Wingdings" panose="05000000000000000000" pitchFamily="2" charset="2"/>
              <a:buChar char="§"/>
            </a:pPr>
            <a:r>
              <a:rPr lang="en-US" dirty="0"/>
              <a:t>git commit –</a:t>
            </a:r>
            <a:r>
              <a:rPr lang="en-US" dirty="0" err="1"/>
              <a:t>av</a:t>
            </a:r>
            <a:endParaRPr lang="en-US" dirty="0"/>
          </a:p>
          <a:p>
            <a:pPr lvl="1">
              <a:buFont typeface="Wingdings" panose="05000000000000000000" pitchFamily="2" charset="2"/>
              <a:buChar char="§"/>
            </a:pPr>
            <a:r>
              <a:rPr lang="en-US" dirty="0"/>
              <a:t>If necessary, push your branch to GitHub.com</a:t>
            </a:r>
          </a:p>
          <a:p>
            <a:pPr lvl="2">
              <a:buFont typeface="Wingdings" panose="05000000000000000000" pitchFamily="2" charset="2"/>
              <a:buChar char="§"/>
            </a:pPr>
            <a:r>
              <a:rPr lang="en-US" dirty="0"/>
              <a:t>Git push origin $YOUR_BRANCH</a:t>
            </a:r>
          </a:p>
          <a:p>
            <a:endParaRPr lang="en-US" dirty="0"/>
          </a:p>
        </p:txBody>
      </p:sp>
      <p:sp>
        <p:nvSpPr>
          <p:cNvPr id="4" name="Slide Number Placeholder 3">
            <a:extLst>
              <a:ext uri="{FF2B5EF4-FFF2-40B4-BE49-F238E27FC236}">
                <a16:creationId xmlns:a16="http://schemas.microsoft.com/office/drawing/2014/main" id="{ED152C6A-6ECD-40B3-B64D-446CF3A3FA4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41565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0EDC-1009-4E35-8125-AEDA2C91243D}"/>
              </a:ext>
            </a:extLst>
          </p:cNvPr>
          <p:cNvSpPr>
            <a:spLocks noGrp="1"/>
          </p:cNvSpPr>
          <p:nvPr>
            <p:ph type="title"/>
          </p:nvPr>
        </p:nvSpPr>
        <p:spPr/>
        <p:txBody>
          <a:bodyPr/>
          <a:lstStyle/>
          <a:p>
            <a:r>
              <a:rPr lang="en-US" dirty="0"/>
              <a:t>Git Submission, Part 4</a:t>
            </a:r>
          </a:p>
        </p:txBody>
      </p:sp>
      <p:sp>
        <p:nvSpPr>
          <p:cNvPr id="3" name="Content Placeholder 2">
            <a:extLst>
              <a:ext uri="{FF2B5EF4-FFF2-40B4-BE49-F238E27FC236}">
                <a16:creationId xmlns:a16="http://schemas.microsoft.com/office/drawing/2014/main" id="{39BF3D73-09D9-447D-A0F4-A9034AAD8C45}"/>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US" sz="2600" dirty="0"/>
              <a:t>Create a pull request</a:t>
            </a:r>
          </a:p>
          <a:p>
            <a:pPr lvl="1">
              <a:buFont typeface="Wingdings" panose="05000000000000000000" pitchFamily="2" charset="2"/>
              <a:buChar char="§"/>
            </a:pPr>
            <a:r>
              <a:rPr lang="en-US" sz="2600" dirty="0"/>
              <a:t>Browse to https://github.com/$YOUR_FORK/cvelist/pull/new/master</a:t>
            </a:r>
          </a:p>
          <a:p>
            <a:pPr lvl="1">
              <a:buFont typeface="Wingdings" panose="05000000000000000000" pitchFamily="2" charset="2"/>
              <a:buChar char="§"/>
            </a:pPr>
            <a:r>
              <a:rPr lang="en-US" sz="2600" dirty="0"/>
              <a:t>Fill in the form</a:t>
            </a:r>
          </a:p>
          <a:p>
            <a:pPr lvl="2">
              <a:buFont typeface="Wingdings" panose="05000000000000000000" pitchFamily="2" charset="2"/>
              <a:buChar char="§"/>
            </a:pPr>
            <a:r>
              <a:rPr lang="en-US" sz="2600" dirty="0"/>
              <a:t>Important fields:</a:t>
            </a:r>
          </a:p>
          <a:p>
            <a:pPr lvl="3">
              <a:buFont typeface="Wingdings" panose="05000000000000000000" pitchFamily="2" charset="2"/>
              <a:buChar char="§"/>
            </a:pPr>
            <a:r>
              <a:rPr lang="en-US" sz="2600" dirty="0"/>
              <a:t>base fork is the upstream repo in which you want your updates merged - </a:t>
            </a:r>
            <a:r>
              <a:rPr lang="en-US" sz="2600" dirty="0" err="1"/>
              <a:t>CVEProject</a:t>
            </a:r>
            <a:r>
              <a:rPr lang="en-US" sz="2600" dirty="0"/>
              <a:t>/</a:t>
            </a:r>
            <a:r>
              <a:rPr lang="en-US" sz="2600" dirty="0" err="1"/>
              <a:t>cvelist</a:t>
            </a:r>
            <a:endParaRPr lang="en-US" sz="2600" dirty="0"/>
          </a:p>
          <a:p>
            <a:pPr lvl="3">
              <a:buFont typeface="Wingdings" panose="05000000000000000000" pitchFamily="2" charset="2"/>
              <a:buChar char="§"/>
            </a:pPr>
            <a:r>
              <a:rPr lang="en-US" sz="2600" dirty="0"/>
              <a:t>base is the branch in the upstream repo in which the changes should be placed – master</a:t>
            </a:r>
          </a:p>
          <a:p>
            <a:pPr lvl="3">
              <a:buFont typeface="Wingdings" panose="05000000000000000000" pitchFamily="2" charset="2"/>
              <a:buChar char="§"/>
            </a:pPr>
            <a:r>
              <a:rPr lang="en-US" sz="2600" dirty="0"/>
              <a:t>head fork is your repo from which the updates should be taken; e.g., /$YOUR_FORK /</a:t>
            </a:r>
            <a:r>
              <a:rPr lang="en-US" sz="2600" dirty="0" err="1"/>
              <a:t>cvelist</a:t>
            </a:r>
            <a:endParaRPr lang="en-US" sz="2600" dirty="0"/>
          </a:p>
          <a:p>
            <a:pPr lvl="3">
              <a:buFont typeface="Wingdings" panose="05000000000000000000" pitchFamily="2" charset="2"/>
              <a:buChar char="§"/>
            </a:pPr>
            <a:r>
              <a:rPr lang="en-US" sz="2600" dirty="0"/>
              <a:t>compare is the branch in your repo where the changes are; e.g., $YOUR_BRANCH</a:t>
            </a:r>
          </a:p>
          <a:p>
            <a:pPr lvl="1">
              <a:spcBef>
                <a:spcPts val="600"/>
              </a:spcBef>
              <a:buFont typeface="Wingdings" panose="05000000000000000000" pitchFamily="2" charset="2"/>
              <a:buChar char="§"/>
            </a:pPr>
            <a:r>
              <a:rPr lang="en-US" sz="2600" dirty="0"/>
              <a:t>Make sure that GitHub reports that the branches can be merged</a:t>
            </a:r>
          </a:p>
          <a:p>
            <a:pPr lvl="2">
              <a:buFont typeface="Wingdings" panose="05000000000000000000" pitchFamily="2" charset="2"/>
              <a:buChar char="§"/>
            </a:pPr>
            <a:r>
              <a:rPr lang="en-US" sz="2600" dirty="0"/>
              <a:t>Resolve any conflicts before you merge</a:t>
            </a:r>
          </a:p>
          <a:p>
            <a:pPr lvl="2"/>
            <a:endParaRPr lang="en-US" dirty="0"/>
          </a:p>
        </p:txBody>
      </p:sp>
      <p:sp>
        <p:nvSpPr>
          <p:cNvPr id="4" name="Slide Number Placeholder 3">
            <a:extLst>
              <a:ext uri="{FF2B5EF4-FFF2-40B4-BE49-F238E27FC236}">
                <a16:creationId xmlns:a16="http://schemas.microsoft.com/office/drawing/2014/main" id="{3B20A043-2511-4458-8679-4141C19B6D9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33628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D8C9-C264-4FDC-930F-7E93D0E00421}"/>
              </a:ext>
            </a:extLst>
          </p:cNvPr>
          <p:cNvSpPr>
            <a:spLocks noGrp="1"/>
          </p:cNvSpPr>
          <p:nvPr>
            <p:ph type="title"/>
          </p:nvPr>
        </p:nvSpPr>
        <p:spPr/>
        <p:txBody>
          <a:bodyPr/>
          <a:lstStyle/>
          <a:p>
            <a:r>
              <a:rPr lang="en-US" dirty="0"/>
              <a:t>Notes on Git Usage</a:t>
            </a:r>
          </a:p>
        </p:txBody>
      </p:sp>
      <p:sp>
        <p:nvSpPr>
          <p:cNvPr id="3" name="Content Placeholder 2">
            <a:extLst>
              <a:ext uri="{FF2B5EF4-FFF2-40B4-BE49-F238E27FC236}">
                <a16:creationId xmlns:a16="http://schemas.microsoft.com/office/drawing/2014/main" id="{99C1319C-B91D-49F8-AC20-3C5335FC817E}"/>
              </a:ext>
            </a:extLst>
          </p:cNvPr>
          <p:cNvSpPr>
            <a:spLocks noGrp="1"/>
          </p:cNvSpPr>
          <p:nvPr>
            <p:ph idx="1"/>
          </p:nvPr>
        </p:nvSpPr>
        <p:spPr/>
        <p:txBody>
          <a:bodyPr>
            <a:normAutofit/>
          </a:bodyPr>
          <a:lstStyle/>
          <a:p>
            <a:pPr>
              <a:buFont typeface="Wingdings" panose="05000000000000000000" pitchFamily="2" charset="2"/>
              <a:buChar char="§"/>
            </a:pPr>
            <a:r>
              <a:rPr lang="en-US" dirty="0"/>
              <a:t>Only submit information to the Program Root CNA </a:t>
            </a:r>
            <a:r>
              <a:rPr lang="en-US" dirty="0" err="1"/>
              <a:t>cvelist</a:t>
            </a:r>
            <a:r>
              <a:rPr lang="en-US" dirty="0"/>
              <a:t> repo that is intended to become public immediately. There is no support for embargoed submissions!!</a:t>
            </a:r>
          </a:p>
          <a:p>
            <a:pPr>
              <a:buFont typeface="Wingdings" panose="05000000000000000000" pitchFamily="2" charset="2"/>
              <a:buChar char="§"/>
            </a:pPr>
            <a:r>
              <a:rPr lang="en-US" dirty="0"/>
              <a:t>Understand that this is only a pilot - it could be changed significantly or even halted</a:t>
            </a:r>
          </a:p>
          <a:p>
            <a:pPr>
              <a:buFont typeface="Wingdings" panose="05000000000000000000" pitchFamily="2" charset="2"/>
              <a:buChar char="§"/>
            </a:pPr>
            <a:r>
              <a:rPr lang="en-US" dirty="0"/>
              <a:t>Submissions should be made subject to the CVE Submissions License Terms of Use</a:t>
            </a:r>
          </a:p>
          <a:p>
            <a:pPr>
              <a:buFont typeface="Wingdings" panose="05000000000000000000" pitchFamily="2" charset="2"/>
              <a:buChar char="§"/>
            </a:pPr>
            <a:r>
              <a:rPr lang="en-US" dirty="0"/>
              <a:t>It is strongly recommended that submissions use signed commits. Please note that some hierarchies may require all submissions to be signed</a:t>
            </a:r>
          </a:p>
          <a:p>
            <a:endParaRPr lang="en-US" dirty="0"/>
          </a:p>
        </p:txBody>
      </p:sp>
      <p:sp>
        <p:nvSpPr>
          <p:cNvPr id="4" name="Slide Number Placeholder 3">
            <a:extLst>
              <a:ext uri="{FF2B5EF4-FFF2-40B4-BE49-F238E27FC236}">
                <a16:creationId xmlns:a16="http://schemas.microsoft.com/office/drawing/2014/main" id="{D1CF0BCF-BF08-4A1A-83AF-9FB08BDD3B4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655061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74638"/>
            <a:ext cx="10883899" cy="868362"/>
          </a:xfrm>
        </p:spPr>
        <p:txBody>
          <a:bodyPr>
            <a:normAutofit/>
          </a:bodyPr>
          <a:lstStyle/>
          <a:p>
            <a:r>
              <a:rPr lang="en-US" dirty="0"/>
              <a:t>What Happens on Program Root CNA’s End of Process</a:t>
            </a:r>
          </a:p>
        </p:txBody>
      </p:sp>
      <p:sp>
        <p:nvSpPr>
          <p:cNvPr id="3" name="Content Placeholder 2"/>
          <p:cNvSpPr>
            <a:spLocks noGrp="1"/>
          </p:cNvSpPr>
          <p:nvPr>
            <p:ph idx="1"/>
          </p:nvPr>
        </p:nvSpPr>
        <p:spPr>
          <a:xfrm>
            <a:off x="895350" y="1410929"/>
            <a:ext cx="9467850" cy="4389796"/>
          </a:xfrm>
        </p:spPr>
        <p:txBody>
          <a:bodyPr>
            <a:normAutofit fontScale="70000" lnSpcReduction="20000"/>
          </a:bodyPr>
          <a:lstStyle/>
          <a:p>
            <a:pPr>
              <a:buFont typeface="Wingdings" panose="05000000000000000000" pitchFamily="2" charset="2"/>
              <a:buChar char="§"/>
            </a:pPr>
            <a:r>
              <a:rPr lang="en-US" sz="2400" dirty="0"/>
              <a:t>Review</a:t>
            </a:r>
          </a:p>
          <a:p>
            <a:pPr lvl="1">
              <a:buFont typeface="Wingdings" panose="05000000000000000000" pitchFamily="2" charset="2"/>
              <a:buChar char="§"/>
            </a:pPr>
            <a:r>
              <a:rPr lang="en-US" sz="2400" dirty="0"/>
              <a:t>Is the assignment data for IDs assigned to the CNA?</a:t>
            </a:r>
          </a:p>
          <a:p>
            <a:pPr lvl="1">
              <a:buFont typeface="Wingdings" panose="05000000000000000000" pitchFamily="2" charset="2"/>
              <a:buChar char="§"/>
            </a:pPr>
            <a:r>
              <a:rPr lang="en-US" sz="2400" dirty="0"/>
              <a:t>Do the IDs exist in the CVE List as “RESERVED”?</a:t>
            </a:r>
          </a:p>
          <a:p>
            <a:pPr lvl="1">
              <a:buFont typeface="Wingdings" panose="05000000000000000000" pitchFamily="2" charset="2"/>
              <a:buChar char="§"/>
            </a:pPr>
            <a:r>
              <a:rPr lang="en-US" sz="2400" dirty="0"/>
              <a:t>Do the references exist and are they public?</a:t>
            </a:r>
          </a:p>
          <a:p>
            <a:pPr lvl="1">
              <a:buFont typeface="Wingdings" panose="05000000000000000000" pitchFamily="2" charset="2"/>
              <a:buChar char="§"/>
            </a:pPr>
            <a:r>
              <a:rPr lang="en-US" sz="2400" dirty="0"/>
              <a:t>Does the assignment data agree with the associated references?</a:t>
            </a:r>
          </a:p>
          <a:p>
            <a:pPr>
              <a:spcBef>
                <a:spcPts val="1200"/>
              </a:spcBef>
              <a:buFont typeface="Wingdings" panose="05000000000000000000" pitchFamily="2" charset="2"/>
              <a:buChar char="§"/>
            </a:pPr>
            <a:r>
              <a:rPr lang="en-US" sz="2400" dirty="0"/>
              <a:t>Submission Processing</a:t>
            </a:r>
          </a:p>
          <a:p>
            <a:pPr lvl="1">
              <a:buFont typeface="Wingdings" panose="05000000000000000000" pitchFamily="2" charset="2"/>
              <a:buChar char="§"/>
            </a:pPr>
            <a:r>
              <a:rPr lang="en-US" sz="2400" dirty="0"/>
              <a:t>Resolve with CNA any issues uncovered during review</a:t>
            </a:r>
          </a:p>
          <a:p>
            <a:pPr lvl="1">
              <a:buFont typeface="Wingdings" panose="05000000000000000000" pitchFamily="2" charset="2"/>
              <a:buChar char="§"/>
            </a:pPr>
            <a:r>
              <a:rPr lang="en-US" sz="2400" dirty="0"/>
              <a:t>Incorporate assignment data into the </a:t>
            </a:r>
            <a:r>
              <a:rPr lang="en-US" sz="2400" dirty="0" err="1"/>
              <a:t>cvelist</a:t>
            </a:r>
            <a:r>
              <a:rPr lang="en-US" sz="2400" dirty="0"/>
              <a:t> git repo</a:t>
            </a:r>
          </a:p>
          <a:p>
            <a:pPr lvl="1">
              <a:buFont typeface="Wingdings" panose="05000000000000000000" pitchFamily="2" charset="2"/>
              <a:buChar char="§"/>
            </a:pPr>
            <a:r>
              <a:rPr lang="en-US" sz="2400" dirty="0"/>
              <a:t>Populate associated entries in the master CVE List</a:t>
            </a:r>
          </a:p>
          <a:p>
            <a:pPr>
              <a:spcBef>
                <a:spcPts val="1200"/>
              </a:spcBef>
              <a:buFont typeface="Wingdings" panose="05000000000000000000" pitchFamily="2" charset="2"/>
              <a:buChar char="§"/>
            </a:pPr>
            <a:r>
              <a:rPr lang="en-US" sz="2400" dirty="0"/>
              <a:t>Other processing</a:t>
            </a:r>
          </a:p>
          <a:p>
            <a:pPr lvl="1">
              <a:buFont typeface="Wingdings" panose="05000000000000000000" pitchFamily="2" charset="2"/>
              <a:buChar char="§"/>
            </a:pPr>
            <a:r>
              <a:rPr lang="en-US" sz="2400" dirty="0"/>
              <a:t>Announce “new” CVE Entries</a:t>
            </a:r>
          </a:p>
          <a:p>
            <a:pPr lvl="1">
              <a:buFont typeface="Wingdings" panose="05000000000000000000" pitchFamily="2" charset="2"/>
              <a:buChar char="§"/>
            </a:pPr>
            <a:r>
              <a:rPr lang="en-US" sz="2400" dirty="0"/>
              <a:t>Publish master CVE List on cve.mitre.org</a:t>
            </a:r>
          </a:p>
          <a:p>
            <a:pPr lvl="2">
              <a:buFont typeface="Wingdings" panose="05000000000000000000" pitchFamily="2" charset="2"/>
              <a:buChar char="§"/>
            </a:pPr>
            <a:r>
              <a:rPr lang="en-US" sz="2400" dirty="0">
                <a:hlinkClick r:id="rId3"/>
              </a:rPr>
              <a:t>https://cve.mitre.org/data/downloads/index.html</a:t>
            </a:r>
            <a:r>
              <a:rPr lang="en-US" sz="2400" dirty="0"/>
              <a:t> </a:t>
            </a:r>
          </a:p>
          <a:p>
            <a:pPr lvl="1"/>
            <a:endParaRPr lang="en-US" dirty="0"/>
          </a:p>
        </p:txBody>
      </p:sp>
    </p:spTree>
    <p:extLst>
      <p:ext uri="{BB962C8B-B14F-4D97-AF65-F5344CB8AC3E}">
        <p14:creationId xmlns:p14="http://schemas.microsoft.com/office/powerpoint/2010/main" val="596016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dirty="0" err="1"/>
              <a:t>CVEProject</a:t>
            </a:r>
            <a:r>
              <a:rPr lang="en-US" dirty="0"/>
              <a:t> GIT Project (</a:t>
            </a:r>
            <a:r>
              <a:rPr lang="en-US" dirty="0">
                <a:hlinkClick r:id="rId3"/>
              </a:rPr>
              <a:t>https://github.com/CVEProject</a:t>
            </a:r>
            <a:r>
              <a:rPr lang="en-US" dirty="0"/>
              <a:t>)</a:t>
            </a:r>
          </a:p>
          <a:p>
            <a:pPr marL="627063" lvl="1" indent="-342900">
              <a:buFont typeface="Wingdings" panose="05000000000000000000" pitchFamily="2" charset="2"/>
              <a:buChar char="§"/>
            </a:pPr>
            <a:r>
              <a:rPr lang="en-US" dirty="0"/>
              <a:t>- automation-working-group/tree/master/tools repo</a:t>
            </a:r>
          </a:p>
          <a:p>
            <a:pPr lvl="2">
              <a:buFont typeface="Wingdings" panose="05000000000000000000" pitchFamily="2" charset="2"/>
              <a:buChar char="§"/>
            </a:pPr>
            <a:r>
              <a:rPr lang="en-US" dirty="0">
                <a:hlinkClick r:id="rId4" tooltip="cmdlinejsonvalidator.py"/>
              </a:rPr>
              <a:t>cmdlinejsonvalidator.py</a:t>
            </a:r>
            <a:r>
              <a:rPr lang="en-US" dirty="0"/>
              <a:t> - Python script to validate JSON files. Requires a valid schema file</a:t>
            </a:r>
          </a:p>
          <a:p>
            <a:pPr lvl="1">
              <a:buFont typeface="Wingdings" panose="05000000000000000000" pitchFamily="2" charset="2"/>
              <a:buChar char="§"/>
            </a:pPr>
            <a:r>
              <a:rPr lang="en-US" dirty="0"/>
              <a:t>automation-working-group/tree/master/</a:t>
            </a:r>
            <a:r>
              <a:rPr lang="en-US" dirty="0" err="1"/>
              <a:t>cve_json_schema</a:t>
            </a:r>
            <a:r>
              <a:rPr lang="en-US" dirty="0"/>
              <a:t> repo</a:t>
            </a:r>
          </a:p>
          <a:p>
            <a:pPr lvl="2">
              <a:buFont typeface="Wingdings" panose="05000000000000000000" pitchFamily="2" charset="2"/>
              <a:buChar char="§"/>
            </a:pPr>
            <a:r>
              <a:rPr lang="en-US" dirty="0">
                <a:hlinkClick r:id="rId5" tooltip="CVE_JSON_4.0_min.schema"/>
              </a:rPr>
              <a:t>CVE_JSON_4.0_min.schema</a:t>
            </a:r>
            <a:r>
              <a:rPr lang="en-US" dirty="0"/>
              <a:t> - Schema for validating a JSON file against the minimal CVE structure</a:t>
            </a:r>
          </a:p>
          <a:p>
            <a:pPr lvl="2">
              <a:buFont typeface="Wingdings" panose="05000000000000000000" pitchFamily="2" charset="2"/>
              <a:buChar char="§"/>
            </a:pPr>
            <a:r>
              <a:rPr lang="en-US" dirty="0">
                <a:hlinkClick r:id="rId6" tooltip="DRAFT-JSON-file-format-v4.md"/>
              </a:rPr>
              <a:t>DRAFT-JSON-file-format-v4.md</a:t>
            </a:r>
            <a:r>
              <a:rPr lang="en-US" dirty="0"/>
              <a:t> - 4.0 CVE JSON spec</a:t>
            </a:r>
          </a:p>
          <a:p>
            <a:pPr>
              <a:buFont typeface="Wingdings" panose="05000000000000000000" pitchFamily="2" charset="2"/>
              <a:buChar char="§"/>
            </a:pPr>
            <a:r>
              <a:rPr lang="en-US" dirty="0" err="1"/>
              <a:t>Vulnogram</a:t>
            </a:r>
            <a:r>
              <a:rPr lang="en-US" dirty="0"/>
              <a:t> - tool for creating and editing CVE information in CVE JSON format</a:t>
            </a:r>
          </a:p>
          <a:p>
            <a:pPr lvl="1">
              <a:buFont typeface="Wingdings" panose="05000000000000000000" pitchFamily="2" charset="2"/>
              <a:buChar char="§"/>
            </a:pPr>
            <a:r>
              <a:rPr lang="en-US" dirty="0">
                <a:hlinkClick r:id="rId7"/>
              </a:rPr>
              <a:t>https://github.com/Vulnogram/Vulnogram</a:t>
            </a:r>
            <a:endParaRPr lang="en-US" dirty="0"/>
          </a:p>
          <a:p>
            <a:pPr lvl="1">
              <a:buFont typeface="Wingdings" panose="05000000000000000000" pitchFamily="2" charset="2"/>
              <a:buChar char="§"/>
            </a:pPr>
            <a:r>
              <a:rPr lang="en-US" dirty="0">
                <a:hlinkClick r:id="rId8"/>
              </a:rPr>
              <a:t>https://vulnogram.github.io/</a:t>
            </a:r>
            <a:r>
              <a:rPr lang="en-US" dirty="0"/>
              <a:t> </a:t>
            </a:r>
          </a:p>
          <a:p>
            <a:pPr lvl="1">
              <a:buFont typeface="Wingdings" panose="05000000000000000000" pitchFamily="2" charset="2"/>
              <a:buChar char="§"/>
            </a:pPr>
            <a:r>
              <a:rPr lang="en-US" dirty="0"/>
              <a:t>Created by Chandan Nandakumaraiah</a:t>
            </a:r>
          </a:p>
          <a:p>
            <a:pPr>
              <a:buFont typeface="Wingdings" panose="05000000000000000000" pitchFamily="2" charset="2"/>
              <a:buChar char="§"/>
            </a:pPr>
            <a:r>
              <a:rPr lang="en-US" dirty="0"/>
              <a:t>CVE Request Form (</a:t>
            </a:r>
            <a:r>
              <a:rPr lang="en-US" dirty="0">
                <a:hlinkClick r:id="rId9"/>
              </a:rPr>
              <a:t>https://cveform.mitre.org/</a:t>
            </a:r>
            <a:r>
              <a:rPr lang="en-US" dirty="0"/>
              <a:t>)</a:t>
            </a:r>
          </a:p>
          <a:p>
            <a:pPr lvl="3"/>
            <a:endParaRPr lang="en-US" dirty="0"/>
          </a:p>
        </p:txBody>
      </p:sp>
    </p:spTree>
    <p:extLst>
      <p:ext uri="{BB962C8B-B14F-4D97-AF65-F5344CB8AC3E}">
        <p14:creationId xmlns:p14="http://schemas.microsoft.com/office/powerpoint/2010/main" val="878028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5E48-2FEA-40A1-A1E0-A324C8427DA0}"/>
              </a:ext>
            </a:extLst>
          </p:cNvPr>
          <p:cNvSpPr>
            <a:spLocks noGrp="1"/>
          </p:cNvSpPr>
          <p:nvPr>
            <p:ph type="ctrTitle" sz="quarter"/>
          </p:nvPr>
        </p:nvSpPr>
        <p:spPr/>
        <p:txBody>
          <a:bodyPr/>
          <a:lstStyle/>
          <a:p>
            <a:r>
              <a:rPr lang="en-US" dirty="0"/>
              <a:t>Backup Slides</a:t>
            </a:r>
          </a:p>
        </p:txBody>
      </p:sp>
      <p:sp>
        <p:nvSpPr>
          <p:cNvPr id="3" name="Slide Number Placeholder 2">
            <a:extLst>
              <a:ext uri="{FF2B5EF4-FFF2-40B4-BE49-F238E27FC236}">
                <a16:creationId xmlns:a16="http://schemas.microsoft.com/office/drawing/2014/main" id="{064AAE86-52A1-447D-BA56-F0C2C17466A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736752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E3DC-45EE-4255-B616-339231E0B7A6}"/>
              </a:ext>
            </a:extLst>
          </p:cNvPr>
          <p:cNvSpPr>
            <a:spLocks noGrp="1"/>
          </p:cNvSpPr>
          <p:nvPr>
            <p:ph type="title"/>
          </p:nvPr>
        </p:nvSpPr>
        <p:spPr/>
        <p:txBody>
          <a:bodyPr/>
          <a:lstStyle/>
          <a:p>
            <a:r>
              <a:rPr lang="en-US" dirty="0" err="1"/>
              <a:t>Vulnogram</a:t>
            </a:r>
            <a:endParaRPr lang="en-US" dirty="0"/>
          </a:p>
        </p:txBody>
      </p:sp>
      <p:pic>
        <p:nvPicPr>
          <p:cNvPr id="5" name="Content Placeholder 4">
            <a:extLst>
              <a:ext uri="{FF2B5EF4-FFF2-40B4-BE49-F238E27FC236}">
                <a16:creationId xmlns:a16="http://schemas.microsoft.com/office/drawing/2014/main" id="{866E15CE-C955-4E77-A446-FB005D93DF50}"/>
              </a:ext>
            </a:extLst>
          </p:cNvPr>
          <p:cNvPicPr>
            <a:picLocks noGrp="1" noChangeAspect="1"/>
          </p:cNvPicPr>
          <p:nvPr>
            <p:ph idx="1"/>
          </p:nvPr>
        </p:nvPicPr>
        <p:blipFill rotWithShape="1">
          <a:blip r:embed="rId3"/>
          <a:srcRect t="9739"/>
          <a:stretch/>
        </p:blipFill>
        <p:spPr>
          <a:xfrm>
            <a:off x="2133601" y="1545998"/>
            <a:ext cx="7981401" cy="4331011"/>
          </a:xfrm>
          <a:prstGeom prst="rect">
            <a:avLst/>
          </a:prstGeom>
        </p:spPr>
      </p:pic>
      <p:sp>
        <p:nvSpPr>
          <p:cNvPr id="4" name="Slide Number Placeholder 3">
            <a:extLst>
              <a:ext uri="{FF2B5EF4-FFF2-40B4-BE49-F238E27FC236}">
                <a16:creationId xmlns:a16="http://schemas.microsoft.com/office/drawing/2014/main" id="{2696DC90-AB32-437A-9108-5C99818493D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697221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5F70-4852-4718-A292-19F6F89FB93B}"/>
              </a:ext>
            </a:extLst>
          </p:cNvPr>
          <p:cNvSpPr>
            <a:spLocks noGrp="1"/>
          </p:cNvSpPr>
          <p:nvPr>
            <p:ph type="title"/>
          </p:nvPr>
        </p:nvSpPr>
        <p:spPr/>
        <p:txBody>
          <a:bodyPr/>
          <a:lstStyle/>
          <a:p>
            <a:r>
              <a:rPr lang="en-US" dirty="0" err="1"/>
              <a:t>Vulnogram</a:t>
            </a:r>
            <a:r>
              <a:rPr lang="en-US" dirty="0"/>
              <a:t> – Choose the CVE ID to Edit</a:t>
            </a:r>
          </a:p>
        </p:txBody>
      </p:sp>
      <p:pic>
        <p:nvPicPr>
          <p:cNvPr id="5" name="Content Placeholder 4">
            <a:extLst>
              <a:ext uri="{FF2B5EF4-FFF2-40B4-BE49-F238E27FC236}">
                <a16:creationId xmlns:a16="http://schemas.microsoft.com/office/drawing/2014/main" id="{6BD815E2-70D7-46EB-B01F-2332BA7C1A40}"/>
              </a:ext>
            </a:extLst>
          </p:cNvPr>
          <p:cNvPicPr>
            <a:picLocks noGrp="1" noChangeAspect="1"/>
          </p:cNvPicPr>
          <p:nvPr>
            <p:ph idx="1"/>
          </p:nvPr>
        </p:nvPicPr>
        <p:blipFill rotWithShape="1">
          <a:blip r:embed="rId3"/>
          <a:srcRect t="9534" r="56936" b="45689"/>
          <a:stretch/>
        </p:blipFill>
        <p:spPr>
          <a:xfrm>
            <a:off x="2666510" y="1546833"/>
            <a:ext cx="6858980" cy="4287595"/>
          </a:xfrm>
          <a:prstGeom prst="rect">
            <a:avLst/>
          </a:prstGeom>
        </p:spPr>
      </p:pic>
      <p:sp>
        <p:nvSpPr>
          <p:cNvPr id="4" name="Slide Number Placeholder 3">
            <a:extLst>
              <a:ext uri="{FF2B5EF4-FFF2-40B4-BE49-F238E27FC236}">
                <a16:creationId xmlns:a16="http://schemas.microsoft.com/office/drawing/2014/main" id="{E35B12BE-4225-42F8-8F8B-9C397D7E706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39</a:t>
            </a:fld>
            <a:r>
              <a:rPr lang="en-US"/>
              <a:t> </a:t>
            </a:r>
            <a:r>
              <a:rPr lang="en-US">
                <a:solidFill>
                  <a:srgbClr val="C1CD23"/>
                </a:solidFill>
              </a:rPr>
              <a:t>|</a:t>
            </a:r>
            <a:endParaRPr lang="en-US" dirty="0">
              <a:solidFill>
                <a:srgbClr val="C1CD23"/>
              </a:solidFill>
            </a:endParaRPr>
          </a:p>
        </p:txBody>
      </p:sp>
      <p:grpSp>
        <p:nvGrpSpPr>
          <p:cNvPr id="3" name="Group 2">
            <a:extLst>
              <a:ext uri="{FF2B5EF4-FFF2-40B4-BE49-F238E27FC236}">
                <a16:creationId xmlns:a16="http://schemas.microsoft.com/office/drawing/2014/main" id="{377D1ECC-7567-466B-BF7B-F395B2515B3C}"/>
              </a:ext>
            </a:extLst>
          </p:cNvPr>
          <p:cNvGrpSpPr/>
          <p:nvPr/>
        </p:nvGrpSpPr>
        <p:grpSpPr>
          <a:xfrm>
            <a:off x="3981356" y="2376392"/>
            <a:ext cx="5260157" cy="660999"/>
            <a:chOff x="2073897" y="2413262"/>
            <a:chExt cx="5260157" cy="660999"/>
          </a:xfrm>
        </p:grpSpPr>
        <p:sp>
          <p:nvSpPr>
            <p:cNvPr id="6" name="Rectangle: Rounded Corners 5">
              <a:extLst>
                <a:ext uri="{FF2B5EF4-FFF2-40B4-BE49-F238E27FC236}">
                  <a16:creationId xmlns:a16="http://schemas.microsoft.com/office/drawing/2014/main" id="{D2E03F8A-E142-46A9-B8A6-24288AEC9723}"/>
                </a:ext>
              </a:extLst>
            </p:cNvPr>
            <p:cNvSpPr/>
            <p:nvPr/>
          </p:nvSpPr>
          <p:spPr>
            <a:xfrm>
              <a:off x="2073897" y="2413262"/>
              <a:ext cx="1828800" cy="45248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0148F46-4BAA-48CD-8D02-7B88C1955537}"/>
                </a:ext>
              </a:extLst>
            </p:cNvPr>
            <p:cNvSpPr txBox="1"/>
            <p:nvPr/>
          </p:nvSpPr>
          <p:spPr>
            <a:xfrm>
              <a:off x="4977353" y="2489486"/>
              <a:ext cx="2356701" cy="584775"/>
            </a:xfrm>
            <a:prstGeom prst="rect">
              <a:avLst/>
            </a:prstGeom>
            <a:solidFill>
              <a:schemeClr val="accent6"/>
            </a:solid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Input the ID you want to update</a:t>
              </a:r>
            </a:p>
          </p:txBody>
        </p:sp>
        <p:cxnSp>
          <p:nvCxnSpPr>
            <p:cNvPr id="11" name="Straight Arrow Connector 10">
              <a:extLst>
                <a:ext uri="{FF2B5EF4-FFF2-40B4-BE49-F238E27FC236}">
                  <a16:creationId xmlns:a16="http://schemas.microsoft.com/office/drawing/2014/main" id="{335FF523-2E62-4C4E-B203-E8A2FE38FDDC}"/>
                </a:ext>
              </a:extLst>
            </p:cNvPr>
            <p:cNvCxnSpPr/>
            <p:nvPr/>
          </p:nvCxnSpPr>
          <p:spPr>
            <a:xfrm flipH="1">
              <a:off x="3902697" y="2639505"/>
              <a:ext cx="1055802" cy="0"/>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46813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Send the Information?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Root CNA</a:t>
            </a:r>
          </a:p>
          <a:p>
            <a:pPr>
              <a:buFont typeface="Wingdings" panose="05000000000000000000" pitchFamily="2" charset="2"/>
              <a:buChar char="§"/>
            </a:pPr>
            <a:r>
              <a:rPr lang="en-US" dirty="0"/>
              <a:t>CVE Program Root CNA</a:t>
            </a:r>
          </a:p>
        </p:txBody>
      </p:sp>
    </p:spTree>
    <p:extLst>
      <p:ext uri="{BB962C8B-B14F-4D97-AF65-F5344CB8AC3E}">
        <p14:creationId xmlns:p14="http://schemas.microsoft.com/office/powerpoint/2010/main" val="1915533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921C-142C-4CCC-BE8F-C1F79A258BB6}"/>
              </a:ext>
            </a:extLst>
          </p:cNvPr>
          <p:cNvSpPr>
            <a:spLocks noGrp="1"/>
          </p:cNvSpPr>
          <p:nvPr>
            <p:ph type="title"/>
          </p:nvPr>
        </p:nvSpPr>
        <p:spPr>
          <a:xfrm>
            <a:off x="647701" y="274638"/>
            <a:ext cx="10182224" cy="868362"/>
          </a:xfrm>
        </p:spPr>
        <p:txBody>
          <a:bodyPr>
            <a:normAutofit fontScale="90000"/>
          </a:bodyPr>
          <a:lstStyle/>
          <a:p>
            <a:r>
              <a:rPr lang="en-US" dirty="0" err="1"/>
              <a:t>Vulnograms</a:t>
            </a:r>
            <a:r>
              <a:rPr lang="en-US" dirty="0"/>
              <a:t> – CVE Information Is Imported from the Official CVE List</a:t>
            </a:r>
          </a:p>
        </p:txBody>
      </p:sp>
      <p:pic>
        <p:nvPicPr>
          <p:cNvPr id="5" name="Content Placeholder 4">
            <a:extLst>
              <a:ext uri="{FF2B5EF4-FFF2-40B4-BE49-F238E27FC236}">
                <a16:creationId xmlns:a16="http://schemas.microsoft.com/office/drawing/2014/main" id="{6F44503B-DE68-4F39-B76E-B86BC00552F5}"/>
              </a:ext>
            </a:extLst>
          </p:cNvPr>
          <p:cNvPicPr>
            <a:picLocks noGrp="1" noChangeAspect="1"/>
          </p:cNvPicPr>
          <p:nvPr>
            <p:ph idx="1"/>
          </p:nvPr>
        </p:nvPicPr>
        <p:blipFill rotWithShape="1">
          <a:blip r:embed="rId3"/>
          <a:srcRect t="11588"/>
          <a:stretch/>
        </p:blipFill>
        <p:spPr>
          <a:xfrm>
            <a:off x="2133600" y="1423448"/>
            <a:ext cx="8246967" cy="4383463"/>
          </a:xfrm>
          <a:prstGeom prst="rect">
            <a:avLst/>
          </a:prstGeom>
        </p:spPr>
      </p:pic>
      <p:sp>
        <p:nvSpPr>
          <p:cNvPr id="4" name="Slide Number Placeholder 3">
            <a:extLst>
              <a:ext uri="{FF2B5EF4-FFF2-40B4-BE49-F238E27FC236}">
                <a16:creationId xmlns:a16="http://schemas.microsoft.com/office/drawing/2014/main" id="{FF279B68-76EA-4174-8EE5-B2F66263908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160290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C4C8-D68D-4587-9509-E65AA2592C75}"/>
              </a:ext>
            </a:extLst>
          </p:cNvPr>
          <p:cNvSpPr>
            <a:spLocks noGrp="1"/>
          </p:cNvSpPr>
          <p:nvPr>
            <p:ph type="title"/>
          </p:nvPr>
        </p:nvSpPr>
        <p:spPr>
          <a:xfrm>
            <a:off x="603251" y="243453"/>
            <a:ext cx="9328727" cy="868362"/>
          </a:xfrm>
        </p:spPr>
        <p:txBody>
          <a:bodyPr/>
          <a:lstStyle/>
          <a:p>
            <a:r>
              <a:rPr lang="en-US" dirty="0" err="1"/>
              <a:t>Vulnogram</a:t>
            </a:r>
            <a:r>
              <a:rPr lang="en-US" dirty="0"/>
              <a:t> – Fill in Metadata</a:t>
            </a:r>
          </a:p>
        </p:txBody>
      </p:sp>
      <p:sp>
        <p:nvSpPr>
          <p:cNvPr id="4" name="Slide Number Placeholder 3">
            <a:extLst>
              <a:ext uri="{FF2B5EF4-FFF2-40B4-BE49-F238E27FC236}">
                <a16:creationId xmlns:a16="http://schemas.microsoft.com/office/drawing/2014/main" id="{451932A2-0AA5-476F-972F-68175D4A430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41</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6D5602CE-B9DC-472A-A890-35E76174809C}"/>
              </a:ext>
            </a:extLst>
          </p:cNvPr>
          <p:cNvPicPr>
            <a:picLocks noGrp="1" noChangeAspect="1"/>
          </p:cNvPicPr>
          <p:nvPr>
            <p:ph idx="1"/>
          </p:nvPr>
        </p:nvPicPr>
        <p:blipFill rotWithShape="1">
          <a:blip r:embed="rId3"/>
          <a:srcRect l="2067" t="31512" r="34338" b="16316"/>
          <a:stretch/>
        </p:blipFill>
        <p:spPr>
          <a:xfrm>
            <a:off x="2133600" y="1545996"/>
            <a:ext cx="8199650" cy="4044099"/>
          </a:xfrm>
          <a:prstGeom prst="rect">
            <a:avLst/>
          </a:prstGeom>
        </p:spPr>
      </p:pic>
      <p:sp>
        <p:nvSpPr>
          <p:cNvPr id="10" name="Rectangle: Rounded Corners 9">
            <a:extLst>
              <a:ext uri="{FF2B5EF4-FFF2-40B4-BE49-F238E27FC236}">
                <a16:creationId xmlns:a16="http://schemas.microsoft.com/office/drawing/2014/main" id="{0111FACA-1434-47FE-B681-CC11DC83CB56}"/>
              </a:ext>
            </a:extLst>
          </p:cNvPr>
          <p:cNvSpPr/>
          <p:nvPr/>
        </p:nvSpPr>
        <p:spPr>
          <a:xfrm>
            <a:off x="2315852" y="2026764"/>
            <a:ext cx="4326903" cy="59388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CF32E8A3-8C70-4B05-AB6E-761C357325CA}"/>
              </a:ext>
            </a:extLst>
          </p:cNvPr>
          <p:cNvSpPr txBox="1"/>
          <p:nvPr/>
        </p:nvSpPr>
        <p:spPr>
          <a:xfrm>
            <a:off x="5025004" y="1688209"/>
            <a:ext cx="1460785" cy="338554"/>
          </a:xfrm>
          <a:prstGeom prst="rect">
            <a:avLst/>
          </a:prstGeom>
          <a:noFill/>
        </p:spPr>
        <p:txBody>
          <a:bodyPr wrap="none" rtlCol="0">
            <a:spAutoFit/>
          </a:bodyPr>
          <a:lstStyle/>
          <a:p>
            <a:pPr>
              <a:spcAft>
                <a:spcPts val="600"/>
              </a:spcAft>
            </a:pPr>
            <a:r>
              <a:rPr lang="en-US" sz="1600" dirty="0">
                <a:solidFill>
                  <a:srgbClr val="FF0000"/>
                </a:solidFill>
                <a:ea typeface="Verdana" pitchFamily="34" charset="0"/>
                <a:cs typeface="Verdana" pitchFamily="34" charset="0"/>
              </a:rPr>
              <a:t>Required Fields</a:t>
            </a:r>
          </a:p>
        </p:txBody>
      </p:sp>
    </p:spTree>
    <p:extLst>
      <p:ext uri="{BB962C8B-B14F-4D97-AF65-F5344CB8AC3E}">
        <p14:creationId xmlns:p14="http://schemas.microsoft.com/office/powerpoint/2010/main" val="3779228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08C9-8BDC-449C-8201-626E9A59EC0B}"/>
              </a:ext>
            </a:extLst>
          </p:cNvPr>
          <p:cNvSpPr>
            <a:spLocks noGrp="1"/>
          </p:cNvSpPr>
          <p:nvPr>
            <p:ph type="title"/>
          </p:nvPr>
        </p:nvSpPr>
        <p:spPr>
          <a:xfrm>
            <a:off x="685801" y="274638"/>
            <a:ext cx="9045678" cy="868362"/>
          </a:xfrm>
        </p:spPr>
        <p:txBody>
          <a:bodyPr>
            <a:normAutofit fontScale="90000"/>
          </a:bodyPr>
          <a:lstStyle/>
          <a:p>
            <a:r>
              <a:rPr lang="en-US" dirty="0" err="1"/>
              <a:t>Vulnogram</a:t>
            </a:r>
            <a:r>
              <a:rPr lang="en-US" dirty="0"/>
              <a:t> – Fill in Product/Version Information</a:t>
            </a:r>
          </a:p>
        </p:txBody>
      </p:sp>
      <p:sp>
        <p:nvSpPr>
          <p:cNvPr id="4" name="Slide Number Placeholder 3">
            <a:extLst>
              <a:ext uri="{FF2B5EF4-FFF2-40B4-BE49-F238E27FC236}">
                <a16:creationId xmlns:a16="http://schemas.microsoft.com/office/drawing/2014/main" id="{71E9BD27-E362-4ACD-94FA-C45B85D55F3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42</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26EAAD64-85AD-4E77-BA24-2C395EA152B8}"/>
              </a:ext>
            </a:extLst>
          </p:cNvPr>
          <p:cNvPicPr>
            <a:picLocks noGrp="1" noChangeAspect="1"/>
          </p:cNvPicPr>
          <p:nvPr>
            <p:ph idx="1"/>
          </p:nvPr>
        </p:nvPicPr>
        <p:blipFill rotWithShape="1">
          <a:blip r:embed="rId3"/>
          <a:srcRect l="2932" t="15080" r="2593" b="7484"/>
          <a:stretch/>
        </p:blipFill>
        <p:spPr>
          <a:xfrm>
            <a:off x="2133600" y="1404594"/>
            <a:ext cx="8245267" cy="4062952"/>
          </a:xfrm>
          <a:prstGeom prst="rect">
            <a:avLst/>
          </a:prstGeom>
        </p:spPr>
      </p:pic>
      <p:sp>
        <p:nvSpPr>
          <p:cNvPr id="9" name="TextBox 8">
            <a:extLst>
              <a:ext uri="{FF2B5EF4-FFF2-40B4-BE49-F238E27FC236}">
                <a16:creationId xmlns:a16="http://schemas.microsoft.com/office/drawing/2014/main" id="{9826AB8F-53BF-4E6C-9BC2-66C88D9DCC32}"/>
              </a:ext>
            </a:extLst>
          </p:cNvPr>
          <p:cNvSpPr txBox="1"/>
          <p:nvPr/>
        </p:nvSpPr>
        <p:spPr>
          <a:xfrm>
            <a:off x="6256233" y="1509230"/>
            <a:ext cx="3908981" cy="584775"/>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At least one vendor/product/version group is required</a:t>
            </a:r>
          </a:p>
        </p:txBody>
      </p:sp>
      <p:sp>
        <p:nvSpPr>
          <p:cNvPr id="10" name="Rectangle: Rounded Corners 9">
            <a:extLst>
              <a:ext uri="{FF2B5EF4-FFF2-40B4-BE49-F238E27FC236}">
                <a16:creationId xmlns:a16="http://schemas.microsoft.com/office/drawing/2014/main" id="{A73140FB-C5D1-452E-AD22-31A8C8F48291}"/>
              </a:ext>
            </a:extLst>
          </p:cNvPr>
          <p:cNvSpPr/>
          <p:nvPr/>
        </p:nvSpPr>
        <p:spPr>
          <a:xfrm>
            <a:off x="7594863" y="2931736"/>
            <a:ext cx="886119" cy="16025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8BCA3CC3-5B8C-4C53-9032-5557DD90FEFE}"/>
              </a:ext>
            </a:extLst>
          </p:cNvPr>
          <p:cNvSpPr txBox="1"/>
          <p:nvPr/>
        </p:nvSpPr>
        <p:spPr>
          <a:xfrm>
            <a:off x="7467599" y="2593182"/>
            <a:ext cx="1140644" cy="338554"/>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Required</a:t>
            </a:r>
          </a:p>
        </p:txBody>
      </p:sp>
      <p:sp>
        <p:nvSpPr>
          <p:cNvPr id="12" name="Rectangle: Rounded Corners 11">
            <a:extLst>
              <a:ext uri="{FF2B5EF4-FFF2-40B4-BE49-F238E27FC236}">
                <a16:creationId xmlns:a16="http://schemas.microsoft.com/office/drawing/2014/main" id="{AF6BC119-4A1E-4B8B-96FA-89BDB5989E00}"/>
              </a:ext>
            </a:extLst>
          </p:cNvPr>
          <p:cNvSpPr/>
          <p:nvPr/>
        </p:nvSpPr>
        <p:spPr>
          <a:xfrm>
            <a:off x="3787219" y="2771480"/>
            <a:ext cx="886119" cy="16025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D61EB0FF-076E-43C2-AC7D-9D5C61E5E7E4}"/>
              </a:ext>
            </a:extLst>
          </p:cNvPr>
          <p:cNvSpPr txBox="1"/>
          <p:nvPr/>
        </p:nvSpPr>
        <p:spPr>
          <a:xfrm>
            <a:off x="2773835" y="2673310"/>
            <a:ext cx="1140644" cy="338554"/>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Optional</a:t>
            </a:r>
          </a:p>
        </p:txBody>
      </p:sp>
    </p:spTree>
    <p:extLst>
      <p:ext uri="{BB962C8B-B14F-4D97-AF65-F5344CB8AC3E}">
        <p14:creationId xmlns:p14="http://schemas.microsoft.com/office/powerpoint/2010/main" val="2802089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FD4C-812F-4EF5-9C11-6D48D1A2077A}"/>
              </a:ext>
            </a:extLst>
          </p:cNvPr>
          <p:cNvSpPr>
            <a:spLocks noGrp="1"/>
          </p:cNvSpPr>
          <p:nvPr>
            <p:ph type="title"/>
          </p:nvPr>
        </p:nvSpPr>
        <p:spPr>
          <a:xfrm>
            <a:off x="647701" y="274638"/>
            <a:ext cx="9493828" cy="868362"/>
          </a:xfrm>
        </p:spPr>
        <p:txBody>
          <a:bodyPr/>
          <a:lstStyle/>
          <a:p>
            <a:r>
              <a:rPr lang="en-US" dirty="0" err="1"/>
              <a:t>Vulnogram</a:t>
            </a:r>
            <a:r>
              <a:rPr lang="en-US" dirty="0"/>
              <a:t> – Fill in Problem Type</a:t>
            </a:r>
          </a:p>
        </p:txBody>
      </p:sp>
      <p:pic>
        <p:nvPicPr>
          <p:cNvPr id="5" name="Content Placeholder 4">
            <a:extLst>
              <a:ext uri="{FF2B5EF4-FFF2-40B4-BE49-F238E27FC236}">
                <a16:creationId xmlns:a16="http://schemas.microsoft.com/office/drawing/2014/main" id="{7576D324-B12C-4D22-8BA4-AD1F4A910747}"/>
              </a:ext>
            </a:extLst>
          </p:cNvPr>
          <p:cNvPicPr>
            <a:picLocks noGrp="1" noChangeAspect="1"/>
          </p:cNvPicPr>
          <p:nvPr>
            <p:ph idx="1"/>
          </p:nvPr>
        </p:nvPicPr>
        <p:blipFill rotWithShape="1">
          <a:blip r:embed="rId3"/>
          <a:srcRect l="1573" t="30074" r="53972" b="31927"/>
          <a:stretch/>
        </p:blipFill>
        <p:spPr>
          <a:xfrm>
            <a:off x="2674836" y="1670901"/>
            <a:ext cx="6842329" cy="3516198"/>
          </a:xfrm>
          <a:prstGeom prst="rect">
            <a:avLst/>
          </a:prstGeom>
        </p:spPr>
      </p:pic>
      <p:sp>
        <p:nvSpPr>
          <p:cNvPr id="4" name="Slide Number Placeholder 3">
            <a:extLst>
              <a:ext uri="{FF2B5EF4-FFF2-40B4-BE49-F238E27FC236}">
                <a16:creationId xmlns:a16="http://schemas.microsoft.com/office/drawing/2014/main" id="{3FBE35B2-5FFD-4B22-81BA-C4FE0790960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34634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8CB9-556B-4714-A786-202A6BAEA512}"/>
              </a:ext>
            </a:extLst>
          </p:cNvPr>
          <p:cNvSpPr>
            <a:spLocks noGrp="1"/>
          </p:cNvSpPr>
          <p:nvPr>
            <p:ph type="title"/>
          </p:nvPr>
        </p:nvSpPr>
        <p:spPr>
          <a:xfrm>
            <a:off x="638175" y="274638"/>
            <a:ext cx="9503353" cy="868362"/>
          </a:xfrm>
        </p:spPr>
        <p:txBody>
          <a:bodyPr/>
          <a:lstStyle/>
          <a:p>
            <a:r>
              <a:rPr lang="en-US" dirty="0" err="1"/>
              <a:t>Vulnogram</a:t>
            </a:r>
            <a:r>
              <a:rPr lang="en-US" dirty="0"/>
              <a:t> – Add Reference(s)</a:t>
            </a:r>
          </a:p>
        </p:txBody>
      </p:sp>
      <p:sp>
        <p:nvSpPr>
          <p:cNvPr id="4" name="Slide Number Placeholder 3">
            <a:extLst>
              <a:ext uri="{FF2B5EF4-FFF2-40B4-BE49-F238E27FC236}">
                <a16:creationId xmlns:a16="http://schemas.microsoft.com/office/drawing/2014/main" id="{689DA62A-FD79-49E1-86DD-FDFDF5CC14D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44</a:t>
            </a:fld>
            <a:r>
              <a:rPr lang="en-US"/>
              <a:t> </a:t>
            </a:r>
            <a:r>
              <a:rPr lang="en-US">
                <a:solidFill>
                  <a:srgbClr val="C1CD23"/>
                </a:solidFill>
              </a:rPr>
              <a:t>|</a:t>
            </a:r>
            <a:endParaRPr lang="en-US" dirty="0">
              <a:solidFill>
                <a:srgbClr val="C1CD23"/>
              </a:solidFill>
            </a:endParaRPr>
          </a:p>
        </p:txBody>
      </p:sp>
      <p:pic>
        <p:nvPicPr>
          <p:cNvPr id="6" name="Content Placeholder 5">
            <a:extLst>
              <a:ext uri="{FF2B5EF4-FFF2-40B4-BE49-F238E27FC236}">
                <a16:creationId xmlns:a16="http://schemas.microsoft.com/office/drawing/2014/main" id="{25FCBEBF-68A9-4E0C-AF40-8D3BCBB8C34A}"/>
              </a:ext>
            </a:extLst>
          </p:cNvPr>
          <p:cNvPicPr>
            <a:picLocks noGrp="1" noChangeAspect="1"/>
          </p:cNvPicPr>
          <p:nvPr>
            <p:ph idx="1"/>
          </p:nvPr>
        </p:nvPicPr>
        <p:blipFill>
          <a:blip r:embed="rId3"/>
          <a:stretch>
            <a:fillRect/>
          </a:stretch>
        </p:blipFill>
        <p:spPr>
          <a:xfrm>
            <a:off x="2286407" y="2497357"/>
            <a:ext cx="7918252" cy="2502660"/>
          </a:xfrm>
          <a:prstGeom prst="rect">
            <a:avLst/>
          </a:prstGeom>
        </p:spPr>
      </p:pic>
      <p:sp>
        <p:nvSpPr>
          <p:cNvPr id="9" name="Rectangle: Rounded Corners 8">
            <a:extLst>
              <a:ext uri="{FF2B5EF4-FFF2-40B4-BE49-F238E27FC236}">
                <a16:creationId xmlns:a16="http://schemas.microsoft.com/office/drawing/2014/main" id="{667F6824-4B78-4AF1-8FFB-4508FAE84BF3}"/>
              </a:ext>
            </a:extLst>
          </p:cNvPr>
          <p:cNvSpPr/>
          <p:nvPr/>
        </p:nvSpPr>
        <p:spPr>
          <a:xfrm>
            <a:off x="4117960" y="2907667"/>
            <a:ext cx="285428" cy="15654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0" name="Rectangle: Rounded Corners 9">
            <a:extLst>
              <a:ext uri="{FF2B5EF4-FFF2-40B4-BE49-F238E27FC236}">
                <a16:creationId xmlns:a16="http://schemas.microsoft.com/office/drawing/2014/main" id="{5235EB64-31FF-4294-B506-A9E78C2A2B5F}"/>
              </a:ext>
            </a:extLst>
          </p:cNvPr>
          <p:cNvSpPr/>
          <p:nvPr/>
        </p:nvSpPr>
        <p:spPr>
          <a:xfrm>
            <a:off x="2351259" y="2891455"/>
            <a:ext cx="670801" cy="17275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1" name="Rectangle: Rounded Corners 10">
            <a:extLst>
              <a:ext uri="{FF2B5EF4-FFF2-40B4-BE49-F238E27FC236}">
                <a16:creationId xmlns:a16="http://schemas.microsoft.com/office/drawing/2014/main" id="{4898C11F-9523-49F2-86FE-B7E15EBC3E43}"/>
              </a:ext>
            </a:extLst>
          </p:cNvPr>
          <p:cNvSpPr/>
          <p:nvPr/>
        </p:nvSpPr>
        <p:spPr>
          <a:xfrm>
            <a:off x="7503186" y="2907667"/>
            <a:ext cx="421614" cy="15654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8F741B16-2368-4F95-A41D-9CE47138A5E6}"/>
              </a:ext>
            </a:extLst>
          </p:cNvPr>
          <p:cNvSpPr txBox="1"/>
          <p:nvPr/>
        </p:nvSpPr>
        <p:spPr>
          <a:xfrm>
            <a:off x="4955356" y="1853880"/>
            <a:ext cx="1140644" cy="338554"/>
          </a:xfrm>
          <a:prstGeom prst="rect">
            <a:avLst/>
          </a:prstGeom>
          <a:noFill/>
        </p:spPr>
        <p:txBody>
          <a:bodyPr wrap="square" rtlCol="0">
            <a:spAutoFit/>
          </a:bodyPr>
          <a:lstStyle/>
          <a:p>
            <a:pPr>
              <a:spcAft>
                <a:spcPts val="600"/>
              </a:spcAft>
            </a:pPr>
            <a:r>
              <a:rPr lang="en-US" sz="1600" dirty="0">
                <a:solidFill>
                  <a:srgbClr val="FF0000"/>
                </a:solidFill>
                <a:ea typeface="Verdana" pitchFamily="34" charset="0"/>
                <a:cs typeface="Verdana" pitchFamily="34" charset="0"/>
              </a:rPr>
              <a:t>Required</a:t>
            </a:r>
          </a:p>
        </p:txBody>
      </p:sp>
      <p:cxnSp>
        <p:nvCxnSpPr>
          <p:cNvPr id="15" name="Straight Arrow Connector 14">
            <a:extLst>
              <a:ext uri="{FF2B5EF4-FFF2-40B4-BE49-F238E27FC236}">
                <a16:creationId xmlns:a16="http://schemas.microsoft.com/office/drawing/2014/main" id="{8EF5BD59-37BE-47F5-BE51-F6F81D846FCE}"/>
              </a:ext>
            </a:extLst>
          </p:cNvPr>
          <p:cNvCxnSpPr>
            <a:cxnSpLocks/>
            <a:stCxn id="13" idx="2"/>
          </p:cNvCxnSpPr>
          <p:nvPr/>
        </p:nvCxnSpPr>
        <p:spPr>
          <a:xfrm flipH="1">
            <a:off x="3022060" y="2192434"/>
            <a:ext cx="2503619" cy="7935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4BBDF27-2DA9-42F9-B537-735CAA7924AE}"/>
              </a:ext>
            </a:extLst>
          </p:cNvPr>
          <p:cNvCxnSpPr>
            <a:cxnSpLocks/>
            <a:stCxn id="13" idx="2"/>
            <a:endCxn id="9" idx="0"/>
          </p:cNvCxnSpPr>
          <p:nvPr/>
        </p:nvCxnSpPr>
        <p:spPr>
          <a:xfrm flipH="1">
            <a:off x="4260674" y="2192435"/>
            <a:ext cx="1265004" cy="7152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A2F0971-68B6-4495-BF9B-2C26559DADC1}"/>
              </a:ext>
            </a:extLst>
          </p:cNvPr>
          <p:cNvCxnSpPr>
            <a:stCxn id="13" idx="2"/>
            <a:endCxn id="11" idx="0"/>
          </p:cNvCxnSpPr>
          <p:nvPr/>
        </p:nvCxnSpPr>
        <p:spPr>
          <a:xfrm>
            <a:off x="5525679" y="2192435"/>
            <a:ext cx="2188315" cy="7152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84392E4-0819-406B-AA3F-9C793867DAFD}"/>
              </a:ext>
            </a:extLst>
          </p:cNvPr>
          <p:cNvSpPr txBox="1"/>
          <p:nvPr/>
        </p:nvSpPr>
        <p:spPr>
          <a:xfrm>
            <a:off x="6932864" y="1384034"/>
            <a:ext cx="3271795" cy="830997"/>
          </a:xfrm>
          <a:prstGeom prst="rect">
            <a:avLst/>
          </a:prstGeom>
          <a:noFill/>
        </p:spPr>
        <p:txBody>
          <a:bodyPr wrap="square" rtlCol="0">
            <a:spAutoFit/>
          </a:bodyPr>
          <a:lstStyle/>
          <a:p>
            <a:pPr>
              <a:spcAft>
                <a:spcPts val="600"/>
              </a:spcAft>
            </a:pPr>
            <a:r>
              <a:rPr lang="en-US" sz="1200" dirty="0" err="1">
                <a:solidFill>
                  <a:srgbClr val="FF0000"/>
                </a:solidFill>
                <a:ea typeface="Verdana" pitchFamily="34" charset="0"/>
                <a:cs typeface="Verdana" pitchFamily="34" charset="0"/>
              </a:rPr>
              <a:t>Refsource</a:t>
            </a:r>
            <a:r>
              <a:rPr lang="en-US" sz="1200" dirty="0">
                <a:solidFill>
                  <a:srgbClr val="FF0000"/>
                </a:solidFill>
                <a:ea typeface="Verdana" pitchFamily="34" charset="0"/>
                <a:cs typeface="Verdana" pitchFamily="34" charset="0"/>
              </a:rPr>
              <a:t>  and name aren’t required by the standard.  However, </a:t>
            </a:r>
            <a:r>
              <a:rPr lang="en-US" sz="1200" dirty="0" err="1">
                <a:solidFill>
                  <a:srgbClr val="FF0000"/>
                </a:solidFill>
                <a:ea typeface="Verdana" pitchFamily="34" charset="0"/>
                <a:cs typeface="Verdana" pitchFamily="34" charset="0"/>
              </a:rPr>
              <a:t>Vulnogram</a:t>
            </a:r>
            <a:r>
              <a:rPr lang="en-US" sz="1200" dirty="0">
                <a:solidFill>
                  <a:srgbClr val="FF0000"/>
                </a:solidFill>
                <a:ea typeface="Verdana" pitchFamily="34" charset="0"/>
                <a:cs typeface="Verdana" pitchFamily="34" charset="0"/>
              </a:rPr>
              <a:t> requires the </a:t>
            </a:r>
            <a:r>
              <a:rPr lang="en-US" sz="1200" dirty="0" err="1">
                <a:solidFill>
                  <a:srgbClr val="FF0000"/>
                </a:solidFill>
                <a:ea typeface="Verdana" pitchFamily="34" charset="0"/>
                <a:cs typeface="Verdana" pitchFamily="34" charset="0"/>
              </a:rPr>
              <a:t>refsource</a:t>
            </a:r>
            <a:r>
              <a:rPr lang="en-US" sz="1200" dirty="0">
                <a:solidFill>
                  <a:srgbClr val="FF0000"/>
                </a:solidFill>
                <a:ea typeface="Verdana" pitchFamily="34" charset="0"/>
                <a:cs typeface="Verdana" pitchFamily="34" charset="0"/>
              </a:rPr>
              <a:t> and if you use </a:t>
            </a:r>
            <a:r>
              <a:rPr lang="en-US" sz="1200" dirty="0" err="1">
                <a:solidFill>
                  <a:srgbClr val="FF0000"/>
                </a:solidFill>
                <a:ea typeface="Verdana" pitchFamily="34" charset="0"/>
                <a:cs typeface="Verdana" pitchFamily="34" charset="0"/>
              </a:rPr>
              <a:t>refsource</a:t>
            </a:r>
            <a:r>
              <a:rPr lang="en-US" sz="1200" dirty="0">
                <a:solidFill>
                  <a:srgbClr val="FF0000"/>
                </a:solidFill>
                <a:ea typeface="Verdana" pitchFamily="34" charset="0"/>
                <a:cs typeface="Verdana" pitchFamily="34" charset="0"/>
              </a:rPr>
              <a:t>, you have to a name.</a:t>
            </a:r>
          </a:p>
        </p:txBody>
      </p:sp>
    </p:spTree>
    <p:extLst>
      <p:ext uri="{BB962C8B-B14F-4D97-AF65-F5344CB8AC3E}">
        <p14:creationId xmlns:p14="http://schemas.microsoft.com/office/powerpoint/2010/main" val="945061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BA36-1D88-4D89-9D98-BF58EF5738DA}"/>
              </a:ext>
            </a:extLst>
          </p:cNvPr>
          <p:cNvSpPr>
            <a:spLocks noGrp="1"/>
          </p:cNvSpPr>
          <p:nvPr>
            <p:ph type="title"/>
          </p:nvPr>
        </p:nvSpPr>
        <p:spPr>
          <a:xfrm>
            <a:off x="600075" y="274638"/>
            <a:ext cx="11185525" cy="868362"/>
          </a:xfrm>
        </p:spPr>
        <p:txBody>
          <a:bodyPr>
            <a:normAutofit fontScale="90000"/>
          </a:bodyPr>
          <a:lstStyle/>
          <a:p>
            <a:r>
              <a:rPr lang="en-US" dirty="0" err="1"/>
              <a:t>Vulnogram</a:t>
            </a:r>
            <a:r>
              <a:rPr lang="en-US" dirty="0"/>
              <a:t> – Use the Auto-Text Feature to Start the Description</a:t>
            </a:r>
          </a:p>
        </p:txBody>
      </p:sp>
      <p:pic>
        <p:nvPicPr>
          <p:cNvPr id="5" name="Content Placeholder 4">
            <a:extLst>
              <a:ext uri="{FF2B5EF4-FFF2-40B4-BE49-F238E27FC236}">
                <a16:creationId xmlns:a16="http://schemas.microsoft.com/office/drawing/2014/main" id="{1A2BAE92-615E-4B23-9A2E-930F13DDC685}"/>
              </a:ext>
            </a:extLst>
          </p:cNvPr>
          <p:cNvPicPr>
            <a:picLocks noGrp="1" noChangeAspect="1"/>
          </p:cNvPicPr>
          <p:nvPr>
            <p:ph idx="1"/>
          </p:nvPr>
        </p:nvPicPr>
        <p:blipFill rotWithShape="1">
          <a:blip r:embed="rId3"/>
          <a:srcRect l="4089" t="46302" r="911" b="1937"/>
          <a:stretch/>
        </p:blipFill>
        <p:spPr>
          <a:xfrm>
            <a:off x="2133600" y="1574277"/>
            <a:ext cx="8216582" cy="3921550"/>
          </a:xfrm>
          <a:prstGeom prst="rect">
            <a:avLst/>
          </a:prstGeom>
        </p:spPr>
      </p:pic>
      <p:sp>
        <p:nvSpPr>
          <p:cNvPr id="4" name="Slide Number Placeholder 3">
            <a:extLst>
              <a:ext uri="{FF2B5EF4-FFF2-40B4-BE49-F238E27FC236}">
                <a16:creationId xmlns:a16="http://schemas.microsoft.com/office/drawing/2014/main" id="{21293ABB-3176-4EFC-9D69-BDAE2A1604C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45</a:t>
            </a:fld>
            <a:r>
              <a:rPr lang="en-US"/>
              <a:t> </a:t>
            </a:r>
            <a:r>
              <a:rPr lang="en-US">
                <a:solidFill>
                  <a:srgbClr val="C1CD23"/>
                </a:solidFill>
              </a:rPr>
              <a:t>|</a:t>
            </a:r>
            <a:endParaRPr lang="en-US" dirty="0">
              <a:solidFill>
                <a:srgbClr val="C1CD23"/>
              </a:solidFill>
            </a:endParaRPr>
          </a:p>
        </p:txBody>
      </p:sp>
      <p:sp>
        <p:nvSpPr>
          <p:cNvPr id="6" name="Rectangle: Rounded Corners 5">
            <a:extLst>
              <a:ext uri="{FF2B5EF4-FFF2-40B4-BE49-F238E27FC236}">
                <a16:creationId xmlns:a16="http://schemas.microsoft.com/office/drawing/2014/main" id="{1F5C5BF4-B7AD-499F-A4DB-86ED9754D5C1}"/>
              </a:ext>
            </a:extLst>
          </p:cNvPr>
          <p:cNvSpPr/>
          <p:nvPr/>
        </p:nvSpPr>
        <p:spPr>
          <a:xfrm>
            <a:off x="2292892" y="4117140"/>
            <a:ext cx="4386768" cy="785601"/>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1EE9B62E-41BA-447B-8CF6-E1FD956C0E75}"/>
              </a:ext>
            </a:extLst>
          </p:cNvPr>
          <p:cNvSpPr txBox="1"/>
          <p:nvPr/>
        </p:nvSpPr>
        <p:spPr>
          <a:xfrm>
            <a:off x="7182990" y="3604860"/>
            <a:ext cx="2463606" cy="461665"/>
          </a:xfrm>
          <a:prstGeom prst="rect">
            <a:avLst/>
          </a:prstGeom>
          <a:noFill/>
        </p:spPr>
        <p:txBody>
          <a:bodyPr wrap="square" rtlCol="0">
            <a:spAutoFit/>
          </a:bodyPr>
          <a:lstStyle/>
          <a:p>
            <a:pPr>
              <a:spcAft>
                <a:spcPts val="600"/>
              </a:spcAft>
            </a:pPr>
            <a:r>
              <a:rPr lang="en-US" sz="1200" dirty="0">
                <a:solidFill>
                  <a:srgbClr val="FF0000"/>
                </a:solidFill>
                <a:ea typeface="Verdana" pitchFamily="34" charset="0"/>
                <a:cs typeface="Verdana" pitchFamily="34" charset="0"/>
              </a:rPr>
              <a:t>Must be moved to the top box for </a:t>
            </a:r>
            <a:r>
              <a:rPr lang="en-US" sz="1200" dirty="0" err="1">
                <a:solidFill>
                  <a:srgbClr val="FF0000"/>
                </a:solidFill>
                <a:ea typeface="Verdana" pitchFamily="34" charset="0"/>
                <a:cs typeface="Verdana" pitchFamily="34" charset="0"/>
              </a:rPr>
              <a:t>Vulnogram</a:t>
            </a:r>
            <a:r>
              <a:rPr lang="en-US" sz="1200" dirty="0">
                <a:solidFill>
                  <a:srgbClr val="FF0000"/>
                </a:solidFill>
                <a:ea typeface="Verdana" pitchFamily="34" charset="0"/>
                <a:cs typeface="Verdana" pitchFamily="34" charset="0"/>
              </a:rPr>
              <a:t> to generate proper JSON</a:t>
            </a:r>
          </a:p>
        </p:txBody>
      </p:sp>
      <p:cxnSp>
        <p:nvCxnSpPr>
          <p:cNvPr id="8" name="Straight Arrow Connector 7">
            <a:extLst>
              <a:ext uri="{FF2B5EF4-FFF2-40B4-BE49-F238E27FC236}">
                <a16:creationId xmlns:a16="http://schemas.microsoft.com/office/drawing/2014/main" id="{DF7E9400-3702-419B-9900-E7C913F0D2CC}"/>
              </a:ext>
            </a:extLst>
          </p:cNvPr>
          <p:cNvCxnSpPr>
            <a:stCxn id="7" idx="1"/>
          </p:cNvCxnSpPr>
          <p:nvPr/>
        </p:nvCxnSpPr>
        <p:spPr>
          <a:xfrm flipH="1">
            <a:off x="6679660" y="3835693"/>
            <a:ext cx="503330" cy="658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443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6732-DF0B-4819-B9BF-75952BF46BF2}"/>
              </a:ext>
            </a:extLst>
          </p:cNvPr>
          <p:cNvSpPr>
            <a:spLocks noGrp="1"/>
          </p:cNvSpPr>
          <p:nvPr>
            <p:ph type="title"/>
          </p:nvPr>
        </p:nvSpPr>
        <p:spPr>
          <a:xfrm>
            <a:off x="619125" y="274638"/>
            <a:ext cx="9392573" cy="868362"/>
          </a:xfrm>
        </p:spPr>
        <p:txBody>
          <a:bodyPr>
            <a:normAutofit fontScale="90000"/>
          </a:bodyPr>
          <a:lstStyle/>
          <a:p>
            <a:r>
              <a:rPr lang="en-US" dirty="0" err="1"/>
              <a:t>Vulnogram</a:t>
            </a:r>
            <a:r>
              <a:rPr lang="en-US" dirty="0"/>
              <a:t> – Or Start the Description from Scratch</a:t>
            </a:r>
          </a:p>
        </p:txBody>
      </p:sp>
      <p:sp>
        <p:nvSpPr>
          <p:cNvPr id="4" name="Slide Number Placeholder 3">
            <a:extLst>
              <a:ext uri="{FF2B5EF4-FFF2-40B4-BE49-F238E27FC236}">
                <a16:creationId xmlns:a16="http://schemas.microsoft.com/office/drawing/2014/main" id="{785F3FDC-565E-4FC3-865B-BFBA74735FF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46</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A4E4AD9C-21B9-4B78-BA88-B1E5952A4822}"/>
              </a:ext>
            </a:extLst>
          </p:cNvPr>
          <p:cNvPicPr>
            <a:picLocks noGrp="1" noChangeAspect="1"/>
          </p:cNvPicPr>
          <p:nvPr>
            <p:ph idx="1"/>
          </p:nvPr>
        </p:nvPicPr>
        <p:blipFill rotWithShape="1">
          <a:blip r:embed="rId3"/>
          <a:srcRect l="4089" t="24940" r="2170" b="38910"/>
          <a:stretch/>
        </p:blipFill>
        <p:spPr>
          <a:xfrm>
            <a:off x="2133600" y="1989055"/>
            <a:ext cx="8036778" cy="2714920"/>
          </a:xfrm>
          <a:prstGeom prst="rect">
            <a:avLst/>
          </a:prstGeom>
        </p:spPr>
      </p:pic>
      <p:sp>
        <p:nvSpPr>
          <p:cNvPr id="5" name="Rectangle: Rounded Corners 4">
            <a:extLst>
              <a:ext uri="{FF2B5EF4-FFF2-40B4-BE49-F238E27FC236}">
                <a16:creationId xmlns:a16="http://schemas.microsoft.com/office/drawing/2014/main" id="{C3E4E9A5-0B0D-48A2-A914-CB5F86A4CCF1}"/>
              </a:ext>
            </a:extLst>
          </p:cNvPr>
          <p:cNvSpPr/>
          <p:nvPr/>
        </p:nvSpPr>
        <p:spPr>
          <a:xfrm>
            <a:off x="2283165" y="2947481"/>
            <a:ext cx="7013235" cy="272374"/>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FB7E4761-5D6D-40E4-9501-6BFD8972D71F}"/>
              </a:ext>
            </a:extLst>
          </p:cNvPr>
          <p:cNvSpPr txBox="1"/>
          <p:nvPr/>
        </p:nvSpPr>
        <p:spPr>
          <a:xfrm>
            <a:off x="6932864" y="1384034"/>
            <a:ext cx="3271795" cy="830997"/>
          </a:xfrm>
          <a:prstGeom prst="rect">
            <a:avLst/>
          </a:prstGeom>
          <a:noFill/>
        </p:spPr>
        <p:txBody>
          <a:bodyPr wrap="square" rtlCol="0">
            <a:spAutoFit/>
          </a:bodyPr>
          <a:lstStyle/>
          <a:p>
            <a:pPr>
              <a:spcAft>
                <a:spcPts val="600"/>
              </a:spcAft>
            </a:pPr>
            <a:r>
              <a:rPr lang="en-US" sz="1200" dirty="0">
                <a:solidFill>
                  <a:srgbClr val="FF0000"/>
                </a:solidFill>
                <a:ea typeface="Verdana" pitchFamily="34" charset="0"/>
                <a:cs typeface="Verdana" pitchFamily="34" charset="0"/>
              </a:rPr>
              <a:t>Product, version, and problem type information must be in the description section.  There are no restrictions on how they are phrased in the description section.</a:t>
            </a:r>
          </a:p>
        </p:txBody>
      </p:sp>
    </p:spTree>
    <p:extLst>
      <p:ext uri="{BB962C8B-B14F-4D97-AF65-F5344CB8AC3E}">
        <p14:creationId xmlns:p14="http://schemas.microsoft.com/office/powerpoint/2010/main" val="1495415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605A-9BE7-4E89-821E-A931E3B0F817}"/>
              </a:ext>
            </a:extLst>
          </p:cNvPr>
          <p:cNvSpPr>
            <a:spLocks noGrp="1"/>
          </p:cNvSpPr>
          <p:nvPr>
            <p:ph type="title"/>
          </p:nvPr>
        </p:nvSpPr>
        <p:spPr>
          <a:xfrm>
            <a:off x="590550" y="274638"/>
            <a:ext cx="9399024" cy="868362"/>
          </a:xfrm>
        </p:spPr>
        <p:txBody>
          <a:bodyPr>
            <a:normAutofit fontScale="90000"/>
          </a:bodyPr>
          <a:lstStyle/>
          <a:p>
            <a:r>
              <a:rPr lang="en-US" dirty="0" err="1"/>
              <a:t>Vulnogram</a:t>
            </a:r>
            <a:r>
              <a:rPr lang="en-US" dirty="0"/>
              <a:t> – Access the JSON via the JSON Tab</a:t>
            </a:r>
          </a:p>
        </p:txBody>
      </p:sp>
      <p:sp>
        <p:nvSpPr>
          <p:cNvPr id="4" name="Slide Number Placeholder 3">
            <a:extLst>
              <a:ext uri="{FF2B5EF4-FFF2-40B4-BE49-F238E27FC236}">
                <a16:creationId xmlns:a16="http://schemas.microsoft.com/office/drawing/2014/main" id="{7B0A1CB9-089B-4030-98E0-0F7A3FE61E4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47</a:t>
            </a:fld>
            <a:r>
              <a:rPr lang="en-US"/>
              <a:t> </a:t>
            </a:r>
            <a:r>
              <a:rPr lang="en-US">
                <a:solidFill>
                  <a:srgbClr val="C1CD23"/>
                </a:solidFill>
              </a:rPr>
              <a:t>|</a:t>
            </a:r>
            <a:endParaRPr lang="en-US" dirty="0">
              <a:solidFill>
                <a:srgbClr val="C1CD23"/>
              </a:solidFill>
            </a:endParaRPr>
          </a:p>
        </p:txBody>
      </p:sp>
      <p:pic>
        <p:nvPicPr>
          <p:cNvPr id="8" name="Content Placeholder 7">
            <a:extLst>
              <a:ext uri="{FF2B5EF4-FFF2-40B4-BE49-F238E27FC236}">
                <a16:creationId xmlns:a16="http://schemas.microsoft.com/office/drawing/2014/main" id="{35947E4A-A6B3-4994-8971-F02EEE4C4BC3}"/>
              </a:ext>
            </a:extLst>
          </p:cNvPr>
          <p:cNvPicPr>
            <a:picLocks noGrp="1" noChangeAspect="1"/>
          </p:cNvPicPr>
          <p:nvPr>
            <p:ph idx="1"/>
          </p:nvPr>
        </p:nvPicPr>
        <p:blipFill rotWithShape="1">
          <a:blip r:embed="rId3"/>
          <a:srcRect l="2075" t="10561" r="1777" b="2965"/>
          <a:stretch/>
        </p:blipFill>
        <p:spPr>
          <a:xfrm>
            <a:off x="2853178" y="1423448"/>
            <a:ext cx="6061436" cy="4743242"/>
          </a:xfrm>
          <a:prstGeom prst="rect">
            <a:avLst/>
          </a:prstGeom>
        </p:spPr>
      </p:pic>
      <p:sp>
        <p:nvSpPr>
          <p:cNvPr id="9" name="Rectangle: Rounded Corners 8">
            <a:extLst>
              <a:ext uri="{FF2B5EF4-FFF2-40B4-BE49-F238E27FC236}">
                <a16:creationId xmlns:a16="http://schemas.microsoft.com/office/drawing/2014/main" id="{0C0CDEE1-7833-4475-9695-2F798CB46216}"/>
              </a:ext>
            </a:extLst>
          </p:cNvPr>
          <p:cNvSpPr/>
          <p:nvPr/>
        </p:nvSpPr>
        <p:spPr>
          <a:xfrm>
            <a:off x="5591665" y="1498861"/>
            <a:ext cx="584462" cy="339365"/>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3974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Information</a:t>
            </a:r>
          </a:p>
        </p:txBody>
      </p:sp>
      <p:sp>
        <p:nvSpPr>
          <p:cNvPr id="3" name="Content Placeholder 2"/>
          <p:cNvSpPr>
            <a:spLocks noGrp="1"/>
          </p:cNvSpPr>
          <p:nvPr>
            <p:ph idx="1"/>
          </p:nvPr>
        </p:nvSpPr>
        <p:spPr>
          <a:xfrm>
            <a:off x="812800" y="1312333"/>
            <a:ext cx="10972800" cy="4725213"/>
          </a:xfrm>
        </p:spPr>
        <p:txBody>
          <a:bodyPr>
            <a:normAutofit fontScale="77500" lnSpcReduction="20000"/>
          </a:bodyPr>
          <a:lstStyle/>
          <a:p>
            <a:pPr>
              <a:buFont typeface="Wingdings" panose="05000000000000000000" pitchFamily="2" charset="2"/>
              <a:buChar char="§"/>
            </a:pPr>
            <a:r>
              <a:rPr lang="en-US" dirty="0"/>
              <a:t>CVE ID</a:t>
            </a:r>
          </a:p>
          <a:p>
            <a:pPr>
              <a:buFont typeface="Wingdings" panose="05000000000000000000" pitchFamily="2" charset="2"/>
              <a:buChar char="§"/>
            </a:pPr>
            <a:r>
              <a:rPr lang="en-US" dirty="0"/>
              <a:t>Products</a:t>
            </a:r>
          </a:p>
          <a:p>
            <a:pPr>
              <a:buFont typeface="Wingdings" panose="05000000000000000000" pitchFamily="2" charset="2"/>
              <a:buChar char="§"/>
            </a:pPr>
            <a:r>
              <a:rPr lang="en-US" dirty="0"/>
              <a:t>Versions</a:t>
            </a:r>
          </a:p>
          <a:p>
            <a:pPr>
              <a:buFont typeface="Wingdings" panose="05000000000000000000" pitchFamily="2" charset="2"/>
              <a:buChar char="§"/>
            </a:pPr>
            <a:r>
              <a:rPr lang="en-US" dirty="0"/>
              <a:t>Problem Type (Vulnerability Type or Impact)</a:t>
            </a:r>
          </a:p>
          <a:p>
            <a:pPr>
              <a:buFont typeface="Wingdings" panose="05000000000000000000" pitchFamily="2" charset="2"/>
              <a:buChar char="§"/>
            </a:pPr>
            <a:r>
              <a:rPr lang="en-US" dirty="0"/>
              <a:t>References</a:t>
            </a:r>
          </a:p>
          <a:p>
            <a:pPr>
              <a:buFont typeface="Wingdings" panose="05000000000000000000" pitchFamily="2" charset="2"/>
              <a:buChar char="§"/>
            </a:pPr>
            <a:r>
              <a:rPr lang="en-US" dirty="0"/>
              <a:t>Description</a:t>
            </a:r>
          </a:p>
          <a:p>
            <a:pPr lvl="1">
              <a:buFont typeface="Wingdings" panose="05000000000000000000" pitchFamily="2" charset="2"/>
              <a:buChar char="§"/>
            </a:pPr>
            <a:r>
              <a:rPr lang="en-US" dirty="0"/>
              <a:t>This should include product/version information as well as the problem type as it will be used to populate the entry in the CVE List</a:t>
            </a:r>
          </a:p>
          <a:p>
            <a:pPr>
              <a:buFont typeface="Wingdings" panose="05000000000000000000" pitchFamily="2" charset="2"/>
              <a:buChar char="§"/>
            </a:pPr>
            <a:r>
              <a:rPr lang="en-US" dirty="0"/>
              <a:t>Assigning CNA</a:t>
            </a:r>
          </a:p>
          <a:p>
            <a:pPr marL="630238" lvl="1" indent="-342900">
              <a:buFont typeface="Wingdings" panose="05000000000000000000" pitchFamily="2" charset="2"/>
              <a:buChar char="§"/>
            </a:pPr>
            <a:endParaRPr lang="en-US" dirty="0"/>
          </a:p>
          <a:p>
            <a:pPr>
              <a:buFont typeface="Wingdings" panose="05000000000000000000" pitchFamily="2" charset="2"/>
              <a:buChar char="§"/>
            </a:pPr>
            <a:r>
              <a:rPr lang="en-US" dirty="0"/>
              <a:t>Cautions</a:t>
            </a:r>
          </a:p>
          <a:p>
            <a:pPr lvl="1">
              <a:buFont typeface="Wingdings" panose="05000000000000000000" pitchFamily="2" charset="2"/>
              <a:buChar char="§"/>
            </a:pPr>
            <a:r>
              <a:rPr lang="en-US" dirty="0"/>
              <a:t>ASCII Only – no UTF or Unicode</a:t>
            </a:r>
          </a:p>
          <a:p>
            <a:pPr lvl="1">
              <a:buFont typeface="Wingdings" panose="05000000000000000000" pitchFamily="2" charset="2"/>
              <a:buChar char="§"/>
            </a:pPr>
            <a:r>
              <a:rPr lang="en-US" dirty="0"/>
              <a:t>Plain text only – no HTML or proprietary document formats</a:t>
            </a:r>
          </a:p>
          <a:p>
            <a:pPr lvl="1">
              <a:buFont typeface="Wingdings" panose="05000000000000000000" pitchFamily="2" charset="2"/>
              <a:buChar char="§"/>
            </a:pPr>
            <a:r>
              <a:rPr lang="en-US" dirty="0"/>
              <a:t>Avoid MS-DOS style line endings (CR/LF)</a:t>
            </a:r>
          </a:p>
          <a:p>
            <a:pPr marL="0" indent="0">
              <a:buNone/>
            </a:pPr>
            <a:endParaRPr lang="en-US" dirty="0"/>
          </a:p>
        </p:txBody>
      </p:sp>
    </p:spTree>
    <p:extLst>
      <p:ext uri="{BB962C8B-B14F-4D97-AF65-F5344CB8AC3E}">
        <p14:creationId xmlns:p14="http://schemas.microsoft.com/office/powerpoint/2010/main" val="159601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2064-F1D2-4D20-A484-91AFBCB324F6}"/>
              </a:ext>
            </a:extLst>
          </p:cNvPr>
          <p:cNvSpPr>
            <a:spLocks noGrp="1"/>
          </p:cNvSpPr>
          <p:nvPr>
            <p:ph type="ctrTitle" sz="quarter"/>
          </p:nvPr>
        </p:nvSpPr>
        <p:spPr/>
        <p:txBody>
          <a:bodyPr/>
          <a:lstStyle/>
          <a:p>
            <a:r>
              <a:rPr lang="en-US" dirty="0"/>
              <a:t>Submission Formats</a:t>
            </a:r>
          </a:p>
        </p:txBody>
      </p:sp>
      <p:sp>
        <p:nvSpPr>
          <p:cNvPr id="3" name="Slide Number Placeholder 2">
            <a:extLst>
              <a:ext uri="{FF2B5EF4-FFF2-40B4-BE49-F238E27FC236}">
                <a16:creationId xmlns:a16="http://schemas.microsoft.com/office/drawing/2014/main" id="{A4EDF9EE-EC88-4631-AF3F-D96D5C4CCDD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75804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Approved Formats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Flat File</a:t>
            </a:r>
          </a:p>
          <a:p>
            <a:pPr>
              <a:buFont typeface="Wingdings" panose="05000000000000000000" pitchFamily="2" charset="2"/>
              <a:buChar char="§"/>
            </a:pPr>
            <a:r>
              <a:rPr lang="en-US" dirty="0"/>
              <a:t>Comma-Separated Values (CSV)</a:t>
            </a:r>
          </a:p>
          <a:p>
            <a:pPr>
              <a:buFont typeface="Wingdings" panose="05000000000000000000" pitchFamily="2" charset="2"/>
              <a:buChar char="§"/>
            </a:pPr>
            <a:r>
              <a:rPr lang="en-US" dirty="0"/>
              <a:t>CVE JSON</a:t>
            </a:r>
          </a:p>
        </p:txBody>
      </p:sp>
    </p:spTree>
    <p:extLst>
      <p:ext uri="{BB962C8B-B14F-4D97-AF65-F5344CB8AC3E}">
        <p14:creationId xmlns:p14="http://schemas.microsoft.com/office/powerpoint/2010/main" val="347608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[CVEID]: </a:t>
            </a:r>
          </a:p>
          <a:p>
            <a:pPr marL="0" indent="0">
              <a:buNone/>
            </a:pPr>
            <a:r>
              <a:rPr lang="en-US" dirty="0"/>
              <a:t>[PRODUCT]:</a:t>
            </a:r>
          </a:p>
          <a:p>
            <a:pPr marL="0" indent="0">
              <a:buNone/>
            </a:pPr>
            <a:r>
              <a:rPr lang="en-US" dirty="0"/>
              <a:t>[VERSION]: </a:t>
            </a:r>
          </a:p>
          <a:p>
            <a:pPr marL="0" indent="0">
              <a:buNone/>
            </a:pPr>
            <a:r>
              <a:rPr lang="en-US" dirty="0"/>
              <a:t>[PROBLEMTYPE]:</a:t>
            </a:r>
          </a:p>
          <a:p>
            <a:pPr marL="0" indent="0">
              <a:buNone/>
            </a:pPr>
            <a:r>
              <a:rPr lang="en-US" dirty="0"/>
              <a:t>[REFERENCES]: </a:t>
            </a:r>
          </a:p>
          <a:p>
            <a:pPr marL="0" indent="0">
              <a:buNone/>
            </a:pPr>
            <a:r>
              <a:rPr lang="en-US" dirty="0"/>
              <a:t>[DESCRIPTION]:</a:t>
            </a:r>
          </a:p>
          <a:p>
            <a:pPr marL="0" indent="0">
              <a:buNone/>
            </a:pPr>
            <a:r>
              <a:rPr lang="en-US" dirty="0"/>
              <a:t>[ASSIGNINGCNA]:</a:t>
            </a:r>
          </a:p>
          <a:p>
            <a:pPr marL="0" indent="0">
              <a:buNone/>
            </a:pPr>
            <a:endParaRPr lang="en-US" dirty="0"/>
          </a:p>
          <a:p>
            <a:pPr>
              <a:buFont typeface="Wingdings" panose="05000000000000000000" pitchFamily="2" charset="2"/>
              <a:buChar char="§"/>
            </a:pPr>
            <a:r>
              <a:rPr lang="en-US" dirty="0"/>
              <a:t>On CVE ID per [CVEID] field</a:t>
            </a:r>
          </a:p>
          <a:p>
            <a:pPr>
              <a:buFont typeface="Wingdings" panose="05000000000000000000" pitchFamily="2" charset="2"/>
              <a:buChar char="§"/>
            </a:pPr>
            <a:r>
              <a:rPr lang="en-US" dirty="0"/>
              <a:t>Field order should be maintained</a:t>
            </a:r>
          </a:p>
          <a:p>
            <a:pPr>
              <a:buFont typeface="Wingdings" panose="05000000000000000000" pitchFamily="2" charset="2"/>
              <a:buChar char="§"/>
            </a:pPr>
            <a:r>
              <a:rPr lang="en-US" dirty="0"/>
              <a:t>A single field should not span multiple lines</a:t>
            </a:r>
          </a:p>
          <a:p>
            <a:pPr>
              <a:buFont typeface="Wingdings" panose="05000000000000000000" pitchFamily="2" charset="2"/>
              <a:buChar char="§"/>
            </a:pPr>
            <a:r>
              <a:rPr lang="en-US" dirty="0">
                <a:hlinkClick r:id="rId3"/>
              </a:rPr>
              <a:t>https://cve.mitre.org/cve/list_rules_and_guidance/cve_assignment_information_format.html#format</a:t>
            </a:r>
            <a:r>
              <a:rPr lang="en-US" dirty="0"/>
              <a:t>  </a:t>
            </a:r>
          </a:p>
        </p:txBody>
      </p:sp>
    </p:spTree>
    <p:extLst>
      <p:ext uri="{BB962C8B-B14F-4D97-AF65-F5344CB8AC3E}">
        <p14:creationId xmlns:p14="http://schemas.microsoft.com/office/powerpoint/2010/main" val="343914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 – Handling Multiples</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dirty="0"/>
              <a:t>Multiple CVE Entries</a:t>
            </a:r>
          </a:p>
          <a:p>
            <a:pPr lvl="1">
              <a:buFont typeface="Arial" panose="020B0604020202020204" pitchFamily="34" charset="0"/>
              <a:buChar char="–"/>
            </a:pPr>
            <a:r>
              <a:rPr lang="en-US" dirty="0"/>
              <a:t>Concatenate entries, optionally separated by a blank line</a:t>
            </a:r>
          </a:p>
          <a:p>
            <a:pPr lvl="1">
              <a:buFont typeface="Wingdings" panose="05000000000000000000" pitchFamily="2" charset="2"/>
              <a:buChar char="§"/>
            </a:pPr>
            <a:endParaRPr lang="en-US" dirty="0"/>
          </a:p>
          <a:p>
            <a:pPr>
              <a:buFont typeface="Wingdings" panose="05000000000000000000" pitchFamily="2" charset="2"/>
              <a:buChar char="§"/>
            </a:pPr>
            <a:r>
              <a:rPr lang="en-US" dirty="0"/>
              <a:t>Multiple Products/Versions</a:t>
            </a:r>
          </a:p>
          <a:p>
            <a:pPr lvl="1">
              <a:buFont typeface="Arial" panose="020B0604020202020204" pitchFamily="34" charset="0"/>
              <a:buChar char="–"/>
            </a:pPr>
            <a:r>
              <a:rPr lang="en-US" dirty="0"/>
              <a:t>Separate products, and correspondingly versions, by a semicolon followed by a space and, to separate multiple versions for a given product by a comma followed by a space; e.g., </a:t>
            </a: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[PRODUCT]:</a:t>
            </a:r>
            <a:r>
              <a:rPr lang="en-US" sz="1600" b="1" dirty="0">
                <a:solidFill>
                  <a:srgbClr val="FF0000"/>
                </a:solidFill>
                <a:latin typeface="Courier New" panose="02070309020205020404" pitchFamily="49" charset="0"/>
                <a:cs typeface="Courier New" panose="02070309020205020404" pitchFamily="49" charset="0"/>
              </a:rPr>
              <a:t>IOS</a:t>
            </a:r>
            <a:r>
              <a:rPr lang="en-US" sz="21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IOS XE</a:t>
            </a: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[VERSION]:</a:t>
            </a:r>
            <a:r>
              <a:rPr lang="en-US" sz="1600" b="1" dirty="0">
                <a:solidFill>
                  <a:srgbClr val="FF0000"/>
                </a:solidFill>
                <a:latin typeface="Courier New" panose="02070309020205020404" pitchFamily="49" charset="0"/>
                <a:cs typeface="Courier New" panose="02070309020205020404" pitchFamily="49" charset="0"/>
              </a:rPr>
              <a:t>12.2, 15.0 through 15.6</a:t>
            </a:r>
            <a:r>
              <a:rPr lang="en-US" sz="21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3.2 through 3.18</a:t>
            </a: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[DESCRIPTION]:... </a:t>
            </a:r>
            <a:r>
              <a:rPr lang="en-US" sz="1600" b="1" dirty="0">
                <a:solidFill>
                  <a:srgbClr val="FF0000"/>
                </a:solidFill>
                <a:latin typeface="Courier New" panose="02070309020205020404" pitchFamily="49" charset="0"/>
                <a:cs typeface="Courier New" panose="02070309020205020404" pitchFamily="49" charset="0"/>
              </a:rPr>
              <a:t>IOS 12.2 and 15.0 through 15.6 </a:t>
            </a:r>
            <a:r>
              <a:rPr lang="en-US" sz="1600" dirty="0">
                <a:latin typeface="Courier New" panose="02070309020205020404" pitchFamily="49" charset="0"/>
                <a:cs typeface="Courier New" panose="02070309020205020404" pitchFamily="49" charset="0"/>
              </a:rPr>
              <a:t>and </a:t>
            </a:r>
            <a:r>
              <a:rPr lang="en-US" sz="1600" b="1" dirty="0">
                <a:solidFill>
                  <a:srgbClr val="0070C0"/>
                </a:solidFill>
                <a:latin typeface="Courier New" panose="02070309020205020404" pitchFamily="49" charset="0"/>
                <a:cs typeface="Courier New" panose="02070309020205020404" pitchFamily="49" charset="0"/>
              </a:rPr>
              <a:t>IOS EX 3.2 through 3.18 </a:t>
            </a:r>
            <a:r>
              <a:rPr lang="en-US" sz="1600" dirty="0">
                <a:latin typeface="Courier New" panose="02070309020205020404" pitchFamily="49" charset="0"/>
                <a:cs typeface="Courier New" panose="02070309020205020404" pitchFamily="49" charset="0"/>
              </a:rPr>
              <a:t>…</a:t>
            </a:r>
          </a:p>
          <a:p>
            <a:pPr marL="630238" lvl="1" indent="-342900">
              <a:buFont typeface="Wingdings" panose="05000000000000000000" pitchFamily="2" charset="2"/>
              <a:buChar char="§"/>
            </a:pPr>
            <a:endParaRPr lang="en-US" dirty="0"/>
          </a:p>
          <a:p>
            <a:pPr>
              <a:buFont typeface="Wingdings" panose="05000000000000000000" pitchFamily="2" charset="2"/>
              <a:buChar char="§"/>
            </a:pPr>
            <a:r>
              <a:rPr lang="en-US" dirty="0"/>
              <a:t>Multiple References</a:t>
            </a:r>
          </a:p>
          <a:p>
            <a:pPr lvl="1">
              <a:buFont typeface="Arial" panose="020B0604020202020204" pitchFamily="34" charset="0"/>
              <a:buChar char="–"/>
            </a:pPr>
            <a:r>
              <a:rPr lang="en-US" dirty="0"/>
              <a:t>Separate references by a space; e.g.,</a:t>
            </a:r>
            <a:endParaRPr lang="en-US" sz="1600" dirty="0">
              <a:latin typeface="Courier New" panose="02070309020205020404" pitchFamily="49" charset="0"/>
              <a:cs typeface="Courier New" panose="02070309020205020404" pitchFamily="49" charset="0"/>
            </a:endParaRPr>
          </a:p>
          <a:p>
            <a:pPr marL="1084263" lvl="3" indent="-285750">
              <a:buFont typeface="Wingdings" panose="05000000000000000000" pitchFamily="2" charset="2"/>
              <a:buChar char="§"/>
            </a:pPr>
            <a:r>
              <a:rPr lang="en-US" sz="1600" dirty="0">
                <a:latin typeface="Courier New" panose="02070309020205020404" pitchFamily="49" charset="0"/>
                <a:cs typeface="Courier New" panose="02070309020205020404" pitchFamily="49" charset="0"/>
              </a:rPr>
              <a:t>[REFERENCES]: https://tomcat.apache.org/security-9.html#Fixed_in_Apache_Tomcat_9.0.0.M13 https://tomcat.apache.org/security-8.html#Fixed_in_Apache_Tomcat_8.5.8 https://tomcat.apache.org/security-8.html#Fixed_in_Apache_Tomcat_8.0.39 https://tomcat.apache.org/security-7.html#Fixed_in_Apache_Tomcat_7.0.73 https://tomcat.apache.org/security-6.html#Fixed_in_Apache_Tomcat_6.0.48</a:t>
            </a:r>
          </a:p>
          <a:p>
            <a:pPr lvl="1"/>
            <a:endParaRPr lang="en-US" dirty="0"/>
          </a:p>
        </p:txBody>
      </p:sp>
    </p:spTree>
    <p:extLst>
      <p:ext uri="{BB962C8B-B14F-4D97-AF65-F5344CB8AC3E}">
        <p14:creationId xmlns:p14="http://schemas.microsoft.com/office/powerpoint/2010/main" val="3085839208"/>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0D7D12093FFC84AB17C2D6CFA9D1EDE" ma:contentTypeVersion="7" ma:contentTypeDescription="Create a new document." ma:contentTypeScope="" ma:versionID="85e3c405e50bbbe8816477487156b4fc">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5450FCDD-08B1-48D8-BB50-7A17E590A5E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95866544-84CD-42FD-B141-A01F66B0B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757</TotalTime>
  <Words>3751</Words>
  <Application>Microsoft Office PowerPoint</Application>
  <PresentationFormat>Widescreen</PresentationFormat>
  <Paragraphs>373</Paragraphs>
  <Slides>47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Courier New</vt:lpstr>
      <vt:lpstr>Helvetica LT Std</vt:lpstr>
      <vt:lpstr>Tahoma</vt:lpstr>
      <vt:lpstr>Wingdings</vt:lpstr>
      <vt:lpstr>mitre-2018</vt:lpstr>
      <vt:lpstr>CVE Submission Process for Submissions to CVE Program Root CNA Only</vt:lpstr>
      <vt:lpstr>Disclaimers</vt:lpstr>
      <vt:lpstr>Outline</vt:lpstr>
      <vt:lpstr>Where to Send the Information?</vt:lpstr>
      <vt:lpstr>Required Information</vt:lpstr>
      <vt:lpstr>Submission Formats</vt:lpstr>
      <vt:lpstr>Approved Formats</vt:lpstr>
      <vt:lpstr>Flat File</vt:lpstr>
      <vt:lpstr>Flat File – Handling Multiples</vt:lpstr>
      <vt:lpstr>Flat File Example</vt:lpstr>
      <vt:lpstr>Comma-Separated Values (CSV)</vt:lpstr>
      <vt:lpstr>CSV – Handling Multiples</vt:lpstr>
      <vt:lpstr>CSV Example</vt:lpstr>
      <vt:lpstr>CVE JSON 4.0</vt:lpstr>
      <vt:lpstr>CVE JSON Example</vt:lpstr>
      <vt:lpstr>Submission Channels</vt:lpstr>
      <vt:lpstr>Approved Submission Channels</vt:lpstr>
      <vt:lpstr>Submissions through the Web Form</vt:lpstr>
      <vt:lpstr>Go to https://cveform.mitre.org/</vt:lpstr>
      <vt:lpstr>Select the “Notify CVE about a publication” Request Type </vt:lpstr>
      <vt:lpstr>Fill in Contact Information</vt:lpstr>
      <vt:lpstr>Fill in the Submission Information</vt:lpstr>
      <vt:lpstr>Fill in the Captcha and Select the Submit Request Button</vt:lpstr>
      <vt:lpstr>A Ticket Will Be Created and Email Acknowledgement Sent</vt:lpstr>
      <vt:lpstr>The Description Field Is Character Limited</vt:lpstr>
      <vt:lpstr>If You Need More Characters, Use Email …</vt:lpstr>
      <vt:lpstr>By Replying to the Acknowledgement Email</vt:lpstr>
      <vt:lpstr>Submissions through GitHub</vt:lpstr>
      <vt:lpstr>Git Submission (Initial Setup)</vt:lpstr>
      <vt:lpstr>Git Submission, Part 1</vt:lpstr>
      <vt:lpstr>Git Submission, Part 2</vt:lpstr>
      <vt:lpstr>Git Submission, Part 3</vt:lpstr>
      <vt:lpstr>Git Submission, Part 4</vt:lpstr>
      <vt:lpstr>Notes on Git Usage</vt:lpstr>
      <vt:lpstr>What Happens on Program Root CNA’s End of Process</vt:lpstr>
      <vt:lpstr>Resources</vt:lpstr>
      <vt:lpstr>Backup Slides</vt:lpstr>
      <vt:lpstr>Vulnogram</vt:lpstr>
      <vt:lpstr>Vulnogram – Choose the CVE ID to Edit</vt:lpstr>
      <vt:lpstr>Vulnograms – CVE Information Is Imported from the Official CVE List</vt:lpstr>
      <vt:lpstr>Vulnogram – Fill in Metadata</vt:lpstr>
      <vt:lpstr>Vulnogram – Fill in Product/Version Information</vt:lpstr>
      <vt:lpstr>Vulnogram – Fill in Problem Type</vt:lpstr>
      <vt:lpstr>Vulnogram – Add Reference(s)</vt:lpstr>
      <vt:lpstr>Vulnogram – Use the Auto-Text Feature to Start the Description</vt:lpstr>
      <vt:lpstr>Vulnogram – Or Start the Description from Scratch</vt:lpstr>
      <vt:lpstr>Vulnogram – Access the JSON via the JSON Tab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Bazar, Jo E.</cp:lastModifiedBy>
  <cp:revision>21</cp:revision>
  <cp:lastPrinted>2019-10-09T21:05:30Z</cp:lastPrinted>
  <dcterms:created xsi:type="dcterms:W3CDTF">2019-02-26T16:06:40Z</dcterms:created>
  <dcterms:modified xsi:type="dcterms:W3CDTF">2019-10-09T21:06:36Z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0x01010010D7D12093FFC84AB17C2D6CFA9D1EDE</vt:lpwstr>
  </property>
</Properties>
</file>