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18"/>
  </p:notesMasterIdLst>
  <p:handoutMasterIdLst>
    <p:handoutMasterId r:id="rId19"/>
  </p:handoutMasterIdLst>
  <p:sldIdLst>
    <p:sldId id="256" r:id="rId6"/>
    <p:sldId id="271" r:id="rId7"/>
    <p:sldId id="272" r:id="rId8"/>
    <p:sldId id="273" r:id="rId9"/>
    <p:sldId id="260" r:id="rId10"/>
    <p:sldId id="268" r:id="rId11"/>
    <p:sldId id="274" r:id="rId12"/>
    <p:sldId id="267" r:id="rId13"/>
    <p:sldId id="275" r:id="rId14"/>
    <p:sldId id="262" r:id="rId15"/>
    <p:sldId id="276"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D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8" autoAdjust="0"/>
    <p:restoredTop sz="94804" autoAdjust="0"/>
  </p:normalViewPr>
  <p:slideViewPr>
    <p:cSldViewPr snapToGrid="0">
      <p:cViewPr>
        <p:scale>
          <a:sx n="100" d="100"/>
          <a:sy n="100" d="100"/>
        </p:scale>
        <p:origin x="1376" y="-8"/>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4" d="100"/>
          <a:sy n="74" d="100"/>
        </p:scale>
        <p:origin x="-1330"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DC58A4-1F39-4E10-B40C-ECB2E4998083}" type="datetimeFigureOut">
              <a:rPr lang="en-US" smtClean="0"/>
              <a:t>1/24/17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BFFE62-8B6F-4B6C-87A1-15BE8E6B70A8}" type="slidenum">
              <a:rPr lang="en-US" smtClean="0"/>
              <a:t>‹#›</a:t>
            </a:fld>
            <a:endParaRPr lang="en-US"/>
          </a:p>
        </p:txBody>
      </p:sp>
    </p:spTree>
    <p:extLst>
      <p:ext uri="{BB962C8B-B14F-4D97-AF65-F5344CB8AC3E}">
        <p14:creationId xmlns:p14="http://schemas.microsoft.com/office/powerpoint/2010/main" val="2416561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BF3212-CA4A-4372-B18F-FDBCACCE5573}" type="datetimeFigureOut">
              <a:rPr lang="en-US" smtClean="0"/>
              <a:t>1/24/17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CCDFB8-CE1E-4CEA-A9A7-0392F69410F3}" type="slidenum">
              <a:rPr lang="en-US" smtClean="0"/>
              <a:t>‹#›</a:t>
            </a:fld>
            <a:endParaRPr lang="en-US"/>
          </a:p>
        </p:txBody>
      </p:sp>
    </p:spTree>
    <p:extLst>
      <p:ext uri="{BB962C8B-B14F-4D97-AF65-F5344CB8AC3E}">
        <p14:creationId xmlns:p14="http://schemas.microsoft.com/office/powerpoint/2010/main" val="405486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6.png"/><Relationship Id="rId12" Type="http://schemas.openxmlformats.org/officeDocument/2006/relationships/hyperlink" Target="http://www.mitre.org/" TargetMode="External"/><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twitter.com/MITREcorp" TargetMode="External"/><Relationship Id="rId3" Type="http://schemas.openxmlformats.org/officeDocument/2006/relationships/image" Target="../media/image2.png"/><Relationship Id="rId4" Type="http://schemas.openxmlformats.org/officeDocument/2006/relationships/hyperlink" Target="http://www.facebook.com/MITREcorp" TargetMode="External"/><Relationship Id="rId5" Type="http://schemas.openxmlformats.org/officeDocument/2006/relationships/image" Target="../media/image3.jpeg"/><Relationship Id="rId6" Type="http://schemas.openxmlformats.org/officeDocument/2006/relationships/hyperlink" Target="http://www.linkedin.com/company/mitre" TargetMode="External"/><Relationship Id="rId7" Type="http://schemas.openxmlformats.org/officeDocument/2006/relationships/image" Target="../media/image4.png"/><Relationship Id="rId8" Type="http://schemas.openxmlformats.org/officeDocument/2006/relationships/hyperlink" Target="http://www.youtube.com/mitrecorp" TargetMode="External"/><Relationship Id="rId9" Type="http://schemas.openxmlformats.org/officeDocument/2006/relationships/image" Target="../media/image5.png"/><Relationship Id="rId10" Type="http://schemas.openxmlformats.org/officeDocument/2006/relationships/hyperlink" Target="https://plus.google.com/+MitreOrgFFRDCs/posts"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 Box 34"/>
          <p:cNvSpPr txBox="1">
            <a:spLocks noChangeArrowheads="1"/>
          </p:cNvSpPr>
          <p:nvPr userDrawn="1"/>
        </p:nvSpPr>
        <p:spPr bwMode="auto">
          <a:xfrm>
            <a:off x="6314380" y="6533104"/>
            <a:ext cx="2550698" cy="215444"/>
          </a:xfrm>
          <a:prstGeom prst="rect">
            <a:avLst/>
          </a:prstGeom>
          <a:noFill/>
          <a:ln w="9525">
            <a:noFill/>
            <a:miter lim="800000"/>
            <a:headEnd/>
            <a:tailEnd/>
          </a:ln>
          <a:effectLst/>
        </p:spPr>
        <p:txBody>
          <a:bodyPr wrap="none">
            <a:spAutoFit/>
          </a:bodyPr>
          <a:lstStyle/>
          <a:p>
            <a:pPr algn="r">
              <a:lnSpc>
                <a:spcPct val="100000"/>
              </a:lnSpc>
              <a:spcAft>
                <a:spcPct val="0"/>
              </a:spcAft>
              <a:buClrTx/>
            </a:pPr>
            <a:r>
              <a:rPr lang="en-US" altLang="en-US" sz="800" b="0">
                <a:solidFill>
                  <a:schemeClr val="tx1">
                    <a:lumMod val="50000"/>
                    <a:lumOff val="50000"/>
                  </a:schemeClr>
                </a:solidFill>
                <a:latin typeface="Arial" pitchFamily="34" charset="0"/>
                <a:cs typeface="Arial" pitchFamily="34" charset="0"/>
              </a:rPr>
              <a:t>© 2017</a:t>
            </a:r>
            <a:r>
              <a:rPr lang="en-US" altLang="en-US" sz="800" b="0" baseline="0">
                <a:solidFill>
                  <a:schemeClr val="tx1">
                    <a:lumMod val="50000"/>
                    <a:lumOff val="50000"/>
                  </a:schemeClr>
                </a:solidFill>
                <a:latin typeface="Arial" pitchFamily="34" charset="0"/>
                <a:cs typeface="Arial" pitchFamily="34" charset="0"/>
              </a:rPr>
              <a:t> </a:t>
            </a:r>
            <a:r>
              <a:rPr lang="en-US" altLang="en-US" sz="800" b="0" dirty="0">
                <a:solidFill>
                  <a:schemeClr val="tx1">
                    <a:lumMod val="50000"/>
                    <a:lumOff val="50000"/>
                  </a:schemeClr>
                </a:solidFill>
                <a:latin typeface="Arial" pitchFamily="34" charset="0"/>
                <a:cs typeface="Arial" pitchFamily="34" charset="0"/>
              </a:rPr>
              <a:t>The MITRE Corporation. All </a:t>
            </a:r>
            <a:r>
              <a:rPr lang="en-US" altLang="en-US" sz="800" b="0">
                <a:solidFill>
                  <a:schemeClr val="tx1">
                    <a:lumMod val="50000"/>
                    <a:lumOff val="50000"/>
                  </a:schemeClr>
                </a:solidFill>
                <a:latin typeface="Arial" pitchFamily="34" charset="0"/>
                <a:cs typeface="Arial" pitchFamily="34" charset="0"/>
              </a:rPr>
              <a:t>rights reserved</a:t>
            </a:r>
            <a:r>
              <a:rPr lang="en-US" altLang="en-US" sz="800" b="0" dirty="0">
                <a:solidFill>
                  <a:schemeClr val="tx1">
                    <a:lumMod val="50000"/>
                    <a:lumOff val="50000"/>
                  </a:schemeClr>
                </a:solidFill>
                <a:latin typeface="Arial" pitchFamily="34" charset="0"/>
                <a:cs typeface="Arial" pitchFamily="34" charset="0"/>
              </a:rPr>
              <a:t>.</a:t>
            </a:r>
          </a:p>
        </p:txBody>
      </p:sp>
      <p:sp>
        <p:nvSpPr>
          <p:cNvPr id="8" name="Rectangle 4"/>
          <p:cNvSpPr>
            <a:spLocks noGrp="1" noChangeArrowheads="1"/>
          </p:cNvSpPr>
          <p:nvPr>
            <p:ph type="subTitle" idx="1" hasCustomPrompt="1"/>
          </p:nvPr>
        </p:nvSpPr>
        <p:spPr>
          <a:xfrm>
            <a:off x="783116" y="2568939"/>
            <a:ext cx="4602163" cy="389922"/>
          </a:xfrm>
        </p:spPr>
        <p:txBody>
          <a:bodyPr anchor="ctr"/>
          <a:lstStyle>
            <a:lvl1pPr marL="0" indent="0">
              <a:buFont typeface="Wingdings" pitchFamily="2" charset="2"/>
              <a:buNone/>
              <a:defRPr b="1" spc="0" baseline="0">
                <a:solidFill>
                  <a:schemeClr val="tx2"/>
                </a:solidFill>
                <a:latin typeface="Arial" pitchFamily="34" charset="0"/>
                <a:cs typeface="Arial"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Arial" pitchFamily="34" charset="0"/>
                <a:cs typeface="Arial" pitchFamily="34" charset="0"/>
              </a:defRPr>
            </a:lvl1pPr>
          </a:lstStyle>
          <a:p>
            <a:r>
              <a:rPr lang="en-US" dirty="0"/>
              <a:t>Title here</a:t>
            </a:r>
          </a:p>
        </p:txBody>
      </p:sp>
      <p:sp>
        <p:nvSpPr>
          <p:cNvPr id="10" name="Text Box 27"/>
          <p:cNvSpPr txBox="1">
            <a:spLocks noChangeArrowheads="1"/>
          </p:cNvSpPr>
          <p:nvPr userDrawn="1"/>
        </p:nvSpPr>
        <p:spPr bwMode="auto">
          <a:xfrm>
            <a:off x="740520" y="6507841"/>
            <a:ext cx="1981200" cy="259045"/>
          </a:xfrm>
          <a:prstGeom prst="rect">
            <a:avLst/>
          </a:prstGeom>
          <a:noFill/>
          <a:ln w="9525">
            <a:noFill/>
            <a:miter lim="800000"/>
            <a:headEnd/>
            <a:tailEnd/>
          </a:ln>
          <a:effectLst/>
        </p:spPr>
        <p:txBody>
          <a:bodyPr>
            <a:spAutoFit/>
          </a:bodyPr>
          <a:lstStyle/>
          <a:p>
            <a:pPr algn="l" defTabSz="914400">
              <a:lnSpc>
                <a:spcPts val="1300"/>
              </a:lnSpc>
              <a:spcAft>
                <a:spcPct val="0"/>
              </a:spcAft>
            </a:pPr>
            <a:r>
              <a:rPr lang="en-US" sz="800" b="0" dirty="0">
                <a:solidFill>
                  <a:schemeClr val="tx1">
                    <a:lumMod val="50000"/>
                    <a:lumOff val="50000"/>
                  </a:schemeClr>
                </a:solidFill>
                <a:latin typeface="Arial" pitchFamily="34" charset="0"/>
              </a:rPr>
              <a:t>For Internal </a:t>
            </a:r>
            <a:r>
              <a:rPr lang="en-US" sz="800" b="0" dirty="0">
                <a:solidFill>
                  <a:schemeClr val="tx1">
                    <a:lumMod val="50000"/>
                    <a:lumOff val="50000"/>
                  </a:schemeClr>
                </a:solidFill>
                <a:latin typeface="Arial" pitchFamily="34" charset="0"/>
                <a:cs typeface="Arial" pitchFamily="34" charset="0"/>
              </a:rPr>
              <a:t>MITRE</a:t>
            </a:r>
            <a:r>
              <a:rPr lang="en-US" sz="800" b="0" dirty="0">
                <a:solidFill>
                  <a:schemeClr val="tx1">
                    <a:lumMod val="50000"/>
                    <a:lumOff val="50000"/>
                  </a:schemeClr>
                </a:solidFill>
                <a:latin typeface="Arial" pitchFamily="34" charset="0"/>
              </a:rPr>
              <a:t> Use.</a:t>
            </a:r>
          </a:p>
        </p:txBody>
      </p:sp>
      <p:sp>
        <p:nvSpPr>
          <p:cNvPr id="12" name="Rectangle 11"/>
          <p:cNvSpPr/>
          <p:nvPr userDrawn="1"/>
        </p:nvSpPr>
        <p:spPr bwMode="auto">
          <a:xfrm>
            <a:off x="0" y="0"/>
            <a:ext cx="407324" cy="2398143"/>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userDrawn="1"/>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userDrawn="1"/>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cxnSp>
        <p:nvCxnSpPr>
          <p:cNvPr id="16" name="Straight Connector 15"/>
          <p:cNvCxnSpPr/>
          <p:nvPr userDrawn="1"/>
        </p:nvCxnSpPr>
        <p:spPr bwMode="auto">
          <a:xfrm>
            <a:off x="823649" y="6534227"/>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0433" y="6250820"/>
            <a:ext cx="670505" cy="243820"/>
          </a:xfrm>
          <a:prstGeom prst="rect">
            <a:avLst/>
          </a:prstGeom>
        </p:spPr>
      </p:pic>
      <p:sp>
        <p:nvSpPr>
          <p:cNvPr id="11" name="TextBox 10"/>
          <p:cNvSpPr txBox="1"/>
          <p:nvPr userDrawn="1"/>
        </p:nvSpPr>
        <p:spPr>
          <a:xfrm>
            <a:off x="7324431"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a:solidFill>
                  <a:srgbClr val="C1CD23"/>
                </a:solidFill>
                <a:latin typeface="Arial" pitchFamily="34" charset="0"/>
              </a:rPr>
              <a:t>|</a:t>
            </a:r>
            <a:r>
              <a:rPr lang="en-US" sz="100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a:latin typeface="Arial" pitchFamily="34" charset="0"/>
              </a:rPr>
              <a:t> </a:t>
            </a:r>
            <a:r>
              <a:rPr lang="en-US" sz="1000">
                <a:solidFill>
                  <a:srgbClr val="C1CD23"/>
                </a:solidFill>
                <a:latin typeface="Arial" pitchFamily="34" charset="0"/>
              </a:rPr>
              <a:t>|</a:t>
            </a:r>
            <a:r>
              <a:rPr lang="en-US" sz="1000">
                <a:ea typeface="Verdana" pitchFamily="34" charset="0"/>
                <a:cs typeface="Verdana" pitchFamily="34" charset="0"/>
              </a:rP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smtClean="0"/>
              <a:t>Click to edit Master title style</a:t>
            </a:r>
            <a:endParaRPr lang="en-US"/>
          </a:p>
        </p:txBody>
      </p:sp>
      <p:sp>
        <p:nvSpPr>
          <p:cNvPr id="8" name="Text Placeholder 2"/>
          <p:cNvSpPr>
            <a:spLocks noGrp="1"/>
          </p:cNvSpPr>
          <p:nvPr>
            <p:ph idx="1"/>
          </p:nvPr>
        </p:nvSpPr>
        <p:spPr>
          <a:xfrm>
            <a:off x="609600" y="1447800"/>
            <a:ext cx="82296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er Layout">
    <p:spTree>
      <p:nvGrpSpPr>
        <p:cNvPr id="1" name=""/>
        <p:cNvGrpSpPr/>
        <p:nvPr/>
      </p:nvGrpSpPr>
      <p:grpSpPr>
        <a:xfrm>
          <a:off x="0" y="0"/>
          <a:ext cx="0" cy="0"/>
          <a:chOff x="0" y="0"/>
          <a:chExt cx="0" cy="0"/>
        </a:xfrm>
      </p:grpSpPr>
      <p:grpSp>
        <p:nvGrpSpPr>
          <p:cNvPr id="2" name="Group 1"/>
          <p:cNvGrpSpPr/>
          <p:nvPr userDrawn="1"/>
        </p:nvGrpSpPr>
        <p:grpSpPr>
          <a:xfrm>
            <a:off x="0" y="-2"/>
            <a:ext cx="407324" cy="6858002"/>
            <a:chOff x="0" y="-1"/>
            <a:chExt cx="407324" cy="6858001"/>
          </a:xfrm>
        </p:grpSpPr>
        <p:sp>
          <p:nvSpPr>
            <p:cNvPr id="17" name="Rectangle 16"/>
            <p:cNvSpPr/>
            <p:nvPr userDrawn="1"/>
          </p:nvSpPr>
          <p:spPr bwMode="auto">
            <a:xfrm>
              <a:off x="0" y="-1"/>
              <a:ext cx="407324" cy="3315855"/>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userDrawn="1"/>
          </p:nvSpPr>
          <p:spPr bwMode="auto">
            <a:xfrm>
              <a:off x="0" y="3537526"/>
              <a:ext cx="407324" cy="3320474"/>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9467" y="6509438"/>
            <a:ext cx="670505" cy="243820"/>
          </a:xfrm>
          <a:prstGeom prst="rect">
            <a:avLst/>
          </a:prstGeom>
        </p:spPr>
      </p:pic>
      <p:sp>
        <p:nvSpPr>
          <p:cNvPr id="20" name="TextBox 19"/>
          <p:cNvSpPr txBox="1"/>
          <p:nvPr userDrawn="1"/>
        </p:nvSpPr>
        <p:spPr>
          <a:xfrm>
            <a:off x="7139704"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a:solidFill>
                  <a:srgbClr val="C1CD23"/>
                </a:solidFill>
                <a:latin typeface="Arial" pitchFamily="34" charset="0"/>
              </a:rPr>
              <a:t>|</a:t>
            </a:r>
            <a:r>
              <a:rPr lang="en-US" sz="100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a:latin typeface="Arial" pitchFamily="34" charset="0"/>
              </a:rPr>
              <a:t> </a:t>
            </a:r>
            <a:r>
              <a:rPr lang="en-US" sz="1000">
                <a:solidFill>
                  <a:srgbClr val="C1CD23"/>
                </a:solidFill>
                <a:latin typeface="Arial" pitchFamily="34" charset="0"/>
              </a:rPr>
              <a:t>|</a:t>
            </a:r>
            <a:r>
              <a:rPr lang="en-US" sz="1000">
                <a:ea typeface="Verdana" pitchFamily="34" charset="0"/>
                <a:cs typeface="Verdana" pitchFamily="34" charset="0"/>
              </a:rPr>
              <a:t> </a:t>
            </a:r>
          </a:p>
        </p:txBody>
      </p:sp>
      <p:grpSp>
        <p:nvGrpSpPr>
          <p:cNvPr id="14" name="Group 13"/>
          <p:cNvGrpSpPr/>
          <p:nvPr userDrawn="1"/>
        </p:nvGrpSpPr>
        <p:grpSpPr>
          <a:xfrm>
            <a:off x="8735292" y="-1"/>
            <a:ext cx="407324" cy="6858001"/>
            <a:chOff x="0" y="-1"/>
            <a:chExt cx="407324" cy="6858001"/>
          </a:xfrm>
        </p:grpSpPr>
        <p:sp>
          <p:nvSpPr>
            <p:cNvPr id="22" name="Rectangle 21"/>
            <p:cNvSpPr/>
            <p:nvPr userDrawn="1"/>
          </p:nvSpPr>
          <p:spPr bwMode="auto">
            <a:xfrm>
              <a:off x="0" y="-1"/>
              <a:ext cx="407324" cy="3315855"/>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userDrawn="1"/>
          </p:nvSpPr>
          <p:spPr bwMode="auto">
            <a:xfrm>
              <a:off x="0" y="3537526"/>
              <a:ext cx="407324" cy="3320474"/>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grpSp>
        <p:nvGrpSpPr>
          <p:cNvPr id="3" name="Group 2"/>
          <p:cNvGrpSpPr/>
          <p:nvPr userDrawn="1"/>
        </p:nvGrpSpPr>
        <p:grpSpPr>
          <a:xfrm>
            <a:off x="803562" y="2057400"/>
            <a:ext cx="7536873" cy="2743200"/>
            <a:chOff x="685800" y="2057400"/>
            <a:chExt cx="10744200" cy="2743200"/>
          </a:xfrm>
        </p:grpSpPr>
        <p:cxnSp>
          <p:nvCxnSpPr>
            <p:cNvPr id="24" name="Straight Connector 23"/>
            <p:cNvCxnSpPr/>
            <p:nvPr userDrawn="1"/>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26" name="Rectangle 9"/>
          <p:cNvSpPr>
            <a:spLocks noGrp="1" noChangeArrowheads="1"/>
          </p:cNvSpPr>
          <p:nvPr>
            <p:ph type="ctrTitle" sz="quarter" hasCustomPrompt="1"/>
          </p:nvPr>
        </p:nvSpPr>
        <p:spPr>
          <a:xfrm>
            <a:off x="923636" y="2424417"/>
            <a:ext cx="7333674" cy="2013359"/>
          </a:xfrm>
        </p:spPr>
        <p:txBody>
          <a:bodyPr anchor="ctr" anchorCtr="0">
            <a:noAutofit/>
          </a:bodyPr>
          <a:lstStyle>
            <a:lvl1pPr algn="ctr">
              <a:lnSpc>
                <a:spcPts val="4400"/>
              </a:lnSpc>
              <a:defRPr sz="3600" b="1">
                <a:solidFill>
                  <a:schemeClr val="tx2"/>
                </a:solidFill>
                <a:latin typeface="Arial" pitchFamily="34" charset="0"/>
                <a:cs typeface="Times New Roman" pitchFamily="18" charset="0"/>
              </a:defRPr>
            </a:lvl1pPr>
          </a:lstStyle>
          <a:p>
            <a:r>
              <a:rPr lang="en-US" dirty="0"/>
              <a:t>Divider Slide – Section Title here</a:t>
            </a:r>
          </a:p>
        </p:txBody>
      </p:sp>
    </p:spTree>
    <p:extLst>
      <p:ext uri="{BB962C8B-B14F-4D97-AF65-F5344CB8AC3E}">
        <p14:creationId xmlns:p14="http://schemas.microsoft.com/office/powerpoint/2010/main" val="34818413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98596"/>
            <a:ext cx="40386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800600" y="1498596"/>
            <a:ext cx="4038600" cy="4525963"/>
          </a:xfrm>
        </p:spPr>
        <p:txBody>
          <a:bodyPr>
            <a:noAutofit/>
          </a:bodyPr>
          <a:lstStyle>
            <a:lvl1pPr>
              <a:defRPr sz="2000">
                <a:latin typeface="Arial" pitchFamily="34" charset="0"/>
              </a:defRPr>
            </a:lvl1pPr>
            <a:lvl2pPr>
              <a:defRPr sz="2000">
                <a:latin typeface="Arial" pitchFamily="34" charset="0"/>
              </a:defRPr>
            </a:lvl2pPr>
            <a:lvl3pPr>
              <a:defRPr sz="1800">
                <a:latin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smtClean="0"/>
              <a:t>Click to edit Master title style</a:t>
            </a:r>
            <a:endParaRPr lang="en-US"/>
          </a:p>
        </p:txBody>
      </p:sp>
    </p:spTree>
    <p:extLst>
      <p:ext uri="{BB962C8B-B14F-4D97-AF65-F5344CB8AC3E}">
        <p14:creationId xmlns:p14="http://schemas.microsoft.com/office/powerpoint/2010/main" val="236666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userDrawn="1"/>
        </p:nvSpPr>
        <p:spPr>
          <a:xfrm>
            <a:off x="552450" y="1133475"/>
            <a:ext cx="8382000" cy="314325"/>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041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slide - large image">
    <p:spTree>
      <p:nvGrpSpPr>
        <p:cNvPr id="1" name=""/>
        <p:cNvGrpSpPr/>
        <p:nvPr/>
      </p:nvGrpSpPr>
      <p:grpSpPr>
        <a:xfrm>
          <a:off x="0" y="0"/>
          <a:ext cx="0" cy="0"/>
          <a:chOff x="0" y="0"/>
          <a:chExt cx="0" cy="0"/>
        </a:xfrm>
      </p:grpSpPr>
      <p:sp>
        <p:nvSpPr>
          <p:cNvPr id="2" name="TextBox 1"/>
          <p:cNvSpPr txBox="1"/>
          <p:nvPr userDrawn="1"/>
        </p:nvSpPr>
        <p:spPr>
          <a:xfrm>
            <a:off x="7324431"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dirty="0">
                <a:solidFill>
                  <a:srgbClr val="C1CD23"/>
                </a:solidFill>
                <a:latin typeface="Arial" pitchFamily="34" charset="0"/>
              </a:rPr>
              <a:t>|</a:t>
            </a:r>
            <a:r>
              <a:rPr lang="en-US" sz="1000" dirty="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dirty="0">
                <a:latin typeface="Arial" pitchFamily="34" charset="0"/>
              </a:rPr>
              <a:t> </a:t>
            </a:r>
            <a:r>
              <a:rPr lang="en-US" sz="1000" dirty="0">
                <a:solidFill>
                  <a:srgbClr val="C1CD23"/>
                </a:solidFill>
                <a:latin typeface="Arial" pitchFamily="34" charset="0"/>
              </a:rPr>
              <a:t>|</a:t>
            </a:r>
            <a:r>
              <a:rPr lang="en-US" sz="1000" dirty="0">
                <a:ea typeface="Verdana" pitchFamily="34" charset="0"/>
                <a:cs typeface="Verdana" pitchFamily="34" charset="0"/>
              </a:rPr>
              <a:t>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85947" y="6540145"/>
            <a:ext cx="670505" cy="243820"/>
          </a:xfrm>
          <a:prstGeom prst="rect">
            <a:avLst/>
          </a:prstGeom>
        </p:spPr>
      </p:pic>
      <p:sp>
        <p:nvSpPr>
          <p:cNvPr id="4" name="Rectangle 3"/>
          <p:cNvSpPr/>
          <p:nvPr userDrawn="1"/>
        </p:nvSpPr>
        <p:spPr>
          <a:xfrm>
            <a:off x="627132" y="6609685"/>
            <a:ext cx="4572000" cy="123111"/>
          </a:xfrm>
          <a:prstGeom prst="rect">
            <a:avLst/>
          </a:prstGeom>
        </p:spPr>
        <p:txBody>
          <a:bodyPr lIns="0" tIns="0" rIns="0" bIns="0">
            <a:spAutoFit/>
          </a:bodyPr>
          <a:lstStyle/>
          <a:p>
            <a:r>
              <a:rPr lang="en-US" altLang="en-US" sz="800">
                <a:solidFill>
                  <a:schemeClr val="tx1">
                    <a:lumMod val="50000"/>
                    <a:lumOff val="50000"/>
                  </a:schemeClr>
                </a:solidFill>
              </a:rPr>
              <a:t>© 2017 The </a:t>
            </a:r>
            <a:r>
              <a:rPr lang="en-US" altLang="en-US" sz="800" dirty="0">
                <a:solidFill>
                  <a:schemeClr val="tx1">
                    <a:lumMod val="50000"/>
                    <a:lumOff val="50000"/>
                  </a:schemeClr>
                </a:solidFill>
              </a:rPr>
              <a:t>MITRE Corporation. All rights reserved. For Internal MITRE Use.</a:t>
            </a:r>
            <a:endParaRPr lang="en-US" sz="800" dirty="0">
              <a:solidFill>
                <a:schemeClr val="tx1">
                  <a:lumMod val="50000"/>
                  <a:lumOff val="50000"/>
                </a:schemeClr>
              </a:solidFill>
            </a:endParaRPr>
          </a:p>
        </p:txBody>
      </p:sp>
    </p:spTree>
    <p:extLst>
      <p:ext uri="{BB962C8B-B14F-4D97-AF65-F5344CB8AC3E}">
        <p14:creationId xmlns:p14="http://schemas.microsoft.com/office/powerpoint/2010/main" val="246074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userDrawn="1"/>
        </p:nvSpPr>
        <p:spPr>
          <a:xfrm>
            <a:off x="552450" y="1133475"/>
            <a:ext cx="8382000" cy="314325"/>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p:cNvGrpSpPr/>
          <p:nvPr userDrawn="1"/>
        </p:nvGrpSpPr>
        <p:grpSpPr>
          <a:xfrm>
            <a:off x="2892387" y="4816914"/>
            <a:ext cx="3732451" cy="687607"/>
            <a:chOff x="2659017" y="4816914"/>
            <a:chExt cx="3732451" cy="687607"/>
          </a:xfrm>
        </p:grpSpPr>
        <p:pic>
          <p:nvPicPr>
            <p:cNvPr id="4" name="Picture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9017" y="4940349"/>
              <a:ext cx="443605" cy="443605"/>
            </a:xfrm>
            <a:prstGeom prst="rect">
              <a:avLst/>
            </a:prstGeom>
          </p:spPr>
        </p:pic>
        <p:pic>
          <p:nvPicPr>
            <p:cNvPr id="5" name="Picture 4">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4271" y="4982267"/>
              <a:ext cx="377994" cy="377994"/>
            </a:xfrm>
            <a:prstGeom prst="rect">
              <a:avLst/>
            </a:prstGeom>
          </p:spPr>
        </p:pic>
        <p:pic>
          <p:nvPicPr>
            <p:cNvPr id="6" name="Picture 5">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90385" y="4959899"/>
              <a:ext cx="1114344" cy="413237"/>
            </a:xfrm>
            <a:prstGeom prst="rect">
              <a:avLst/>
            </a:prstGeom>
          </p:spPr>
        </p:pic>
        <p:pic>
          <p:nvPicPr>
            <p:cNvPr id="7" name="Picture 6">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01766" y="4816914"/>
              <a:ext cx="972527" cy="687607"/>
            </a:xfrm>
            <a:prstGeom prst="rect">
              <a:avLst/>
            </a:prstGeom>
          </p:spPr>
        </p:pic>
        <p:pic>
          <p:nvPicPr>
            <p:cNvPr id="8" name="Picture 7">
              <a:hlinkClick r:id="rId10"/>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05535" y="4973550"/>
              <a:ext cx="385933" cy="385933"/>
            </a:xfrm>
            <a:prstGeom prst="rect">
              <a:avLst/>
            </a:prstGeom>
          </p:spPr>
        </p:pic>
      </p:grpSp>
      <p:sp>
        <p:nvSpPr>
          <p:cNvPr id="9" name="TextBox 8"/>
          <p:cNvSpPr txBox="1"/>
          <p:nvPr userDrawn="1"/>
        </p:nvSpPr>
        <p:spPr>
          <a:xfrm>
            <a:off x="1866123" y="2453953"/>
            <a:ext cx="5784978" cy="2277547"/>
          </a:xfrm>
          <a:prstGeom prst="rect">
            <a:avLst/>
          </a:prstGeom>
          <a:noFill/>
        </p:spPr>
        <p:txBody>
          <a:bodyPr wrap="square" rtlCol="0">
            <a:spAutoFit/>
          </a:bodyPr>
          <a:lstStyle/>
          <a:p>
            <a:pPr algn="ctr">
              <a:spcAft>
                <a:spcPts val="600"/>
              </a:spcAft>
            </a:pPr>
            <a:r>
              <a:rPr lang="en-US" sz="1600" dirty="0">
                <a:solidFill>
                  <a:schemeClr val="tx1">
                    <a:lumMod val="50000"/>
                    <a:lumOff val="50000"/>
                  </a:schemeClr>
                </a:solidFill>
              </a:rPr>
              <a:t>MITRE is a not-for-profit organization whose sole focus is to operate federally funded research and development centers, or FFRDCs. Independent and objective, we take on some of our nation's—and the world’s—most critical challenges and provide innovative, practical solutions.</a:t>
            </a:r>
          </a:p>
          <a:p>
            <a:pPr marL="0" lvl="1" algn="ctr">
              <a:spcAft>
                <a:spcPts val="600"/>
              </a:spcAft>
            </a:pPr>
            <a:r>
              <a:rPr lang="en-US" dirty="0">
                <a:solidFill>
                  <a:schemeClr val="tx1">
                    <a:lumMod val="50000"/>
                    <a:lumOff val="50000"/>
                  </a:schemeClr>
                </a:solidFill>
              </a:rPr>
              <a:t>Learn and share more about MITRE, FFRDCs,</a:t>
            </a:r>
            <a:br>
              <a:rPr lang="en-US" dirty="0">
                <a:solidFill>
                  <a:schemeClr val="tx1">
                    <a:lumMod val="50000"/>
                    <a:lumOff val="50000"/>
                  </a:schemeClr>
                </a:solidFill>
              </a:rPr>
            </a:br>
            <a:r>
              <a:rPr lang="en-US" dirty="0">
                <a:solidFill>
                  <a:schemeClr val="tx1">
                    <a:lumMod val="50000"/>
                    <a:lumOff val="50000"/>
                  </a:schemeClr>
                </a:solidFill>
              </a:rPr>
              <a:t>and our unique value at </a:t>
            </a:r>
            <a:r>
              <a:rPr lang="en-US" u="sng" dirty="0">
                <a:solidFill>
                  <a:schemeClr val="tx1">
                    <a:lumMod val="50000"/>
                    <a:lumOff val="50000"/>
                  </a:schemeClr>
                </a:solidFill>
                <a:hlinkClick r:id="rId12"/>
              </a:rPr>
              <a:t>www.mitre.org</a:t>
            </a:r>
            <a:r>
              <a:rPr lang="en-US" dirty="0">
                <a:solidFill>
                  <a:schemeClr val="tx1">
                    <a:lumMod val="50000"/>
                    <a:lumOff val="50000"/>
                  </a:schemeClr>
                </a:solidFill>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893878" y="1352972"/>
            <a:ext cx="1729468" cy="791415"/>
          </a:xfrm>
          <a:prstGeom prst="rect">
            <a:avLst/>
          </a:prstGeom>
        </p:spPr>
      </p:pic>
    </p:spTree>
    <p:extLst>
      <p:ext uri="{BB962C8B-B14F-4D97-AF65-F5344CB8AC3E}">
        <p14:creationId xmlns:p14="http://schemas.microsoft.com/office/powerpoint/2010/main" val="3057341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8229600" cy="868362"/>
          </a:xfrm>
          <a:prstGeom prst="rect">
            <a:avLst/>
          </a:prstGeom>
        </p:spPr>
        <p:txBody>
          <a:bodyPr vert="horz" lIns="91440" tIns="45720" rIns="91440" bIns="45720" rtlCol="0" anchor="ctr"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447800"/>
            <a:ext cx="8229600" cy="4678363"/>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85947" y="6540145"/>
            <a:ext cx="670505" cy="243820"/>
          </a:xfrm>
          <a:prstGeom prst="rect">
            <a:avLst/>
          </a:prstGeom>
        </p:spPr>
      </p:pic>
      <p:sp>
        <p:nvSpPr>
          <p:cNvPr id="13" name="TextBox 12"/>
          <p:cNvSpPr txBox="1"/>
          <p:nvPr/>
        </p:nvSpPr>
        <p:spPr>
          <a:xfrm>
            <a:off x="7324431" y="64168"/>
            <a:ext cx="1604210" cy="246221"/>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600"/>
              </a:spcAft>
              <a:buClrTx/>
              <a:buSzTx/>
              <a:buFontTx/>
              <a:buNone/>
              <a:tabLst/>
              <a:defRPr/>
            </a:pPr>
            <a:r>
              <a:rPr lang="en-US" sz="1000">
                <a:solidFill>
                  <a:srgbClr val="C1CD23"/>
                </a:solidFill>
                <a:latin typeface="Arial" pitchFamily="34" charset="0"/>
              </a:rPr>
              <a:t>|</a:t>
            </a:r>
            <a:r>
              <a:rPr lang="en-US" sz="1000">
                <a:latin typeface="Arial" pitchFamily="34" charset="0"/>
              </a:rPr>
              <a:t> </a:t>
            </a:r>
            <a:fld id="{295008BC-DA31-4D19-837B-EFA4386B05F5}" type="slidenum">
              <a:rPr lang="en-US" sz="1000" smtClean="0">
                <a:solidFill>
                  <a:schemeClr val="tx1">
                    <a:lumMod val="50000"/>
                    <a:lumOff val="50000"/>
                  </a:schemeClr>
                </a:solidFill>
                <a:latin typeface="Arial" pitchFamily="34" charset="0"/>
              </a:rPr>
              <a:pPr marL="0" marR="0" indent="0" algn="r" defTabSz="914400" rtl="0" eaLnBrk="1" fontAlgn="auto" latinLnBrk="0" hangingPunct="1">
                <a:lnSpc>
                  <a:spcPct val="100000"/>
                </a:lnSpc>
                <a:spcBef>
                  <a:spcPts val="0"/>
                </a:spcBef>
                <a:spcAft>
                  <a:spcPts val="600"/>
                </a:spcAft>
                <a:buClrTx/>
                <a:buSzTx/>
                <a:buFontTx/>
                <a:buNone/>
                <a:tabLst/>
                <a:defRPr/>
              </a:pPr>
              <a:t>‹#›</a:t>
            </a:fld>
            <a:r>
              <a:rPr lang="en-US" sz="1000">
                <a:latin typeface="Arial" pitchFamily="34" charset="0"/>
              </a:rPr>
              <a:t> </a:t>
            </a:r>
            <a:r>
              <a:rPr lang="en-US" sz="1000">
                <a:solidFill>
                  <a:srgbClr val="C1CD23"/>
                </a:solidFill>
                <a:latin typeface="Arial" pitchFamily="34" charset="0"/>
              </a:rPr>
              <a:t>|</a:t>
            </a:r>
            <a:r>
              <a:rPr lang="en-US" sz="1000">
                <a:ea typeface="Verdana" pitchFamily="34" charset="0"/>
                <a:cs typeface="Verdana" pitchFamily="34" charset="0"/>
              </a:rPr>
              <a:t> </a:t>
            </a:r>
          </a:p>
        </p:txBody>
      </p:sp>
      <p:sp>
        <p:nvSpPr>
          <p:cNvPr id="4" name="Rectangle 3"/>
          <p:cNvSpPr/>
          <p:nvPr/>
        </p:nvSpPr>
        <p:spPr>
          <a:xfrm>
            <a:off x="627132" y="6609685"/>
            <a:ext cx="4572000" cy="123111"/>
          </a:xfrm>
          <a:prstGeom prst="rect">
            <a:avLst/>
          </a:prstGeom>
        </p:spPr>
        <p:txBody>
          <a:bodyPr lIns="0" tIns="0" rIns="0" bIns="0">
            <a:spAutoFit/>
          </a:bodyPr>
          <a:lstStyle/>
          <a:p>
            <a:r>
              <a:rPr lang="en-US" altLang="en-US" sz="800" dirty="0">
                <a:solidFill>
                  <a:schemeClr val="tx1">
                    <a:lumMod val="50000"/>
                    <a:lumOff val="50000"/>
                  </a:schemeClr>
                </a:solidFill>
              </a:rPr>
              <a:t>© 2017 The MITRE Corporation. All rights reserved. For Internal MITRE Use.</a:t>
            </a:r>
            <a:endParaRPr lang="en-US" sz="800"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4" r:id="rId5"/>
    <p:sldLayoutId id="2147483655" r:id="rId6"/>
    <p:sldLayoutId id="2147483662" r:id="rId7"/>
    <p:sldLayoutId id="2147483661" r:id="rId8"/>
    <p:sldLayoutId id="2147483660" r:id="rId9"/>
  </p:sldLayoutIdLst>
  <p:hf hdr="0" dt="0"/>
  <p:txStyles>
    <p:titleStyle>
      <a:lvl1pPr algn="l" defTabSz="914400" rtl="0" eaLnBrk="1" latinLnBrk="0" hangingPunct="1">
        <a:lnSpc>
          <a:spcPts val="3200"/>
        </a:lnSpc>
        <a:spcBef>
          <a:spcPct val="0"/>
        </a:spcBef>
        <a:buNone/>
        <a:defRPr lang="en-US" sz="3200" b="1" kern="1200">
          <a:solidFill>
            <a:schemeClr val="tx2"/>
          </a:solidFill>
          <a:latin typeface="Arial" pitchFamily="34" charset="0"/>
          <a:ea typeface="Verdana" pitchFamily="34" charset="0"/>
          <a:cs typeface="Arial"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400" b="1" kern="1200">
          <a:solidFill>
            <a:schemeClr val="tx1"/>
          </a:solidFill>
          <a:latin typeface="Arial" pitchFamily="34" charset="0"/>
          <a:ea typeface="+mn-ea"/>
          <a:cs typeface="Arial"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Arial" pitchFamily="34" charset="0"/>
          <a:ea typeface="+mn-ea"/>
          <a:cs typeface="Arial" pitchFamily="34" charset="0"/>
        </a:defRPr>
      </a:lvl3pPr>
      <a:lvl4pPr marL="1030288" indent="-228600" algn="l" defTabSz="914400" rtl="0" eaLnBrk="1" latinLnBrk="0" hangingPunct="1">
        <a:spcBef>
          <a:spcPts val="0"/>
        </a:spcBef>
        <a:spcAft>
          <a:spcPts val="600"/>
        </a:spcAft>
        <a:buClr>
          <a:schemeClr val="tx2"/>
        </a:buClr>
        <a:buFont typeface="Arial" pitchFamily="34" charset="0"/>
        <a:buChar char="–"/>
        <a:defRPr sz="1800" kern="1200">
          <a:solidFill>
            <a:schemeClr val="tx1"/>
          </a:solidFill>
          <a:latin typeface="Arial" pitchFamily="34" charset="0"/>
          <a:ea typeface="+mn-ea"/>
          <a:cs typeface="Arial" pitchFamily="34" charset="0"/>
        </a:defRPr>
      </a:lvl4pPr>
      <a:lvl5pPr marL="1319213" indent="-228600" algn="l" defTabSz="914400" rtl="0" eaLnBrk="1" latinLnBrk="0" hangingPunct="1">
        <a:spcBef>
          <a:spcPts val="0"/>
        </a:spcBef>
        <a:spcAft>
          <a:spcPts val="600"/>
        </a:spcAft>
        <a:buClr>
          <a:schemeClr val="tx2"/>
        </a:buClr>
        <a:buSzPct val="60000"/>
        <a:buFont typeface="Wingdings" pitchFamily="2" charset="2"/>
        <a:buChar char="q"/>
        <a:defRPr sz="1800" kern="1200">
          <a:solidFill>
            <a:schemeClr val="tx1"/>
          </a:solidFill>
          <a:latin typeface="Arial" pitchFamily="34" charset="0"/>
          <a:ea typeface="+mn-ea"/>
          <a:cs typeface="Arial" pitchFamily="34" charset="0"/>
        </a:defRPr>
      </a:lvl5pPr>
      <a:lvl6pPr marL="1608138" indent="-228600" algn="l" defTabSz="914400" rtl="0" eaLnBrk="1" latinLnBrk="0" hangingPunct="1">
        <a:spcBef>
          <a:spcPts val="0"/>
        </a:spcBef>
        <a:spcAft>
          <a:spcPts val="600"/>
        </a:spcAft>
        <a:buClr>
          <a:schemeClr val="tx2"/>
        </a:buClr>
        <a:buFont typeface="Helvetica LT Std" pitchFamily="34" charset="0"/>
        <a:buChar char="–"/>
        <a:defRPr sz="1800" kern="1200">
          <a:solidFill>
            <a:schemeClr val="tx1"/>
          </a:solidFill>
          <a:latin typeface="Arial" pitchFamily="34" charset="0"/>
          <a:ea typeface="+mn-ea"/>
          <a:cs typeface="Arial"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83116" y="2538162"/>
            <a:ext cx="7220650" cy="461665"/>
          </a:xfrm>
        </p:spPr>
        <p:txBody>
          <a:bodyPr wrap="square">
            <a:spAutoFit/>
          </a:bodyPr>
          <a:lstStyle/>
          <a:p>
            <a:pPr>
              <a:buClr>
                <a:srgbClr val="80A644"/>
              </a:buClr>
              <a:buSzPct val="85000"/>
              <a:defRPr/>
            </a:pPr>
            <a:r>
              <a:rPr lang="en-US" spc="140" dirty="0" smtClean="0"/>
              <a:t>Daniel Adinolfi</a:t>
            </a:r>
            <a:endParaRPr lang="en-US" spc="140" dirty="0"/>
          </a:p>
        </p:txBody>
      </p:sp>
      <p:sp>
        <p:nvSpPr>
          <p:cNvPr id="4" name="Title 3"/>
          <p:cNvSpPr>
            <a:spLocks noGrp="1"/>
          </p:cNvSpPr>
          <p:nvPr>
            <p:ph type="ctrTitle" sz="quarter"/>
          </p:nvPr>
        </p:nvSpPr>
        <p:spPr>
          <a:xfrm>
            <a:off x="757146" y="1693542"/>
            <a:ext cx="7246620" cy="656590"/>
          </a:xfrm>
        </p:spPr>
        <p:txBody>
          <a:bodyPr>
            <a:spAutoFit/>
          </a:bodyPr>
          <a:lstStyle/>
          <a:p>
            <a:r>
              <a:rPr lang="en-US" sz="4000" dirty="0" smtClean="0"/>
              <a:t>CNA Documentation Set</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8962" y="3463008"/>
            <a:ext cx="1144865"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“CVE 101”</a:t>
            </a:r>
            <a:endParaRPr lang="en-US" sz="1600" dirty="0">
              <a:ea typeface="Verdana" pitchFamily="34" charset="0"/>
              <a:cs typeface="Verdana" pitchFamily="34" charset="0"/>
            </a:endParaRPr>
          </a:p>
        </p:txBody>
      </p:sp>
      <p:sp>
        <p:nvSpPr>
          <p:cNvPr id="5" name="TextBox 4"/>
          <p:cNvSpPr txBox="1"/>
          <p:nvPr/>
        </p:nvSpPr>
        <p:spPr>
          <a:xfrm>
            <a:off x="2222680" y="3144351"/>
            <a:ext cx="1322734"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“CNA Rules”</a:t>
            </a:r>
          </a:p>
        </p:txBody>
      </p:sp>
      <p:sp>
        <p:nvSpPr>
          <p:cNvPr id="7" name="TextBox 6"/>
          <p:cNvSpPr txBox="1"/>
          <p:nvPr/>
        </p:nvSpPr>
        <p:spPr>
          <a:xfrm>
            <a:off x="4026518" y="5102058"/>
            <a:ext cx="3463769"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Example Documents and Templates</a:t>
            </a:r>
            <a:endParaRPr lang="en-US" sz="1600" dirty="0">
              <a:ea typeface="Verdana" pitchFamily="34" charset="0"/>
              <a:cs typeface="Verdana" pitchFamily="34" charset="0"/>
            </a:endParaRPr>
          </a:p>
        </p:txBody>
      </p:sp>
      <p:sp>
        <p:nvSpPr>
          <p:cNvPr id="9" name="TextBox 8"/>
          <p:cNvSpPr txBox="1"/>
          <p:nvPr/>
        </p:nvSpPr>
        <p:spPr>
          <a:xfrm>
            <a:off x="4026518" y="1657225"/>
            <a:ext cx="1584088"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Counting Rules</a:t>
            </a:r>
            <a:endParaRPr lang="en-US" sz="1600" dirty="0">
              <a:ea typeface="Verdana" pitchFamily="34" charset="0"/>
              <a:cs typeface="Verdana" pitchFamily="34" charset="0"/>
            </a:endParaRPr>
          </a:p>
        </p:txBody>
      </p:sp>
      <p:sp>
        <p:nvSpPr>
          <p:cNvPr id="11" name="TextBox 10"/>
          <p:cNvSpPr txBox="1"/>
          <p:nvPr/>
        </p:nvSpPr>
        <p:spPr>
          <a:xfrm>
            <a:off x="4026518" y="3150545"/>
            <a:ext cx="2515432"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“Memo of Understanding”</a:t>
            </a:r>
            <a:endParaRPr lang="en-US" sz="1600" dirty="0">
              <a:ea typeface="Verdana" pitchFamily="34" charset="0"/>
              <a:cs typeface="Verdana" pitchFamily="34" charset="0"/>
            </a:endParaRPr>
          </a:p>
        </p:txBody>
      </p:sp>
      <p:sp>
        <p:nvSpPr>
          <p:cNvPr id="13" name="TextBox 12"/>
          <p:cNvSpPr txBox="1"/>
          <p:nvPr/>
        </p:nvSpPr>
        <p:spPr>
          <a:xfrm>
            <a:off x="4026518" y="2406427"/>
            <a:ext cx="4353884"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CVE Assignment How-to/Technical Processes</a:t>
            </a:r>
            <a:endParaRPr lang="en-US" sz="1600" dirty="0">
              <a:ea typeface="Verdana" pitchFamily="34" charset="0"/>
              <a:cs typeface="Verdana" pitchFamily="34" charset="0"/>
            </a:endParaRPr>
          </a:p>
        </p:txBody>
      </p:sp>
      <p:sp>
        <p:nvSpPr>
          <p:cNvPr id="15" name="TextBox 14"/>
          <p:cNvSpPr txBox="1"/>
          <p:nvPr/>
        </p:nvSpPr>
        <p:spPr>
          <a:xfrm>
            <a:off x="4026518" y="3896763"/>
            <a:ext cx="1803635"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QA Requirements</a:t>
            </a:r>
            <a:endParaRPr lang="en-US" sz="1600" dirty="0">
              <a:ea typeface="Verdana" pitchFamily="34" charset="0"/>
              <a:cs typeface="Verdana" pitchFamily="34" charset="0"/>
            </a:endParaRPr>
          </a:p>
        </p:txBody>
      </p:sp>
      <p:sp>
        <p:nvSpPr>
          <p:cNvPr id="17" name="TextBox 16"/>
          <p:cNvSpPr txBox="1"/>
          <p:nvPr/>
        </p:nvSpPr>
        <p:spPr>
          <a:xfrm>
            <a:off x="6555136" y="3605808"/>
            <a:ext cx="2087431"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Sanction Procedures</a:t>
            </a:r>
            <a:endParaRPr lang="en-US" sz="1600" dirty="0">
              <a:ea typeface="Verdana" pitchFamily="34" charset="0"/>
              <a:cs typeface="Verdana" pitchFamily="34" charset="0"/>
            </a:endParaRPr>
          </a:p>
        </p:txBody>
      </p:sp>
      <p:sp>
        <p:nvSpPr>
          <p:cNvPr id="42" name="Rounded Rectangle 41"/>
          <p:cNvSpPr/>
          <p:nvPr/>
        </p:nvSpPr>
        <p:spPr>
          <a:xfrm>
            <a:off x="835361" y="5321189"/>
            <a:ext cx="3020291" cy="1163782"/>
          </a:xfrm>
          <a:prstGeom prst="roundRect">
            <a:avLst/>
          </a:prstGeom>
          <a:solidFill>
            <a:schemeClr val="accent1">
              <a:lumMod val="20000"/>
              <a:lumOff val="8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3" name="TextBox 42"/>
          <p:cNvSpPr txBox="1"/>
          <p:nvPr/>
        </p:nvSpPr>
        <p:spPr>
          <a:xfrm>
            <a:off x="1112452" y="5916937"/>
            <a:ext cx="1616148"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“Is informed by”</a:t>
            </a:r>
            <a:endParaRPr lang="en-US" sz="1600" dirty="0">
              <a:ea typeface="Verdana" pitchFamily="34" charset="0"/>
              <a:cs typeface="Verdana" pitchFamily="34" charset="0"/>
            </a:endParaRPr>
          </a:p>
        </p:txBody>
      </p:sp>
      <p:sp>
        <p:nvSpPr>
          <p:cNvPr id="44" name="TextBox 43"/>
          <p:cNvSpPr txBox="1"/>
          <p:nvPr/>
        </p:nvSpPr>
        <p:spPr>
          <a:xfrm>
            <a:off x="1112452" y="5556709"/>
            <a:ext cx="1705916"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”is comprised of”</a:t>
            </a:r>
            <a:endParaRPr lang="en-US" sz="1600" dirty="0">
              <a:ea typeface="Verdana" pitchFamily="34" charset="0"/>
              <a:cs typeface="Verdana" pitchFamily="34" charset="0"/>
            </a:endParaRPr>
          </a:p>
        </p:txBody>
      </p:sp>
      <p:cxnSp>
        <p:nvCxnSpPr>
          <p:cNvPr id="45" name="Straight Arrow Connector 44"/>
          <p:cNvCxnSpPr/>
          <p:nvPr/>
        </p:nvCxnSpPr>
        <p:spPr>
          <a:xfrm>
            <a:off x="2818368" y="5725986"/>
            <a:ext cx="7463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728600" y="6086214"/>
            <a:ext cx="836106"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112452" y="5151912"/>
            <a:ext cx="537327"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spcAft>
                <a:spcPts val="600"/>
              </a:spcAft>
            </a:pPr>
            <a:r>
              <a:rPr lang="en-US" sz="1600" dirty="0" smtClean="0">
                <a:ea typeface="Verdana" pitchFamily="34" charset="0"/>
                <a:cs typeface="Verdana" pitchFamily="34" charset="0"/>
              </a:rPr>
              <a:t>Key</a:t>
            </a:r>
            <a:endParaRPr lang="en-US" sz="1600" dirty="0">
              <a:ea typeface="Verdana" pitchFamily="34" charset="0"/>
              <a:cs typeface="Verdana" pitchFamily="34" charset="0"/>
            </a:endParaRPr>
          </a:p>
        </p:txBody>
      </p:sp>
      <p:sp>
        <p:nvSpPr>
          <p:cNvPr id="48" name="TextBox 47"/>
          <p:cNvSpPr txBox="1"/>
          <p:nvPr/>
        </p:nvSpPr>
        <p:spPr>
          <a:xfrm>
            <a:off x="818962" y="2894974"/>
            <a:ext cx="1144801"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“CNA 101”</a:t>
            </a:r>
            <a:endParaRPr lang="en-US" sz="1600" dirty="0">
              <a:ea typeface="Verdana" pitchFamily="34" charset="0"/>
              <a:cs typeface="Verdana" pitchFamily="34" charset="0"/>
            </a:endParaRPr>
          </a:p>
        </p:txBody>
      </p:sp>
      <p:cxnSp>
        <p:nvCxnSpPr>
          <p:cNvPr id="50" name="Straight Arrow Connector 49"/>
          <p:cNvCxnSpPr>
            <a:stCxn id="48" idx="3"/>
            <a:endCxn id="5" idx="1"/>
          </p:cNvCxnSpPr>
          <p:nvPr/>
        </p:nvCxnSpPr>
        <p:spPr>
          <a:xfrm>
            <a:off x="1963763" y="3064251"/>
            <a:ext cx="258917" cy="24937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 idx="3"/>
            <a:endCxn id="5" idx="1"/>
          </p:cNvCxnSpPr>
          <p:nvPr/>
        </p:nvCxnSpPr>
        <p:spPr>
          <a:xfrm flipV="1">
            <a:off x="1963827" y="3313628"/>
            <a:ext cx="258853" cy="31865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 idx="3"/>
            <a:endCxn id="9" idx="1"/>
          </p:cNvCxnSpPr>
          <p:nvPr/>
        </p:nvCxnSpPr>
        <p:spPr>
          <a:xfrm flipV="1">
            <a:off x="3545414" y="1826502"/>
            <a:ext cx="481104" cy="1487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 idx="3"/>
            <a:endCxn id="11" idx="1"/>
          </p:cNvCxnSpPr>
          <p:nvPr/>
        </p:nvCxnSpPr>
        <p:spPr>
          <a:xfrm>
            <a:off x="3545414" y="3313628"/>
            <a:ext cx="481104" cy="6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 idx="3"/>
            <a:endCxn id="15" idx="1"/>
          </p:cNvCxnSpPr>
          <p:nvPr/>
        </p:nvCxnSpPr>
        <p:spPr>
          <a:xfrm>
            <a:off x="3545414" y="3313628"/>
            <a:ext cx="481104" cy="7524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 idx="3"/>
            <a:endCxn id="7" idx="1"/>
          </p:cNvCxnSpPr>
          <p:nvPr/>
        </p:nvCxnSpPr>
        <p:spPr>
          <a:xfrm>
            <a:off x="3545414" y="3313628"/>
            <a:ext cx="481104" cy="1957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5" idx="3"/>
            <a:endCxn id="17" idx="1"/>
          </p:cNvCxnSpPr>
          <p:nvPr/>
        </p:nvCxnSpPr>
        <p:spPr>
          <a:xfrm flipV="1">
            <a:off x="5830153" y="3775085"/>
            <a:ext cx="724983" cy="2909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 idx="3"/>
            <a:endCxn id="13" idx="1"/>
          </p:cNvCxnSpPr>
          <p:nvPr/>
        </p:nvCxnSpPr>
        <p:spPr>
          <a:xfrm flipV="1">
            <a:off x="3545414" y="2575704"/>
            <a:ext cx="481104" cy="7379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55136" y="3944362"/>
            <a:ext cx="1999265" cy="984885"/>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QA Process and </a:t>
            </a:r>
          </a:p>
          <a:p>
            <a:pPr>
              <a:spcAft>
                <a:spcPts val="600"/>
              </a:spcAft>
            </a:pPr>
            <a:r>
              <a:rPr lang="en-US" sz="1600" dirty="0" smtClean="0">
                <a:ea typeface="Verdana" pitchFamily="34" charset="0"/>
                <a:cs typeface="Verdana" pitchFamily="34" charset="0"/>
              </a:rPr>
              <a:t>Measurements and </a:t>
            </a:r>
          </a:p>
          <a:p>
            <a:pPr>
              <a:spcAft>
                <a:spcPts val="600"/>
              </a:spcAft>
            </a:pPr>
            <a:r>
              <a:rPr lang="en-US" sz="1600" dirty="0" smtClean="0">
                <a:ea typeface="Verdana" pitchFamily="34" charset="0"/>
                <a:cs typeface="Verdana" pitchFamily="34" charset="0"/>
              </a:rPr>
              <a:t>Report Card</a:t>
            </a:r>
            <a:endParaRPr lang="en-US" sz="1600" dirty="0">
              <a:ea typeface="Verdana" pitchFamily="34" charset="0"/>
              <a:cs typeface="Verdana" pitchFamily="34" charset="0"/>
            </a:endParaRPr>
          </a:p>
        </p:txBody>
      </p:sp>
      <p:cxnSp>
        <p:nvCxnSpPr>
          <p:cNvPr id="67" name="Straight Arrow Connector 66"/>
          <p:cNvCxnSpPr>
            <a:stCxn id="15" idx="3"/>
            <a:endCxn id="65" idx="1"/>
          </p:cNvCxnSpPr>
          <p:nvPr/>
        </p:nvCxnSpPr>
        <p:spPr>
          <a:xfrm>
            <a:off x="5830153" y="4066040"/>
            <a:ext cx="724983" cy="3707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27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Documents and Templates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6637722"/>
              </p:ext>
            </p:extLst>
          </p:nvPr>
        </p:nvGraphicFramePr>
        <p:xfrm>
          <a:off x="628650" y="2125265"/>
          <a:ext cx="8210550" cy="3342605"/>
        </p:xfrm>
        <a:graphic>
          <a:graphicData uri="http://schemas.openxmlformats.org/drawingml/2006/table">
            <a:tbl>
              <a:tblPr>
                <a:tableStyleId>{5C22544A-7EE6-4342-B048-85BDC9FD1C3A}</a:tableStyleId>
              </a:tblPr>
              <a:tblGrid>
                <a:gridCol w="2116289"/>
                <a:gridCol w="6094261"/>
              </a:tblGrid>
              <a:tr h="328967">
                <a:tc>
                  <a:txBody>
                    <a:bodyPr/>
                    <a:lstStyle/>
                    <a:p>
                      <a:pPr algn="l" fontAlgn="b"/>
                      <a:r>
                        <a:rPr lang="en-US" sz="1100" b="1" i="0" u="none" strike="noStrike" baseline="0" dirty="0" smtClean="0">
                          <a:solidFill>
                            <a:srgbClr val="000000"/>
                          </a:solidFill>
                          <a:effectLst/>
                          <a:latin typeface="+mn-lt"/>
                        </a:rPr>
                        <a:t>Document</a:t>
                      </a:r>
                      <a:endParaRPr lang="en-US" sz="1100" b="1" i="0" u="none" strike="noStrike" baseline="0" dirty="0">
                        <a:solidFill>
                          <a:srgbClr val="000000"/>
                        </a:solidFill>
                        <a:effectLst/>
                        <a:latin typeface="+mn-lt"/>
                      </a:endParaRPr>
                    </a:p>
                  </a:txBody>
                  <a:tcPr marL="9525" marR="9525" marT="9525" marB="0" anchor="b"/>
                </a:tc>
                <a:tc>
                  <a:txBody>
                    <a:bodyPr/>
                    <a:lstStyle/>
                    <a:p>
                      <a:pPr algn="l" fontAlgn="b"/>
                      <a:r>
                        <a:rPr lang="en-US" sz="1100" b="1" i="0" u="none" strike="noStrike" baseline="0" dirty="0" smtClean="0">
                          <a:solidFill>
                            <a:srgbClr val="000000"/>
                          </a:solidFill>
                          <a:effectLst/>
                          <a:latin typeface="+mn-lt"/>
                        </a:rPr>
                        <a:t>Description</a:t>
                      </a:r>
                      <a:endParaRPr lang="en-US" sz="1100" b="1" i="0" u="none" strike="noStrike" baseline="0" dirty="0">
                        <a:solidFill>
                          <a:srgbClr val="000000"/>
                        </a:solidFill>
                        <a:effectLst/>
                        <a:latin typeface="+mn-lt"/>
                      </a:endParaRPr>
                    </a:p>
                  </a:txBody>
                  <a:tcPr marL="9525" marR="9525" marT="9525" marB="0" anchor="b"/>
                </a:tc>
              </a:tr>
              <a:tr h="328967">
                <a:tc>
                  <a:txBody>
                    <a:bodyPr/>
                    <a:lstStyle/>
                    <a:p>
                      <a:pPr algn="l" fontAlgn="b"/>
                      <a:r>
                        <a:rPr lang="fi-FI" sz="1100" u="none" strike="noStrike" baseline="0" dirty="0" err="1" smtClean="0">
                          <a:effectLst/>
                        </a:rPr>
                        <a:t>Example</a:t>
                      </a:r>
                      <a:r>
                        <a:rPr lang="fi-FI" sz="1100" u="none" strike="noStrike" baseline="0" dirty="0" smtClean="0">
                          <a:effectLst/>
                        </a:rPr>
                        <a:t> </a:t>
                      </a:r>
                      <a:r>
                        <a:rPr lang="fi-FI" sz="1100" u="none" strike="noStrike" baseline="0" dirty="0" err="1" smtClean="0">
                          <a:effectLst/>
                        </a:rPr>
                        <a:t>Documents</a:t>
                      </a:r>
                      <a:r>
                        <a:rPr lang="fi-FI" sz="1100" u="none" strike="noStrike" baseline="0" dirty="0" smtClean="0">
                          <a:effectLst/>
                        </a:rPr>
                        <a:t> and </a:t>
                      </a:r>
                      <a:r>
                        <a:rPr lang="fi-FI" sz="1100" u="none" strike="noStrike" baseline="0" dirty="0" err="1" smtClean="0">
                          <a:effectLst/>
                        </a:rPr>
                        <a:t>Templates</a:t>
                      </a:r>
                      <a:endParaRPr lang="fi-FI" sz="1100" b="0" i="0" u="none" strike="noStrike" baseline="0" dirty="0">
                        <a:solidFill>
                          <a:srgbClr val="000000"/>
                        </a:solidFill>
                        <a:effectLst/>
                        <a:latin typeface="Calibri" charset="0"/>
                      </a:endParaRPr>
                    </a:p>
                  </a:txBody>
                  <a:tcPr marL="9525" marR="9525" marT="9525" marB="0" anchor="b"/>
                </a:tc>
                <a:tc>
                  <a:txBody>
                    <a:bodyPr/>
                    <a:lstStyle/>
                    <a:p>
                      <a:pPr algn="l" fontAlgn="b"/>
                      <a:r>
                        <a:rPr lang="en-US" sz="1100" b="0" i="0" u="none" strike="noStrike" baseline="0" dirty="0" smtClean="0">
                          <a:solidFill>
                            <a:schemeClr val="dk1"/>
                          </a:solidFill>
                          <a:effectLst/>
                          <a:latin typeface="+mn-lt"/>
                        </a:rPr>
                        <a:t>Examples of the documentation that CNAs should develop and maintain.</a:t>
                      </a:r>
                      <a:endParaRPr lang="en-US" sz="1100" b="0" i="0" u="none" strike="noStrike" baseline="0" dirty="0">
                        <a:solidFill>
                          <a:srgbClr val="000000"/>
                        </a:solidFill>
                        <a:effectLst/>
                        <a:latin typeface="Calibri" charset="0"/>
                      </a:endParaRPr>
                    </a:p>
                  </a:txBody>
                  <a:tcPr marL="9525" marR="9525" marT="9525" marB="0" anchor="b"/>
                </a:tc>
              </a:tr>
              <a:tr h="820278">
                <a:tc>
                  <a:txBody>
                    <a:bodyPr/>
                    <a:lstStyle/>
                    <a:p>
                      <a:pPr algn="l" fontAlgn="b"/>
                      <a:r>
                        <a:rPr lang="en-US" sz="1100" u="none" strike="noStrike" baseline="0" dirty="0" smtClean="0">
                          <a:effectLst/>
                        </a:rPr>
                        <a:t>“Information Sharing and Embargo Policy”</a:t>
                      </a:r>
                      <a:endParaRPr lang="en-US" sz="1100" b="0" i="0" u="none" strike="noStrike" baseline="0" dirty="0">
                        <a:solidFill>
                          <a:srgbClr val="000000"/>
                        </a:solidFill>
                        <a:effectLst/>
                        <a:latin typeface="Calibri" charset="0"/>
                      </a:endParaRPr>
                    </a:p>
                  </a:txBody>
                  <a:tcPr marL="9525" marR="9525" marT="9525" marB="0" anchor="b"/>
                </a:tc>
                <a:tc>
                  <a:txBody>
                    <a:bodyPr/>
                    <a:lstStyle/>
                    <a:p>
                      <a:pPr algn="l" fontAlgn="b"/>
                      <a:r>
                        <a:rPr lang="en-US" sz="1100" u="none" strike="noStrike" baseline="0" dirty="0">
                          <a:effectLst/>
                        </a:rPr>
                        <a:t>Each CNA should maintain a public embargo and information sharing policy. This policy will address how and when a CNA may keep disclosure information temporarily private. Also, the policy explains when, how, and to whom information disclosed to the CNA will be shared outside of the CNA.</a:t>
                      </a:r>
                      <a:endParaRPr lang="en-US" sz="1100" b="0" i="0" u="none" strike="noStrike" baseline="0" dirty="0">
                        <a:solidFill>
                          <a:srgbClr val="000000"/>
                        </a:solidFill>
                        <a:effectLst/>
                        <a:latin typeface="Calibri" charset="0"/>
                      </a:endParaRPr>
                    </a:p>
                  </a:txBody>
                  <a:tcPr marL="9525" marR="9525" marT="9525" marB="0" anchor="b"/>
                </a:tc>
              </a:tr>
              <a:tr h="549345">
                <a:tc>
                  <a:txBody>
                    <a:bodyPr/>
                    <a:lstStyle/>
                    <a:p>
                      <a:pPr algn="l" fontAlgn="b"/>
                      <a:r>
                        <a:rPr lang="en-US" sz="1100" u="none" strike="noStrike" baseline="0" dirty="0">
                          <a:effectLst/>
                        </a:rPr>
                        <a:t>Metrics to collect</a:t>
                      </a:r>
                      <a:endParaRPr lang="en-US" sz="1100" b="0" i="0" u="none" strike="noStrike" baseline="0" dirty="0">
                        <a:solidFill>
                          <a:srgbClr val="000000"/>
                        </a:solidFill>
                        <a:effectLst/>
                        <a:latin typeface="Calibri" charset="0"/>
                      </a:endParaRPr>
                    </a:p>
                  </a:txBody>
                  <a:tcPr marL="9525" marR="9525" marT="9525" marB="0" anchor="b"/>
                </a:tc>
                <a:tc>
                  <a:txBody>
                    <a:bodyPr/>
                    <a:lstStyle/>
                    <a:p>
                      <a:pPr algn="l" fontAlgn="b"/>
                      <a:r>
                        <a:rPr lang="en-US" sz="1100" u="none" strike="noStrike" baseline="0" dirty="0">
                          <a:effectLst/>
                        </a:rPr>
                        <a:t>This is a set of metrics or statistics each CNA should collect and share with their Root CNA and the Primary CNA. (The requirement to collect and report metrics is stated in the CNA rules, but the specific metrics or examples of metrics are not given there.)</a:t>
                      </a:r>
                      <a:endParaRPr lang="en-US" sz="1100" b="0" i="0" u="none" strike="noStrike" baseline="0" dirty="0">
                        <a:solidFill>
                          <a:srgbClr val="000000"/>
                        </a:solidFill>
                        <a:effectLst/>
                        <a:latin typeface="Calibri" charset="0"/>
                      </a:endParaRPr>
                    </a:p>
                  </a:txBody>
                  <a:tcPr marL="9525" marR="9525" marT="9525" marB="0" anchor="b"/>
                </a:tc>
              </a:tr>
              <a:tr h="649605">
                <a:tc>
                  <a:txBody>
                    <a:bodyPr/>
                    <a:lstStyle/>
                    <a:p>
                      <a:pPr algn="l" fontAlgn="b"/>
                      <a:r>
                        <a:rPr lang="en-US" sz="1100" u="none" strike="noStrike" baseline="0">
                          <a:effectLst/>
                        </a:rPr>
                        <a:t>Communications plan description</a:t>
                      </a:r>
                      <a:endParaRPr lang="en-US" sz="1100" b="0" i="0" u="none" strike="noStrike" baseline="0">
                        <a:solidFill>
                          <a:srgbClr val="000000"/>
                        </a:solidFill>
                        <a:effectLst/>
                        <a:latin typeface="Calibri" charset="0"/>
                      </a:endParaRPr>
                    </a:p>
                  </a:txBody>
                  <a:tcPr marL="9525" marR="9525" marT="9525" marB="0" anchor="b"/>
                </a:tc>
                <a:tc>
                  <a:txBody>
                    <a:bodyPr/>
                    <a:lstStyle/>
                    <a:p>
                      <a:pPr algn="l" fontAlgn="b"/>
                      <a:r>
                        <a:rPr lang="en-US" sz="1100" u="none" strike="noStrike" baseline="0" dirty="0">
                          <a:effectLst/>
                        </a:rPr>
                        <a:t>This document sets expectations of how to CNAs should interact with CNAs above or below them. Also, it sets guidelines for communicating or collaborating with outside entities (researchers, etc.), specifically with regard to vulnerability disclosures that require CVE ID assignment.</a:t>
                      </a:r>
                      <a:endParaRPr lang="en-US" sz="1100" b="0" i="0" u="none" strike="noStrike" baseline="0" dirty="0">
                        <a:solidFill>
                          <a:srgbClr val="000000"/>
                        </a:solidFill>
                        <a:effectLst/>
                        <a:latin typeface="Calibri" charset="0"/>
                      </a:endParaRPr>
                    </a:p>
                  </a:txBody>
                  <a:tcPr marL="9525" marR="9525" marT="9525" marB="0" anchor="b"/>
                </a:tc>
              </a:tr>
              <a:tr h="649605">
                <a:tc>
                  <a:txBody>
                    <a:bodyPr/>
                    <a:lstStyle/>
                    <a:p>
                      <a:pPr algn="l" fontAlgn="b"/>
                      <a:r>
                        <a:rPr lang="en-US" sz="1100" b="0" i="0" u="none" strike="noStrike" baseline="0" dirty="0" smtClean="0">
                          <a:solidFill>
                            <a:srgbClr val="000000"/>
                          </a:solidFill>
                          <a:effectLst/>
                          <a:latin typeface="Calibri" charset="0"/>
                        </a:rPr>
                        <a:t>CNA Training documents</a:t>
                      </a:r>
                      <a:endParaRPr lang="en-US" sz="1100" b="0" i="0" u="none" strike="noStrike" baseline="0" dirty="0">
                        <a:solidFill>
                          <a:srgbClr val="000000"/>
                        </a:solidFill>
                        <a:effectLst/>
                        <a:latin typeface="Calibri" charset="0"/>
                      </a:endParaRPr>
                    </a:p>
                  </a:txBody>
                  <a:tcPr marL="9525" marR="9525" marT="9525" marB="0" anchor="b"/>
                </a:tc>
                <a:tc>
                  <a:txBody>
                    <a:bodyPr/>
                    <a:lstStyle/>
                    <a:p>
                      <a:pPr algn="l" fontAlgn="b"/>
                      <a:r>
                        <a:rPr lang="en-US" sz="1100" b="0" i="0" u="none" strike="noStrike" baseline="0" dirty="0" smtClean="0">
                          <a:solidFill>
                            <a:srgbClr val="000000"/>
                          </a:solidFill>
                          <a:effectLst/>
                          <a:latin typeface="Calibri" charset="0"/>
                        </a:rPr>
                        <a:t>Examples, explanations, and general training for CNAs for themselves.</a:t>
                      </a:r>
                      <a:endParaRPr lang="en-US" sz="1100" b="0" i="0" u="none" strike="noStrike" baseline="0" dirty="0">
                        <a:solidFill>
                          <a:srgbClr val="000000"/>
                        </a:solidFill>
                        <a:effectLst/>
                        <a:latin typeface="Calibri" charset="0"/>
                      </a:endParaRPr>
                    </a:p>
                  </a:txBody>
                  <a:tcPr marL="9525" marR="9525" marT="9525" marB="0" anchor="b"/>
                </a:tc>
              </a:tr>
            </a:tbl>
          </a:graphicData>
        </a:graphic>
      </p:graphicFrame>
    </p:spTree>
    <p:extLst>
      <p:ext uri="{BB962C8B-B14F-4D97-AF65-F5344CB8AC3E}">
        <p14:creationId xmlns:p14="http://schemas.microsoft.com/office/powerpoint/2010/main" val="364878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65602" y="2991771"/>
            <a:ext cx="2076209" cy="661720"/>
          </a:xfrm>
          <a:prstGeom prst="rect">
            <a:avLst/>
          </a:prstGeom>
          <a:noFill/>
        </p:spPr>
        <p:txBody>
          <a:bodyPr wrap="none" rtlCol="0">
            <a:spAutoFit/>
          </a:bodyPr>
          <a:lstStyle/>
          <a:p>
            <a:pPr algn="ctr">
              <a:spcAft>
                <a:spcPts val="600"/>
              </a:spcAft>
            </a:pPr>
            <a:r>
              <a:rPr lang="en-US" sz="1600" dirty="0" smtClean="0">
                <a:ea typeface="Verdana" pitchFamily="34" charset="0"/>
                <a:cs typeface="Verdana" pitchFamily="34" charset="0"/>
              </a:rPr>
              <a:t>Example Documents</a:t>
            </a:r>
          </a:p>
          <a:p>
            <a:pPr algn="ctr">
              <a:spcAft>
                <a:spcPts val="600"/>
              </a:spcAft>
            </a:pPr>
            <a:r>
              <a:rPr lang="en-US" sz="1600" dirty="0" smtClean="0">
                <a:ea typeface="Verdana" pitchFamily="34" charset="0"/>
                <a:cs typeface="Verdana" pitchFamily="34" charset="0"/>
              </a:rPr>
              <a:t> and Templates</a:t>
            </a:r>
            <a:endParaRPr lang="en-US" sz="1600" dirty="0">
              <a:ea typeface="Verdana" pitchFamily="34" charset="0"/>
              <a:cs typeface="Verdana" pitchFamily="34" charset="0"/>
            </a:endParaRPr>
          </a:p>
        </p:txBody>
      </p:sp>
      <p:sp>
        <p:nvSpPr>
          <p:cNvPr id="5" name="TextBox 4"/>
          <p:cNvSpPr txBox="1"/>
          <p:nvPr/>
        </p:nvSpPr>
        <p:spPr>
          <a:xfrm>
            <a:off x="4977917" y="1420504"/>
            <a:ext cx="2443298" cy="661720"/>
          </a:xfrm>
          <a:prstGeom prst="rect">
            <a:avLst/>
          </a:prstGeom>
          <a:noFill/>
        </p:spPr>
        <p:txBody>
          <a:bodyPr wrap="none" rtlCol="0">
            <a:spAutoFit/>
          </a:bodyPr>
          <a:lstStyle/>
          <a:p>
            <a:pPr>
              <a:spcAft>
                <a:spcPts val="600"/>
              </a:spcAft>
            </a:pPr>
            <a:r>
              <a:rPr lang="en-US" sz="1600" dirty="0">
                <a:ea typeface="Verdana" pitchFamily="34" charset="0"/>
                <a:cs typeface="Verdana" pitchFamily="34" charset="0"/>
              </a:rPr>
              <a:t>“</a:t>
            </a:r>
            <a:r>
              <a:rPr lang="en-US" sz="1600" dirty="0" smtClean="0">
                <a:ea typeface="Verdana" pitchFamily="34" charset="0"/>
                <a:cs typeface="Verdana" pitchFamily="34" charset="0"/>
              </a:rPr>
              <a:t>Information </a:t>
            </a:r>
            <a:r>
              <a:rPr lang="en-US" sz="1600" dirty="0">
                <a:ea typeface="Verdana" pitchFamily="34" charset="0"/>
                <a:cs typeface="Verdana" pitchFamily="34" charset="0"/>
              </a:rPr>
              <a:t>Sharing </a:t>
            </a:r>
            <a:r>
              <a:rPr lang="en-US" sz="1600" dirty="0" smtClean="0">
                <a:ea typeface="Verdana" pitchFamily="34" charset="0"/>
                <a:cs typeface="Verdana" pitchFamily="34" charset="0"/>
              </a:rPr>
              <a:t>and</a:t>
            </a:r>
          </a:p>
          <a:p>
            <a:pPr>
              <a:spcAft>
                <a:spcPts val="600"/>
              </a:spcAft>
            </a:pPr>
            <a:r>
              <a:rPr lang="en-US" sz="1600" dirty="0" smtClean="0">
                <a:ea typeface="Verdana" pitchFamily="34" charset="0"/>
                <a:cs typeface="Verdana" pitchFamily="34" charset="0"/>
              </a:rPr>
              <a:t>Embargo Policy”</a:t>
            </a:r>
          </a:p>
        </p:txBody>
      </p:sp>
      <p:sp>
        <p:nvSpPr>
          <p:cNvPr id="7" name="TextBox 6"/>
          <p:cNvSpPr txBox="1"/>
          <p:nvPr/>
        </p:nvSpPr>
        <p:spPr>
          <a:xfrm>
            <a:off x="4977917" y="2508016"/>
            <a:ext cx="1075936" cy="661720"/>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Metrics to</a:t>
            </a:r>
          </a:p>
          <a:p>
            <a:pPr>
              <a:spcAft>
                <a:spcPts val="600"/>
              </a:spcAft>
            </a:pPr>
            <a:r>
              <a:rPr lang="en-US" sz="1600" dirty="0" smtClean="0">
                <a:ea typeface="Verdana" pitchFamily="34" charset="0"/>
                <a:cs typeface="Verdana" pitchFamily="34" charset="0"/>
              </a:rPr>
              <a:t>Collect</a:t>
            </a:r>
          </a:p>
        </p:txBody>
      </p:sp>
      <p:sp>
        <p:nvSpPr>
          <p:cNvPr id="9" name="TextBox 8"/>
          <p:cNvSpPr txBox="1"/>
          <p:nvPr/>
        </p:nvSpPr>
        <p:spPr>
          <a:xfrm>
            <a:off x="4977917" y="3595528"/>
            <a:ext cx="1710725" cy="661720"/>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Communications</a:t>
            </a:r>
          </a:p>
          <a:p>
            <a:pPr>
              <a:spcAft>
                <a:spcPts val="600"/>
              </a:spcAft>
            </a:pPr>
            <a:r>
              <a:rPr lang="en-US" sz="1600" dirty="0" smtClean="0">
                <a:ea typeface="Verdana" pitchFamily="34" charset="0"/>
                <a:cs typeface="Verdana" pitchFamily="34" charset="0"/>
              </a:rPr>
              <a:t>Plan Description</a:t>
            </a:r>
            <a:endParaRPr lang="en-US" sz="1600" dirty="0">
              <a:ea typeface="Verdana" pitchFamily="34" charset="0"/>
              <a:cs typeface="Verdana" pitchFamily="34" charset="0"/>
            </a:endParaRPr>
          </a:p>
        </p:txBody>
      </p:sp>
      <p:sp>
        <p:nvSpPr>
          <p:cNvPr id="21" name="Rounded Rectangle 20"/>
          <p:cNvSpPr/>
          <p:nvPr/>
        </p:nvSpPr>
        <p:spPr>
          <a:xfrm>
            <a:off x="835361" y="5321189"/>
            <a:ext cx="3020291" cy="1163782"/>
          </a:xfrm>
          <a:prstGeom prst="roundRect">
            <a:avLst/>
          </a:prstGeom>
          <a:solidFill>
            <a:schemeClr val="accent1">
              <a:lumMod val="20000"/>
              <a:lumOff val="8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2" name="TextBox 21"/>
          <p:cNvSpPr txBox="1"/>
          <p:nvPr/>
        </p:nvSpPr>
        <p:spPr>
          <a:xfrm>
            <a:off x="1112452" y="5916937"/>
            <a:ext cx="1616148"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“Is informed by”</a:t>
            </a:r>
            <a:endParaRPr lang="en-US" sz="1600" dirty="0">
              <a:ea typeface="Verdana" pitchFamily="34" charset="0"/>
              <a:cs typeface="Verdana" pitchFamily="34" charset="0"/>
            </a:endParaRPr>
          </a:p>
        </p:txBody>
      </p:sp>
      <p:sp>
        <p:nvSpPr>
          <p:cNvPr id="23" name="TextBox 22"/>
          <p:cNvSpPr txBox="1"/>
          <p:nvPr/>
        </p:nvSpPr>
        <p:spPr>
          <a:xfrm>
            <a:off x="1112452" y="5556709"/>
            <a:ext cx="1705916"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”is comprised of”</a:t>
            </a:r>
            <a:endParaRPr lang="en-US" sz="1600" dirty="0">
              <a:ea typeface="Verdana" pitchFamily="34" charset="0"/>
              <a:cs typeface="Verdana" pitchFamily="34" charset="0"/>
            </a:endParaRPr>
          </a:p>
        </p:txBody>
      </p:sp>
      <p:cxnSp>
        <p:nvCxnSpPr>
          <p:cNvPr id="24" name="Straight Arrow Connector 23"/>
          <p:cNvCxnSpPr/>
          <p:nvPr/>
        </p:nvCxnSpPr>
        <p:spPr>
          <a:xfrm>
            <a:off x="2818368" y="5725986"/>
            <a:ext cx="7463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728600" y="6086214"/>
            <a:ext cx="836106"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112452" y="5151912"/>
            <a:ext cx="537327"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spcAft>
                <a:spcPts val="600"/>
              </a:spcAft>
            </a:pPr>
            <a:r>
              <a:rPr lang="en-US" sz="1600" dirty="0" smtClean="0">
                <a:ea typeface="Verdana" pitchFamily="34" charset="0"/>
                <a:cs typeface="Verdana" pitchFamily="34" charset="0"/>
              </a:rPr>
              <a:t>Key</a:t>
            </a:r>
            <a:endParaRPr lang="en-US" sz="1600" dirty="0">
              <a:ea typeface="Verdana" pitchFamily="34" charset="0"/>
              <a:cs typeface="Verdana" pitchFamily="34" charset="0"/>
            </a:endParaRPr>
          </a:p>
        </p:txBody>
      </p:sp>
      <p:cxnSp>
        <p:nvCxnSpPr>
          <p:cNvPr id="28" name="Straight Arrow Connector 27"/>
          <p:cNvCxnSpPr>
            <a:stCxn id="3" idx="3"/>
            <a:endCxn id="5" idx="1"/>
          </p:cNvCxnSpPr>
          <p:nvPr/>
        </p:nvCxnSpPr>
        <p:spPr>
          <a:xfrm flipV="1">
            <a:off x="4041811" y="1751364"/>
            <a:ext cx="936106" cy="1571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 idx="3"/>
            <a:endCxn id="7" idx="1"/>
          </p:cNvCxnSpPr>
          <p:nvPr/>
        </p:nvCxnSpPr>
        <p:spPr>
          <a:xfrm flipV="1">
            <a:off x="4041811" y="2838876"/>
            <a:ext cx="936106" cy="4837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 idx="3"/>
            <a:endCxn id="9" idx="1"/>
          </p:cNvCxnSpPr>
          <p:nvPr/>
        </p:nvCxnSpPr>
        <p:spPr>
          <a:xfrm>
            <a:off x="4041811" y="3322631"/>
            <a:ext cx="936106" cy="6037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977917" y="4682012"/>
            <a:ext cx="2484847" cy="338554"/>
          </a:xfrm>
          <a:prstGeom prst="rect">
            <a:avLst/>
          </a:prstGeom>
          <a:noFill/>
        </p:spPr>
        <p:txBody>
          <a:bodyPr wrap="none" rtlCol="0">
            <a:spAutoFit/>
          </a:bodyPr>
          <a:lstStyle/>
          <a:p>
            <a:pPr>
              <a:spcAft>
                <a:spcPts val="600"/>
              </a:spcAft>
            </a:pPr>
            <a:r>
              <a:rPr lang="en-US" sz="1600" smtClean="0">
                <a:ea typeface="Verdana" pitchFamily="34" charset="0"/>
                <a:cs typeface="Verdana" pitchFamily="34" charset="0"/>
              </a:rPr>
              <a:t>CNA Training Documents</a:t>
            </a:r>
            <a:endParaRPr lang="en-US" sz="1600">
              <a:ea typeface="Verdana" pitchFamily="34" charset="0"/>
              <a:cs typeface="Verdana" pitchFamily="34" charset="0"/>
            </a:endParaRPr>
          </a:p>
        </p:txBody>
      </p:sp>
      <p:cxnSp>
        <p:nvCxnSpPr>
          <p:cNvPr id="6" name="Straight Arrow Connector 5"/>
          <p:cNvCxnSpPr>
            <a:stCxn id="3" idx="3"/>
            <a:endCxn id="2" idx="1"/>
          </p:cNvCxnSpPr>
          <p:nvPr/>
        </p:nvCxnSpPr>
        <p:spPr>
          <a:xfrm>
            <a:off x="4041811" y="3322631"/>
            <a:ext cx="936106" cy="1528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09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CVE Documentation</a:t>
            </a:r>
            <a:endParaRPr lang="en-US" dirty="0"/>
          </a:p>
        </p:txBody>
      </p:sp>
      <p:sp>
        <p:nvSpPr>
          <p:cNvPr id="3" name="Content Placeholder 2"/>
          <p:cNvSpPr>
            <a:spLocks noGrp="1"/>
          </p:cNvSpPr>
          <p:nvPr>
            <p:ph idx="1"/>
          </p:nvPr>
        </p:nvSpPr>
        <p:spPr/>
        <p:txBody>
          <a:bodyPr/>
          <a:lstStyle/>
          <a:p>
            <a:r>
              <a:rPr lang="en-US" dirty="0" smtClean="0"/>
              <a:t>Document </a:t>
            </a:r>
            <a:r>
              <a:rPr lang="en-US" dirty="0" smtClean="0"/>
              <a:t>titles appear in quotes. Otherwise, the names are placeholders.</a:t>
            </a:r>
            <a:endParaRPr lang="en-US" dirty="0"/>
          </a:p>
        </p:txBody>
      </p:sp>
    </p:spTree>
    <p:extLst>
      <p:ext uri="{BB962C8B-B14F-4D97-AF65-F5344CB8AC3E}">
        <p14:creationId xmlns:p14="http://schemas.microsoft.com/office/powerpoint/2010/main" val="96703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Documentation</a:t>
            </a:r>
            <a:endParaRPr lang="en-US" dirty="0"/>
          </a:p>
        </p:txBody>
      </p:sp>
      <p:sp>
        <p:nvSpPr>
          <p:cNvPr id="3" name="Content Placeholder 2"/>
          <p:cNvSpPr>
            <a:spLocks noGrp="1"/>
          </p:cNvSpPr>
          <p:nvPr>
            <p:ph idx="1"/>
          </p:nvPr>
        </p:nvSpPr>
        <p:spPr/>
        <p:txBody>
          <a:bodyPr/>
          <a:lstStyle/>
          <a:p>
            <a:r>
              <a:rPr lang="en-US" dirty="0" smtClean="0"/>
              <a:t>Documents and publications that are intended for public consumption.</a:t>
            </a:r>
          </a:p>
          <a:p>
            <a:r>
              <a:rPr lang="en-US" dirty="0" smtClean="0"/>
              <a:t>Describes various aspects of CVE and the CNA program.</a:t>
            </a:r>
            <a:endParaRPr lang="en-US" dirty="0"/>
          </a:p>
        </p:txBody>
      </p:sp>
    </p:spTree>
    <p:extLst>
      <p:ext uri="{BB962C8B-B14F-4D97-AF65-F5344CB8AC3E}">
        <p14:creationId xmlns:p14="http://schemas.microsoft.com/office/powerpoint/2010/main" val="129632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Documentation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68399030"/>
              </p:ext>
            </p:extLst>
          </p:nvPr>
        </p:nvGraphicFramePr>
        <p:xfrm>
          <a:off x="628650" y="1798819"/>
          <a:ext cx="8210550" cy="3644348"/>
        </p:xfrm>
        <a:graphic>
          <a:graphicData uri="http://schemas.openxmlformats.org/drawingml/2006/table">
            <a:tbl>
              <a:tblPr>
                <a:tableStyleId>{5C22544A-7EE6-4342-B048-85BDC9FD1C3A}</a:tableStyleId>
              </a:tblPr>
              <a:tblGrid>
                <a:gridCol w="1840631"/>
                <a:gridCol w="6369919"/>
              </a:tblGrid>
              <a:tr h="277406">
                <a:tc>
                  <a:txBody>
                    <a:bodyPr/>
                    <a:lstStyle/>
                    <a:p>
                      <a:pPr algn="l" fontAlgn="b"/>
                      <a:r>
                        <a:rPr lang="en-US" sz="1100" b="1" i="0" u="none" strike="noStrike" baseline="0" dirty="0" smtClean="0">
                          <a:solidFill>
                            <a:srgbClr val="000000"/>
                          </a:solidFill>
                          <a:effectLst/>
                          <a:latin typeface="+mn-lt"/>
                        </a:rPr>
                        <a:t>Document</a:t>
                      </a:r>
                      <a:endParaRPr lang="en-US" sz="1100" b="1" i="0" u="none" strike="noStrike" baseline="0" dirty="0">
                        <a:solidFill>
                          <a:srgbClr val="000000"/>
                        </a:solidFill>
                        <a:effectLst/>
                        <a:latin typeface="+mn-lt"/>
                      </a:endParaRPr>
                    </a:p>
                  </a:txBody>
                  <a:tcPr marL="9525" marR="9525" marT="9525" marB="0" anchor="b"/>
                </a:tc>
                <a:tc>
                  <a:txBody>
                    <a:bodyPr/>
                    <a:lstStyle/>
                    <a:p>
                      <a:pPr algn="l" fontAlgn="b"/>
                      <a:r>
                        <a:rPr lang="en-US" sz="1100" b="1" i="0" u="none" strike="noStrike" baseline="0" dirty="0" smtClean="0">
                          <a:solidFill>
                            <a:srgbClr val="000000"/>
                          </a:solidFill>
                          <a:effectLst/>
                          <a:latin typeface="+mn-lt"/>
                        </a:rPr>
                        <a:t>Description</a:t>
                      </a:r>
                      <a:endParaRPr lang="en-US" sz="1100" b="1" i="0" u="none" strike="noStrike" baseline="0" dirty="0">
                        <a:solidFill>
                          <a:srgbClr val="000000"/>
                        </a:solidFill>
                        <a:effectLst/>
                        <a:latin typeface="+mn-lt"/>
                      </a:endParaRPr>
                    </a:p>
                  </a:txBody>
                  <a:tcPr marL="9525" marR="9525" marT="9525" marB="0" anchor="b"/>
                </a:tc>
              </a:tr>
              <a:tr h="270623">
                <a:tc>
                  <a:txBody>
                    <a:bodyPr/>
                    <a:lstStyle/>
                    <a:p>
                      <a:pPr algn="l" fontAlgn="b"/>
                      <a:r>
                        <a:rPr lang="en-US" sz="1100" b="0" i="0" u="none" strike="noStrike" baseline="0" dirty="0" smtClean="0">
                          <a:solidFill>
                            <a:srgbClr val="000000"/>
                          </a:solidFill>
                          <a:effectLst/>
                          <a:latin typeface="+mn-lt"/>
                        </a:rPr>
                        <a:t>CNA Web Page</a:t>
                      </a:r>
                      <a:endParaRPr lang="en-US" sz="1100" b="0" i="0" u="none" strike="noStrike" baseline="0" dirty="0">
                        <a:solidFill>
                          <a:srgbClr val="000000"/>
                        </a:solidFill>
                        <a:effectLst/>
                        <a:latin typeface="+mn-lt"/>
                      </a:endParaRPr>
                    </a:p>
                  </a:txBody>
                  <a:tcPr marL="9525" marR="9525" marT="9525" marB="0" anchor="b"/>
                </a:tc>
                <a:tc>
                  <a:txBody>
                    <a:bodyPr/>
                    <a:lstStyle/>
                    <a:p>
                      <a:pPr algn="l" fontAlgn="b"/>
                      <a:r>
                        <a:rPr lang="en-US" sz="1100" b="0" i="0" u="none" strike="noStrike" baseline="0" dirty="0" smtClean="0">
                          <a:solidFill>
                            <a:srgbClr val="000000"/>
                          </a:solidFill>
                          <a:effectLst/>
                          <a:latin typeface="+mn-lt"/>
                        </a:rPr>
                        <a:t>http://</a:t>
                      </a:r>
                      <a:r>
                        <a:rPr lang="en-US" sz="1100" b="0" i="0" u="none" strike="noStrike" baseline="0" dirty="0" err="1" smtClean="0">
                          <a:solidFill>
                            <a:srgbClr val="000000"/>
                          </a:solidFill>
                          <a:effectLst/>
                          <a:latin typeface="+mn-lt"/>
                        </a:rPr>
                        <a:t>cve.mitre.org</a:t>
                      </a:r>
                      <a:r>
                        <a:rPr lang="en-US" sz="1100" b="0" i="0" u="none" strike="noStrike" baseline="0" dirty="0" smtClean="0">
                          <a:solidFill>
                            <a:srgbClr val="000000"/>
                          </a:solidFill>
                          <a:effectLst/>
                          <a:latin typeface="+mn-lt"/>
                        </a:rPr>
                        <a:t>/</a:t>
                      </a:r>
                      <a:r>
                        <a:rPr lang="en-US" sz="1100" b="0" i="0" u="none" strike="noStrike" baseline="0" dirty="0" err="1" smtClean="0">
                          <a:solidFill>
                            <a:srgbClr val="000000"/>
                          </a:solidFill>
                          <a:effectLst/>
                          <a:latin typeface="+mn-lt"/>
                        </a:rPr>
                        <a:t>cve</a:t>
                      </a:r>
                      <a:r>
                        <a:rPr lang="en-US" sz="1100" b="0" i="0" u="none" strike="noStrike" baseline="0" dirty="0" smtClean="0">
                          <a:solidFill>
                            <a:srgbClr val="000000"/>
                          </a:solidFill>
                          <a:effectLst/>
                          <a:latin typeface="+mn-lt"/>
                        </a:rPr>
                        <a:t>/</a:t>
                      </a:r>
                      <a:r>
                        <a:rPr lang="en-US" sz="1100" b="0" i="0" u="none" strike="noStrike" baseline="0" dirty="0" err="1" smtClean="0">
                          <a:solidFill>
                            <a:srgbClr val="000000"/>
                          </a:solidFill>
                          <a:effectLst/>
                          <a:latin typeface="+mn-lt"/>
                        </a:rPr>
                        <a:t>cna.html</a:t>
                      </a:r>
                      <a:endParaRPr lang="en-US" sz="1100" b="0" i="0" u="none" strike="noStrike" baseline="0" dirty="0">
                        <a:solidFill>
                          <a:srgbClr val="000000"/>
                        </a:solidFill>
                        <a:effectLst/>
                        <a:latin typeface="+mn-lt"/>
                      </a:endParaRPr>
                    </a:p>
                  </a:txBody>
                  <a:tcPr marL="9525" marR="9525" marT="9525" marB="0" anchor="b"/>
                </a:tc>
              </a:tr>
              <a:tr h="371148">
                <a:tc>
                  <a:txBody>
                    <a:bodyPr/>
                    <a:lstStyle/>
                    <a:p>
                      <a:pPr algn="l" fontAlgn="b"/>
                      <a:r>
                        <a:rPr lang="en-US" sz="1100" b="0" i="0" u="none" strike="noStrike" baseline="0" dirty="0" smtClean="0">
                          <a:solidFill>
                            <a:srgbClr val="000000"/>
                          </a:solidFill>
                          <a:effectLst/>
                          <a:latin typeface="+mn-lt"/>
                        </a:rPr>
                        <a:t>How to use the CVE Request form</a:t>
                      </a:r>
                      <a:endParaRPr lang="en-US" sz="1100" b="0" i="0" u="none" strike="noStrike" baseline="0" dirty="0">
                        <a:solidFill>
                          <a:srgbClr val="000000"/>
                        </a:solidFill>
                        <a:effectLst/>
                        <a:latin typeface="+mn-lt"/>
                      </a:endParaRPr>
                    </a:p>
                  </a:txBody>
                  <a:tcPr marL="9525" marR="9525" marT="9525" marB="0" anchor="b"/>
                </a:tc>
                <a:tc>
                  <a:txBody>
                    <a:bodyPr/>
                    <a:lstStyle/>
                    <a:p>
                      <a:pPr algn="l" fontAlgn="b"/>
                      <a:r>
                        <a:rPr lang="en-US" sz="1100" b="0" i="0" u="none" strike="noStrike" baseline="0" dirty="0" smtClean="0">
                          <a:solidFill>
                            <a:srgbClr val="000000"/>
                          </a:solidFill>
                          <a:effectLst/>
                          <a:latin typeface="+mn-lt"/>
                        </a:rPr>
                        <a:t>A step-by-step document explaining how to use the CVE Request form for various requests.</a:t>
                      </a:r>
                      <a:endParaRPr lang="en-US" sz="1100" b="0" i="0" u="none" strike="noStrike" baseline="0" dirty="0">
                        <a:solidFill>
                          <a:srgbClr val="000000"/>
                        </a:solidFill>
                        <a:effectLst/>
                        <a:latin typeface="+mn-lt"/>
                      </a:endParaRPr>
                    </a:p>
                  </a:txBody>
                  <a:tcPr marL="9525" marR="9525" marT="9525" marB="0" anchor="b"/>
                </a:tc>
              </a:tr>
              <a:tr h="732044">
                <a:tc>
                  <a:txBody>
                    <a:bodyPr/>
                    <a:lstStyle/>
                    <a:p>
                      <a:pPr algn="l" fontAlgn="b"/>
                      <a:r>
                        <a:rPr lang="en-US" sz="1100" u="none" strike="noStrike" baseline="0" dirty="0" smtClean="0">
                          <a:effectLst/>
                          <a:latin typeface="+mn-lt"/>
                        </a:rPr>
                        <a:t>“CVE Definitions for CNAs”</a:t>
                      </a:r>
                      <a:endParaRPr lang="en-US" sz="1100" b="0" i="0" u="none" strike="noStrike" baseline="0" dirty="0">
                        <a:solidFill>
                          <a:srgbClr val="000000"/>
                        </a:solidFill>
                        <a:effectLst/>
                        <a:latin typeface="+mn-lt"/>
                      </a:endParaRPr>
                    </a:p>
                  </a:txBody>
                  <a:tcPr marL="9525" marR="9525" marT="9525" marB="0" anchor="b"/>
                </a:tc>
                <a:tc>
                  <a:txBody>
                    <a:bodyPr/>
                    <a:lstStyle/>
                    <a:p>
                      <a:pPr algn="l" fontAlgn="b"/>
                      <a:r>
                        <a:rPr lang="en-US" sz="1100" u="none" strike="noStrike" baseline="0" dirty="0">
                          <a:effectLst/>
                          <a:latin typeface="+mn-lt"/>
                        </a:rPr>
                        <a:t>These definitions give CNAs an understanding of terms that are used throughout the CVE Program. Whenever anyone within the CVE Program uses these terms in the context of CVE operations, CNAs should interpret the meanings of those terms based on these definitions.</a:t>
                      </a:r>
                      <a:endParaRPr lang="en-US" sz="1100" b="0" i="0" u="none" strike="noStrike" baseline="0" dirty="0">
                        <a:solidFill>
                          <a:srgbClr val="000000"/>
                        </a:solidFill>
                        <a:effectLst/>
                        <a:latin typeface="+mn-lt"/>
                      </a:endParaRPr>
                    </a:p>
                  </a:txBody>
                  <a:tcPr marL="9525" marR="9525" marT="9525" marB="0" anchor="b"/>
                </a:tc>
              </a:tr>
              <a:tr h="371148">
                <a:tc>
                  <a:txBody>
                    <a:bodyPr/>
                    <a:lstStyle/>
                    <a:p>
                      <a:pPr algn="l" fontAlgn="b"/>
                      <a:r>
                        <a:rPr lang="en-US" sz="1100" b="0" i="0" u="none" strike="noStrike" baseline="0" dirty="0" smtClean="0">
                          <a:solidFill>
                            <a:srgbClr val="000000"/>
                          </a:solidFill>
                          <a:effectLst/>
                          <a:latin typeface="+mn-lt"/>
                        </a:rPr>
                        <a:t>CVE FAQ (on CVE website)</a:t>
                      </a:r>
                      <a:endParaRPr lang="en-US" sz="1100" b="0" i="0" u="none" strike="noStrike" baseline="0" dirty="0">
                        <a:solidFill>
                          <a:srgbClr val="000000"/>
                        </a:solidFill>
                        <a:effectLst/>
                        <a:latin typeface="+mn-lt"/>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baseline="0" dirty="0" smtClean="0">
                          <a:solidFill>
                            <a:srgbClr val="000000"/>
                          </a:solidFill>
                          <a:effectLst/>
                          <a:latin typeface="+mn-lt"/>
                        </a:rPr>
                        <a:t>Frequently asked questions listed on the CVE website for the general public.</a:t>
                      </a:r>
                    </a:p>
                  </a:txBody>
                  <a:tcPr marL="9525" marR="9525" marT="9525" marB="0" anchor="b"/>
                </a:tc>
              </a:tr>
              <a:tr h="551596">
                <a:tc>
                  <a:txBody>
                    <a:bodyPr/>
                    <a:lstStyle/>
                    <a:p>
                      <a:pPr algn="l" fontAlgn="b"/>
                      <a:r>
                        <a:rPr lang="fi-FI" sz="1100" u="none" strike="noStrike" baseline="0" dirty="0" smtClean="0">
                          <a:effectLst/>
                          <a:latin typeface="+mn-lt"/>
                        </a:rPr>
                        <a:t>”CVE 101”</a:t>
                      </a:r>
                      <a:endParaRPr lang="fi-FI" sz="1100" b="0" i="0" u="none" strike="noStrike" baseline="0" dirty="0">
                        <a:solidFill>
                          <a:srgbClr val="000000"/>
                        </a:solidFill>
                        <a:effectLst/>
                        <a:latin typeface="+mn-lt"/>
                      </a:endParaRPr>
                    </a:p>
                  </a:txBody>
                  <a:tcPr marL="9525" marR="9525" marT="9525" marB="0" anchor="b"/>
                </a:tc>
                <a:tc>
                  <a:txBody>
                    <a:bodyPr/>
                    <a:lstStyle/>
                    <a:p>
                      <a:pPr algn="l" fontAlgn="b"/>
                      <a:r>
                        <a:rPr lang="en-US" sz="1100" u="none" strike="noStrike" baseline="0" dirty="0">
                          <a:effectLst/>
                          <a:latin typeface="+mn-lt"/>
                        </a:rPr>
                        <a:t>1. What CVE is; 2. The value of CVE; 3. How it works; 4. The CNA program; 5. Why the CNA program is valuable; 6. How the CNA program functions; 7. How the CNA program ties into Federation; 8. How to participate</a:t>
                      </a:r>
                      <a:endParaRPr lang="en-US" sz="1100" b="0" i="0" u="none" strike="noStrike" baseline="0" dirty="0">
                        <a:solidFill>
                          <a:srgbClr val="000000"/>
                        </a:solidFill>
                        <a:effectLst/>
                        <a:latin typeface="+mn-lt"/>
                      </a:endParaRPr>
                    </a:p>
                  </a:txBody>
                  <a:tcPr marL="9525" marR="9525" marT="9525" marB="0" anchor="b"/>
                </a:tc>
              </a:tr>
              <a:tr h="371148">
                <a:tc>
                  <a:txBody>
                    <a:bodyPr/>
                    <a:lstStyle/>
                    <a:p>
                      <a:pPr algn="l" fontAlgn="b"/>
                      <a:r>
                        <a:rPr lang="en-US" sz="1100" u="none" strike="noStrike" baseline="0" dirty="0" smtClean="0">
                          <a:effectLst/>
                          <a:latin typeface="+mn-lt"/>
                        </a:rPr>
                        <a:t>“CVE Terms </a:t>
                      </a:r>
                      <a:r>
                        <a:rPr lang="en-US" sz="1100" u="none" strike="noStrike" baseline="0" dirty="0">
                          <a:effectLst/>
                          <a:latin typeface="+mn-lt"/>
                        </a:rPr>
                        <a:t>of </a:t>
                      </a:r>
                      <a:r>
                        <a:rPr lang="en-US" sz="1100" u="none" strike="noStrike" baseline="0" dirty="0" smtClean="0">
                          <a:effectLst/>
                          <a:latin typeface="+mn-lt"/>
                        </a:rPr>
                        <a:t>Use”</a:t>
                      </a:r>
                      <a:endParaRPr lang="en-US" sz="1100" b="0" i="0" u="none" strike="noStrike" baseline="0" dirty="0">
                        <a:solidFill>
                          <a:srgbClr val="000000"/>
                        </a:solidFill>
                        <a:effectLst/>
                        <a:latin typeface="+mn-lt"/>
                      </a:endParaRPr>
                    </a:p>
                  </a:txBody>
                  <a:tcPr marL="9525" marR="9525" marT="9525" marB="0" anchor="b"/>
                </a:tc>
                <a:tc>
                  <a:txBody>
                    <a:bodyPr/>
                    <a:lstStyle/>
                    <a:p>
                      <a:pPr algn="l" fontAlgn="b"/>
                      <a:r>
                        <a:rPr lang="en-US" sz="1100" u="none" strike="noStrike" baseline="0" dirty="0">
                          <a:effectLst/>
                          <a:latin typeface="+mn-lt"/>
                        </a:rPr>
                        <a:t>This is the standard Terms of Use </a:t>
                      </a:r>
                      <a:r>
                        <a:rPr lang="en-US" sz="1100" u="none" strike="noStrike" baseline="0" dirty="0" smtClean="0">
                          <a:effectLst/>
                          <a:latin typeface="+mn-lt"/>
                        </a:rPr>
                        <a:t>(</a:t>
                      </a:r>
                      <a:r>
                        <a:rPr lang="en-US" sz="1100" u="none" strike="noStrike" baseline="0" dirty="0" err="1" smtClean="0">
                          <a:effectLst/>
                          <a:latin typeface="+mn-lt"/>
                        </a:rPr>
                        <a:t>ToU</a:t>
                      </a:r>
                      <a:r>
                        <a:rPr lang="en-US" sz="1100" u="none" strike="noStrike" baseline="0" dirty="0" smtClean="0">
                          <a:effectLst/>
                          <a:latin typeface="+mn-lt"/>
                        </a:rPr>
                        <a:t>) that </a:t>
                      </a:r>
                      <a:r>
                        <a:rPr lang="en-US" sz="1100" u="none" strike="noStrike" baseline="0" dirty="0">
                          <a:effectLst/>
                          <a:latin typeface="+mn-lt"/>
                        </a:rPr>
                        <a:t>applies to all CVE content. All CNAs must follow these </a:t>
                      </a:r>
                      <a:r>
                        <a:rPr lang="en-US" sz="1100" u="none" strike="noStrike" baseline="0" dirty="0" err="1">
                          <a:effectLst/>
                          <a:latin typeface="+mn-lt"/>
                        </a:rPr>
                        <a:t>ToU</a:t>
                      </a:r>
                      <a:r>
                        <a:rPr lang="en-US" sz="1100" u="none" strike="noStrike" baseline="0" dirty="0">
                          <a:effectLst/>
                          <a:latin typeface="+mn-lt"/>
                        </a:rPr>
                        <a:t> and post them publicly or refer to them.</a:t>
                      </a:r>
                      <a:endParaRPr lang="en-US" sz="1100" b="0" i="0" u="none" strike="noStrike" baseline="0" dirty="0">
                        <a:solidFill>
                          <a:srgbClr val="000000"/>
                        </a:solidFill>
                        <a:effectLst/>
                        <a:latin typeface="+mn-lt"/>
                      </a:endParaRPr>
                    </a:p>
                  </a:txBody>
                  <a:tcPr marL="9525" marR="9525" marT="9525" marB="0" anchor="b"/>
                </a:tc>
              </a:tr>
              <a:tr h="699235">
                <a:tc>
                  <a:txBody>
                    <a:bodyPr/>
                    <a:lstStyle/>
                    <a:p>
                      <a:pPr algn="l" fontAlgn="b"/>
                      <a:r>
                        <a:rPr lang="en-US" sz="1100" u="none" strike="noStrike" baseline="0" dirty="0" smtClean="0">
                          <a:effectLst/>
                          <a:latin typeface="+mn-lt"/>
                        </a:rPr>
                        <a:t>Federation Description whitepaper</a:t>
                      </a:r>
                      <a:endParaRPr lang="en-US" sz="1100" b="0" i="0" u="none" strike="noStrike" baseline="0" dirty="0">
                        <a:solidFill>
                          <a:srgbClr val="000000"/>
                        </a:solidFill>
                        <a:effectLst/>
                        <a:latin typeface="+mn-lt"/>
                      </a:endParaRPr>
                    </a:p>
                  </a:txBody>
                  <a:tcPr marL="9525" marR="9525" marT="9525" marB="0" anchor="b"/>
                </a:tc>
                <a:tc>
                  <a:txBody>
                    <a:bodyPr/>
                    <a:lstStyle/>
                    <a:p>
                      <a:pPr algn="l" fontAlgn="b"/>
                      <a:r>
                        <a:rPr lang="en-US" sz="1100" u="none" strike="noStrike" baseline="0" dirty="0" smtClean="0">
                          <a:effectLst/>
                          <a:latin typeface="+mn-lt"/>
                        </a:rPr>
                        <a:t>This document specifically addresses the changes being made to CVE with regard to the federating CNAs. The content will mirror the content in the CVE 101 brief, but the format will be a white paper. For the general public.</a:t>
                      </a:r>
                      <a:endParaRPr lang="en-US" sz="1100" b="0" i="0" u="none" strike="noStrike" baseline="0" dirty="0">
                        <a:solidFill>
                          <a:srgbClr val="000000"/>
                        </a:solidFill>
                        <a:effectLst/>
                        <a:latin typeface="+mn-lt"/>
                      </a:endParaRPr>
                    </a:p>
                  </a:txBody>
                  <a:tcPr marL="9525" marR="9525" marT="9525" marB="0" anchor="b"/>
                </a:tc>
              </a:tr>
            </a:tbl>
          </a:graphicData>
        </a:graphic>
      </p:graphicFrame>
    </p:spTree>
    <p:extLst>
      <p:ext uri="{BB962C8B-B14F-4D97-AF65-F5344CB8AC3E}">
        <p14:creationId xmlns:p14="http://schemas.microsoft.com/office/powerpoint/2010/main" val="113242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0744" y="3238416"/>
            <a:ext cx="2408032"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Program Documentation</a:t>
            </a:r>
            <a:endParaRPr lang="en-US" sz="1600" dirty="0">
              <a:ea typeface="Verdana" pitchFamily="34" charset="0"/>
              <a:cs typeface="Verdana" pitchFamily="34" charset="0"/>
            </a:endParaRPr>
          </a:p>
        </p:txBody>
      </p:sp>
      <p:sp>
        <p:nvSpPr>
          <p:cNvPr id="7" name="TextBox 6"/>
          <p:cNvSpPr txBox="1"/>
          <p:nvPr/>
        </p:nvSpPr>
        <p:spPr>
          <a:xfrm>
            <a:off x="4281506" y="3749522"/>
            <a:ext cx="1144865"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“CVE 101”</a:t>
            </a:r>
            <a:endParaRPr lang="en-US" sz="1600" dirty="0">
              <a:ea typeface="Verdana" pitchFamily="34" charset="0"/>
              <a:cs typeface="Verdana" pitchFamily="34" charset="0"/>
            </a:endParaRPr>
          </a:p>
        </p:txBody>
      </p:sp>
      <p:sp>
        <p:nvSpPr>
          <p:cNvPr id="9" name="TextBox 8"/>
          <p:cNvSpPr txBox="1"/>
          <p:nvPr/>
        </p:nvSpPr>
        <p:spPr>
          <a:xfrm>
            <a:off x="4281506" y="2966545"/>
            <a:ext cx="2725361"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CVE FAQ (on CVE website)</a:t>
            </a:r>
            <a:endParaRPr lang="en-US" sz="1600" dirty="0">
              <a:ea typeface="Verdana" pitchFamily="34" charset="0"/>
              <a:cs typeface="Verdana" pitchFamily="34" charset="0"/>
            </a:endParaRPr>
          </a:p>
        </p:txBody>
      </p:sp>
      <p:sp>
        <p:nvSpPr>
          <p:cNvPr id="15" name="TextBox 14"/>
          <p:cNvSpPr txBox="1"/>
          <p:nvPr/>
        </p:nvSpPr>
        <p:spPr>
          <a:xfrm>
            <a:off x="4283687" y="4532813"/>
            <a:ext cx="2099754" cy="338554"/>
          </a:xfrm>
          <a:prstGeom prst="rect">
            <a:avLst/>
          </a:prstGeom>
          <a:noFill/>
        </p:spPr>
        <p:txBody>
          <a:bodyPr wrap="square" rtlCol="0">
            <a:spAutoFit/>
          </a:bodyPr>
          <a:lstStyle/>
          <a:p>
            <a:pPr>
              <a:spcAft>
                <a:spcPts val="600"/>
              </a:spcAft>
            </a:pPr>
            <a:r>
              <a:rPr lang="en-US" sz="1600" dirty="0" smtClean="0">
                <a:ea typeface="Verdana" pitchFamily="34" charset="0"/>
                <a:cs typeface="Verdana" pitchFamily="34" charset="0"/>
              </a:rPr>
              <a:t>“CVE Terms of Use”</a:t>
            </a:r>
            <a:endParaRPr lang="en-US" sz="1600" dirty="0">
              <a:ea typeface="Verdana" pitchFamily="34" charset="0"/>
              <a:cs typeface="Verdana" pitchFamily="34" charset="0"/>
            </a:endParaRPr>
          </a:p>
        </p:txBody>
      </p:sp>
      <p:sp>
        <p:nvSpPr>
          <p:cNvPr id="17" name="TextBox 16"/>
          <p:cNvSpPr txBox="1"/>
          <p:nvPr/>
        </p:nvSpPr>
        <p:spPr>
          <a:xfrm>
            <a:off x="4281506" y="1400434"/>
            <a:ext cx="3457328" cy="338554"/>
          </a:xfrm>
          <a:prstGeom prst="rect">
            <a:avLst/>
          </a:prstGeom>
          <a:noFill/>
        </p:spPr>
        <p:txBody>
          <a:bodyPr wrap="square" rtlCol="0">
            <a:spAutoFit/>
          </a:bodyPr>
          <a:lstStyle/>
          <a:p>
            <a:pPr>
              <a:spcAft>
                <a:spcPts val="600"/>
              </a:spcAft>
            </a:pPr>
            <a:r>
              <a:rPr lang="en-US" sz="1600" dirty="0" smtClean="0">
                <a:ea typeface="Verdana" pitchFamily="34" charset="0"/>
                <a:cs typeface="Verdana" pitchFamily="34" charset="0"/>
              </a:rPr>
              <a:t>How to use the CVE Request form</a:t>
            </a:r>
            <a:endParaRPr lang="en-US" sz="1600" dirty="0">
              <a:ea typeface="Verdana" pitchFamily="34" charset="0"/>
              <a:cs typeface="Verdana" pitchFamily="34" charset="0"/>
            </a:endParaRPr>
          </a:p>
        </p:txBody>
      </p:sp>
      <p:sp>
        <p:nvSpPr>
          <p:cNvPr id="11" name="TextBox 10"/>
          <p:cNvSpPr txBox="1"/>
          <p:nvPr/>
        </p:nvSpPr>
        <p:spPr>
          <a:xfrm>
            <a:off x="4281506" y="2183568"/>
            <a:ext cx="2648482"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“CVE Definitions for CNAs”</a:t>
            </a:r>
            <a:endParaRPr lang="en-US" sz="1600" dirty="0">
              <a:ea typeface="Verdana" pitchFamily="34" charset="0"/>
              <a:cs typeface="Verdana" pitchFamily="34" charset="0"/>
            </a:endParaRPr>
          </a:p>
        </p:txBody>
      </p:sp>
      <p:sp>
        <p:nvSpPr>
          <p:cNvPr id="62" name="Rounded Rectangle 61"/>
          <p:cNvSpPr/>
          <p:nvPr/>
        </p:nvSpPr>
        <p:spPr>
          <a:xfrm>
            <a:off x="835361" y="5321189"/>
            <a:ext cx="3020291" cy="1163782"/>
          </a:xfrm>
          <a:prstGeom prst="roundRect">
            <a:avLst/>
          </a:prstGeom>
          <a:solidFill>
            <a:schemeClr val="accent1">
              <a:lumMod val="20000"/>
              <a:lumOff val="8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3" name="TextBox 62"/>
          <p:cNvSpPr txBox="1"/>
          <p:nvPr/>
        </p:nvSpPr>
        <p:spPr>
          <a:xfrm>
            <a:off x="1112452" y="5916937"/>
            <a:ext cx="1616148"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“Is informed by”</a:t>
            </a:r>
            <a:endParaRPr lang="en-US" sz="1600" dirty="0">
              <a:ea typeface="Verdana" pitchFamily="34" charset="0"/>
              <a:cs typeface="Verdana" pitchFamily="34" charset="0"/>
            </a:endParaRPr>
          </a:p>
        </p:txBody>
      </p:sp>
      <p:sp>
        <p:nvSpPr>
          <p:cNvPr id="64" name="TextBox 63"/>
          <p:cNvSpPr txBox="1"/>
          <p:nvPr/>
        </p:nvSpPr>
        <p:spPr>
          <a:xfrm>
            <a:off x="1112452" y="5556709"/>
            <a:ext cx="1705916"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”is comprised of”</a:t>
            </a:r>
            <a:endParaRPr lang="en-US" sz="1600" dirty="0">
              <a:ea typeface="Verdana" pitchFamily="34" charset="0"/>
              <a:cs typeface="Verdana" pitchFamily="34" charset="0"/>
            </a:endParaRPr>
          </a:p>
        </p:txBody>
      </p:sp>
      <p:cxnSp>
        <p:nvCxnSpPr>
          <p:cNvPr id="65" name="Straight Arrow Connector 64"/>
          <p:cNvCxnSpPr/>
          <p:nvPr/>
        </p:nvCxnSpPr>
        <p:spPr>
          <a:xfrm>
            <a:off x="2818368" y="5725986"/>
            <a:ext cx="7463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728600" y="6086214"/>
            <a:ext cx="836106"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112452" y="5151912"/>
            <a:ext cx="537327"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spcAft>
                <a:spcPts val="600"/>
              </a:spcAft>
            </a:pPr>
            <a:r>
              <a:rPr lang="en-US" sz="1600" dirty="0" smtClean="0">
                <a:ea typeface="Verdana" pitchFamily="34" charset="0"/>
                <a:cs typeface="Verdana" pitchFamily="34" charset="0"/>
              </a:rPr>
              <a:t>Key</a:t>
            </a:r>
            <a:endParaRPr lang="en-US" sz="1600" dirty="0">
              <a:ea typeface="Verdana" pitchFamily="34" charset="0"/>
              <a:cs typeface="Verdana" pitchFamily="34" charset="0"/>
            </a:endParaRPr>
          </a:p>
        </p:txBody>
      </p:sp>
      <p:cxnSp>
        <p:nvCxnSpPr>
          <p:cNvPr id="106" name="Straight Arrow Connector 105"/>
          <p:cNvCxnSpPr>
            <a:stCxn id="5" idx="3"/>
            <a:endCxn id="17" idx="1"/>
          </p:cNvCxnSpPr>
          <p:nvPr/>
        </p:nvCxnSpPr>
        <p:spPr>
          <a:xfrm flipV="1">
            <a:off x="3118776" y="1569711"/>
            <a:ext cx="1162730" cy="183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 idx="3"/>
            <a:endCxn id="11" idx="1"/>
          </p:cNvCxnSpPr>
          <p:nvPr/>
        </p:nvCxnSpPr>
        <p:spPr>
          <a:xfrm flipV="1">
            <a:off x="3118776" y="2352845"/>
            <a:ext cx="1162730" cy="1054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5" idx="3"/>
            <a:endCxn id="9" idx="1"/>
          </p:cNvCxnSpPr>
          <p:nvPr/>
        </p:nvCxnSpPr>
        <p:spPr>
          <a:xfrm flipV="1">
            <a:off x="3118776" y="3135822"/>
            <a:ext cx="1162730" cy="2718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5" idx="3"/>
            <a:endCxn id="7" idx="1"/>
          </p:cNvCxnSpPr>
          <p:nvPr/>
        </p:nvCxnSpPr>
        <p:spPr>
          <a:xfrm>
            <a:off x="3118776" y="3407693"/>
            <a:ext cx="1162730" cy="511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5" idx="3"/>
            <a:endCxn id="15" idx="1"/>
          </p:cNvCxnSpPr>
          <p:nvPr/>
        </p:nvCxnSpPr>
        <p:spPr>
          <a:xfrm>
            <a:off x="3118776" y="3407693"/>
            <a:ext cx="1164911" cy="1294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5" idx="3"/>
            <a:endCxn id="129" idx="1"/>
          </p:cNvCxnSpPr>
          <p:nvPr/>
        </p:nvCxnSpPr>
        <p:spPr>
          <a:xfrm>
            <a:off x="3118776" y="3407693"/>
            <a:ext cx="1162729" cy="2080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4281505" y="786340"/>
            <a:ext cx="1615570"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CNA Web Page</a:t>
            </a:r>
            <a:endParaRPr lang="en-US" sz="1600" dirty="0">
              <a:ea typeface="Verdana" pitchFamily="34" charset="0"/>
              <a:cs typeface="Verdana" pitchFamily="34" charset="0"/>
            </a:endParaRPr>
          </a:p>
        </p:txBody>
      </p:sp>
      <p:cxnSp>
        <p:nvCxnSpPr>
          <p:cNvPr id="127" name="Straight Arrow Connector 126"/>
          <p:cNvCxnSpPr>
            <a:stCxn id="5" idx="3"/>
            <a:endCxn id="123" idx="1"/>
          </p:cNvCxnSpPr>
          <p:nvPr/>
        </p:nvCxnSpPr>
        <p:spPr>
          <a:xfrm flipV="1">
            <a:off x="3118776" y="955617"/>
            <a:ext cx="1162729" cy="2452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281505" y="5318873"/>
            <a:ext cx="3457329" cy="338554"/>
          </a:xfrm>
          <a:prstGeom prst="rect">
            <a:avLst/>
          </a:prstGeom>
          <a:noFill/>
        </p:spPr>
        <p:txBody>
          <a:bodyPr wrap="square" rtlCol="0">
            <a:spAutoFit/>
          </a:bodyPr>
          <a:lstStyle/>
          <a:p>
            <a:pPr>
              <a:spcAft>
                <a:spcPts val="600"/>
              </a:spcAft>
            </a:pPr>
            <a:r>
              <a:rPr lang="en-US" sz="1600" dirty="0" smtClean="0">
                <a:ea typeface="Verdana" pitchFamily="34" charset="0"/>
                <a:cs typeface="Verdana" pitchFamily="34" charset="0"/>
              </a:rPr>
              <a:t>Federation Description Whitepaper</a:t>
            </a:r>
            <a:endParaRPr lang="en-US" sz="1600" dirty="0">
              <a:ea typeface="Verdana" pitchFamily="34" charset="0"/>
              <a:cs typeface="Verdana" pitchFamily="34" charset="0"/>
            </a:endParaRPr>
          </a:p>
        </p:txBody>
      </p:sp>
    </p:spTree>
    <p:extLst>
      <p:ext uri="{BB962C8B-B14F-4D97-AF65-F5344CB8AC3E}">
        <p14:creationId xmlns:p14="http://schemas.microsoft.com/office/powerpoint/2010/main" val="65742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98091" y="3238416"/>
            <a:ext cx="1144865"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“CVE 101”</a:t>
            </a:r>
            <a:endParaRPr lang="en-US" sz="1600" dirty="0">
              <a:ea typeface="Verdana" pitchFamily="34" charset="0"/>
              <a:cs typeface="Verdana" pitchFamily="34" charset="0"/>
            </a:endParaRPr>
          </a:p>
        </p:txBody>
      </p:sp>
      <p:sp>
        <p:nvSpPr>
          <p:cNvPr id="9" name="TextBox 8"/>
          <p:cNvSpPr txBox="1"/>
          <p:nvPr/>
        </p:nvSpPr>
        <p:spPr>
          <a:xfrm>
            <a:off x="4281506" y="2758726"/>
            <a:ext cx="1213730"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“CVE FAQ”</a:t>
            </a:r>
            <a:endParaRPr lang="en-US" sz="1600" dirty="0">
              <a:ea typeface="Verdana" pitchFamily="34" charset="0"/>
              <a:cs typeface="Verdana" pitchFamily="34" charset="0"/>
            </a:endParaRPr>
          </a:p>
        </p:txBody>
      </p:sp>
      <p:sp>
        <p:nvSpPr>
          <p:cNvPr id="15" name="TextBox 14"/>
          <p:cNvSpPr txBox="1"/>
          <p:nvPr/>
        </p:nvSpPr>
        <p:spPr>
          <a:xfrm>
            <a:off x="4281506" y="3536640"/>
            <a:ext cx="2099754" cy="338554"/>
          </a:xfrm>
          <a:prstGeom prst="rect">
            <a:avLst/>
          </a:prstGeom>
          <a:noFill/>
        </p:spPr>
        <p:txBody>
          <a:bodyPr wrap="square" rtlCol="0">
            <a:spAutoFit/>
          </a:bodyPr>
          <a:lstStyle/>
          <a:p>
            <a:pPr>
              <a:spcAft>
                <a:spcPts val="600"/>
              </a:spcAft>
            </a:pPr>
            <a:r>
              <a:rPr lang="en-US" sz="1600" dirty="0" smtClean="0">
                <a:ea typeface="Verdana" pitchFamily="34" charset="0"/>
                <a:cs typeface="Verdana" pitchFamily="34" charset="0"/>
              </a:rPr>
              <a:t>“CVE Terms of Use”</a:t>
            </a:r>
            <a:endParaRPr lang="en-US" sz="1600" dirty="0">
              <a:ea typeface="Verdana" pitchFamily="34" charset="0"/>
              <a:cs typeface="Verdana" pitchFamily="34" charset="0"/>
            </a:endParaRPr>
          </a:p>
        </p:txBody>
      </p:sp>
      <p:sp>
        <p:nvSpPr>
          <p:cNvPr id="19" name="TextBox 18"/>
          <p:cNvSpPr txBox="1"/>
          <p:nvPr/>
        </p:nvSpPr>
        <p:spPr>
          <a:xfrm>
            <a:off x="4281505" y="4314554"/>
            <a:ext cx="3457329" cy="338554"/>
          </a:xfrm>
          <a:prstGeom prst="rect">
            <a:avLst/>
          </a:prstGeom>
          <a:noFill/>
        </p:spPr>
        <p:txBody>
          <a:bodyPr wrap="square" rtlCol="0">
            <a:spAutoFit/>
          </a:bodyPr>
          <a:lstStyle/>
          <a:p>
            <a:pPr>
              <a:spcAft>
                <a:spcPts val="600"/>
              </a:spcAft>
            </a:pPr>
            <a:r>
              <a:rPr lang="en-US" sz="1600" dirty="0" smtClean="0">
                <a:ea typeface="Verdana" pitchFamily="34" charset="0"/>
                <a:cs typeface="Verdana" pitchFamily="34" charset="0"/>
              </a:rPr>
              <a:t>Federation Description </a:t>
            </a:r>
            <a:r>
              <a:rPr lang="en-US" sz="1600" dirty="0" smtClean="0">
                <a:ea typeface="Verdana" pitchFamily="34" charset="0"/>
                <a:cs typeface="Verdana" pitchFamily="34" charset="0"/>
              </a:rPr>
              <a:t>whitepaper</a:t>
            </a:r>
            <a:endParaRPr lang="en-US" sz="1600" dirty="0">
              <a:ea typeface="Verdana" pitchFamily="34" charset="0"/>
              <a:cs typeface="Verdana" pitchFamily="34" charset="0"/>
            </a:endParaRPr>
          </a:p>
        </p:txBody>
      </p:sp>
      <p:sp>
        <p:nvSpPr>
          <p:cNvPr id="11" name="TextBox 10"/>
          <p:cNvSpPr txBox="1"/>
          <p:nvPr/>
        </p:nvSpPr>
        <p:spPr>
          <a:xfrm>
            <a:off x="4281506" y="1975749"/>
            <a:ext cx="2648482"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“CVE Definitions for CNAs”</a:t>
            </a:r>
            <a:endParaRPr lang="en-US" sz="1600" dirty="0">
              <a:ea typeface="Verdana" pitchFamily="34" charset="0"/>
              <a:cs typeface="Verdana" pitchFamily="34" charset="0"/>
            </a:endParaRPr>
          </a:p>
        </p:txBody>
      </p:sp>
      <p:sp>
        <p:nvSpPr>
          <p:cNvPr id="62" name="Rounded Rectangle 61"/>
          <p:cNvSpPr/>
          <p:nvPr/>
        </p:nvSpPr>
        <p:spPr>
          <a:xfrm>
            <a:off x="835361" y="5321189"/>
            <a:ext cx="3020291" cy="1163782"/>
          </a:xfrm>
          <a:prstGeom prst="roundRect">
            <a:avLst/>
          </a:prstGeom>
          <a:solidFill>
            <a:schemeClr val="accent1">
              <a:lumMod val="20000"/>
              <a:lumOff val="8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3" name="TextBox 62"/>
          <p:cNvSpPr txBox="1"/>
          <p:nvPr/>
        </p:nvSpPr>
        <p:spPr>
          <a:xfrm>
            <a:off x="1112452" y="5916937"/>
            <a:ext cx="1616148"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“Is informed by”</a:t>
            </a:r>
            <a:endParaRPr lang="en-US" sz="1600" dirty="0">
              <a:ea typeface="Verdana" pitchFamily="34" charset="0"/>
              <a:cs typeface="Verdana" pitchFamily="34" charset="0"/>
            </a:endParaRPr>
          </a:p>
        </p:txBody>
      </p:sp>
      <p:sp>
        <p:nvSpPr>
          <p:cNvPr id="64" name="TextBox 63"/>
          <p:cNvSpPr txBox="1"/>
          <p:nvPr/>
        </p:nvSpPr>
        <p:spPr>
          <a:xfrm>
            <a:off x="1112452" y="5556709"/>
            <a:ext cx="1705916"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”is comprised of”</a:t>
            </a:r>
            <a:endParaRPr lang="en-US" sz="1600" dirty="0">
              <a:ea typeface="Verdana" pitchFamily="34" charset="0"/>
              <a:cs typeface="Verdana" pitchFamily="34" charset="0"/>
            </a:endParaRPr>
          </a:p>
        </p:txBody>
      </p:sp>
      <p:cxnSp>
        <p:nvCxnSpPr>
          <p:cNvPr id="65" name="Straight Arrow Connector 64"/>
          <p:cNvCxnSpPr/>
          <p:nvPr/>
        </p:nvCxnSpPr>
        <p:spPr>
          <a:xfrm>
            <a:off x="2818368" y="5725986"/>
            <a:ext cx="7463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728600" y="6086214"/>
            <a:ext cx="836106"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112452" y="5151912"/>
            <a:ext cx="537327"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spcAft>
                <a:spcPts val="600"/>
              </a:spcAft>
            </a:pPr>
            <a:r>
              <a:rPr lang="en-US" sz="1600" dirty="0" smtClean="0">
                <a:ea typeface="Verdana" pitchFamily="34" charset="0"/>
                <a:cs typeface="Verdana" pitchFamily="34" charset="0"/>
              </a:rPr>
              <a:t>Key</a:t>
            </a:r>
            <a:endParaRPr lang="en-US" sz="1600" dirty="0">
              <a:ea typeface="Verdana" pitchFamily="34" charset="0"/>
              <a:cs typeface="Verdana" pitchFamily="34" charset="0"/>
            </a:endParaRPr>
          </a:p>
        </p:txBody>
      </p:sp>
      <p:cxnSp>
        <p:nvCxnSpPr>
          <p:cNvPr id="3" name="Straight Arrow Connector 2"/>
          <p:cNvCxnSpPr>
            <a:stCxn id="7" idx="3"/>
            <a:endCxn id="11" idx="1"/>
          </p:cNvCxnSpPr>
          <p:nvPr/>
        </p:nvCxnSpPr>
        <p:spPr>
          <a:xfrm flipV="1">
            <a:off x="3142956" y="2145026"/>
            <a:ext cx="1138550" cy="126266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7" idx="3"/>
            <a:endCxn id="9" idx="1"/>
          </p:cNvCxnSpPr>
          <p:nvPr/>
        </p:nvCxnSpPr>
        <p:spPr>
          <a:xfrm flipV="1">
            <a:off x="3142956" y="2928003"/>
            <a:ext cx="1138550" cy="47969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a:endCxn id="15" idx="1"/>
          </p:cNvCxnSpPr>
          <p:nvPr/>
        </p:nvCxnSpPr>
        <p:spPr>
          <a:xfrm>
            <a:off x="3142956" y="3407693"/>
            <a:ext cx="1138550" cy="29822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19" idx="1"/>
          </p:cNvCxnSpPr>
          <p:nvPr/>
        </p:nvCxnSpPr>
        <p:spPr>
          <a:xfrm>
            <a:off x="3142956" y="3407693"/>
            <a:ext cx="1138549" cy="107613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97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CNA Web Page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1386196"/>
              </p:ext>
            </p:extLst>
          </p:nvPr>
        </p:nvGraphicFramePr>
        <p:xfrm>
          <a:off x="628650" y="2125265"/>
          <a:ext cx="8210550" cy="3198817"/>
        </p:xfrm>
        <a:graphic>
          <a:graphicData uri="http://schemas.openxmlformats.org/drawingml/2006/table">
            <a:tbl>
              <a:tblPr>
                <a:tableStyleId>{5C22544A-7EE6-4342-B048-85BDC9FD1C3A}</a:tableStyleId>
              </a:tblPr>
              <a:tblGrid>
                <a:gridCol w="1921242"/>
                <a:gridCol w="6289308"/>
              </a:tblGrid>
              <a:tr h="236936">
                <a:tc>
                  <a:txBody>
                    <a:bodyPr/>
                    <a:lstStyle/>
                    <a:p>
                      <a:pPr algn="l" fontAlgn="b"/>
                      <a:r>
                        <a:rPr lang="en-US" sz="1100" b="1" i="0" u="none" strike="noStrike" baseline="0" dirty="0" smtClean="0">
                          <a:solidFill>
                            <a:srgbClr val="000000"/>
                          </a:solidFill>
                          <a:effectLst/>
                          <a:latin typeface="+mn-lt"/>
                        </a:rPr>
                        <a:t>Document</a:t>
                      </a:r>
                      <a:endParaRPr lang="en-US" sz="1100" b="1" i="0" u="none" strike="noStrike" baseline="0" dirty="0">
                        <a:solidFill>
                          <a:srgbClr val="000000"/>
                        </a:solidFill>
                        <a:effectLst/>
                        <a:latin typeface="+mn-lt"/>
                      </a:endParaRPr>
                    </a:p>
                  </a:txBody>
                  <a:tcPr marL="9525" marR="9525" marT="9525" marB="0" anchor="b"/>
                </a:tc>
                <a:tc>
                  <a:txBody>
                    <a:bodyPr/>
                    <a:lstStyle/>
                    <a:p>
                      <a:pPr algn="l" fontAlgn="b"/>
                      <a:r>
                        <a:rPr lang="en-US" sz="1100" b="1" i="0" u="none" strike="noStrike" baseline="0" dirty="0" smtClean="0">
                          <a:solidFill>
                            <a:srgbClr val="000000"/>
                          </a:solidFill>
                          <a:effectLst/>
                          <a:latin typeface="+mn-lt"/>
                        </a:rPr>
                        <a:t>Description</a:t>
                      </a:r>
                      <a:endParaRPr lang="en-US" sz="1100" b="1" i="0" u="none" strike="noStrike" baseline="0" dirty="0">
                        <a:solidFill>
                          <a:srgbClr val="000000"/>
                        </a:solidFill>
                        <a:effectLst/>
                        <a:latin typeface="+mn-lt"/>
                      </a:endParaRPr>
                    </a:p>
                  </a:txBody>
                  <a:tcPr marL="9525" marR="9525" marT="9525" marB="0" anchor="b"/>
                </a:tc>
              </a:tr>
              <a:tr h="236936">
                <a:tc>
                  <a:txBody>
                    <a:bodyPr/>
                    <a:lstStyle/>
                    <a:p>
                      <a:pPr algn="l" fontAlgn="b"/>
                      <a:r>
                        <a:rPr lang="en-US" sz="1100" b="0" i="0" u="none" strike="noStrike" baseline="0" dirty="0" smtClean="0">
                          <a:solidFill>
                            <a:srgbClr val="000000"/>
                          </a:solidFill>
                          <a:effectLst/>
                          <a:latin typeface="+mn-lt"/>
                        </a:rPr>
                        <a:t>Web documentation tree</a:t>
                      </a:r>
                      <a:endParaRPr lang="en-US" sz="1100" b="0" i="0" u="none" strike="noStrike" baseline="0" dirty="0">
                        <a:solidFill>
                          <a:srgbClr val="000000"/>
                        </a:solidFill>
                        <a:effectLst/>
                        <a:latin typeface="+mn-lt"/>
                      </a:endParaRPr>
                    </a:p>
                  </a:txBody>
                  <a:tcPr marL="9525" marR="9525" marT="9525" marB="0" anchor="b"/>
                </a:tc>
                <a:tc>
                  <a:txBody>
                    <a:bodyPr/>
                    <a:lstStyle/>
                    <a:p>
                      <a:pPr algn="l" fontAlgn="b"/>
                      <a:r>
                        <a:rPr lang="en-US" sz="1100" b="0" i="0" u="none" strike="noStrike" baseline="0" dirty="0" smtClean="0">
                          <a:solidFill>
                            <a:srgbClr val="000000"/>
                          </a:solidFill>
                          <a:effectLst/>
                          <a:latin typeface="+mn-lt"/>
                        </a:rPr>
                        <a:t>Workflow-based listing of all the CNA documentation</a:t>
                      </a:r>
                      <a:endParaRPr lang="en-US" sz="1100" b="0" i="0" u="none" strike="noStrike" baseline="0" dirty="0">
                        <a:solidFill>
                          <a:srgbClr val="000000"/>
                        </a:solidFill>
                        <a:effectLst/>
                        <a:latin typeface="+mn-lt"/>
                      </a:endParaRPr>
                    </a:p>
                  </a:txBody>
                  <a:tcPr marL="9525" marR="9525" marT="9525" marB="0" anchor="b"/>
                </a:tc>
              </a:tr>
              <a:tr h="236936">
                <a:tc>
                  <a:txBody>
                    <a:bodyPr/>
                    <a:lstStyle/>
                    <a:p>
                      <a:pPr algn="l" fontAlgn="b"/>
                      <a:r>
                        <a:rPr lang="en-US" sz="1100" b="0" i="0" u="none" strike="noStrike" baseline="0" dirty="0" smtClean="0">
                          <a:solidFill>
                            <a:srgbClr val="000000"/>
                          </a:solidFill>
                          <a:effectLst/>
                          <a:latin typeface="+mn-lt"/>
                        </a:rPr>
                        <a:t>CVE Request form Version 2 </a:t>
                      </a:r>
                      <a:endParaRPr lang="en-US" sz="1100" b="0" i="0" u="none" strike="noStrike" baseline="0" dirty="0">
                        <a:solidFill>
                          <a:srgbClr val="000000"/>
                        </a:solidFill>
                        <a:effectLst/>
                        <a:latin typeface="+mn-lt"/>
                      </a:endParaRPr>
                    </a:p>
                  </a:txBody>
                  <a:tcPr marL="9525" marR="9525" marT="9525" marB="0" anchor="b"/>
                </a:tc>
                <a:tc>
                  <a:txBody>
                    <a:bodyPr/>
                    <a:lstStyle/>
                    <a:p>
                      <a:pPr algn="l" fontAlgn="b"/>
                      <a:r>
                        <a:rPr lang="en-US" sz="1100" b="0" i="0" u="none" strike="noStrike" baseline="0" dirty="0" smtClean="0">
                          <a:solidFill>
                            <a:srgbClr val="000000"/>
                          </a:solidFill>
                          <a:effectLst/>
                          <a:latin typeface="+mn-lt"/>
                        </a:rPr>
                        <a:t>A version of the form that fixes the problems identified to-date.</a:t>
                      </a:r>
                      <a:endParaRPr lang="en-US" sz="1100" b="0" i="0" u="none" strike="noStrike" baseline="0" dirty="0">
                        <a:solidFill>
                          <a:srgbClr val="000000"/>
                        </a:solidFill>
                        <a:effectLst/>
                        <a:latin typeface="+mn-lt"/>
                      </a:endParaRPr>
                    </a:p>
                  </a:txBody>
                  <a:tcPr marL="9525" marR="9525" marT="9525" marB="0" anchor="b"/>
                </a:tc>
              </a:tr>
              <a:tr h="236936">
                <a:tc>
                  <a:txBody>
                    <a:bodyPr/>
                    <a:lstStyle/>
                    <a:p>
                      <a:pPr algn="l" fontAlgn="b"/>
                      <a:r>
                        <a:rPr lang="en-US" sz="1100" b="0" i="0" u="none" strike="noStrike" baseline="0" dirty="0" smtClean="0">
                          <a:solidFill>
                            <a:srgbClr val="000000"/>
                          </a:solidFill>
                          <a:effectLst/>
                          <a:latin typeface="Calibri" charset="0"/>
                        </a:rPr>
                        <a:t>CVE ID lifecycle</a:t>
                      </a:r>
                      <a:endParaRPr lang="en-US" sz="1100" b="0" i="0" u="none" strike="noStrike" baseline="0" dirty="0">
                        <a:solidFill>
                          <a:srgbClr val="000000"/>
                        </a:solidFill>
                        <a:effectLst/>
                        <a:latin typeface="Calibri" charset="0"/>
                      </a:endParaRPr>
                    </a:p>
                  </a:txBody>
                  <a:tcPr marL="9525" marR="9525" marT="9525" marB="0" anchor="b"/>
                </a:tc>
                <a:tc>
                  <a:txBody>
                    <a:bodyPr/>
                    <a:lstStyle/>
                    <a:p>
                      <a:pPr algn="l" fontAlgn="b"/>
                      <a:r>
                        <a:rPr lang="en-US" sz="1100" b="0" i="0" u="none" strike="noStrike" baseline="0" dirty="0" smtClean="0">
                          <a:solidFill>
                            <a:srgbClr val="000000"/>
                          </a:solidFill>
                          <a:effectLst/>
                          <a:latin typeface="Calibri" charset="0"/>
                        </a:rPr>
                        <a:t>Overall process for the creation and maintenance of CVE IDs. This is a high-level document.</a:t>
                      </a:r>
                      <a:endParaRPr lang="en-US" sz="1100" b="0" i="0" u="none" strike="noStrike" baseline="0" dirty="0">
                        <a:solidFill>
                          <a:srgbClr val="000000"/>
                        </a:solidFill>
                        <a:effectLst/>
                        <a:latin typeface="Calibri" charset="0"/>
                      </a:endParaRPr>
                    </a:p>
                  </a:txBody>
                  <a:tcPr marL="9525" marR="9525" marT="9525" marB="0" anchor="b"/>
                </a:tc>
              </a:tr>
              <a:tr h="236936">
                <a:tc>
                  <a:txBody>
                    <a:bodyPr/>
                    <a:lstStyle/>
                    <a:p>
                      <a:pPr algn="l" fontAlgn="b"/>
                      <a:r>
                        <a:rPr lang="en-US" sz="1100" b="0" i="0" u="none" strike="noStrike" baseline="0" dirty="0" smtClean="0">
                          <a:solidFill>
                            <a:srgbClr val="000000"/>
                          </a:solidFill>
                          <a:effectLst/>
                          <a:latin typeface="Calibri" charset="0"/>
                        </a:rPr>
                        <a:t>CNA List</a:t>
                      </a:r>
                      <a:endParaRPr lang="en-US" sz="1100" b="0" i="0" u="none" strike="noStrike" baseline="0" dirty="0">
                        <a:solidFill>
                          <a:srgbClr val="000000"/>
                        </a:solidFill>
                        <a:effectLst/>
                        <a:latin typeface="Calibri" charset="0"/>
                      </a:endParaRPr>
                    </a:p>
                  </a:txBody>
                  <a:tcPr marL="9525" marR="9525" marT="9525" marB="0" anchor="b"/>
                </a:tc>
                <a:tc>
                  <a:txBody>
                    <a:bodyPr/>
                    <a:lstStyle/>
                    <a:p>
                      <a:pPr algn="l" fontAlgn="b"/>
                      <a:r>
                        <a:rPr lang="en-US" sz="1100" b="0" i="0" u="none" strike="noStrike" baseline="0" dirty="0" smtClean="0">
                          <a:solidFill>
                            <a:srgbClr val="000000"/>
                          </a:solidFill>
                          <a:effectLst/>
                          <a:latin typeface="Calibri" charset="0"/>
                        </a:rPr>
                        <a:t>Public list of Participating CNAs and how to contact them.</a:t>
                      </a:r>
                      <a:endParaRPr lang="en-US" sz="1100" b="0" i="0" u="none" strike="noStrike" baseline="0" dirty="0">
                        <a:solidFill>
                          <a:srgbClr val="000000"/>
                        </a:solidFill>
                        <a:effectLst/>
                        <a:latin typeface="Calibri" charset="0"/>
                      </a:endParaRPr>
                    </a:p>
                  </a:txBody>
                  <a:tcPr marL="9525" marR="9525" marT="9525" marB="0" anchor="b"/>
                </a:tc>
              </a:tr>
              <a:tr h="526570">
                <a:tc>
                  <a:txBody>
                    <a:bodyPr/>
                    <a:lstStyle/>
                    <a:p>
                      <a:pPr algn="l" fontAlgn="b"/>
                      <a:r>
                        <a:rPr lang="en-US" sz="1100" u="none" strike="noStrike" baseline="0" dirty="0" smtClean="0">
                          <a:effectLst/>
                        </a:rPr>
                        <a:t>“CVE Definitions for CNAs”</a:t>
                      </a:r>
                      <a:endParaRPr lang="en-US" sz="1100" b="0" i="0" u="none" strike="noStrike" baseline="0" dirty="0">
                        <a:solidFill>
                          <a:srgbClr val="000000"/>
                        </a:solidFill>
                        <a:effectLst/>
                        <a:latin typeface="Calibri" charset="0"/>
                      </a:endParaRPr>
                    </a:p>
                  </a:txBody>
                  <a:tcPr marL="9525" marR="9525" marT="9525" marB="0" anchor="b"/>
                </a:tc>
                <a:tc>
                  <a:txBody>
                    <a:bodyPr/>
                    <a:lstStyle/>
                    <a:p>
                      <a:pPr algn="l" fontAlgn="b"/>
                      <a:r>
                        <a:rPr lang="en-US" sz="1100" u="none" strike="noStrike" baseline="0" dirty="0">
                          <a:effectLst/>
                        </a:rPr>
                        <a:t>These definitions give CNAs an understanding of terms that are used throughout the CVE Program. Whenever anyone within the CVE Program uses these terms in the context of CVE operations, CNAs should interpret the meanings of those terms based on these definitions.</a:t>
                      </a:r>
                      <a:endParaRPr lang="en-US" sz="1100" b="0" i="0" u="none" strike="noStrike" baseline="0" dirty="0">
                        <a:solidFill>
                          <a:srgbClr val="000000"/>
                        </a:solidFill>
                        <a:effectLst/>
                        <a:latin typeface="Calibri" charset="0"/>
                      </a:endParaRPr>
                    </a:p>
                  </a:txBody>
                  <a:tcPr marL="9525" marR="9525" marT="9525" marB="0" anchor="b"/>
                </a:tc>
              </a:tr>
              <a:tr h="237095">
                <a:tc>
                  <a:txBody>
                    <a:bodyPr/>
                    <a:lstStyle/>
                    <a:p>
                      <a:pPr algn="l" fontAlgn="b"/>
                      <a:r>
                        <a:rPr lang="en-US" sz="1100" b="0" i="0" u="none" strike="noStrike" baseline="0" dirty="0" smtClean="0">
                          <a:solidFill>
                            <a:srgbClr val="000000"/>
                          </a:solidFill>
                          <a:effectLst/>
                          <a:latin typeface="Calibri" charset="0"/>
                        </a:rPr>
                        <a:t>CVE FAQ (on CVE website)</a:t>
                      </a:r>
                      <a:endParaRPr lang="en-US" sz="1100" b="0" i="0" u="none" strike="noStrike" baseline="0" dirty="0">
                        <a:solidFill>
                          <a:srgbClr val="000000"/>
                        </a:solidFill>
                        <a:effectLst/>
                        <a:latin typeface="Calibri" charset="0"/>
                      </a:endParaRPr>
                    </a:p>
                  </a:txBody>
                  <a:tcPr marL="9525" marR="9525" marT="9525" marB="0" anchor="b"/>
                </a:tc>
                <a:tc>
                  <a:txBody>
                    <a:bodyPr/>
                    <a:lstStyle/>
                    <a:p>
                      <a:pPr algn="l" fontAlgn="b"/>
                      <a:r>
                        <a:rPr lang="en-US" sz="1100" b="0" i="0" u="none" strike="noStrike" baseline="0" dirty="0" smtClean="0">
                          <a:solidFill>
                            <a:srgbClr val="000000"/>
                          </a:solidFill>
                          <a:effectLst/>
                          <a:latin typeface="Calibri" charset="0"/>
                        </a:rPr>
                        <a:t>Frequently asked questions listed on the CVE website for the general public.</a:t>
                      </a:r>
                      <a:endParaRPr lang="en-US" sz="1100" b="0" i="0" u="none" strike="noStrike" baseline="0" dirty="0">
                        <a:solidFill>
                          <a:srgbClr val="000000"/>
                        </a:solidFill>
                        <a:effectLst/>
                        <a:latin typeface="Calibri" charset="0"/>
                      </a:endParaRPr>
                    </a:p>
                  </a:txBody>
                  <a:tcPr marL="9525" marR="9525" marT="9525" marB="0" anchor="b"/>
                </a:tc>
              </a:tr>
              <a:tr h="566890">
                <a:tc>
                  <a:txBody>
                    <a:bodyPr/>
                    <a:lstStyle/>
                    <a:p>
                      <a:pPr algn="l" fontAlgn="b"/>
                      <a:r>
                        <a:rPr lang="fi-FI" sz="1100" u="none" strike="noStrike" baseline="0" dirty="0" smtClean="0">
                          <a:effectLst/>
                        </a:rPr>
                        <a:t>”CVE 101”</a:t>
                      </a:r>
                      <a:endParaRPr lang="fi-FI" sz="1100" b="0" i="0" u="none" strike="noStrike" baseline="0" dirty="0">
                        <a:solidFill>
                          <a:srgbClr val="000000"/>
                        </a:solidFill>
                        <a:effectLst/>
                        <a:latin typeface="Calibri" charset="0"/>
                      </a:endParaRPr>
                    </a:p>
                  </a:txBody>
                  <a:tcPr marL="9525" marR="9525" marT="9525" marB="0" anchor="b"/>
                </a:tc>
                <a:tc>
                  <a:txBody>
                    <a:bodyPr/>
                    <a:lstStyle/>
                    <a:p>
                      <a:pPr algn="l" fontAlgn="b"/>
                      <a:r>
                        <a:rPr lang="en-US" sz="1100" u="none" strike="noStrike" baseline="0" dirty="0">
                          <a:effectLst/>
                        </a:rPr>
                        <a:t>1. What CVE is; 2. The value of CVE; 3. How it works; 4. The CNA program; 5. Why the CNA program is valuable; 6. How the CNA program functions; 7. How the CNA program ties into Federation; 8. How to participate</a:t>
                      </a:r>
                      <a:endParaRPr lang="en-US" sz="1100" b="0" i="0" u="none" strike="noStrike" baseline="0" dirty="0">
                        <a:solidFill>
                          <a:srgbClr val="000000"/>
                        </a:solidFill>
                        <a:effectLst/>
                        <a:latin typeface="Calibri" charset="0"/>
                      </a:endParaRPr>
                    </a:p>
                  </a:txBody>
                  <a:tcPr marL="9525" marR="9525" marT="9525" marB="0" anchor="b"/>
                </a:tc>
              </a:tr>
              <a:tr h="341791">
                <a:tc>
                  <a:txBody>
                    <a:bodyPr/>
                    <a:lstStyle/>
                    <a:p>
                      <a:pPr algn="l" fontAlgn="b"/>
                      <a:r>
                        <a:rPr lang="en-US" sz="1100" b="0" i="0" u="none" strike="noStrike" baseline="0" dirty="0" smtClean="0">
                          <a:solidFill>
                            <a:srgbClr val="000000"/>
                          </a:solidFill>
                          <a:effectLst/>
                          <a:latin typeface="Calibri" charset="0"/>
                        </a:rPr>
                        <a:t>“CNA 101”</a:t>
                      </a:r>
                      <a:endParaRPr lang="en-US" sz="1100" b="0" i="0" u="none" strike="noStrike" baseline="0" dirty="0">
                        <a:solidFill>
                          <a:srgbClr val="000000"/>
                        </a:solidFill>
                        <a:effectLst/>
                        <a:latin typeface="Calibri" charset="0"/>
                      </a:endParaRPr>
                    </a:p>
                  </a:txBody>
                  <a:tcPr marL="9525" marR="9525" marT="9525" marB="0" anchor="b"/>
                </a:tc>
                <a:tc>
                  <a:txBody>
                    <a:bodyPr/>
                    <a:lstStyle/>
                    <a:p>
                      <a:pPr algn="l" fontAlgn="b"/>
                      <a:r>
                        <a:rPr lang="en-US" sz="1100" b="0" i="0" u="none" strike="noStrike" baseline="0" dirty="0" smtClean="0">
                          <a:solidFill>
                            <a:srgbClr val="000000"/>
                          </a:solidFill>
                          <a:effectLst/>
                          <a:latin typeface="Calibri" charset="0"/>
                        </a:rPr>
                        <a:t>1. What are CNAs?; 2. Why Does CVE Need CNAs?; 3. Why Become a CNA?; 4: How to Become a CNA</a:t>
                      </a:r>
                      <a:endParaRPr lang="en-US" sz="1100" b="0" i="0" u="none" strike="noStrike" baseline="0" dirty="0">
                        <a:solidFill>
                          <a:srgbClr val="000000"/>
                        </a:solidFill>
                        <a:effectLst/>
                        <a:latin typeface="Calibri" charset="0"/>
                      </a:endParaRPr>
                    </a:p>
                  </a:txBody>
                  <a:tcPr marL="9525" marR="9525" marT="9525" marB="0" anchor="b"/>
                </a:tc>
              </a:tr>
              <a:tr h="341791">
                <a:tc>
                  <a:txBody>
                    <a:bodyPr/>
                    <a:lstStyle/>
                    <a:p>
                      <a:pPr algn="l" fontAlgn="b"/>
                      <a:r>
                        <a:rPr lang="en-US" sz="1100" b="0" i="0" u="none" strike="noStrike" baseline="0" dirty="0" smtClean="0">
                          <a:solidFill>
                            <a:srgbClr val="000000"/>
                          </a:solidFill>
                          <a:effectLst/>
                          <a:latin typeface="Calibri" charset="0"/>
                        </a:rPr>
                        <a:t>Researcher Guidelines</a:t>
                      </a:r>
                      <a:endParaRPr lang="en-US" sz="1100" b="0" i="0" u="none" strike="noStrike" baseline="0" dirty="0">
                        <a:solidFill>
                          <a:srgbClr val="000000"/>
                        </a:solidFill>
                        <a:effectLst/>
                        <a:latin typeface="Calibri" charset="0"/>
                      </a:endParaRPr>
                    </a:p>
                  </a:txBody>
                  <a:tcPr marL="9525" marR="9525" marT="9525" marB="0" anchor="b"/>
                </a:tc>
                <a:tc>
                  <a:txBody>
                    <a:bodyPr/>
                    <a:lstStyle/>
                    <a:p>
                      <a:pPr algn="l" fontAlgn="b"/>
                      <a:r>
                        <a:rPr lang="en-US" sz="1100" b="0" i="0" u="none" strike="noStrike" baseline="0" dirty="0" smtClean="0">
                          <a:solidFill>
                            <a:srgbClr val="000000"/>
                          </a:solidFill>
                          <a:effectLst/>
                          <a:latin typeface="Calibri" charset="0"/>
                        </a:rPr>
                        <a:t>For researchers, the process and standards that they should follow when making CVE requests.</a:t>
                      </a:r>
                      <a:endParaRPr lang="en-US" sz="1100" b="0" i="0" u="none" strike="noStrike" baseline="0" dirty="0">
                        <a:solidFill>
                          <a:srgbClr val="000000"/>
                        </a:solidFill>
                        <a:effectLst/>
                        <a:latin typeface="Calibri" charset="0"/>
                      </a:endParaRPr>
                    </a:p>
                  </a:txBody>
                  <a:tcPr marL="9525" marR="9525" marT="9525" marB="0" anchor="b"/>
                </a:tc>
              </a:tr>
            </a:tbl>
          </a:graphicData>
        </a:graphic>
      </p:graphicFrame>
    </p:spTree>
    <p:extLst>
      <p:ext uri="{BB962C8B-B14F-4D97-AF65-F5344CB8AC3E}">
        <p14:creationId xmlns:p14="http://schemas.microsoft.com/office/powerpoint/2010/main" val="166699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86315" y="2943190"/>
            <a:ext cx="1144865"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“CVE 101”</a:t>
            </a:r>
            <a:endParaRPr lang="en-US" sz="1600" dirty="0">
              <a:ea typeface="Verdana" pitchFamily="34" charset="0"/>
              <a:cs typeface="Verdana" pitchFamily="34" charset="0"/>
            </a:endParaRPr>
          </a:p>
        </p:txBody>
      </p:sp>
      <p:sp>
        <p:nvSpPr>
          <p:cNvPr id="9" name="TextBox 8"/>
          <p:cNvSpPr txBox="1"/>
          <p:nvPr/>
        </p:nvSpPr>
        <p:spPr>
          <a:xfrm>
            <a:off x="4586315" y="2275882"/>
            <a:ext cx="1189685"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‘CVE FAQ”</a:t>
            </a:r>
            <a:endParaRPr lang="en-US" sz="1600" dirty="0">
              <a:ea typeface="Verdana" pitchFamily="34" charset="0"/>
              <a:cs typeface="Verdana" pitchFamily="34" charset="0"/>
            </a:endParaRPr>
          </a:p>
        </p:txBody>
      </p:sp>
      <p:sp>
        <p:nvSpPr>
          <p:cNvPr id="13" name="TextBox 12"/>
          <p:cNvSpPr txBox="1"/>
          <p:nvPr/>
        </p:nvSpPr>
        <p:spPr>
          <a:xfrm>
            <a:off x="1403400" y="3219940"/>
            <a:ext cx="1615570"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CNA Web Page</a:t>
            </a:r>
          </a:p>
        </p:txBody>
      </p:sp>
      <p:sp>
        <p:nvSpPr>
          <p:cNvPr id="15" name="TextBox 14"/>
          <p:cNvSpPr txBox="1"/>
          <p:nvPr/>
        </p:nvSpPr>
        <p:spPr>
          <a:xfrm>
            <a:off x="4586315" y="4277806"/>
            <a:ext cx="2099754" cy="338554"/>
          </a:xfrm>
          <a:prstGeom prst="rect">
            <a:avLst/>
          </a:prstGeom>
          <a:noFill/>
        </p:spPr>
        <p:txBody>
          <a:bodyPr wrap="square" rtlCol="0">
            <a:spAutoFit/>
          </a:bodyPr>
          <a:lstStyle/>
          <a:p>
            <a:pPr>
              <a:spcAft>
                <a:spcPts val="600"/>
              </a:spcAft>
            </a:pPr>
            <a:r>
              <a:rPr lang="en-US" sz="1600" dirty="0" smtClean="0">
                <a:ea typeface="Verdana" pitchFamily="34" charset="0"/>
                <a:cs typeface="Verdana" pitchFamily="34" charset="0"/>
              </a:rPr>
              <a:t>“CVE Terms of Use”</a:t>
            </a:r>
            <a:endParaRPr lang="en-US" sz="1600" dirty="0">
              <a:ea typeface="Verdana" pitchFamily="34" charset="0"/>
              <a:cs typeface="Verdana" pitchFamily="34" charset="0"/>
            </a:endParaRPr>
          </a:p>
        </p:txBody>
      </p:sp>
      <p:sp>
        <p:nvSpPr>
          <p:cNvPr id="19" name="TextBox 18"/>
          <p:cNvSpPr txBox="1"/>
          <p:nvPr/>
        </p:nvSpPr>
        <p:spPr>
          <a:xfrm>
            <a:off x="4586314" y="4968623"/>
            <a:ext cx="3457329" cy="338554"/>
          </a:xfrm>
          <a:prstGeom prst="rect">
            <a:avLst/>
          </a:prstGeom>
          <a:noFill/>
        </p:spPr>
        <p:txBody>
          <a:bodyPr wrap="square" rtlCol="0">
            <a:spAutoFit/>
          </a:bodyPr>
          <a:lstStyle/>
          <a:p>
            <a:pPr>
              <a:spcAft>
                <a:spcPts val="600"/>
              </a:spcAft>
            </a:pPr>
            <a:r>
              <a:rPr lang="en-US" sz="1600" dirty="0" smtClean="0">
                <a:ea typeface="Verdana" pitchFamily="34" charset="0"/>
                <a:cs typeface="Verdana" pitchFamily="34" charset="0"/>
              </a:rPr>
              <a:t>Federation Description Whitepaper</a:t>
            </a:r>
            <a:endParaRPr lang="en-US" sz="1600" dirty="0">
              <a:ea typeface="Verdana" pitchFamily="34" charset="0"/>
              <a:cs typeface="Verdana" pitchFamily="34" charset="0"/>
            </a:endParaRPr>
          </a:p>
        </p:txBody>
      </p:sp>
      <p:sp>
        <p:nvSpPr>
          <p:cNvPr id="11" name="TextBox 10"/>
          <p:cNvSpPr txBox="1"/>
          <p:nvPr/>
        </p:nvSpPr>
        <p:spPr>
          <a:xfrm>
            <a:off x="4586315" y="1609902"/>
            <a:ext cx="2648482"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“CVE Definitions for CNAs”</a:t>
            </a:r>
            <a:endParaRPr lang="en-US" sz="1600" dirty="0">
              <a:ea typeface="Verdana" pitchFamily="34" charset="0"/>
              <a:cs typeface="Verdana" pitchFamily="34" charset="0"/>
            </a:endParaRPr>
          </a:p>
        </p:txBody>
      </p:sp>
      <p:sp>
        <p:nvSpPr>
          <p:cNvPr id="62" name="Rounded Rectangle 61"/>
          <p:cNvSpPr/>
          <p:nvPr/>
        </p:nvSpPr>
        <p:spPr>
          <a:xfrm>
            <a:off x="835361" y="5321189"/>
            <a:ext cx="3020291" cy="1163782"/>
          </a:xfrm>
          <a:prstGeom prst="roundRect">
            <a:avLst/>
          </a:prstGeom>
          <a:solidFill>
            <a:schemeClr val="accent1">
              <a:lumMod val="20000"/>
              <a:lumOff val="8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3" name="TextBox 62"/>
          <p:cNvSpPr txBox="1"/>
          <p:nvPr/>
        </p:nvSpPr>
        <p:spPr>
          <a:xfrm>
            <a:off x="1112452" y="5916937"/>
            <a:ext cx="1616148"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“Is informed by”</a:t>
            </a:r>
            <a:endParaRPr lang="en-US" sz="1600" dirty="0">
              <a:ea typeface="Verdana" pitchFamily="34" charset="0"/>
              <a:cs typeface="Verdana" pitchFamily="34" charset="0"/>
            </a:endParaRPr>
          </a:p>
        </p:txBody>
      </p:sp>
      <p:sp>
        <p:nvSpPr>
          <p:cNvPr id="64" name="TextBox 63"/>
          <p:cNvSpPr txBox="1"/>
          <p:nvPr/>
        </p:nvSpPr>
        <p:spPr>
          <a:xfrm>
            <a:off x="1112452" y="5556709"/>
            <a:ext cx="1705916"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”is comprised of”</a:t>
            </a:r>
            <a:endParaRPr lang="en-US" sz="1600" dirty="0">
              <a:ea typeface="Verdana" pitchFamily="34" charset="0"/>
              <a:cs typeface="Verdana" pitchFamily="34" charset="0"/>
            </a:endParaRPr>
          </a:p>
        </p:txBody>
      </p:sp>
      <p:cxnSp>
        <p:nvCxnSpPr>
          <p:cNvPr id="65" name="Straight Arrow Connector 64"/>
          <p:cNvCxnSpPr/>
          <p:nvPr/>
        </p:nvCxnSpPr>
        <p:spPr>
          <a:xfrm>
            <a:off x="2818368" y="5725986"/>
            <a:ext cx="7463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728600" y="6086214"/>
            <a:ext cx="836106"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112452" y="5151912"/>
            <a:ext cx="537327" cy="3385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spcAft>
                <a:spcPts val="600"/>
              </a:spcAft>
            </a:pPr>
            <a:r>
              <a:rPr lang="en-US" sz="1600" dirty="0" smtClean="0">
                <a:ea typeface="Verdana" pitchFamily="34" charset="0"/>
                <a:cs typeface="Verdana" pitchFamily="34" charset="0"/>
              </a:rPr>
              <a:t>Key</a:t>
            </a:r>
            <a:endParaRPr lang="en-US" sz="1600" dirty="0">
              <a:ea typeface="Verdana" pitchFamily="34" charset="0"/>
              <a:cs typeface="Verdana" pitchFamily="34" charset="0"/>
            </a:endParaRPr>
          </a:p>
        </p:txBody>
      </p:sp>
      <p:cxnSp>
        <p:nvCxnSpPr>
          <p:cNvPr id="85" name="Straight Arrow Connector 84"/>
          <p:cNvCxnSpPr>
            <a:stCxn id="13" idx="3"/>
            <a:endCxn id="9" idx="1"/>
          </p:cNvCxnSpPr>
          <p:nvPr/>
        </p:nvCxnSpPr>
        <p:spPr>
          <a:xfrm flipV="1">
            <a:off x="3018970" y="2445159"/>
            <a:ext cx="1567345" cy="94405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3" idx="3"/>
            <a:endCxn id="11" idx="1"/>
          </p:cNvCxnSpPr>
          <p:nvPr/>
        </p:nvCxnSpPr>
        <p:spPr>
          <a:xfrm flipV="1">
            <a:off x="3018970" y="1779179"/>
            <a:ext cx="1567345" cy="161003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3" idx="3"/>
            <a:endCxn id="19" idx="1"/>
          </p:cNvCxnSpPr>
          <p:nvPr/>
        </p:nvCxnSpPr>
        <p:spPr>
          <a:xfrm>
            <a:off x="3018970" y="3389217"/>
            <a:ext cx="1567344" cy="1748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13" idx="3"/>
            <a:endCxn id="15" idx="1"/>
          </p:cNvCxnSpPr>
          <p:nvPr/>
        </p:nvCxnSpPr>
        <p:spPr>
          <a:xfrm>
            <a:off x="3018970" y="3389217"/>
            <a:ext cx="1567345" cy="105786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13" idx="3"/>
            <a:endCxn id="7" idx="1"/>
          </p:cNvCxnSpPr>
          <p:nvPr/>
        </p:nvCxnSpPr>
        <p:spPr>
          <a:xfrm flipV="1">
            <a:off x="3018970" y="3112467"/>
            <a:ext cx="1567345" cy="2767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586379" y="3610498"/>
            <a:ext cx="1144801"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“CNA 101”</a:t>
            </a:r>
            <a:endParaRPr lang="en-US" sz="1600" dirty="0">
              <a:ea typeface="Verdana" pitchFamily="34" charset="0"/>
              <a:cs typeface="Verdana" pitchFamily="34" charset="0"/>
            </a:endParaRPr>
          </a:p>
        </p:txBody>
      </p:sp>
      <p:cxnSp>
        <p:nvCxnSpPr>
          <p:cNvPr id="10" name="Straight Arrow Connector 9"/>
          <p:cNvCxnSpPr>
            <a:stCxn id="13" idx="3"/>
            <a:endCxn id="2" idx="1"/>
          </p:cNvCxnSpPr>
          <p:nvPr/>
        </p:nvCxnSpPr>
        <p:spPr>
          <a:xfrm>
            <a:off x="3018970" y="3389217"/>
            <a:ext cx="1567409" cy="390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86315" y="935918"/>
            <a:ext cx="981294"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CNA List</a:t>
            </a:r>
            <a:endParaRPr lang="en-US" sz="1600" dirty="0">
              <a:ea typeface="Verdana" pitchFamily="34" charset="0"/>
              <a:cs typeface="Verdana" pitchFamily="34" charset="0"/>
            </a:endParaRPr>
          </a:p>
        </p:txBody>
      </p:sp>
      <p:cxnSp>
        <p:nvCxnSpPr>
          <p:cNvPr id="33" name="Straight Arrow Connector 32"/>
          <p:cNvCxnSpPr>
            <a:stCxn id="13" idx="3"/>
            <a:endCxn id="16" idx="1"/>
          </p:cNvCxnSpPr>
          <p:nvPr/>
        </p:nvCxnSpPr>
        <p:spPr>
          <a:xfrm flipV="1">
            <a:off x="3018970" y="1105195"/>
            <a:ext cx="1567345" cy="228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14979" y="935918"/>
            <a:ext cx="1745927" cy="338554"/>
          </a:xfrm>
          <a:prstGeom prst="rect">
            <a:avLst/>
          </a:prstGeom>
          <a:noFill/>
        </p:spPr>
        <p:txBody>
          <a:bodyPr wrap="none" rtlCol="0">
            <a:spAutoFit/>
          </a:bodyPr>
          <a:lstStyle/>
          <a:p>
            <a:pPr>
              <a:spcAft>
                <a:spcPts val="600"/>
              </a:spcAft>
            </a:pPr>
            <a:r>
              <a:rPr lang="en-US" sz="1600" smtClean="0">
                <a:ea typeface="Verdana" pitchFamily="34" charset="0"/>
                <a:cs typeface="Verdana" pitchFamily="34" charset="0"/>
              </a:rPr>
              <a:t>CNA Contact List</a:t>
            </a:r>
            <a:endParaRPr lang="en-US" sz="1600">
              <a:ea typeface="Verdana" pitchFamily="34" charset="0"/>
              <a:cs typeface="Verdana" pitchFamily="34" charset="0"/>
            </a:endParaRPr>
          </a:p>
        </p:txBody>
      </p:sp>
      <p:cxnSp>
        <p:nvCxnSpPr>
          <p:cNvPr id="36" name="Straight Arrow Connector 35"/>
          <p:cNvCxnSpPr>
            <a:stCxn id="16" idx="3"/>
            <a:endCxn id="34" idx="1"/>
          </p:cNvCxnSpPr>
          <p:nvPr/>
        </p:nvCxnSpPr>
        <p:spPr>
          <a:xfrm>
            <a:off x="5567609" y="1105195"/>
            <a:ext cx="74737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586314" y="5634603"/>
            <a:ext cx="2484847"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CNA </a:t>
            </a:r>
            <a:r>
              <a:rPr lang="en-US" sz="1600" smtClean="0">
                <a:ea typeface="Verdana" pitchFamily="34" charset="0"/>
                <a:cs typeface="Verdana" pitchFamily="34" charset="0"/>
              </a:rPr>
              <a:t>Training Documents</a:t>
            </a:r>
            <a:endParaRPr lang="en-US" sz="1600">
              <a:ea typeface="Verdana" pitchFamily="34" charset="0"/>
              <a:cs typeface="Verdana" pitchFamily="34" charset="0"/>
            </a:endParaRPr>
          </a:p>
        </p:txBody>
      </p:sp>
      <p:cxnSp>
        <p:nvCxnSpPr>
          <p:cNvPr id="20" name="Straight Arrow Connector 19"/>
          <p:cNvCxnSpPr>
            <a:stCxn id="13" idx="3"/>
            <a:endCxn id="3" idx="1"/>
          </p:cNvCxnSpPr>
          <p:nvPr/>
        </p:nvCxnSpPr>
        <p:spPr>
          <a:xfrm>
            <a:off x="3018970" y="3389217"/>
            <a:ext cx="1567344" cy="2414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20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CNA Rules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528324"/>
              </p:ext>
            </p:extLst>
          </p:nvPr>
        </p:nvGraphicFramePr>
        <p:xfrm>
          <a:off x="628650" y="1606163"/>
          <a:ext cx="7791450" cy="4794637"/>
        </p:xfrm>
        <a:graphic>
          <a:graphicData uri="http://schemas.openxmlformats.org/drawingml/2006/table">
            <a:tbl>
              <a:tblPr>
                <a:tableStyleId>{5C22544A-7EE6-4342-B048-85BDC9FD1C3A}</a:tableStyleId>
              </a:tblPr>
              <a:tblGrid>
                <a:gridCol w="1439780"/>
                <a:gridCol w="6351670"/>
              </a:tblGrid>
              <a:tr h="257316">
                <a:tc>
                  <a:txBody>
                    <a:bodyPr/>
                    <a:lstStyle/>
                    <a:p>
                      <a:pPr algn="l" fontAlgn="b"/>
                      <a:r>
                        <a:rPr lang="en-US" sz="1000" b="1" i="0" u="none" strike="noStrike" baseline="0" dirty="0" smtClean="0">
                          <a:solidFill>
                            <a:srgbClr val="000000"/>
                          </a:solidFill>
                          <a:effectLst/>
                          <a:latin typeface="+mn-lt"/>
                        </a:rPr>
                        <a:t>Document</a:t>
                      </a:r>
                      <a:endParaRPr lang="en-US" sz="1000" b="1" i="0" u="none" strike="noStrike" baseline="0" dirty="0">
                        <a:solidFill>
                          <a:srgbClr val="000000"/>
                        </a:solidFill>
                        <a:effectLst/>
                        <a:latin typeface="+mn-lt"/>
                      </a:endParaRPr>
                    </a:p>
                  </a:txBody>
                  <a:tcPr marL="9525" marR="9525" marT="9525" marB="0" anchor="b"/>
                </a:tc>
                <a:tc>
                  <a:txBody>
                    <a:bodyPr/>
                    <a:lstStyle/>
                    <a:p>
                      <a:pPr algn="l" fontAlgn="b"/>
                      <a:r>
                        <a:rPr lang="en-US" sz="1000" b="1" i="0" u="none" strike="noStrike" baseline="0" dirty="0" smtClean="0">
                          <a:solidFill>
                            <a:srgbClr val="000000"/>
                          </a:solidFill>
                          <a:effectLst/>
                          <a:latin typeface="+mn-lt"/>
                        </a:rPr>
                        <a:t>Description</a:t>
                      </a:r>
                      <a:endParaRPr lang="en-US" sz="1000" b="1" i="0" u="none" strike="noStrike" baseline="0" dirty="0">
                        <a:solidFill>
                          <a:srgbClr val="000000"/>
                        </a:solidFill>
                        <a:effectLst/>
                        <a:latin typeface="+mn-lt"/>
                      </a:endParaRPr>
                    </a:p>
                  </a:txBody>
                  <a:tcPr marL="9525" marR="9525" marT="9525" marB="0" anchor="b"/>
                </a:tc>
              </a:tr>
              <a:tr h="854295">
                <a:tc>
                  <a:txBody>
                    <a:bodyPr/>
                    <a:lstStyle/>
                    <a:p>
                      <a:pPr algn="l" fontAlgn="b"/>
                      <a:r>
                        <a:rPr lang="en-US" sz="1000" u="none" strike="noStrike" baseline="0" dirty="0" smtClean="0">
                          <a:effectLst/>
                        </a:rPr>
                        <a:t>“CNA Rules”</a:t>
                      </a:r>
                      <a:endParaRPr lang="en-US" sz="1000" b="0" i="0" u="none" strike="noStrike" baseline="0" dirty="0">
                        <a:solidFill>
                          <a:srgbClr val="000000"/>
                        </a:solidFill>
                        <a:effectLst/>
                        <a:latin typeface="Calibri" charset="0"/>
                      </a:endParaRPr>
                    </a:p>
                  </a:txBody>
                  <a:tcPr marL="9525" marR="9525" marT="9525" marB="0" anchor="b"/>
                </a:tc>
                <a:tc>
                  <a:txBody>
                    <a:bodyPr/>
                    <a:lstStyle/>
                    <a:p>
                      <a:pPr algn="l" fontAlgn="b"/>
                      <a:r>
                        <a:rPr lang="en-US" sz="1000" u="none" strike="noStrike" baseline="0" dirty="0">
                          <a:effectLst/>
                        </a:rPr>
                        <a:t>The purpose the CNA Rules document is to maintain consistency in the CVE assignment process and administration of the CNA program across all CNAs. The goal of the CNA Rules document is to provide the Root CNAs with the maximum flexibility to administer the CNA program within their respective communities, while also maintaining consistency in CVE assignment process and administration of the CNA program.</a:t>
                      </a:r>
                      <a:endParaRPr lang="en-US" sz="1000" b="0" i="0" u="none" strike="noStrike" baseline="0" dirty="0">
                        <a:solidFill>
                          <a:srgbClr val="000000"/>
                        </a:solidFill>
                        <a:effectLst/>
                        <a:latin typeface="Calibri" charset="0"/>
                      </a:endParaRPr>
                    </a:p>
                  </a:txBody>
                  <a:tcPr marL="9525" marR="9525" marT="9525" marB="0" anchor="b"/>
                </a:tc>
              </a:tr>
              <a:tr h="516598">
                <a:tc>
                  <a:txBody>
                    <a:bodyPr/>
                    <a:lstStyle/>
                    <a:p>
                      <a:pPr algn="l" fontAlgn="b"/>
                      <a:r>
                        <a:rPr lang="en-US" sz="1000" u="none" strike="noStrike" baseline="0">
                          <a:effectLst/>
                        </a:rPr>
                        <a:t>CVE Counting Rules</a:t>
                      </a:r>
                      <a:endParaRPr lang="en-US" sz="1000" b="0" i="0" u="none" strike="noStrike" baseline="0">
                        <a:solidFill>
                          <a:srgbClr val="000000"/>
                        </a:solidFill>
                        <a:effectLst/>
                        <a:latin typeface="Calibri" charset="0"/>
                      </a:endParaRPr>
                    </a:p>
                  </a:txBody>
                  <a:tcPr marL="9525" marR="9525" marT="9525" marB="0" anchor="b"/>
                </a:tc>
                <a:tc>
                  <a:txBody>
                    <a:bodyPr/>
                    <a:lstStyle/>
                    <a:p>
                      <a:pPr algn="l" fontAlgn="b"/>
                      <a:r>
                        <a:rPr lang="en-US" sz="1000" u="none" strike="noStrike" baseline="0" dirty="0">
                          <a:effectLst/>
                        </a:rPr>
                        <a:t>This set of rules provides the definition of, and guidelines for, the CVE vulnerability counting process. These guidelines should be used by any CVE Numbering Authorities (CNAs) who participate within the CVE Program.</a:t>
                      </a:r>
                      <a:endParaRPr lang="en-US" sz="1000" b="0" i="0" u="none" strike="noStrike" baseline="0" dirty="0">
                        <a:solidFill>
                          <a:srgbClr val="000000"/>
                        </a:solidFill>
                        <a:effectLst/>
                        <a:latin typeface="Calibri" charset="0"/>
                      </a:endParaRPr>
                    </a:p>
                  </a:txBody>
                  <a:tcPr marL="9525" marR="9525" marT="9525" marB="0" anchor="b"/>
                </a:tc>
              </a:tr>
              <a:tr h="516598">
                <a:tc>
                  <a:txBody>
                    <a:bodyPr/>
                    <a:lstStyle/>
                    <a:p>
                      <a:pPr algn="l" fontAlgn="b"/>
                      <a:r>
                        <a:rPr lang="en-US" sz="1000" u="none" strike="noStrike" baseline="0">
                          <a:effectLst/>
                        </a:rPr>
                        <a:t>CVE Assignment Technical Details</a:t>
                      </a:r>
                      <a:endParaRPr lang="en-US" sz="1000" b="0" i="0" u="none" strike="noStrike" baseline="0">
                        <a:solidFill>
                          <a:srgbClr val="000000"/>
                        </a:solidFill>
                        <a:effectLst/>
                        <a:latin typeface="Calibri" charset="0"/>
                      </a:endParaRPr>
                    </a:p>
                  </a:txBody>
                  <a:tcPr marL="9525" marR="9525" marT="9525" marB="0" anchor="b"/>
                </a:tc>
                <a:tc>
                  <a:txBody>
                    <a:bodyPr/>
                    <a:lstStyle/>
                    <a:p>
                      <a:pPr algn="l" fontAlgn="b"/>
                      <a:r>
                        <a:rPr lang="en-US" sz="1000" u="none" strike="noStrike" baseline="0" dirty="0">
                          <a:effectLst/>
                        </a:rPr>
                        <a:t>This document describes how to present CVE ID assignments within upstream communications and how to transport CVE ID assignments upstream. This is a technical specification and will be actively developed as CVE infrastructure is developed.</a:t>
                      </a:r>
                      <a:endParaRPr lang="en-US" sz="1000" b="0" i="0" u="none" strike="noStrike" baseline="0" dirty="0">
                        <a:solidFill>
                          <a:srgbClr val="000000"/>
                        </a:solidFill>
                        <a:effectLst/>
                        <a:latin typeface="Calibri" charset="0"/>
                      </a:endParaRPr>
                    </a:p>
                  </a:txBody>
                  <a:tcPr marL="9525" marR="9525" marT="9525" marB="0" anchor="b"/>
                </a:tc>
              </a:tr>
              <a:tr h="653284">
                <a:tc>
                  <a:txBody>
                    <a:bodyPr/>
                    <a:lstStyle/>
                    <a:p>
                      <a:pPr algn="l" fontAlgn="b"/>
                      <a:r>
                        <a:rPr lang="en-US" sz="1000" u="none" strike="noStrike" baseline="0" dirty="0" smtClean="0">
                          <a:effectLst/>
                        </a:rPr>
                        <a:t>“Memo </a:t>
                      </a:r>
                      <a:r>
                        <a:rPr lang="en-US" sz="1000" u="none" strike="noStrike" baseline="0" dirty="0">
                          <a:effectLst/>
                        </a:rPr>
                        <a:t>of </a:t>
                      </a:r>
                      <a:r>
                        <a:rPr lang="en-US" sz="1000" u="none" strike="noStrike" baseline="0" dirty="0" smtClean="0">
                          <a:effectLst/>
                        </a:rPr>
                        <a:t>Understanding”</a:t>
                      </a:r>
                      <a:endParaRPr lang="en-US" sz="1000" b="0" i="0" u="none" strike="noStrike" baseline="0" dirty="0">
                        <a:solidFill>
                          <a:srgbClr val="000000"/>
                        </a:solidFill>
                        <a:effectLst/>
                        <a:latin typeface="Calibri" charset="0"/>
                      </a:endParaRPr>
                    </a:p>
                  </a:txBody>
                  <a:tcPr marL="9525" marR="9525" marT="9525" marB="0" anchor="b"/>
                </a:tc>
                <a:tc>
                  <a:txBody>
                    <a:bodyPr/>
                    <a:lstStyle/>
                    <a:p>
                      <a:pPr algn="l" fontAlgn="b"/>
                      <a:r>
                        <a:rPr lang="en-US" sz="1000" u="none" strike="noStrike" baseline="0" dirty="0">
                          <a:effectLst/>
                        </a:rPr>
                        <a:t>This is an overview of the roles and responsibilities for a CNA and CVE. By agreeing to the contents of the memo, CNAs will acknowledge their responsibilities, the responsibilities of other CNAs, and the consequences of failure to satisfy their responsibilities</a:t>
                      </a:r>
                      <a:r>
                        <a:rPr lang="en-US" sz="1000" u="none" strike="noStrike" baseline="0" dirty="0" smtClean="0">
                          <a:effectLst/>
                        </a:rPr>
                        <a:t>./Email confirmation that they will follow the CNA Rules.</a:t>
                      </a:r>
                      <a:endParaRPr lang="en-US" sz="1000" b="0" i="0" u="none" strike="noStrike" baseline="0" dirty="0">
                        <a:solidFill>
                          <a:srgbClr val="000000"/>
                        </a:solidFill>
                        <a:effectLst/>
                        <a:latin typeface="Calibri" charset="0"/>
                      </a:endParaRPr>
                    </a:p>
                  </a:txBody>
                  <a:tcPr marL="9525" marR="9525" marT="9525" marB="0" anchor="b"/>
                </a:tc>
              </a:tr>
              <a:tr h="685447">
                <a:tc>
                  <a:txBody>
                    <a:bodyPr/>
                    <a:lstStyle/>
                    <a:p>
                      <a:pPr algn="l" fontAlgn="b"/>
                      <a:r>
                        <a:rPr lang="en-US" sz="1000" u="none" strike="noStrike" baseline="0">
                          <a:effectLst/>
                        </a:rPr>
                        <a:t>QA Requirements</a:t>
                      </a:r>
                      <a:endParaRPr lang="en-US" sz="1000" b="0" i="0" u="none" strike="noStrike" baseline="0">
                        <a:solidFill>
                          <a:srgbClr val="000000"/>
                        </a:solidFill>
                        <a:effectLst/>
                        <a:latin typeface="Calibri" charset="0"/>
                      </a:endParaRPr>
                    </a:p>
                  </a:txBody>
                  <a:tcPr marL="9525" marR="9525" marT="9525" marB="0" anchor="b"/>
                </a:tc>
                <a:tc>
                  <a:txBody>
                    <a:bodyPr/>
                    <a:lstStyle/>
                    <a:p>
                      <a:pPr algn="l" fontAlgn="b"/>
                      <a:r>
                        <a:rPr lang="en-US" sz="1000" u="none" strike="noStrike" baseline="0" dirty="0">
                          <a:effectLst/>
                        </a:rPr>
                        <a:t>This document will include the specific expectations for maintaining a high level of quality within the CNA program. The measurements and conditions that every CNA is expected to satisfy while performing the CNA role is included. The document will include a discussion of Service Level Agreements and how best to set and meet them</a:t>
                      </a:r>
                      <a:r>
                        <a:rPr lang="en-US" sz="1000" u="none" strike="noStrike" baseline="0" dirty="0" smtClean="0">
                          <a:effectLst/>
                        </a:rPr>
                        <a:t>.</a:t>
                      </a:r>
                      <a:endParaRPr lang="en-US" sz="1000" b="0" i="0" u="none" strike="noStrike" baseline="0" dirty="0">
                        <a:solidFill>
                          <a:srgbClr val="000000"/>
                        </a:solidFill>
                        <a:effectLst/>
                        <a:latin typeface="Calibri" charset="0"/>
                      </a:endParaRPr>
                    </a:p>
                  </a:txBody>
                  <a:tcPr marL="9525" marR="9525" marT="9525" marB="0" anchor="b"/>
                </a:tc>
              </a:tr>
              <a:tr h="347749">
                <a:tc>
                  <a:txBody>
                    <a:bodyPr/>
                    <a:lstStyle/>
                    <a:p>
                      <a:pPr algn="l" fontAlgn="b"/>
                      <a:r>
                        <a:rPr lang="fi-FI" sz="1000" u="none" strike="noStrike" baseline="0" dirty="0" err="1" smtClean="0">
                          <a:effectLst/>
                        </a:rPr>
                        <a:t>Sanction</a:t>
                      </a:r>
                      <a:r>
                        <a:rPr lang="fi-FI" sz="1000" u="none" strike="noStrike" baseline="0" dirty="0" smtClean="0">
                          <a:effectLst/>
                        </a:rPr>
                        <a:t> </a:t>
                      </a:r>
                      <a:r>
                        <a:rPr lang="fi-FI" sz="1000" u="none" strike="noStrike" baseline="0" dirty="0" err="1" smtClean="0">
                          <a:effectLst/>
                        </a:rPr>
                        <a:t>Procedures</a:t>
                      </a:r>
                      <a:endParaRPr lang="fi-FI" sz="1000" b="0" i="0" u="none" strike="noStrike" baseline="0" dirty="0">
                        <a:solidFill>
                          <a:srgbClr val="000000"/>
                        </a:solidFill>
                        <a:effectLst/>
                        <a:latin typeface="Calibri" charset="0"/>
                      </a:endParaRPr>
                    </a:p>
                  </a:txBody>
                  <a:tcPr marL="9525" marR="9525" marT="9525" marB="0" anchor="b"/>
                </a:tc>
                <a:tc>
                  <a:txBody>
                    <a:bodyPr/>
                    <a:lstStyle/>
                    <a:p>
                      <a:pPr algn="l" fontAlgn="b"/>
                      <a:r>
                        <a:rPr lang="en-US" sz="1000" b="0" i="0" u="none" strike="noStrike" baseline="0" dirty="0" smtClean="0">
                          <a:solidFill>
                            <a:schemeClr val="dk1"/>
                          </a:solidFill>
                          <a:effectLst/>
                          <a:latin typeface="+mn-lt"/>
                        </a:rPr>
                        <a:t>Procedures for applying sanctions or remediation upon CNAs who consistently do not follow the CNA Rules.</a:t>
                      </a:r>
                      <a:endParaRPr lang="en-US" sz="1000" b="0" i="0" u="none" strike="noStrike" baseline="0" dirty="0">
                        <a:solidFill>
                          <a:srgbClr val="000000"/>
                        </a:solidFill>
                        <a:effectLst/>
                        <a:latin typeface="Calibri" charset="0"/>
                      </a:endParaRPr>
                    </a:p>
                  </a:txBody>
                  <a:tcPr marL="9525" marR="9525" marT="9525" marB="0" anchor="b"/>
                </a:tc>
              </a:tr>
              <a:tr h="331668">
                <a:tc>
                  <a:txBody>
                    <a:bodyPr/>
                    <a:lstStyle/>
                    <a:p>
                      <a:pPr algn="l" fontAlgn="b"/>
                      <a:r>
                        <a:rPr lang="fi-FI" sz="1000" b="0" i="0" u="none" strike="noStrike" baseline="0" dirty="0" smtClean="0">
                          <a:solidFill>
                            <a:srgbClr val="000000"/>
                          </a:solidFill>
                          <a:effectLst/>
                          <a:latin typeface="Calibri" charset="0"/>
                        </a:rPr>
                        <a:t>QA </a:t>
                      </a:r>
                      <a:r>
                        <a:rPr lang="fi-FI" sz="1000" b="0" i="0" u="none" strike="noStrike" baseline="0" dirty="0" err="1" smtClean="0">
                          <a:solidFill>
                            <a:srgbClr val="000000"/>
                          </a:solidFill>
                          <a:effectLst/>
                          <a:latin typeface="Calibri" charset="0"/>
                        </a:rPr>
                        <a:t>Processes</a:t>
                      </a:r>
                      <a:r>
                        <a:rPr lang="fi-FI" sz="1000" b="0" i="0" u="none" strike="noStrike" baseline="0" dirty="0" smtClean="0">
                          <a:solidFill>
                            <a:srgbClr val="000000"/>
                          </a:solidFill>
                          <a:effectLst/>
                          <a:latin typeface="Calibri" charset="0"/>
                        </a:rPr>
                        <a:t> and Report Card</a:t>
                      </a:r>
                      <a:endParaRPr lang="fi-FI" sz="1000" b="0" i="0" u="none" strike="noStrike" baseline="0" dirty="0">
                        <a:solidFill>
                          <a:srgbClr val="000000"/>
                        </a:solidFill>
                        <a:effectLst/>
                        <a:latin typeface="Calibri" charset="0"/>
                      </a:endParaRPr>
                    </a:p>
                  </a:txBody>
                  <a:tcPr marL="9525" marR="9525" marT="9525" marB="0" anchor="b"/>
                </a:tc>
                <a:tc>
                  <a:txBody>
                    <a:bodyPr/>
                    <a:lstStyle/>
                    <a:p>
                      <a:pPr algn="l" fontAlgn="b"/>
                      <a:r>
                        <a:rPr lang="en-US" sz="1000" b="0" i="0" u="none" strike="noStrike" baseline="0" dirty="0" smtClean="0">
                          <a:solidFill>
                            <a:srgbClr val="000000"/>
                          </a:solidFill>
                          <a:effectLst/>
                          <a:latin typeface="Calibri" charset="0"/>
                        </a:rPr>
                        <a:t>Description of how QA will be performed, who will perform it.</a:t>
                      </a:r>
                      <a:endParaRPr lang="en-US" sz="1000" b="0" i="0" u="none" strike="noStrike" baseline="0" dirty="0">
                        <a:solidFill>
                          <a:srgbClr val="000000"/>
                        </a:solidFill>
                        <a:effectLst/>
                        <a:latin typeface="Calibri" charset="0"/>
                      </a:endParaRPr>
                    </a:p>
                  </a:txBody>
                  <a:tcPr marL="9525" marR="9525" marT="9525" marB="0" anchor="b"/>
                </a:tc>
              </a:tr>
              <a:tr h="300014">
                <a:tc>
                  <a:txBody>
                    <a:bodyPr/>
                    <a:lstStyle/>
                    <a:p>
                      <a:pPr algn="l" fontAlgn="b"/>
                      <a:r>
                        <a:rPr lang="fi-FI" sz="1000" b="0" i="0" u="none" strike="noStrike" baseline="0" dirty="0" err="1" smtClean="0">
                          <a:solidFill>
                            <a:srgbClr val="000000"/>
                          </a:solidFill>
                          <a:effectLst/>
                          <a:latin typeface="Calibri" charset="0"/>
                        </a:rPr>
                        <a:t>Measurements</a:t>
                      </a:r>
                      <a:endParaRPr lang="fi-FI" sz="1000" b="0" i="0" u="none" strike="noStrike" baseline="0" dirty="0">
                        <a:solidFill>
                          <a:srgbClr val="000000"/>
                        </a:solidFill>
                        <a:effectLst/>
                        <a:latin typeface="Calibri" charset="0"/>
                      </a:endParaRPr>
                    </a:p>
                  </a:txBody>
                  <a:tcPr marL="9525" marR="9525" marT="9525" marB="0" anchor="b"/>
                </a:tc>
                <a:tc>
                  <a:txBody>
                    <a:bodyPr/>
                    <a:lstStyle/>
                    <a:p>
                      <a:pPr algn="l" fontAlgn="b"/>
                      <a:r>
                        <a:rPr lang="en-US" sz="1000" b="0" i="0" u="none" strike="noStrike" baseline="0" dirty="0" smtClean="0">
                          <a:solidFill>
                            <a:srgbClr val="000000"/>
                          </a:solidFill>
                          <a:effectLst/>
                          <a:latin typeface="Calibri" charset="0"/>
                        </a:rPr>
                        <a:t>What specifically will be measured by CNAs and reported to their Root CNAs.</a:t>
                      </a:r>
                      <a:endParaRPr lang="en-US" sz="1000" b="0" i="0" u="none" strike="noStrike" baseline="0" dirty="0">
                        <a:solidFill>
                          <a:srgbClr val="000000"/>
                        </a:solidFill>
                        <a:effectLst/>
                        <a:latin typeface="Calibri" charset="0"/>
                      </a:endParaRPr>
                    </a:p>
                  </a:txBody>
                  <a:tcPr marL="9525" marR="9525" marT="9525" marB="0" anchor="b"/>
                </a:tc>
              </a:tr>
              <a:tr h="331668">
                <a:tc>
                  <a:txBody>
                    <a:bodyPr/>
                    <a:lstStyle/>
                    <a:p>
                      <a:pPr algn="l" fontAlgn="b"/>
                      <a:r>
                        <a:rPr lang="fi-FI" sz="1000" b="0" i="0" u="none" strike="noStrike" baseline="0" dirty="0" smtClean="0">
                          <a:solidFill>
                            <a:srgbClr val="000000"/>
                          </a:solidFill>
                          <a:effectLst/>
                          <a:latin typeface="Calibri" charset="0"/>
                        </a:rPr>
                        <a:t>CNA </a:t>
                      </a:r>
                      <a:r>
                        <a:rPr lang="fi-FI" sz="1000" b="0" i="0" u="none" strike="noStrike" baseline="0" dirty="0" smtClean="0">
                          <a:solidFill>
                            <a:srgbClr val="000000"/>
                          </a:solidFill>
                          <a:effectLst/>
                          <a:latin typeface="Calibri" charset="0"/>
                        </a:rPr>
                        <a:t>Training</a:t>
                      </a:r>
                      <a:endParaRPr lang="fi-FI" sz="1000" b="0" i="0" u="none" strike="noStrike" baseline="0" dirty="0">
                        <a:solidFill>
                          <a:srgbClr val="000000"/>
                        </a:solidFill>
                        <a:effectLst/>
                        <a:latin typeface="Calibri" charset="0"/>
                      </a:endParaRPr>
                    </a:p>
                  </a:txBody>
                  <a:tcPr marL="9525" marR="9525" marT="9525" marB="0" anchor="b"/>
                </a:tc>
                <a:tc>
                  <a:txBody>
                    <a:bodyPr/>
                    <a:lstStyle/>
                    <a:p>
                      <a:pPr algn="l" fontAlgn="b"/>
                      <a:r>
                        <a:rPr lang="en-US" sz="1000" b="0" i="0" u="none" strike="noStrike" baseline="0" dirty="0" smtClean="0">
                          <a:solidFill>
                            <a:srgbClr val="000000"/>
                          </a:solidFill>
                          <a:effectLst/>
                          <a:latin typeface="Calibri" charset="0"/>
                        </a:rPr>
                        <a:t>Training materials covering counting rules, description writing, and correcting errors.</a:t>
                      </a:r>
                      <a:endParaRPr lang="en-US" sz="1000" b="0" i="0" u="none" strike="noStrike" baseline="0" dirty="0">
                        <a:solidFill>
                          <a:srgbClr val="000000"/>
                        </a:solidFill>
                        <a:effectLst/>
                        <a:latin typeface="Calibri" charset="0"/>
                      </a:endParaRPr>
                    </a:p>
                  </a:txBody>
                  <a:tcPr marL="9525" marR="9525" marT="9525" marB="0" anchor="b"/>
                </a:tc>
              </a:tr>
            </a:tbl>
          </a:graphicData>
        </a:graphic>
      </p:graphicFrame>
    </p:spTree>
    <p:extLst>
      <p:ext uri="{BB962C8B-B14F-4D97-AF65-F5344CB8AC3E}">
        <p14:creationId xmlns:p14="http://schemas.microsoft.com/office/powerpoint/2010/main" val="818169529"/>
      </p:ext>
    </p:extLst>
  </p:cSld>
  <p:clrMapOvr>
    <a:masterClrMapping/>
  </p:clrMapOvr>
</p:sld>
</file>

<file path=ppt/theme/theme1.xml><?xml version="1.0" encoding="utf-8"?>
<a:theme xmlns:a="http://schemas.openxmlformats.org/drawingml/2006/main" name="mitrebriefing">
  <a:themeElements>
    <a:clrScheme name="MITRE Corporate Colors">
      <a:dk1>
        <a:sysClr val="windowText" lastClr="000000"/>
      </a:dk1>
      <a:lt1>
        <a:sysClr val="window" lastClr="FFFFFF"/>
      </a:lt1>
      <a:dk2>
        <a:srgbClr val="005B94"/>
      </a:dk2>
      <a:lt2>
        <a:srgbClr val="FFFFFF"/>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MITRE Corpor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MITRE_Briefing_Template_4x3.pptx" id="{6D796D2E-9079-46C6-A905-0A7F618DAE25}" vid="{24E3F568-D7E0-4676-AB34-B25660ED38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MITRE Work" ma:contentTypeID="0x010100823A99C636F7423283FB0D200866C61300ED7B95B9F3884348B31FF9A448CD4B00" ma:contentTypeVersion="12" ma:contentTypeDescription="Materials and documents that contain MITRE authored content and other content directly attributable to MITRE and its work" ma:contentTypeScope="" ma:versionID="4c300fd0175ab4bb33b1854ea5312191">
  <xsd:schema xmlns:xsd="http://www.w3.org/2001/XMLSchema" xmlns:xs="http://www.w3.org/2001/XMLSchema" xmlns:p="http://schemas.microsoft.com/office/2006/metadata/properties" xmlns:ns1="http://schemas.microsoft.com/sharepoint/v3" xmlns:ns2="http://schemas.microsoft.com/sharepoint/v3/fields" xmlns:ns3="ae7241bb-316f-43d3-a81e-64ec0fc1fc73" xmlns:ns4="http://schemas.microsoft.com/sharepoint/v4" targetNamespace="http://schemas.microsoft.com/office/2006/metadata/properties" ma:root="true" ma:fieldsID="8a5054c4affde81919734fc787b26e5c" ns1:_="" ns2:_="" ns3:_="" ns4:_="">
    <xsd:import namespace="http://schemas.microsoft.com/sharepoint/v3"/>
    <xsd:import namespace="http://schemas.microsoft.com/sharepoint/v3/fields"/>
    <xsd:import namespace="ae7241bb-316f-43d3-a81e-64ec0fc1fc73"/>
    <xsd:import namespace="http://schemas.microsoft.com/sharepoint/v4"/>
    <xsd:element name="properties">
      <xsd:complexType>
        <xsd:sequence>
          <xsd:element name="documentManagement">
            <xsd:complexType>
              <xsd:all>
                <xsd:element ref="ns2:_Contributor" minOccurs="0"/>
                <xsd:element ref="ns1:MITRE_x0020_Sensitivity"/>
                <xsd:element ref="ns1:Release_x0020_Statement"/>
                <xsd:element ref="ns3:DocType" minOccurs="0"/>
                <xsd:element ref="ns3:SortOrder" minOccurs="0"/>
                <xsd:element ref="ns3:Site_x0020_Page" minOccurs="0"/>
                <xsd:element ref="ns4:IconOverlay" minOccurs="0"/>
                <xsd:element ref="ns3: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7241bb-316f-43d3-a81e-64ec0fc1fc73" elementFormDefault="qualified">
    <xsd:import namespace="http://schemas.microsoft.com/office/2006/documentManagement/types"/>
    <xsd:import namespace="http://schemas.microsoft.com/office/infopath/2007/PartnerControls"/>
    <xsd:element name="DocType" ma:index="12" nillable="true" ma:displayName="DocType" ma:format="Dropdown" ma:internalName="DocType">
      <xsd:simpleType>
        <xsd:restriction base="dms:Choice">
          <xsd:enumeration value="Board of Trustee Bio"/>
          <xsd:enumeration value="Executive Bio"/>
          <xsd:enumeration value="Event Planning"/>
          <xsd:enumeration value="MPG Reference"/>
          <xsd:enumeration value="Template"/>
          <xsd:enumeration value="Other"/>
          <xsd:enumeration value="How-Tos"/>
          <xsd:enumeration value="BOT Program Highlights"/>
        </xsd:restriction>
      </xsd:simpleType>
    </xsd:element>
    <xsd:element name="SortOrder" ma:index="13" nillable="true" ma:displayName="SortOrder" ma:decimals="1" ma:internalName="SortOrder" ma:percentage="FALSE">
      <xsd:simpleType>
        <xsd:restriction base="dms:Number"/>
      </xsd:simpleType>
    </xsd:element>
    <xsd:element name="Site_x0020_Page" ma:index="14" nillable="true" ma:displayName="Site Pages" ma:description="On which pages of this site should this page appear as a &quot;related resource&quot; on the right." ma:list="{0e6e1ef9-95cd-4525-a4f0-68190b9baa13}" ma:internalName="Site_x0020_Page" ma:showField="Title">
      <xsd:complexType>
        <xsd:complexContent>
          <xsd:extension base="dms:MultiChoiceLookup">
            <xsd:sequence>
              <xsd:element name="Value" type="dms:Lookup" maxOccurs="unbounded" minOccurs="0" nillable="true"/>
            </xsd:sequence>
          </xsd:extension>
        </xsd:complexContent>
      </xsd:complexType>
    </xsd:element>
    <xsd:element name="Date" ma:index="16" nillable="true" ma:displayName="Date" ma:description="If applicable for items such as the Program Highlights."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IconOverlay xmlns="http://schemas.microsoft.com/sharepoint/v4" xsi:nil="true"/>
    <_Contributor xmlns="http://schemas.microsoft.com/sharepoint/v3/fields" xsi:nil="true"/>
    <DocType xmlns="ae7241bb-316f-43d3-a81e-64ec0fc1fc73">Template</DocType>
    <Release_x0020_Statement xmlns="http://schemas.microsoft.com/sharepoint/v3">For Internal MITRE Use</Release_x0020_Statement>
    <Site_x0020_Page xmlns="ae7241bb-316f-43d3-a81e-64ec0fc1fc73">
      <Value>36</Value>
      <Value>56</Value>
      <Value>57</Value>
    </Site_x0020_Page>
    <SortOrder xmlns="ae7241bb-316f-43d3-a81e-64ec0fc1fc73">3</SortOrder>
    <Date xmlns="ae7241bb-316f-43d3-a81e-64ec0fc1fc73">2017-01-01T05:00:00+00:00</Dat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E7927794-4539-4C23-9089-48716F12D8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ae7241bb-316f-43d3-a81e-64ec0fc1fc73"/>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149EB5-F1DC-4579-844A-2EC0C9AD93A9}">
  <ds:schemaRefs>
    <ds:schemaRef ds:uri="http://schemas.microsoft.com/office/2006/metadata/properties"/>
    <ds:schemaRef ds:uri="http://schemas.microsoft.com/office/infopath/2007/PartnerControls"/>
    <ds:schemaRef ds:uri="http://schemas.microsoft.com/sharepoint/v3"/>
    <ds:schemaRef ds:uri="http://schemas.microsoft.com/sharepoint/v4"/>
    <ds:schemaRef ds:uri="http://schemas.microsoft.com/sharepoint/v3/fields"/>
    <ds:schemaRef ds:uri="ae7241bb-316f-43d3-a81e-64ec0fc1fc73"/>
  </ds:schemaRefs>
</ds:datastoreItem>
</file>

<file path=customXml/itemProps3.xml><?xml version="1.0" encoding="utf-8"?>
<ds:datastoreItem xmlns:ds="http://schemas.openxmlformats.org/officeDocument/2006/customXml" ds:itemID="{7C2F6CF8-2CFA-41A2-8EAC-4F6DCA2F109F}">
  <ds:schemaRefs>
    <ds:schemaRef ds:uri="http://schemas.microsoft.com/sharepoint/v3/contenttype/forms"/>
  </ds:schemaRefs>
</ds:datastoreItem>
</file>

<file path=customXml/itemProps4.xml><?xml version="1.0" encoding="utf-8"?>
<ds:datastoreItem xmlns:ds="http://schemas.openxmlformats.org/officeDocument/2006/customXml" ds:itemID="{25CED283-CF8D-4385-8B32-7F30F688D45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MITRE Briefing Template (4x3)</Template>
  <TotalTime>12989</TotalTime>
  <Words>1294</Words>
  <Application>Microsoft Macintosh PowerPoint</Application>
  <PresentationFormat>On-screen Show (4:3)</PresentationFormat>
  <Paragraphs>138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Helvetica LT Std</vt:lpstr>
      <vt:lpstr>Times New Roman</vt:lpstr>
      <vt:lpstr>Verdana</vt:lpstr>
      <vt:lpstr>Wingdings</vt:lpstr>
      <vt:lpstr>Arial</vt:lpstr>
      <vt:lpstr>mitrebriefing</vt:lpstr>
      <vt:lpstr>CNA Documentation Set</vt:lpstr>
      <vt:lpstr>CVE Documentation</vt:lpstr>
      <vt:lpstr>Program Documentation</vt:lpstr>
      <vt:lpstr>Program Documentation</vt:lpstr>
      <vt:lpstr>PowerPoint Presentation</vt:lpstr>
      <vt:lpstr>PowerPoint Presentation</vt:lpstr>
      <vt:lpstr>CNA Web Page</vt:lpstr>
      <vt:lpstr>PowerPoint Presentation</vt:lpstr>
      <vt:lpstr>CNA Rules</vt:lpstr>
      <vt:lpstr>PowerPoint Presentation</vt:lpstr>
      <vt:lpstr>Example Documents and Templates</vt:lpstr>
      <vt:lpstr>PowerPoint Presentation</vt:lpstr>
    </vt:vector>
  </TitlesOfParts>
  <Manager/>
  <Company/>
  <LinksUpToDate>false</LinksUpToDate>
  <SharedDoc>false</SharedDoc>
  <HyperlinkBase/>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CNA Documentation Set</dc:title>
  <dc:subject/>
  <dc:creator>Daniel Adinolfi</dc:creator>
  <cp:keywords/>
  <dc:description>For internal MITRE use</dc:description>
  <cp:lastModifiedBy>Daniel Adinolfi</cp:lastModifiedBy>
  <cp:revision>47</cp:revision>
  <dcterms:created xsi:type="dcterms:W3CDTF">2017-01-11T17:45:36Z</dcterms:created>
  <dcterms:modified xsi:type="dcterms:W3CDTF">2017-01-24T21:00:58Z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0x010100823A99C636F7423283FB0D200866C61300ED7B95B9F3884348B31FF9A448CD4B00</vt:lpwstr>
  </property>
  <property fmtid="{D5CDD505-2E9C-101B-9397-08002B2CF9AE}" pid="3" name="Order">
    <vt:r8>27900</vt:r8>
  </property>
</Properties>
</file>