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46"/>
  </p:notesMasterIdLst>
  <p:sldIdLst>
    <p:sldId id="256" r:id="rId6"/>
    <p:sldId id="282" r:id="rId7"/>
    <p:sldId id="298" r:id="rId8"/>
    <p:sldId id="295" r:id="rId9"/>
    <p:sldId id="296" r:id="rId10"/>
    <p:sldId id="297" r:id="rId11"/>
    <p:sldId id="280" r:id="rId12"/>
    <p:sldId id="257" r:id="rId13"/>
    <p:sldId id="285" r:id="rId14"/>
    <p:sldId id="283" r:id="rId15"/>
    <p:sldId id="265" r:id="rId16"/>
    <p:sldId id="284" r:id="rId17"/>
    <p:sldId id="258" r:id="rId18"/>
    <p:sldId id="267" r:id="rId19"/>
    <p:sldId id="268" r:id="rId20"/>
    <p:sldId id="269" r:id="rId21"/>
    <p:sldId id="270" r:id="rId22"/>
    <p:sldId id="271" r:id="rId23"/>
    <p:sldId id="272" r:id="rId24"/>
    <p:sldId id="275" r:id="rId25"/>
    <p:sldId id="273" r:id="rId26"/>
    <p:sldId id="276" r:id="rId27"/>
    <p:sldId id="278" r:id="rId28"/>
    <p:sldId id="266" r:id="rId29"/>
    <p:sldId id="306" r:id="rId30"/>
    <p:sldId id="262" r:id="rId31"/>
    <p:sldId id="299" r:id="rId32"/>
    <p:sldId id="260" r:id="rId33"/>
    <p:sldId id="263" r:id="rId34"/>
    <p:sldId id="286" r:id="rId35"/>
    <p:sldId id="287" r:id="rId36"/>
    <p:sldId id="288" r:id="rId37"/>
    <p:sldId id="301" r:id="rId38"/>
    <p:sldId id="290" r:id="rId39"/>
    <p:sldId id="291" r:id="rId40"/>
    <p:sldId id="303" r:id="rId41"/>
    <p:sldId id="302" r:id="rId42"/>
    <p:sldId id="304" r:id="rId43"/>
    <p:sldId id="305" r:id="rId44"/>
    <p:sldId id="29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3" autoAdjust="0"/>
    <p:restoredTop sz="89737" autoAdjust="0"/>
  </p:normalViewPr>
  <p:slideViewPr>
    <p:cSldViewPr snapToGrid="0">
      <p:cViewPr varScale="1">
        <p:scale>
          <a:sx n="61" d="100"/>
          <a:sy n="61" d="100"/>
        </p:scale>
        <p:origin x="1233" y="27"/>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1/31/2019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6833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28279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58459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3512228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11" name="Picture 10">
            <a:extLst>
              <a:ext uri="{FF2B5EF4-FFF2-40B4-BE49-F238E27FC236}">
                <a16:creationId xmlns:a16="http://schemas.microsoft.com/office/drawing/2014/main" id="{4431EE9E-871D-4417-AE49-F07F474382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F2A17C2D-B5A6-4461-85BF-FA227916D7BC}"/>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30291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3C326E03-BC68-47FB-AFD1-1389FB5095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20" name="Text Box 34">
            <a:extLst>
              <a:ext uri="{FF2B5EF4-FFF2-40B4-BE49-F238E27FC236}">
                <a16:creationId xmlns:a16="http://schemas.microsoft.com/office/drawing/2014/main" id="{C6639DB9-BE71-402F-A80D-1F2B8A487CC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07394CE1-E2AB-4A29-B42E-038DE498B3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5" name="Text Box 34">
            <a:extLst>
              <a:ext uri="{FF2B5EF4-FFF2-40B4-BE49-F238E27FC236}">
                <a16:creationId xmlns:a16="http://schemas.microsoft.com/office/drawing/2014/main" id="{B7A11BEE-A997-469D-B76F-5952F59A1300}"/>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7" name="Picture 16">
            <a:extLst>
              <a:ext uri="{FF2B5EF4-FFF2-40B4-BE49-F238E27FC236}">
                <a16:creationId xmlns:a16="http://schemas.microsoft.com/office/drawing/2014/main" id="{56EF5739-884D-4290-84F5-80B14D711888}"/>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8" name="Text Box 34">
            <a:extLst>
              <a:ext uri="{FF2B5EF4-FFF2-40B4-BE49-F238E27FC236}">
                <a16:creationId xmlns:a16="http://schemas.microsoft.com/office/drawing/2014/main" id="{9C6BB7A0-3841-49D6-B199-AAA133423694}"/>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2.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Becoming a CNA</a:t>
            </a:r>
          </a:p>
        </p:txBody>
      </p:sp>
    </p:spTree>
    <p:extLst>
      <p:ext uri="{BB962C8B-B14F-4D97-AF65-F5344CB8AC3E}">
        <p14:creationId xmlns:p14="http://schemas.microsoft.com/office/powerpoint/2010/main" val="273139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Tree>
    <p:extLst>
      <p:ext uri="{BB962C8B-B14F-4D97-AF65-F5344CB8AC3E}">
        <p14:creationId xmlns:p14="http://schemas.microsoft.com/office/powerpoint/2010/main" val="1969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Tree>
    <p:extLst>
      <p:ext uri="{BB962C8B-B14F-4D97-AF65-F5344CB8AC3E}">
        <p14:creationId xmlns:p14="http://schemas.microsoft.com/office/powerpoint/2010/main" val="786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Scope</a:t>
            </a:r>
          </a:p>
        </p:txBody>
      </p:sp>
    </p:spTree>
    <p:extLst>
      <p:ext uri="{BB962C8B-B14F-4D97-AF65-F5344CB8AC3E}">
        <p14:creationId xmlns:p14="http://schemas.microsoft.com/office/powerpoint/2010/main" val="182509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Tree>
    <p:extLst>
      <p:ext uri="{BB962C8B-B14F-4D97-AF65-F5344CB8AC3E}">
        <p14:creationId xmlns:p14="http://schemas.microsoft.com/office/powerpoint/2010/main" val="31851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609600" y="1447800"/>
            <a:ext cx="8229600" cy="4913243"/>
          </a:xfrm>
        </p:spPr>
        <p:txBody>
          <a:bodyPr>
            <a:normAutofit lnSpcReduction="10000"/>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Hacker One</a:t>
            </a:r>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 DWF</a:t>
            </a:r>
          </a:p>
          <a:p>
            <a:endParaRPr lang="en-US" dirty="0"/>
          </a:p>
          <a:p>
            <a:endParaRPr lang="en-US" dirty="0"/>
          </a:p>
        </p:txBody>
      </p:sp>
    </p:spTree>
    <p:extLst>
      <p:ext uri="{BB962C8B-B14F-4D97-AF65-F5344CB8AC3E}">
        <p14:creationId xmlns:p14="http://schemas.microsoft.com/office/powerpoint/2010/main" val="12927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Tree>
    <p:extLst>
      <p:ext uri="{BB962C8B-B14F-4D97-AF65-F5344CB8AC3E}">
        <p14:creationId xmlns:p14="http://schemas.microsoft.com/office/powerpoint/2010/main" val="17044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Tree>
    <p:extLst>
      <p:ext uri="{BB962C8B-B14F-4D97-AF65-F5344CB8AC3E}">
        <p14:creationId xmlns:p14="http://schemas.microsoft.com/office/powerpoint/2010/main" val="292575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Tree>
    <p:extLst>
      <p:ext uri="{BB962C8B-B14F-4D97-AF65-F5344CB8AC3E}">
        <p14:creationId xmlns:p14="http://schemas.microsoft.com/office/powerpoint/2010/main" val="355509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Update Processes</a:t>
            </a:r>
          </a:p>
        </p:txBody>
      </p:sp>
    </p:spTree>
    <p:extLst>
      <p:ext uri="{BB962C8B-B14F-4D97-AF65-F5344CB8AC3E}">
        <p14:creationId xmlns:p14="http://schemas.microsoft.com/office/powerpoint/2010/main" val="31309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Accepting vulnerability reports</a:t>
            </a:r>
          </a:p>
        </p:txBody>
      </p:sp>
      <p:sp>
        <p:nvSpPr>
          <p:cNvPr id="3" name="Content Placeholder 2"/>
          <p:cNvSpPr>
            <a:spLocks noGrp="1"/>
          </p:cNvSpPr>
          <p:nvPr>
            <p:ph idx="1"/>
          </p:nvPr>
        </p:nvSpPr>
        <p:spPr>
          <a:xfrm>
            <a:off x="609600" y="1447800"/>
            <a:ext cx="8229600" cy="4589745"/>
          </a:xfrm>
        </p:spPr>
        <p:txBody>
          <a:bodyPr>
            <a:normAutofit lnSpcReduction="10000"/>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[1]</a:t>
            </a:r>
          </a:p>
          <a:p>
            <a:r>
              <a:rPr lang="en-US" dirty="0"/>
              <a:t>What information should vulnerability reporters provide?</a:t>
            </a:r>
          </a:p>
          <a:p>
            <a:endParaRPr lang="en-US" dirty="0"/>
          </a:p>
          <a:p>
            <a:endParaRPr lang="en-US" dirty="0"/>
          </a:p>
          <a:p>
            <a:endParaRPr lang="en-US" dirty="0"/>
          </a:p>
          <a:p>
            <a:endParaRPr lang="en-US" dirty="0"/>
          </a:p>
          <a:p>
            <a:endParaRPr lang="en-US" dirty="0"/>
          </a:p>
          <a:p>
            <a:pPr marL="0" indent="0">
              <a:buNone/>
            </a:pPr>
            <a:endParaRPr lang="en-US" dirty="0"/>
          </a:p>
          <a:p>
            <a:r>
              <a:rPr lang="en-US" dirty="0"/>
              <a:t>[1] </a:t>
            </a:r>
            <a:r>
              <a:rPr lang="en-US" dirty="0">
                <a:hlinkClick r:id="rId3"/>
              </a:rPr>
              <a:t>https://cve.mitre.org/cve/request_id.html#cna_coverage.html</a:t>
            </a:r>
            <a:r>
              <a:rPr lang="en-US" dirty="0"/>
              <a:t> </a:t>
            </a:r>
          </a:p>
          <a:p>
            <a:endParaRPr lang="en-US" dirty="0"/>
          </a:p>
        </p:txBody>
      </p:sp>
    </p:spTree>
    <p:extLst>
      <p:ext uri="{BB962C8B-B14F-4D97-AF65-F5344CB8AC3E}">
        <p14:creationId xmlns:p14="http://schemas.microsoft.com/office/powerpoint/2010/main" val="393335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Tree>
    <p:extLst>
      <p:ext uri="{BB962C8B-B14F-4D97-AF65-F5344CB8AC3E}">
        <p14:creationId xmlns:p14="http://schemas.microsoft.com/office/powerpoint/2010/main" val="423232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Tree>
    <p:extLst>
      <p:ext uri="{BB962C8B-B14F-4D97-AF65-F5344CB8AC3E}">
        <p14:creationId xmlns:p14="http://schemas.microsoft.com/office/powerpoint/2010/main" val="110572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Tree>
    <p:extLst>
      <p:ext uri="{BB962C8B-B14F-4D97-AF65-F5344CB8AC3E}">
        <p14:creationId xmlns:p14="http://schemas.microsoft.com/office/powerpoint/2010/main" val="38076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entries sent to the Root CNA, or directly to the Primary?</a:t>
            </a:r>
          </a:p>
          <a:p>
            <a:pPr lvl="1"/>
            <a:r>
              <a:rPr lang="en-US" dirty="0"/>
              <a:t>The Root CNA may require entries be sent directly to them</a:t>
            </a:r>
          </a:p>
          <a:p>
            <a:r>
              <a:rPr lang="en-US" dirty="0"/>
              <a:t>Entries should be sent within 24 hours of the vulnerability being made public</a:t>
            </a:r>
          </a:p>
          <a:p>
            <a:endParaRPr lang="en-US" dirty="0"/>
          </a:p>
          <a:p>
            <a:endParaRPr lang="en-US" dirty="0"/>
          </a:p>
        </p:txBody>
      </p:sp>
    </p:spTree>
    <p:extLst>
      <p:ext uri="{BB962C8B-B14F-4D97-AF65-F5344CB8AC3E}">
        <p14:creationId xmlns:p14="http://schemas.microsoft.com/office/powerpoint/2010/main" val="249013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Tree>
    <p:extLst>
      <p:ext uri="{BB962C8B-B14F-4D97-AF65-F5344CB8AC3E}">
        <p14:creationId xmlns:p14="http://schemas.microsoft.com/office/powerpoint/2010/main" val="33652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of CNA.</a:t>
            </a:r>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Tree>
    <p:extLst>
      <p:ext uri="{BB962C8B-B14F-4D97-AF65-F5344CB8AC3E}">
        <p14:creationId xmlns:p14="http://schemas.microsoft.com/office/powerpoint/2010/main" val="20896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p:txBody>
          <a:bodyPr>
            <a:normAutofit lnSpcReduction="10000"/>
          </a:bodyPr>
          <a:lstStyle/>
          <a:p>
            <a:r>
              <a:rPr lang="en-US" dirty="0"/>
              <a:t>The current requirements are:</a:t>
            </a:r>
          </a:p>
          <a:p>
            <a:pPr lvl="1"/>
            <a:r>
              <a:rPr lang="en-US" dirty="0"/>
              <a:t>For Root CNAs:</a:t>
            </a:r>
          </a:p>
          <a:p>
            <a:pPr lvl="2"/>
            <a:r>
              <a:rPr lang="en-US" dirty="0"/>
              <a:t>Number of times an issue was escalated to the Root CNA</a:t>
            </a:r>
            <a:br>
              <a:rPr lang="en-US" dirty="0"/>
            </a:br>
            <a:r>
              <a:rPr lang="en-US" dirty="0"/>
              <a:t>Rationale: How much of a Root CNA’s time is spent dealing with escalations? Does it scale with the number of Sub-CNAs they have? Does it vary between sectors?</a:t>
            </a:r>
          </a:p>
          <a:p>
            <a:pPr lvl="2"/>
            <a:r>
              <a:rPr lang="en-US" dirty="0"/>
              <a:t>Categories of escalated issues and percentage of total:</a:t>
            </a:r>
          </a:p>
          <a:p>
            <a:pPr lvl="3"/>
            <a:r>
              <a:rPr lang="en-US" dirty="0"/>
              <a:t>Dispute</a:t>
            </a:r>
          </a:p>
          <a:p>
            <a:pPr lvl="3"/>
            <a:r>
              <a:rPr lang="en-US" dirty="0"/>
              <a:t>Responsiveness</a:t>
            </a:r>
          </a:p>
          <a:p>
            <a:pPr lvl="3"/>
            <a:r>
              <a:rPr lang="en-US" dirty="0"/>
              <a:t>Misuse of CVE</a:t>
            </a:r>
          </a:p>
          <a:p>
            <a:pPr lvl="2"/>
            <a:r>
              <a:rPr lang="en-US" dirty="0"/>
              <a:t>Rationale: What is the nature of the issues that Root CNAs are addressing, which can inform training, documentation, and process improvement.</a:t>
            </a:r>
          </a:p>
          <a:p>
            <a:pPr lvl="2"/>
            <a:r>
              <a:rPr lang="en-US" dirty="0"/>
              <a:t>List of Sub-CNAs and New Sub-CNAs this quarter</a:t>
            </a:r>
            <a:br>
              <a:rPr lang="en-US" dirty="0"/>
            </a:br>
            <a:r>
              <a:rPr lang="en-US"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2194C71E-EC13-4B5A-96F0-C318241C26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5420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Tree>
    <p:extLst>
      <p:ext uri="{BB962C8B-B14F-4D97-AF65-F5344CB8AC3E}">
        <p14:creationId xmlns:p14="http://schemas.microsoft.com/office/powerpoint/2010/main" val="269634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CNA Resources and Community Involvement</a:t>
            </a:r>
          </a:p>
        </p:txBody>
      </p:sp>
    </p:spTree>
    <p:extLst>
      <p:ext uri="{BB962C8B-B14F-4D97-AF65-F5344CB8AC3E}">
        <p14:creationId xmlns:p14="http://schemas.microsoft.com/office/powerpoint/2010/main" val="384602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dirty="0"/>
              <a:t>A </a:t>
            </a:r>
            <a:r>
              <a:rPr lang="en-US" i="1" dirty="0"/>
              <a:t>CNA Rules </a:t>
            </a:r>
            <a:r>
              <a:rPr lang="en-US" dirty="0"/>
              <a:t>review</a:t>
            </a:r>
          </a:p>
          <a:p>
            <a:pPr lvl="1"/>
            <a:r>
              <a:rPr lang="en-US" dirty="0"/>
              <a:t>Training batch of IDs which will be reviewed with Parent CNA</a:t>
            </a:r>
          </a:p>
          <a:p>
            <a:r>
              <a:rPr lang="en-US" dirty="0"/>
              <a:t>Additional Training</a:t>
            </a:r>
          </a:p>
          <a:p>
            <a:pPr lvl="1"/>
            <a:r>
              <a:rPr lang="en-US" dirty="0"/>
              <a:t>CNA Summits</a:t>
            </a:r>
          </a:p>
          <a:p>
            <a:pPr lvl="1"/>
            <a:r>
              <a:rPr lang="en-US" dirty="0"/>
              <a:t>Supplementary documentation</a:t>
            </a:r>
          </a:p>
          <a:p>
            <a:r>
              <a:rPr lang="en-US" dirty="0"/>
              <a:t>An internal training process should be developed for those who join the team</a:t>
            </a:r>
          </a:p>
          <a:p>
            <a:pPr lvl="1"/>
            <a:r>
              <a:rPr lang="en-US" dirty="0"/>
              <a:t>Program Root CNA (currently MITRE) can help provide supplemental material</a:t>
            </a:r>
          </a:p>
        </p:txBody>
      </p:sp>
    </p:spTree>
    <p:extLst>
      <p:ext uri="{BB962C8B-B14F-4D97-AF65-F5344CB8AC3E}">
        <p14:creationId xmlns:p14="http://schemas.microsoft.com/office/powerpoint/2010/main" val="316105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Participation</a:t>
            </a:r>
          </a:p>
        </p:txBody>
      </p:sp>
      <p:sp>
        <p:nvSpPr>
          <p:cNvPr id="3" name="Content Placeholder 2"/>
          <p:cNvSpPr>
            <a:spLocks noGrp="1"/>
          </p:cNvSpPr>
          <p:nvPr>
            <p:ph idx="1"/>
          </p:nvPr>
        </p:nvSpPr>
        <p:spPr/>
        <p:txBody>
          <a:bodyPr/>
          <a:lstStyle/>
          <a:p>
            <a:r>
              <a:rPr lang="en-US" dirty="0"/>
              <a:t>Board Working Groups</a:t>
            </a:r>
          </a:p>
          <a:p>
            <a:pPr lvl="1"/>
            <a:r>
              <a:rPr lang="en-US" dirty="0"/>
              <a:t>Automation WG</a:t>
            </a:r>
          </a:p>
          <a:p>
            <a:pPr lvl="1"/>
            <a:r>
              <a:rPr lang="en-US" dirty="0"/>
              <a:t>Strategic Planning WG</a:t>
            </a:r>
          </a:p>
          <a:p>
            <a:r>
              <a:rPr lang="en-US" dirty="0"/>
              <a:t>CNA mailing list</a:t>
            </a:r>
          </a:p>
          <a:p>
            <a:r>
              <a:rPr lang="en-US" dirty="0"/>
              <a:t>CNA Summits</a:t>
            </a:r>
          </a:p>
          <a:p>
            <a:r>
              <a:rPr lang="en-US" dirty="0"/>
              <a:t>Webinars</a:t>
            </a:r>
          </a:p>
          <a:p>
            <a:r>
              <a:rPr lang="en-US" dirty="0"/>
              <a:t>Handshake (MITRE’s social media platform)</a:t>
            </a:r>
          </a:p>
        </p:txBody>
      </p:sp>
    </p:spTree>
    <p:extLst>
      <p:ext uri="{BB962C8B-B14F-4D97-AF65-F5344CB8AC3E}">
        <p14:creationId xmlns:p14="http://schemas.microsoft.com/office/powerpoint/2010/main" val="33065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Defining CNAs</a:t>
            </a:r>
          </a:p>
        </p:txBody>
      </p:sp>
    </p:spTree>
    <p:extLst>
      <p:ext uri="{BB962C8B-B14F-4D97-AF65-F5344CB8AC3E}">
        <p14:creationId xmlns:p14="http://schemas.microsoft.com/office/powerpoint/2010/main" val="258105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484623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281959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endParaRPr lang="en-US" dirty="0">
              <a:solidFill>
                <a:srgbClr val="C1CD23"/>
              </a:solidFill>
            </a:endParaRPr>
          </a:p>
        </p:txBody>
      </p:sp>
    </p:spTree>
    <p:extLst>
      <p:ext uri="{BB962C8B-B14F-4D97-AF65-F5344CB8AC3E}">
        <p14:creationId xmlns:p14="http://schemas.microsoft.com/office/powerpoint/2010/main" val="4198695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p:txBody>
          <a:bodyPr>
            <a:normAutofit fontScale="92500" lnSpcReduction="10000"/>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4001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609600" y="1447800"/>
            <a:ext cx="8229600" cy="4933122"/>
          </a:xfrm>
        </p:spPr>
        <p:txBody>
          <a:bodyPr>
            <a:normAutofit fontScale="85000" lnSpcReduction="20000"/>
          </a:bodyPr>
          <a:lstStyle/>
          <a:p>
            <a:pPr>
              <a:spcAft>
                <a:spcPts val="1200"/>
              </a:spcAft>
            </a:pPr>
            <a:r>
              <a:rPr lang="en-US" dirty="0"/>
              <a:t>The following communication rules apply to all CNAs (cont’d):</a:t>
            </a:r>
          </a:p>
          <a:p>
            <a:pPr lvl="1">
              <a:spcAft>
                <a:spcPts val="1200"/>
              </a:spcAft>
            </a:pPr>
            <a:r>
              <a:rPr lang="en-US"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1200"/>
              </a:spcAft>
            </a:pPr>
            <a:r>
              <a:rPr lang="en-US" dirty="0"/>
              <a:t>Provide CVE information to the next higher-level CNA when a CVE ID is assigned and the associated vulnerability made public </a:t>
            </a:r>
          </a:p>
          <a:p>
            <a:pPr lvl="2">
              <a:spcAft>
                <a:spcPts val="1200"/>
              </a:spcAft>
            </a:pPr>
            <a:r>
              <a:rPr lang="en-US" dirty="0"/>
              <a:t>For new CVE IDs, this information includes, at a minimum, the CVE ID used, product, affected or fixed version, the problem type, references, and a description on a per-ID basis</a:t>
            </a:r>
          </a:p>
          <a:p>
            <a:pPr lvl="2">
              <a:spcAft>
                <a:spcPts val="1200"/>
              </a:spcAft>
            </a:pPr>
            <a:r>
              <a:rPr lang="en-US" dirty="0"/>
              <a:t>When a CVE ID is updated, the CVE ID and data change must be included</a:t>
            </a:r>
          </a:p>
          <a:p>
            <a:pPr lvl="1">
              <a:spcAft>
                <a:spcPts val="1200"/>
              </a:spcAft>
            </a:pPr>
            <a:r>
              <a:rPr lang="en-US"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2840418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362032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2)</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p:txBody>
          <a:bodyPr>
            <a:normAutofit fontScale="92500" lnSpcReduction="20000"/>
          </a:bodyPr>
          <a:lstStyle/>
          <a:p>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1"/>
            <a:r>
              <a:rPr lang="en-US" dirty="0"/>
              <a:t>Communications Rules</a:t>
            </a:r>
          </a:p>
          <a:p>
            <a:pPr lvl="2"/>
            <a:r>
              <a:rPr lang="en-US" dirty="0"/>
              <a:t>Notify the Program Root CNA when Sub-CNAs are established or removed</a:t>
            </a:r>
          </a:p>
          <a:p>
            <a:pPr lvl="2"/>
            <a:r>
              <a:rPr lang="en-US" dirty="0"/>
              <a:t>Provide a public list of POCs and web links for each Sub-CNA in the Root CNA's domain; provide this information to the Program Root CNA</a:t>
            </a:r>
          </a:p>
          <a:p>
            <a:pPr lvl="2"/>
            <a:r>
              <a:rPr lang="en-US" dirty="0"/>
              <a:t>Maintain a private list of individual POCs within each Sub-CNA for use by CNAs only; provide this information to the Program Root CNA</a:t>
            </a:r>
          </a:p>
          <a:p>
            <a:pPr lvl="2"/>
            <a:r>
              <a:rPr lang="en-US" dirty="0"/>
              <a:t>Maintain a public listing of the established counting rules followed by the Root CNA and Sub-CNAs in its domain</a:t>
            </a:r>
          </a:p>
          <a:p>
            <a:pPr lvl="2"/>
            <a:endParaRPr lang="en-US" dirty="0"/>
          </a:p>
          <a:p>
            <a:endParaRPr lang="en-US" dirty="0"/>
          </a:p>
        </p:txBody>
      </p:sp>
    </p:spTree>
    <p:extLst>
      <p:ext uri="{BB962C8B-B14F-4D97-AF65-F5344CB8AC3E}">
        <p14:creationId xmlns:p14="http://schemas.microsoft.com/office/powerpoint/2010/main" val="2780033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p:txBody>
          <a:bodyPr/>
          <a:lstStyle/>
          <a:p>
            <a:r>
              <a:rPr lang="en-US" dirty="0"/>
              <a:t>Additional Root CNA Rules (2 of 2)</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p:txBody>
          <a:bodyPr>
            <a:normAutofit lnSpcReduction="10000"/>
          </a:bodyPr>
          <a:lstStyle/>
          <a:p>
            <a:pPr lvl="1"/>
            <a:r>
              <a:rPr lang="en-US" dirty="0"/>
              <a:t>Administration Rules</a:t>
            </a:r>
          </a:p>
          <a:p>
            <a:pPr lvl="2"/>
            <a:r>
              <a:rPr lang="en-US" dirty="0"/>
              <a:t>Accept metrics reports from Sub-CNAs; the format and instructions for sending metrics are determined by the Root CNA</a:t>
            </a:r>
          </a:p>
          <a:p>
            <a:pPr lvl="2"/>
            <a:r>
              <a:rPr lang="en-US" dirty="0"/>
              <a:t>Submit metrics from Sub-CNAs quarterly, within two weeks of the quarter, to the Program Root CNA; quarters are based on the calendar year</a:t>
            </a:r>
          </a:p>
          <a:p>
            <a:pPr lvl="2"/>
            <a:r>
              <a:rPr lang="en-US" dirty="0"/>
              <a:t>Act as an escalation and adjudication point for issue resolution for Sub-CNAs in its domain </a:t>
            </a:r>
          </a:p>
          <a:p>
            <a:pPr lvl="2"/>
            <a:r>
              <a:rPr lang="en-US" dirty="0"/>
              <a:t>When appropriate, apply sanctions upon any Sub-CNAs within its domain and notify the Program Root CNA; the application of sanctions should occur as a last resort</a:t>
            </a:r>
          </a:p>
          <a:p>
            <a:pPr lvl="2"/>
            <a:r>
              <a:rPr lang="en-US" dirty="0"/>
              <a:t>Facilitate the enforcement of any administrative actions taken by the Program Root CNA against a Sub-CNA</a:t>
            </a:r>
          </a:p>
          <a:p>
            <a:pPr lvl="2"/>
            <a:r>
              <a:rPr lang="en-US" dirty="0"/>
              <a:t>Follow the CNA Candidate Process described in Section 4 of the </a:t>
            </a:r>
            <a:r>
              <a:rPr lang="en-US" i="1" dirty="0"/>
              <a:t>CNA Rules</a:t>
            </a:r>
            <a:r>
              <a:rPr lang="en-US" dirty="0"/>
              <a:t> when adding new Sub-CNAs</a:t>
            </a:r>
          </a:p>
          <a:p>
            <a:pPr lvl="2"/>
            <a:endParaRPr lang="en-US" dirty="0"/>
          </a:p>
          <a:p>
            <a:pPr lvl="2"/>
            <a:endParaRPr lang="en-US" dirty="0"/>
          </a:p>
        </p:txBody>
      </p:sp>
    </p:spTree>
    <p:extLst>
      <p:ext uri="{BB962C8B-B14F-4D97-AF65-F5344CB8AC3E}">
        <p14:creationId xmlns:p14="http://schemas.microsoft.com/office/powerpoint/2010/main" val="2446127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fontScale="90000"/>
          </a:bodyPr>
          <a:lstStyle/>
          <a:p>
            <a:r>
              <a:rPr lang="en-US" dirty="0"/>
              <a:t>Additional Program Root CNA Rules (1 of 2)</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p:txBody>
          <a:bodyPr>
            <a:normAutofit fontScale="85000" lnSpcReduction="20000"/>
          </a:bodyPr>
          <a:lstStyle/>
          <a:p>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a:p>
            <a:pPr lvl="1"/>
            <a:r>
              <a:rPr lang="en-US" dirty="0"/>
              <a:t>Communications Rules</a:t>
            </a:r>
          </a:p>
          <a:p>
            <a:pPr lvl="2"/>
            <a:r>
              <a:rPr lang="en-US" dirty="0"/>
              <a:t>Provide a listing of all Root CNAs and Sub-CNAs, including public points of contact and web links; obtain this information from Root CNAs</a:t>
            </a:r>
          </a:p>
          <a:p>
            <a:pPr lvl="2"/>
            <a:r>
              <a:rPr lang="en-US" dirty="0"/>
              <a:t>Maintain a private list of individual POCs for each Root and Sub-CNA for use by CNAs only</a:t>
            </a:r>
          </a:p>
          <a:p>
            <a:pPr lvl="2"/>
            <a:r>
              <a:rPr lang="en-US" dirty="0"/>
              <a:t>Provide coordination of communication channels between Root CNAs</a:t>
            </a:r>
          </a:p>
          <a:p>
            <a:pPr lvl="2"/>
            <a:r>
              <a:rPr lang="en-US" dirty="0"/>
              <a:t>Respond to inquiries by Root CNAs and Sub-CNAs in a timely manner; establish responsiveness metrics for such responsiveness</a:t>
            </a:r>
          </a:p>
          <a:p>
            <a:pPr lvl="2"/>
            <a:r>
              <a:rPr lang="en-US" dirty="0"/>
              <a:t>Maintain a public listing of the established counting rules for the CVE Program</a:t>
            </a:r>
          </a:p>
          <a:p>
            <a:pPr lvl="2"/>
            <a:endParaRPr lang="en-US" dirty="0"/>
          </a:p>
        </p:txBody>
      </p:sp>
    </p:spTree>
    <p:extLst>
      <p:ext uri="{BB962C8B-B14F-4D97-AF65-F5344CB8AC3E}">
        <p14:creationId xmlns:p14="http://schemas.microsoft.com/office/powerpoint/2010/main" val="1065196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fontScale="90000"/>
          </a:bodyPr>
          <a:lstStyle/>
          <a:p>
            <a:r>
              <a:rPr lang="en-US" dirty="0"/>
              <a:t>Additional Program Root CNA Rules (2 of 2)</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p:txBody>
          <a:bodyPr/>
          <a:lstStyle/>
          <a:p>
            <a:r>
              <a:rPr lang="en-US" dirty="0"/>
              <a:t>Administration Rules</a:t>
            </a:r>
          </a:p>
          <a:p>
            <a:pPr lvl="1"/>
            <a:r>
              <a:rPr lang="en-US" dirty="0"/>
              <a:t>Serve as a member, and the Board moderator, of the CVE Board</a:t>
            </a:r>
          </a:p>
          <a:p>
            <a:pPr lvl="1"/>
            <a:r>
              <a:rPr lang="en-US" dirty="0"/>
              <a:t>Accept metrics reports from Root CNAs quarterly, within one month of the calendar quarter</a:t>
            </a:r>
          </a:p>
          <a:p>
            <a:pPr lvl="1"/>
            <a:r>
              <a:rPr lang="en-US" dirty="0"/>
              <a:t>Act as the final arbiter for appeals regarding CNA assignment decisions and CNA program issues</a:t>
            </a:r>
          </a:p>
          <a:p>
            <a:pPr lvl="1"/>
            <a:r>
              <a:rPr lang="en-US" dirty="0"/>
              <a:t>Act as an escalation point for issue resolution should this process fail at the Root CNA level</a:t>
            </a:r>
          </a:p>
          <a:p>
            <a:pPr lvl="1"/>
            <a:r>
              <a:rPr lang="en-US" dirty="0"/>
              <a:t>When appropriate, apply sanctions upon any CNA</a:t>
            </a:r>
          </a:p>
          <a:p>
            <a:pPr lvl="1"/>
            <a:r>
              <a:rPr lang="en-US" dirty="0"/>
              <a:t>Follow the CNA Candidate Process described in Section 4 of the </a:t>
            </a:r>
            <a:r>
              <a:rPr lang="en-US" i="1" dirty="0"/>
              <a:t>CNA Rules </a:t>
            </a:r>
            <a:r>
              <a:rPr lang="en-US" dirty="0"/>
              <a:t>when adding new Root CNAs</a:t>
            </a:r>
          </a:p>
          <a:p>
            <a:pPr lvl="1"/>
            <a:endParaRPr lang="en-US" dirty="0"/>
          </a:p>
        </p:txBody>
      </p:sp>
    </p:spTree>
    <p:extLst>
      <p:ext uri="{BB962C8B-B14F-4D97-AF65-F5344CB8AC3E}">
        <p14:creationId xmlns:p14="http://schemas.microsoft.com/office/powerpoint/2010/main" val="31272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 </a:t>
            </a:r>
          </a:p>
          <a:p>
            <a:r>
              <a:rPr lang="en-US" dirty="0"/>
              <a:t>What value do CNAs provide?</a:t>
            </a:r>
          </a:p>
          <a:p>
            <a:pPr lvl="1"/>
            <a:r>
              <a:rPr lang="en-US" dirty="0"/>
              <a:t>CNAs allow CVE IDs to be produced more quickly and in a more distributed manner.</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5913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cve@mitre.org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410138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1906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lvl="0">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31912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Tree>
    <p:extLst>
      <p:ext uri="{BB962C8B-B14F-4D97-AF65-F5344CB8AC3E}">
        <p14:creationId xmlns:p14="http://schemas.microsoft.com/office/powerpoint/2010/main" val="2795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Primary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cve@mitre.org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Tree>
    <p:extLst>
      <p:ext uri="{BB962C8B-B14F-4D97-AF65-F5344CB8AC3E}">
        <p14:creationId xmlns:p14="http://schemas.microsoft.com/office/powerpoint/2010/main" val="3362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Organization</a:t>
            </a:r>
          </a:p>
        </p:txBody>
      </p:sp>
    </p:spTree>
    <p:extLst>
      <p:ext uri="{BB962C8B-B14F-4D97-AF65-F5344CB8AC3E}">
        <p14:creationId xmlns:p14="http://schemas.microsoft.com/office/powerpoint/2010/main" val="289140938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2.xml><?xml version="1.0" encoding="utf-8"?>
<ds:datastoreItem xmlns:ds="http://schemas.openxmlformats.org/officeDocument/2006/customXml" ds:itemID="{8796BF26-5B75-4DC2-9FF6-CB071673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0E1BCA-B7C8-4D5D-A2B9-87067345F3D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microsoft.com/sharepoint/v3/fields"/>
    <ds:schemaRef ds:uri="http://www.w3.org/XML/1998/namespace"/>
    <ds:schemaRef ds:uri="http://purl.org/dc/dcmitype/"/>
  </ds:schemaRefs>
</ds:datastoreItem>
</file>

<file path=customXml/itemProps4.xml><?xml version="1.0" encoding="utf-8"?>
<ds:datastoreItem xmlns:ds="http://schemas.openxmlformats.org/officeDocument/2006/customXml" ds:itemID="{DA4BE8BC-21DD-494E-8FAB-B2E9DD91F2E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Presentation6</Template>
  <TotalTime>23392</TotalTime>
  <Words>3022</Words>
  <Application>Microsoft Office PowerPoint</Application>
  <PresentationFormat>On-screen Show (4:3)</PresentationFormat>
  <Paragraphs>284</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 LT Std</vt:lpstr>
      <vt:lpstr>Wingdings</vt:lpstr>
      <vt:lpstr>Presentation6</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Community Participation</vt:lpstr>
      <vt:lpstr>Questions</vt:lpstr>
      <vt:lpstr>Backup Slides</vt:lpstr>
      <vt:lpstr>Assignment Rules</vt:lpstr>
      <vt:lpstr>Communication Rules (1 of 2)</vt:lpstr>
      <vt:lpstr>Communication Rules (2 of 2)</vt:lpstr>
      <vt:lpstr>Administration Rules</vt:lpstr>
      <vt:lpstr>Additional Root CNA Rules (1 of 2)</vt:lpstr>
      <vt:lpstr>Additional Root CNA Rules (2 of 2)</vt:lpstr>
      <vt:lpstr>Additional Program Root CNA Rules (1 of 2)</vt:lpstr>
      <vt:lpstr>Additional Program Root CNA Rules (2 of 2)</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CNA</dc:title>
  <dc:creator>Evans, Jonathan L.</dc:creator>
  <cp:lastModifiedBy>Roberge Jr., Robert J</cp:lastModifiedBy>
  <cp:revision>114</cp:revision>
  <dcterms:created xsi:type="dcterms:W3CDTF">2017-05-01T12:30:03Z</dcterms:created>
  <dcterms:modified xsi:type="dcterms:W3CDTF">2019-01-31T21:43:03Z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