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5"/>
  </p:sldMasterIdLst>
  <p:notesMasterIdLst>
    <p:notesMasterId r:id="rId67"/>
  </p:notesMasterIdLst>
  <p:handoutMasterIdLst>
    <p:handoutMasterId r:id="rId68"/>
  </p:handoutMasterIdLst>
  <p:sldIdLst>
    <p:sldId id="256" r:id="rId6"/>
    <p:sldId id="275" r:id="rId7"/>
    <p:sldId id="276" r:id="rId8"/>
    <p:sldId id="332" r:id="rId9"/>
    <p:sldId id="279" r:id="rId10"/>
    <p:sldId id="281" r:id="rId11"/>
    <p:sldId id="284" r:id="rId12"/>
    <p:sldId id="282" r:id="rId13"/>
    <p:sldId id="285" r:id="rId14"/>
    <p:sldId id="286" r:id="rId15"/>
    <p:sldId id="287" r:id="rId16"/>
    <p:sldId id="280" r:id="rId17"/>
    <p:sldId id="288" r:id="rId18"/>
    <p:sldId id="289" r:id="rId19"/>
    <p:sldId id="290" r:id="rId20"/>
    <p:sldId id="291" r:id="rId21"/>
    <p:sldId id="333" r:id="rId22"/>
    <p:sldId id="294" r:id="rId23"/>
    <p:sldId id="295" r:id="rId24"/>
    <p:sldId id="297" r:id="rId25"/>
    <p:sldId id="298" r:id="rId26"/>
    <p:sldId id="299" r:id="rId27"/>
    <p:sldId id="300" r:id="rId28"/>
    <p:sldId id="334" r:id="rId29"/>
    <p:sldId id="303" r:id="rId30"/>
    <p:sldId id="305" r:id="rId31"/>
    <p:sldId id="304" r:id="rId32"/>
    <p:sldId id="306" r:id="rId33"/>
    <p:sldId id="307" r:id="rId34"/>
    <p:sldId id="308" r:id="rId35"/>
    <p:sldId id="335" r:id="rId36"/>
    <p:sldId id="313" r:id="rId37"/>
    <p:sldId id="317" r:id="rId38"/>
    <p:sldId id="319" r:id="rId39"/>
    <p:sldId id="320" r:id="rId40"/>
    <p:sldId id="336" r:id="rId41"/>
    <p:sldId id="266" r:id="rId42"/>
    <p:sldId id="323" r:id="rId43"/>
    <p:sldId id="321" r:id="rId44"/>
    <p:sldId id="324" r:id="rId45"/>
    <p:sldId id="267" r:id="rId46"/>
    <p:sldId id="268" r:id="rId47"/>
    <p:sldId id="264" r:id="rId48"/>
    <p:sldId id="325" r:id="rId49"/>
    <p:sldId id="263" r:id="rId50"/>
    <p:sldId id="272" r:id="rId51"/>
    <p:sldId id="265" r:id="rId52"/>
    <p:sldId id="326" r:id="rId53"/>
    <p:sldId id="273" r:id="rId54"/>
    <p:sldId id="262" r:id="rId55"/>
    <p:sldId id="274" r:id="rId56"/>
    <p:sldId id="337" r:id="rId57"/>
    <p:sldId id="271" r:id="rId58"/>
    <p:sldId id="338" r:id="rId59"/>
    <p:sldId id="310" r:id="rId60"/>
    <p:sldId id="330" r:id="rId61"/>
    <p:sldId id="331" r:id="rId62"/>
    <p:sldId id="327" r:id="rId63"/>
    <p:sldId id="312" r:id="rId64"/>
    <p:sldId id="339" r:id="rId65"/>
    <p:sldId id="315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781" autoAdjust="0"/>
  </p:normalViewPr>
  <p:slideViewPr>
    <p:cSldViewPr snapToGrid="0">
      <p:cViewPr varScale="1">
        <p:scale>
          <a:sx n="60" d="100"/>
          <a:sy n="60" d="100"/>
        </p:scale>
        <p:origin x="843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5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a merge and a split happened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2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ADT3 is</a:t>
            </a:r>
            <a:r>
              <a:rPr lang="en-US" baseline="0" dirty="0"/>
              <a:t> one of the old rules.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4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C638E1-417D-42D6-BE35-6B0C68E0CD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7181D-716A-4D91-A867-E15F7B0D9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5B17FFB1-3C4C-4A5B-BF53-392C4B55DE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6E3400-6335-4224-A22B-E2EBEAD337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14" name="Text Box 34">
            <a:extLst>
              <a:ext uri="{FF2B5EF4-FFF2-40B4-BE49-F238E27FC236}">
                <a16:creationId xmlns:a16="http://schemas.microsoft.com/office/drawing/2014/main" id="{518CCD41-A9F7-4B00-93BD-F7845169EC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AF125-20EA-456C-BE4C-67ED3015B7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9" name="Text Box 34">
            <a:extLst>
              <a:ext uri="{FF2B5EF4-FFF2-40B4-BE49-F238E27FC236}">
                <a16:creationId xmlns:a16="http://schemas.microsoft.com/office/drawing/2014/main" id="{7E4E5044-6C8A-430E-8E5C-FC7D4AE938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E3558-F699-4E78-9BF6-8194A12D1F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6" name="Text Box 34">
            <a:extLst>
              <a:ext uri="{FF2B5EF4-FFF2-40B4-BE49-F238E27FC236}">
                <a16:creationId xmlns:a16="http://schemas.microsoft.com/office/drawing/2014/main" id="{40A091E8-174E-44E2-AC98-8321EE8CF6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45711-76E2-4AFD-BB3B-3DCAB0B0BE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EA17A43F-8195-477C-878E-E21183EB11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49DC2-D4E0-4003-BCD2-293586479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6694A54E-A2FD-4930-87E3-F1AE89EA02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321" y="123591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96631-AC9A-4136-AD4E-1031F234CF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6" name="Text Box 34">
            <a:extLst>
              <a:ext uri="{FF2B5EF4-FFF2-40B4-BE49-F238E27FC236}">
                <a16:creationId xmlns:a16="http://schemas.microsoft.com/office/drawing/2014/main" id="{E3ABD851-716C-4BCD-AE29-6EB30713EB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veform.mitre.org/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security-advisory-1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CNA Processes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4" y="2568943"/>
            <a:ext cx="9627524" cy="389923"/>
          </a:xfrm>
        </p:spPr>
        <p:txBody>
          <a:bodyPr/>
          <a:lstStyle/>
          <a:p>
            <a:r>
              <a:rPr lang="en-US" dirty="0"/>
              <a:t>CVE Team</a:t>
            </a:r>
          </a:p>
        </p:txBody>
      </p:sp>
    </p:spTree>
    <p:extLst>
      <p:ext uri="{BB962C8B-B14F-4D97-AF65-F5344CB8AC3E}">
        <p14:creationId xmlns:p14="http://schemas.microsoft.com/office/powerpoint/2010/main" val="246246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CNA Needs More CVE IDs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628548-68BD-4AD1-AD6A-C5680419EF29}"/>
              </a:ext>
            </a:extLst>
          </p:cNvPr>
          <p:cNvGrpSpPr/>
          <p:nvPr/>
        </p:nvGrpSpPr>
        <p:grpSpPr>
          <a:xfrm>
            <a:off x="3111015" y="2711649"/>
            <a:ext cx="6332660" cy="1434703"/>
            <a:chOff x="1231923" y="2848475"/>
            <a:chExt cx="6332660" cy="143470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231923" y="319328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Root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CNA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25304" y="2848475"/>
              <a:ext cx="1149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CVE-2017-0010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828147" y="319328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Root CNA</a:t>
              </a:r>
            </a:p>
          </p:txBody>
        </p:sp>
        <p:cxnSp>
          <p:nvCxnSpPr>
            <p:cNvPr id="8" name="Straight Arrow Connector 7"/>
            <p:cNvCxnSpPr>
              <a:stCxn id="4" idx="3"/>
              <a:endCxn id="6" idx="1"/>
            </p:cNvCxnSpPr>
            <p:nvPr/>
          </p:nvCxnSpPr>
          <p:spPr>
            <a:xfrm>
              <a:off x="2968359" y="3738233"/>
              <a:ext cx="2859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05646" y="3393419"/>
              <a:ext cx="2185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10 2017 CVE IDs please!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A104A-3DF0-47E4-81F2-E5D0FDC58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2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Root CNA Provides More IDs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D638A8-3C5C-4EB1-8C05-6C7538D69748}"/>
              </a:ext>
            </a:extLst>
          </p:cNvPr>
          <p:cNvGrpSpPr/>
          <p:nvPr/>
        </p:nvGrpSpPr>
        <p:grpSpPr>
          <a:xfrm>
            <a:off x="3034445" y="1574082"/>
            <a:ext cx="6332660" cy="3176436"/>
            <a:chOff x="1158032" y="1466416"/>
            <a:chExt cx="6332660" cy="317643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58032" y="3552961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Root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CNA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51413" y="3182834"/>
              <a:ext cx="1149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CVE-2017-0010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754256" y="3552961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Root CNA</a:t>
              </a:r>
            </a:p>
          </p:txBody>
        </p:sp>
        <p:cxnSp>
          <p:nvCxnSpPr>
            <p:cNvPr id="7" name="Straight Arrow Connector 6"/>
            <p:cNvCxnSpPr>
              <a:stCxn id="6" idx="1"/>
              <a:endCxn id="4" idx="3"/>
            </p:cNvCxnSpPr>
            <p:nvPr/>
          </p:nvCxnSpPr>
          <p:spPr>
            <a:xfrm flipH="1">
              <a:off x="2894468" y="4097907"/>
              <a:ext cx="2859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55901" y="1466416"/>
              <a:ext cx="1149674" cy="2631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CVE-2017-0651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CVE-2017-0652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CVE-2017-0653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CVE-2017-0654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CVE-2017-0655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CVE-2017-0656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CVE-2017-0657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CVE-2017-0658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CVE-2017-0659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CVE-2017-0660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3A273C-3B22-4E2F-8424-188CA1E1D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5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to Consider When Making a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IDs to request</a:t>
            </a:r>
          </a:p>
          <a:p>
            <a:pPr lvl="1"/>
            <a:r>
              <a:rPr lang="en-US" dirty="0"/>
              <a:t>This should be negotiated with your parent CNA</a:t>
            </a:r>
          </a:p>
          <a:p>
            <a:pPr lvl="1"/>
            <a:r>
              <a:rPr lang="en-US" dirty="0"/>
              <a:t>In most cases, you should be issues enough IDs to last you the rest of the year</a:t>
            </a:r>
          </a:p>
          <a:p>
            <a:r>
              <a:rPr lang="en-US" dirty="0"/>
              <a:t>When to make the request</a:t>
            </a:r>
          </a:p>
          <a:p>
            <a:pPr lvl="1"/>
            <a:r>
              <a:rPr lang="en-US" dirty="0"/>
              <a:t>When you are running low on IDs</a:t>
            </a:r>
          </a:p>
          <a:p>
            <a:pPr lvl="1"/>
            <a:r>
              <a:rPr lang="en-US" dirty="0"/>
              <a:t>When the end of the year is nearing (get IDs for next year)</a:t>
            </a:r>
          </a:p>
          <a:p>
            <a:pPr lvl="1"/>
            <a:r>
              <a:rPr lang="en-US" dirty="0"/>
              <a:t>When you are a new CNA</a:t>
            </a:r>
          </a:p>
          <a:p>
            <a:r>
              <a:rPr lang="en-US" dirty="0"/>
              <a:t>What year to ask for</a:t>
            </a:r>
          </a:p>
          <a:p>
            <a:pPr lvl="1"/>
            <a:r>
              <a:rPr lang="en-US" dirty="0"/>
              <a:t>Most of the time it will be for the current year</a:t>
            </a:r>
          </a:p>
          <a:p>
            <a:pPr lvl="1"/>
            <a:r>
              <a:rPr lang="en-US" dirty="0"/>
              <a:t>IDs for the next year are normally requested in the last quarter of the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E5B12-D34B-4DBB-B635-9F6E2921C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5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Details Vary by CNA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parent CNA will have their own method of receiving and processing block requests</a:t>
            </a:r>
          </a:p>
          <a:p>
            <a:r>
              <a:rPr lang="en-US" dirty="0"/>
              <a:t>Your parent CNA should provide you with information on how to requests blocks from it</a:t>
            </a:r>
          </a:p>
          <a:p>
            <a:r>
              <a:rPr lang="en-US" dirty="0"/>
              <a:t>For example, if your CNA is the Program Root CNA (currently MITRE), there is web form for these requests</a:t>
            </a:r>
          </a:p>
          <a:p>
            <a:pPr lvl="1"/>
            <a:r>
              <a:rPr lang="en-US" dirty="0">
                <a:hlinkClick r:id="rId2"/>
              </a:rPr>
              <a:t>https://cveform.mitre.org/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78577-B7FE-4DE7-9597-E9F585DB7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317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Web Form: Select Block ID Request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7296" b="31212"/>
          <a:stretch/>
        </p:blipFill>
        <p:spPr bwMode="auto">
          <a:xfrm>
            <a:off x="1615439" y="1335820"/>
            <a:ext cx="8961121" cy="44368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A28CE-14B0-499F-9939-E59A1E334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6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Web Form: Fill in Contact Details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8334" t="14395" r="7212" b="40021"/>
          <a:stretch/>
        </p:blipFill>
        <p:spPr bwMode="auto">
          <a:xfrm>
            <a:off x="2075290" y="1587239"/>
            <a:ext cx="8454325" cy="36835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AEED84-4D19-41CB-8138-48D7E4659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2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Web Form: Fill in Request Details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763" t="22126" r="1763" b="9100"/>
          <a:stretch/>
        </p:blipFill>
        <p:spPr bwMode="auto">
          <a:xfrm>
            <a:off x="2117698" y="1665502"/>
            <a:ext cx="8229600" cy="3526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3B00E8-55E8-4BA9-BA88-DDB499AEC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028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BCB4F-2A40-43C5-B106-3355D8D24A0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ID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7C1A-2F8A-4D69-9A90-A7359FCA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9891" y="111260"/>
            <a:ext cx="1765676" cy="252626"/>
          </a:xfrm>
        </p:spPr>
        <p:txBody>
          <a:bodyPr/>
          <a:lstStyle/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6421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76" y="341602"/>
            <a:ext cx="9328727" cy="868362"/>
          </a:xfrm>
        </p:spPr>
        <p:txBody>
          <a:bodyPr>
            <a:normAutofit/>
          </a:bodyPr>
          <a:lstStyle/>
          <a:p>
            <a:r>
              <a:rPr lang="en-US" dirty="0"/>
              <a:t>Reporter Sends Vulnerability Information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767783" y="2863271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965871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4702307" y="3408216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croll: Vertical 5"/>
          <p:cNvSpPr/>
          <p:nvPr/>
        </p:nvSpPr>
        <p:spPr>
          <a:xfrm>
            <a:off x="5163127" y="1754909"/>
            <a:ext cx="2225964" cy="1513058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found some vulnerabilities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your product…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57024F-1706-4953-A45B-378E5E6EF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826" y="385956"/>
            <a:ext cx="9328727" cy="868362"/>
          </a:xfrm>
        </p:spPr>
        <p:txBody>
          <a:bodyPr/>
          <a:lstStyle/>
          <a:p>
            <a:r>
              <a:rPr lang="en-US" dirty="0"/>
              <a:t>CNA Acknowledges Receipt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767783" y="2863271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965871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3382" y="2511479"/>
            <a:ext cx="3137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Verdana" pitchFamily="34" charset="0"/>
                <a:cs typeface="Verdana" pitchFamily="34" charset="0"/>
              </a:rPr>
              <a:t>Thank you for the report. We will</a:t>
            </a:r>
          </a:p>
          <a:p>
            <a:r>
              <a:rPr lang="en-US" sz="1600" dirty="0">
                <a:ea typeface="Verdana" pitchFamily="34" charset="0"/>
                <a:cs typeface="Verdana" pitchFamily="34" charset="0"/>
              </a:rPr>
              <a:t>look into it and get back to you </a:t>
            </a:r>
          </a:p>
          <a:p>
            <a:r>
              <a:rPr lang="en-US" sz="1600" dirty="0">
                <a:ea typeface="Verdana" pitchFamily="34" charset="0"/>
                <a:cs typeface="Verdana" pitchFamily="34" charset="0"/>
              </a:rPr>
              <a:t>within 7 days.</a:t>
            </a:r>
          </a:p>
        </p:txBody>
      </p:sp>
      <p:cxnSp>
        <p:nvCxnSpPr>
          <p:cNvPr id="6" name="Straight Arrow Connector 5"/>
          <p:cNvCxnSpPr>
            <a:stCxn id="4" idx="1"/>
            <a:endCxn id="5" idx="3"/>
          </p:cNvCxnSpPr>
          <p:nvPr/>
        </p:nvCxnSpPr>
        <p:spPr>
          <a:xfrm flipH="1" flipV="1">
            <a:off x="4702307" y="3408216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DAE60A-C9D7-447D-983D-35F89E402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05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CVE ID Block</a:t>
            </a:r>
          </a:p>
          <a:p>
            <a:r>
              <a:rPr lang="en-US" dirty="0"/>
              <a:t>Assigning CVE IDs</a:t>
            </a:r>
          </a:p>
          <a:p>
            <a:r>
              <a:rPr lang="en-US" dirty="0"/>
              <a:t>Submitting CVE Entries</a:t>
            </a:r>
          </a:p>
          <a:p>
            <a:r>
              <a:rPr lang="en-US" dirty="0"/>
              <a:t>Updating CVE Entries</a:t>
            </a:r>
          </a:p>
          <a:p>
            <a:r>
              <a:rPr lang="en-US" dirty="0"/>
              <a:t>Escalating Issues</a:t>
            </a:r>
          </a:p>
          <a:p>
            <a:r>
              <a:rPr lang="en-US" dirty="0"/>
              <a:t>Rejecting CVE IDs</a:t>
            </a:r>
          </a:p>
          <a:p>
            <a:r>
              <a:rPr lang="en-US" dirty="0"/>
              <a:t>Disputing CVE IDs</a:t>
            </a:r>
          </a:p>
          <a:p>
            <a:r>
              <a:rPr lang="en-US" dirty="0"/>
              <a:t>CVE ID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EEA60-BD70-42EC-8A4D-11665303D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12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498" y="251274"/>
            <a:ext cx="8470188" cy="868362"/>
          </a:xfrm>
        </p:spPr>
        <p:txBody>
          <a:bodyPr>
            <a:normAutofit/>
          </a:bodyPr>
          <a:lstStyle/>
          <a:p>
            <a:r>
              <a:rPr lang="en-US" dirty="0"/>
              <a:t>CNA Counts the Number of Vulnerabilities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1708728" y="3131702"/>
            <a:ext cx="2144327" cy="2197104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found some vulnerabilities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your product…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839699" y="1311634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5991772" y="1311634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8143845" y="1311634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4227626" y="5541889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5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4218389" y="4812216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4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4227626" y="4082543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3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4227626" y="335287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2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4218388" y="2623197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1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6388937" y="5541889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4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6379700" y="4812216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3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6388937" y="4082543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6388937" y="335287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6379699" y="2623197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Multiplication Sign 27"/>
          <p:cNvSpPr/>
          <p:nvPr/>
        </p:nvSpPr>
        <p:spPr>
          <a:xfrm>
            <a:off x="6550572" y="2381903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8550247" y="539758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8550247" y="3938234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50247" y="3179691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cxnSp>
        <p:nvCxnSpPr>
          <p:cNvPr id="33" name="Straight Arrow Connector 32"/>
          <p:cNvCxnSpPr>
            <a:stCxn id="16" idx="3"/>
            <a:endCxn id="25" idx="1"/>
          </p:cNvCxnSpPr>
          <p:nvPr/>
        </p:nvCxnSpPr>
        <p:spPr>
          <a:xfrm>
            <a:off x="5613078" y="2901444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  <a:endCxn id="24" idx="1"/>
          </p:cNvCxnSpPr>
          <p:nvPr/>
        </p:nvCxnSpPr>
        <p:spPr>
          <a:xfrm>
            <a:off x="5622316" y="3631117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23" idx="1"/>
          </p:cNvCxnSpPr>
          <p:nvPr/>
        </p:nvCxnSpPr>
        <p:spPr>
          <a:xfrm>
            <a:off x="5622316" y="4360790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22" idx="1"/>
          </p:cNvCxnSpPr>
          <p:nvPr/>
        </p:nvCxnSpPr>
        <p:spPr>
          <a:xfrm>
            <a:off x="5613079" y="5090463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12" idx="3"/>
            <a:endCxn id="21" idx="1"/>
          </p:cNvCxnSpPr>
          <p:nvPr/>
        </p:nvCxnSpPr>
        <p:spPr>
          <a:xfrm>
            <a:off x="5622316" y="5820136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3"/>
            <a:endCxn id="31" idx="1"/>
          </p:cNvCxnSpPr>
          <p:nvPr/>
        </p:nvCxnSpPr>
        <p:spPr>
          <a:xfrm flipV="1">
            <a:off x="7783628" y="3457939"/>
            <a:ext cx="766619" cy="173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3"/>
            <a:endCxn id="30" idx="1"/>
          </p:cNvCxnSpPr>
          <p:nvPr/>
        </p:nvCxnSpPr>
        <p:spPr>
          <a:xfrm flipV="1">
            <a:off x="7783628" y="4216482"/>
            <a:ext cx="766619" cy="144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22" idx="3"/>
            <a:endCxn id="29" idx="1"/>
          </p:cNvCxnSpPr>
          <p:nvPr/>
        </p:nvCxnSpPr>
        <p:spPr>
          <a:xfrm>
            <a:off x="7774390" y="5090463"/>
            <a:ext cx="775856" cy="585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21" idx="3"/>
            <a:endCxn id="29" idx="1"/>
          </p:cNvCxnSpPr>
          <p:nvPr/>
        </p:nvCxnSpPr>
        <p:spPr>
          <a:xfrm flipV="1">
            <a:off x="7783628" y="5675828"/>
            <a:ext cx="766619" cy="144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" idx="3"/>
            <a:endCxn id="16" idx="1"/>
          </p:cNvCxnSpPr>
          <p:nvPr/>
        </p:nvCxnSpPr>
        <p:spPr>
          <a:xfrm flipV="1">
            <a:off x="3563911" y="2901445"/>
            <a:ext cx="654476" cy="118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" idx="3"/>
            <a:endCxn id="15" idx="1"/>
          </p:cNvCxnSpPr>
          <p:nvPr/>
        </p:nvCxnSpPr>
        <p:spPr>
          <a:xfrm flipV="1">
            <a:off x="3563911" y="3631117"/>
            <a:ext cx="663714" cy="45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4" idx="3"/>
            <a:endCxn id="14" idx="1"/>
          </p:cNvCxnSpPr>
          <p:nvPr/>
        </p:nvCxnSpPr>
        <p:spPr>
          <a:xfrm>
            <a:off x="3563911" y="4082544"/>
            <a:ext cx="663714" cy="27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4" idx="3"/>
            <a:endCxn id="13" idx="1"/>
          </p:cNvCxnSpPr>
          <p:nvPr/>
        </p:nvCxnSpPr>
        <p:spPr>
          <a:xfrm>
            <a:off x="3563912" y="4082543"/>
            <a:ext cx="654477" cy="1007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" idx="3"/>
            <a:endCxn id="12" idx="1"/>
          </p:cNvCxnSpPr>
          <p:nvPr/>
        </p:nvCxnSpPr>
        <p:spPr>
          <a:xfrm>
            <a:off x="3563911" y="4082544"/>
            <a:ext cx="663714" cy="1737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45114" y="1491494"/>
            <a:ext cx="194123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CNT1: Independently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Fixable Issue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177981" y="1487645"/>
            <a:ext cx="177638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CNT2: Determine if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 Vulnerability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320092" y="1487645"/>
            <a:ext cx="1854995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CNT3: Determine is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Results from Shared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Code, Library, or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Standard</a:t>
            </a:r>
          </a:p>
        </p:txBody>
      </p:sp>
      <p:sp>
        <p:nvSpPr>
          <p:cNvPr id="104" name="Rectangle: Rounded Corners 103"/>
          <p:cNvSpPr/>
          <p:nvPr/>
        </p:nvSpPr>
        <p:spPr>
          <a:xfrm>
            <a:off x="8550247" y="470025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cxnSp>
        <p:nvCxnSpPr>
          <p:cNvPr id="106" name="Straight Arrow Connector 105"/>
          <p:cNvCxnSpPr>
            <a:stCxn id="23" idx="3"/>
            <a:endCxn id="104" idx="1"/>
          </p:cNvCxnSpPr>
          <p:nvPr/>
        </p:nvCxnSpPr>
        <p:spPr>
          <a:xfrm>
            <a:off x="7783628" y="4360791"/>
            <a:ext cx="766619" cy="617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DD0B7-C1A3-48ED-9D8F-17C0A958F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759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5" y="268109"/>
            <a:ext cx="9328727" cy="868362"/>
          </a:xfrm>
        </p:spPr>
        <p:txBody>
          <a:bodyPr/>
          <a:lstStyle/>
          <a:p>
            <a:r>
              <a:rPr lang="en-US" dirty="0"/>
              <a:t>CNA Decides Whether to Assign an ID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272867" y="1311813"/>
            <a:ext cx="1431635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8977715" y="1311813"/>
            <a:ext cx="1431635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4726194" y="1311813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6157829" y="1311813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7567772" y="1311813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9645" y="1596162"/>
            <a:ext cx="84189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INC1: In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Scope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7016" y="1590885"/>
            <a:ext cx="1144672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INC2: Make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Public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3873" y="1590886"/>
            <a:ext cx="105785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INC3: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Customer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Controlled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11343" y="1590885"/>
            <a:ext cx="132279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INC4: Publicly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Available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68900" y="1590884"/>
            <a:ext cx="104926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INC5: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Avoid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Duplicates</a:t>
            </a:r>
          </a:p>
        </p:txBody>
      </p:sp>
      <p:cxnSp>
        <p:nvCxnSpPr>
          <p:cNvPr id="36" name="Straight Arrow Connector 35"/>
          <p:cNvCxnSpPr>
            <a:stCxn id="70" idx="3"/>
            <a:endCxn id="74" idx="1"/>
          </p:cNvCxnSpPr>
          <p:nvPr/>
        </p:nvCxnSpPr>
        <p:spPr>
          <a:xfrm>
            <a:off x="3127078" y="3499669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: Rounded Corners 67"/>
          <p:cNvSpPr/>
          <p:nvPr/>
        </p:nvSpPr>
        <p:spPr>
          <a:xfrm>
            <a:off x="2133601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69" name="Rectangle: Rounded Corners 68"/>
          <p:cNvSpPr/>
          <p:nvPr/>
        </p:nvSpPr>
        <p:spPr>
          <a:xfrm>
            <a:off x="2133601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0" name="Rectangle: Rounded Corners 69"/>
          <p:cNvSpPr/>
          <p:nvPr/>
        </p:nvSpPr>
        <p:spPr>
          <a:xfrm>
            <a:off x="2133601" y="3221422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2133601" y="474198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sp>
        <p:nvSpPr>
          <p:cNvPr id="72" name="Rectangle: Rounded Corners 71"/>
          <p:cNvSpPr/>
          <p:nvPr/>
        </p:nvSpPr>
        <p:spPr>
          <a:xfrm>
            <a:off x="3464245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73" name="Rectangle: Rounded Corners 72"/>
          <p:cNvSpPr/>
          <p:nvPr/>
        </p:nvSpPr>
        <p:spPr>
          <a:xfrm>
            <a:off x="3464245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4" name="Rectangle: Rounded Corners 73"/>
          <p:cNvSpPr/>
          <p:nvPr/>
        </p:nvSpPr>
        <p:spPr>
          <a:xfrm>
            <a:off x="3464245" y="3221422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75" name="Rectangle: Rounded Corners 74"/>
          <p:cNvSpPr/>
          <p:nvPr/>
        </p:nvSpPr>
        <p:spPr>
          <a:xfrm>
            <a:off x="3464245" y="474198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sp>
        <p:nvSpPr>
          <p:cNvPr id="76" name="Rectangle: Rounded Corners 75"/>
          <p:cNvSpPr/>
          <p:nvPr/>
        </p:nvSpPr>
        <p:spPr>
          <a:xfrm>
            <a:off x="4919531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77" name="Rectangle: Rounded Corners 76"/>
          <p:cNvSpPr/>
          <p:nvPr/>
        </p:nvSpPr>
        <p:spPr>
          <a:xfrm>
            <a:off x="4919531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8" name="Rectangle: Rounded Corners 77"/>
          <p:cNvSpPr/>
          <p:nvPr/>
        </p:nvSpPr>
        <p:spPr>
          <a:xfrm>
            <a:off x="4919531" y="3221422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80" name="Rectangle: Rounded Corners 79"/>
          <p:cNvSpPr/>
          <p:nvPr/>
        </p:nvSpPr>
        <p:spPr>
          <a:xfrm>
            <a:off x="6366062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1" name="Rectangle: Rounded Corners 80"/>
          <p:cNvSpPr/>
          <p:nvPr/>
        </p:nvSpPr>
        <p:spPr>
          <a:xfrm>
            <a:off x="6366062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2" name="Rectangle: Rounded Corners 81"/>
          <p:cNvSpPr/>
          <p:nvPr/>
        </p:nvSpPr>
        <p:spPr>
          <a:xfrm>
            <a:off x="6366062" y="3221422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84" name="Rectangle: Rounded Corners 83"/>
          <p:cNvSpPr/>
          <p:nvPr/>
        </p:nvSpPr>
        <p:spPr>
          <a:xfrm>
            <a:off x="7776952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5" name="Rectangle: Rounded Corners 84"/>
          <p:cNvSpPr/>
          <p:nvPr/>
        </p:nvSpPr>
        <p:spPr>
          <a:xfrm>
            <a:off x="7776952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8" name="Rectangle: Rounded Corners 87"/>
          <p:cNvSpPr/>
          <p:nvPr/>
        </p:nvSpPr>
        <p:spPr>
          <a:xfrm>
            <a:off x="9196794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9" name="Rectangle: Rounded Corners 88"/>
          <p:cNvSpPr/>
          <p:nvPr/>
        </p:nvSpPr>
        <p:spPr>
          <a:xfrm>
            <a:off x="9196794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cxnSp>
        <p:nvCxnSpPr>
          <p:cNvPr id="96" name="Straight Arrow Connector 95"/>
          <p:cNvCxnSpPr>
            <a:stCxn id="69" idx="3"/>
            <a:endCxn id="73" idx="1"/>
          </p:cNvCxnSpPr>
          <p:nvPr/>
        </p:nvCxnSpPr>
        <p:spPr>
          <a:xfrm>
            <a:off x="3127078" y="4258212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3"/>
            <a:endCxn id="75" idx="1"/>
          </p:cNvCxnSpPr>
          <p:nvPr/>
        </p:nvCxnSpPr>
        <p:spPr>
          <a:xfrm>
            <a:off x="3127078" y="5020228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8" idx="3"/>
            <a:endCxn id="72" idx="1"/>
          </p:cNvCxnSpPr>
          <p:nvPr/>
        </p:nvCxnSpPr>
        <p:spPr>
          <a:xfrm>
            <a:off x="3127078" y="5717558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4" idx="3"/>
            <a:endCxn id="78" idx="1"/>
          </p:cNvCxnSpPr>
          <p:nvPr/>
        </p:nvCxnSpPr>
        <p:spPr>
          <a:xfrm>
            <a:off x="4457722" y="3499669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3" idx="3"/>
            <a:endCxn id="77" idx="1"/>
          </p:cNvCxnSpPr>
          <p:nvPr/>
        </p:nvCxnSpPr>
        <p:spPr>
          <a:xfrm>
            <a:off x="4457722" y="4258212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2" idx="3"/>
            <a:endCxn id="76" idx="1"/>
          </p:cNvCxnSpPr>
          <p:nvPr/>
        </p:nvCxnSpPr>
        <p:spPr>
          <a:xfrm>
            <a:off x="4457722" y="5717558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8" idx="3"/>
            <a:endCxn id="82" idx="1"/>
          </p:cNvCxnSpPr>
          <p:nvPr/>
        </p:nvCxnSpPr>
        <p:spPr>
          <a:xfrm>
            <a:off x="5913007" y="3499669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6" idx="3"/>
            <a:endCxn id="80" idx="1"/>
          </p:cNvCxnSpPr>
          <p:nvPr/>
        </p:nvCxnSpPr>
        <p:spPr>
          <a:xfrm>
            <a:off x="5913007" y="5717558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7" idx="3"/>
            <a:endCxn id="81" idx="1"/>
          </p:cNvCxnSpPr>
          <p:nvPr/>
        </p:nvCxnSpPr>
        <p:spPr>
          <a:xfrm>
            <a:off x="5913007" y="4258212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81" idx="3"/>
            <a:endCxn id="85" idx="1"/>
          </p:cNvCxnSpPr>
          <p:nvPr/>
        </p:nvCxnSpPr>
        <p:spPr>
          <a:xfrm>
            <a:off x="7359539" y="4258212"/>
            <a:ext cx="417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5" idx="3"/>
            <a:endCxn id="89" idx="1"/>
          </p:cNvCxnSpPr>
          <p:nvPr/>
        </p:nvCxnSpPr>
        <p:spPr>
          <a:xfrm>
            <a:off x="8770429" y="4258212"/>
            <a:ext cx="426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0" idx="3"/>
            <a:endCxn id="84" idx="1"/>
          </p:cNvCxnSpPr>
          <p:nvPr/>
        </p:nvCxnSpPr>
        <p:spPr>
          <a:xfrm>
            <a:off x="7359539" y="5717558"/>
            <a:ext cx="417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4" idx="3"/>
            <a:endCxn id="88" idx="1"/>
          </p:cNvCxnSpPr>
          <p:nvPr/>
        </p:nvCxnSpPr>
        <p:spPr>
          <a:xfrm>
            <a:off x="8770429" y="5717558"/>
            <a:ext cx="426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Multiplication Sign 138"/>
          <p:cNvSpPr/>
          <p:nvPr/>
        </p:nvSpPr>
        <p:spPr>
          <a:xfrm>
            <a:off x="6327090" y="2961386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Multiplication Sign 139"/>
          <p:cNvSpPr/>
          <p:nvPr/>
        </p:nvSpPr>
        <p:spPr>
          <a:xfrm>
            <a:off x="3425273" y="4507744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6CC22-3804-4F03-8450-2E131DF51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497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Records Assignments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271505" y="3719949"/>
            <a:ext cx="1025244" cy="5841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271505" y="2397296"/>
            <a:ext cx="1025244" cy="5841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85019" y="2242476"/>
            <a:ext cx="1451038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CVE-YYYY-1024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CVE-YYYY-1025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CVE-YYYY-1026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CVE-YYYY-1027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CVE-YYYY-1028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CVE-YYYY-1029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CVE-YYYY-1030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CVE-YYYY-1031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CVE-YYYY-1032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CVE-YYYY-1033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3759200" y="2068714"/>
          <a:ext cx="39528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24">
                  <a:extLst>
                    <a:ext uri="{9D8B030D-6E8A-4147-A177-3AD203B41FA5}">
                      <a16:colId xmlns:a16="http://schemas.microsoft.com/office/drawing/2014/main" val="400523164"/>
                    </a:ext>
                  </a:extLst>
                </a:gridCol>
                <a:gridCol w="1976424">
                  <a:extLst>
                    <a:ext uri="{9D8B030D-6E8A-4147-A177-3AD203B41FA5}">
                      <a16:colId xmlns:a16="http://schemas.microsoft.com/office/drawing/2014/main" val="39864993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CVE</a:t>
                      </a:r>
                      <a:r>
                        <a:rPr lang="en-US" baseline="0" dirty="0"/>
                        <a:t> ID Assignment Records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3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Vuln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.</a:t>
                      </a:r>
                      <a:r>
                        <a:rPr lang="en-US" baseline="0" dirty="0">
                          <a:highlight>
                            <a:srgbClr val="FFFF00"/>
                          </a:highlight>
                        </a:rPr>
                        <a:t> 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  <a:ea typeface="Verdana" pitchFamily="34" charset="0"/>
                          <a:cs typeface="Verdana" pitchFamily="34" charset="0"/>
                        </a:rPr>
                        <a:t>CVE-YYYY-1026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7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Vuln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.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  <a:ea typeface="Verdana" pitchFamily="34" charset="0"/>
                          <a:cs typeface="Verdana" pitchFamily="34" charset="0"/>
                        </a:rPr>
                        <a:t>CVE-YYYY-1027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6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7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81233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stCxn id="5" idx="3"/>
          </p:cNvCxnSpPr>
          <p:nvPr/>
        </p:nvCxnSpPr>
        <p:spPr>
          <a:xfrm>
            <a:off x="3296750" y="2689395"/>
            <a:ext cx="462451" cy="589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</p:cNvCxnSpPr>
          <p:nvPr/>
        </p:nvCxnSpPr>
        <p:spPr>
          <a:xfrm flipV="1">
            <a:off x="3296750" y="3719949"/>
            <a:ext cx="462451" cy="292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/>
          <p:cNvSpPr/>
          <p:nvPr/>
        </p:nvSpPr>
        <p:spPr>
          <a:xfrm>
            <a:off x="8285020" y="2881746"/>
            <a:ext cx="1727199" cy="323273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8285020" y="3205019"/>
            <a:ext cx="1727199" cy="323273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8" idx="1"/>
          </p:cNvCxnSpPr>
          <p:nvPr/>
        </p:nvCxnSpPr>
        <p:spPr>
          <a:xfrm flipH="1">
            <a:off x="7712049" y="3043383"/>
            <a:ext cx="572971" cy="235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7712049" y="3366655"/>
            <a:ext cx="572971" cy="25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925719-3944-4D45-8A60-BF841D624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5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Informs Reporter of Assignments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767783" y="2863271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965871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6596" y="1653889"/>
            <a:ext cx="20168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t"/>
            <a:r>
              <a:rPr lang="en-US" dirty="0"/>
              <a:t>…</a:t>
            </a:r>
          </a:p>
          <a:p>
            <a:pPr algn="ctr" fontAlgn="t"/>
            <a:r>
              <a:rPr lang="en-US" dirty="0" err="1"/>
              <a:t>Vuln</a:t>
            </a:r>
            <a:r>
              <a:rPr lang="en-US" dirty="0"/>
              <a:t>. 2 is assigned</a:t>
            </a:r>
          </a:p>
          <a:p>
            <a:pPr algn="ctr"/>
            <a:r>
              <a:rPr lang="en-US" dirty="0"/>
              <a:t>CVE-YYYY-1026 and</a:t>
            </a:r>
          </a:p>
          <a:p>
            <a:pPr algn="ctr" fontAlgn="t"/>
            <a:r>
              <a:rPr lang="en-US" dirty="0" err="1"/>
              <a:t>Vuln</a:t>
            </a:r>
            <a:r>
              <a:rPr lang="en-US" dirty="0"/>
              <a:t>. 6 is assigned</a:t>
            </a:r>
          </a:p>
          <a:p>
            <a:pPr algn="ctr"/>
            <a:r>
              <a:rPr lang="en-US" dirty="0"/>
              <a:t>CVE-YYYY-1027</a:t>
            </a:r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702307" y="3408215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B5015C-8375-435C-BD89-CA2764046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80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BCB4F-2A40-43C5-B106-3355D8D24A0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Submitting CVE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7C1A-2F8A-4D69-9A90-A7359FCA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9891" y="111260"/>
            <a:ext cx="1765676" cy="252626"/>
          </a:xfrm>
        </p:spPr>
        <p:txBody>
          <a:bodyPr/>
          <a:lstStyle/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24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576218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070" y="280044"/>
            <a:ext cx="9328727" cy="868362"/>
          </a:xfrm>
        </p:spPr>
        <p:txBody>
          <a:bodyPr>
            <a:normAutofit/>
          </a:bodyPr>
          <a:lstStyle/>
          <a:p>
            <a:r>
              <a:rPr lang="en-US" dirty="0"/>
              <a:t>CNA Publishes Advisory with CVE Details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678547" y="3103418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5800437" y="1579419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/>
              </a:rPr>
              <a:t>www.example.com/security-advisory-1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Fixed </a:t>
            </a:r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 (CVE-YYYY-1026)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Fixed </a:t>
            </a:r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 (CVE-YYYY-1027)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414984" y="3648364"/>
            <a:ext cx="19026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941" y="3309808"/>
            <a:ext cx="1532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Publish advisory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E8D2-65E3-41BD-AFE1-B6F40FEB0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957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022" y="330297"/>
            <a:ext cx="9328727" cy="868362"/>
          </a:xfrm>
        </p:spPr>
        <p:txBody>
          <a:bodyPr/>
          <a:lstStyle/>
          <a:p>
            <a:r>
              <a:rPr lang="en-US" dirty="0"/>
              <a:t>CNA Formats Details as Required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678547" y="3103418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5800437" y="1579419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dirty="0">
                <a:solidFill>
                  <a:schemeClr val="tx1"/>
                </a:solidFill>
              </a:rPr>
              <a:t>[PRODUCT]: MY-PRODUCT</a:t>
            </a:r>
          </a:p>
          <a:p>
            <a:r>
              <a:rPr lang="en-US" dirty="0">
                <a:solidFill>
                  <a:schemeClr val="tx1"/>
                </a:solidFill>
              </a:rPr>
              <a:t>[VERSION]: 1.2.3</a:t>
            </a:r>
          </a:p>
          <a:p>
            <a:r>
              <a:rPr lang="en-US" dirty="0">
                <a:solidFill>
                  <a:schemeClr val="tx1"/>
                </a:solidFill>
              </a:rPr>
              <a:t>[PROBLEMTYPE]: Buffer overflow</a:t>
            </a:r>
          </a:p>
          <a:p>
            <a:r>
              <a:rPr lang="en-US" dirty="0">
                <a:solidFill>
                  <a:schemeClr val="tx1"/>
                </a:solidFill>
              </a:rPr>
              <a:t>[REFERENCES]: www.example.com/security-advisory-1</a:t>
            </a:r>
          </a:p>
          <a:p>
            <a:r>
              <a:rPr lang="en-US" dirty="0">
                <a:solidFill>
                  <a:schemeClr val="tx1"/>
                </a:solidFill>
              </a:rPr>
              <a:t>[DESCRIPTION ]: Buffer overflow in MY-PRODUCT 1.2.3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414984" y="3648364"/>
            <a:ext cx="19026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2B16D3-4C60-4536-BECC-2E0C47A53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78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CNA Sends Formatted Details to Root CNA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678547" y="3103418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56765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4414983" y="3648363"/>
            <a:ext cx="29417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croll: Vertical 8"/>
          <p:cNvSpPr/>
          <p:nvPr/>
        </p:nvSpPr>
        <p:spPr>
          <a:xfrm>
            <a:off x="4673600" y="1981199"/>
            <a:ext cx="2189019" cy="13946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5A2EAB-F2D4-44A4-BFEB-9277A1198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21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351" y="282590"/>
            <a:ext cx="11131827" cy="868362"/>
          </a:xfrm>
        </p:spPr>
        <p:txBody>
          <a:bodyPr>
            <a:normAutofit/>
          </a:bodyPr>
          <a:lstStyle/>
          <a:p>
            <a:r>
              <a:rPr lang="en-US" dirty="0"/>
              <a:t>Root CNA Sends the Details to the Program Root CNA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539CE3-3B49-4521-A432-ECDF65977949}"/>
              </a:ext>
            </a:extLst>
          </p:cNvPr>
          <p:cNvGrpSpPr/>
          <p:nvPr/>
        </p:nvGrpSpPr>
        <p:grpSpPr>
          <a:xfrm>
            <a:off x="3135747" y="2000248"/>
            <a:ext cx="6414654" cy="2212110"/>
            <a:chOff x="1154547" y="1981198"/>
            <a:chExt cx="6414654" cy="221211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54547" y="310341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Root        CNA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832765" y="3103416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Root CNA</a:t>
              </a:r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2890983" y="3648362"/>
              <a:ext cx="29417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Scroll: Vertical 8"/>
            <p:cNvSpPr/>
            <p:nvPr/>
          </p:nvSpPr>
          <p:spPr>
            <a:xfrm>
              <a:off x="3149599" y="1981198"/>
              <a:ext cx="2189019" cy="1394691"/>
            </a:xfrm>
            <a:prstGeom prst="verticalScroll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[CVEID]: CVE-YYYY-1026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[CVEID]: CVE-YYYY-1027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D1DD1-1357-469E-892B-7E0189C43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38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17" y="333369"/>
            <a:ext cx="10030531" cy="868362"/>
          </a:xfrm>
        </p:spPr>
        <p:txBody>
          <a:bodyPr>
            <a:normAutofit/>
          </a:bodyPr>
          <a:lstStyle/>
          <a:p>
            <a:r>
              <a:rPr lang="en-US" dirty="0"/>
              <a:t>Program Root CNA Updates the Official CVE List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2133601" y="1782619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dirty="0">
                <a:solidFill>
                  <a:schemeClr val="tx1"/>
                </a:solidFill>
              </a:rPr>
              <a:t>[PRODUCT]: MY-PRODUCT</a:t>
            </a:r>
          </a:p>
          <a:p>
            <a:r>
              <a:rPr lang="en-US" dirty="0">
                <a:solidFill>
                  <a:schemeClr val="tx1"/>
                </a:solidFill>
              </a:rPr>
              <a:t>[VERSION]: 1.2.3</a:t>
            </a:r>
          </a:p>
          <a:p>
            <a:r>
              <a:rPr lang="en-US" dirty="0">
                <a:solidFill>
                  <a:schemeClr val="tx1"/>
                </a:solidFill>
              </a:rPr>
              <a:t>[PROBLEMTYPE]: Buffer overflow</a:t>
            </a:r>
          </a:p>
          <a:p>
            <a:r>
              <a:rPr lang="en-US" dirty="0">
                <a:solidFill>
                  <a:schemeClr val="tx1"/>
                </a:solidFill>
              </a:rPr>
              <a:t>[REFERENCES]: www.example.com/security-advisory-1</a:t>
            </a:r>
          </a:p>
          <a:p>
            <a:r>
              <a:rPr lang="en-US" dirty="0">
                <a:solidFill>
                  <a:schemeClr val="tx1"/>
                </a:solidFill>
              </a:rPr>
              <a:t>[DESCRIPTION ]: Buffer overflow in MY-PRODUCT 1.2.3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6437746" y="1782619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RESERVED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This candidate has been reserved by an organization or individual that will use it when announcing a new security problem.  When the candidate has been publicized, the details for this candidate will be provided.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669309" y="4267201"/>
            <a:ext cx="2909454" cy="895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899564" y="3980874"/>
            <a:ext cx="3029526" cy="1390072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 flipV="1">
            <a:off x="5578764" y="4675910"/>
            <a:ext cx="1320801" cy="39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6991928" y="3454399"/>
            <a:ext cx="2937163" cy="39254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669309" y="3703782"/>
            <a:ext cx="3048000" cy="563418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  <a:endCxn id="13" idx="1"/>
          </p:cNvCxnSpPr>
          <p:nvPr/>
        </p:nvCxnSpPr>
        <p:spPr>
          <a:xfrm flipV="1">
            <a:off x="5717309" y="3650673"/>
            <a:ext cx="1274618" cy="334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3250" y="1294399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Submission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61818" y="1299868"/>
            <a:ext cx="1162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CVE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8FD63-C3F3-4881-934A-050D261A4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0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 Block – A set of sequential CVE IDs given to a CNA for later assignment to vulnerabilities</a:t>
            </a:r>
          </a:p>
          <a:p>
            <a:r>
              <a:rPr lang="en-US" dirty="0"/>
              <a:t>CVE Entry - An item in the CVE List. CVE Entries contain the CVE ID, a Description of the vulnerability, and References to public disclosure sources</a:t>
            </a:r>
          </a:p>
          <a:p>
            <a:r>
              <a:rPr lang="en-US" dirty="0"/>
              <a:t>Populate – The act of filling in the details for a previously reserved CVE ID into the CVE List</a:t>
            </a:r>
          </a:p>
          <a:p>
            <a:r>
              <a:rPr lang="en-US" dirty="0"/>
              <a:t>Reserved CVE ID – A CVE ID that has been give to a CNA for assignment and has not had the vulnerabilities details populated in the CVE List</a:t>
            </a:r>
          </a:p>
          <a:p>
            <a:r>
              <a:rPr lang="en-US" dirty="0"/>
              <a:t>CVE List - A collection of common names (CVE IDs) for publicly known cybersecurity vulnerabilities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2D2F1-D368-4ED9-BA72-45644430B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614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2590"/>
            <a:ext cx="9621078" cy="868362"/>
          </a:xfrm>
        </p:spPr>
        <p:txBody>
          <a:bodyPr>
            <a:normAutofit/>
          </a:bodyPr>
          <a:lstStyle/>
          <a:p>
            <a:r>
              <a:rPr lang="en-US" dirty="0"/>
              <a:t>Program Root CNA Publishes Updated CVE List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3759200" y="1366130"/>
            <a:ext cx="5089236" cy="4876800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Name: CVE-YYYY-1026</a:t>
            </a:r>
          </a:p>
          <a:p>
            <a:r>
              <a:rPr lang="en-US" sz="14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400" dirty="0">
                <a:solidFill>
                  <a:schemeClr val="tx1"/>
                </a:solidFill>
              </a:rPr>
              <a:t>URL: http://cve.mitre.org/cgi-bin/cvename.cgi?name=CVE-YYYY-1026</a:t>
            </a:r>
          </a:p>
          <a:p>
            <a:r>
              <a:rPr lang="en-US" sz="14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400" dirty="0">
                <a:solidFill>
                  <a:schemeClr val="tx1"/>
                </a:solidFill>
              </a:rPr>
              <a:t>Category: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Reference: CONFIRM: www.example.com/security-advisory-1</a:t>
            </a:r>
          </a:p>
          <a:p>
            <a:endParaRPr lang="en-US" sz="1400" strike="sngStrike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Buffer overflow in MY-PRODUCT 1.2.3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Current Votes: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None (candidate not yet proposed)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=================================</a:t>
            </a:r>
          </a:p>
          <a:p>
            <a:r>
              <a:rPr lang="en-US" sz="1400" dirty="0">
                <a:solidFill>
                  <a:schemeClr val="tx1"/>
                </a:solidFill>
              </a:rPr>
              <a:t>Name: CVE-2016-6260</a:t>
            </a:r>
          </a:p>
          <a:p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B6BB57-8F77-4D8A-B039-4576B9AEF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4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BCB4F-2A40-43C5-B106-3355D8D24A0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Update CVE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7C1A-2F8A-4D69-9A90-A7359FCA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9891" y="111260"/>
            <a:ext cx="1765676" cy="252626"/>
          </a:xfrm>
        </p:spPr>
        <p:txBody>
          <a:bodyPr/>
          <a:lstStyle/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31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595927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B2BB435-BA41-4BED-B8B1-9CF56A34239F}"/>
              </a:ext>
            </a:extLst>
          </p:cNvPr>
          <p:cNvGrpSpPr/>
          <p:nvPr/>
        </p:nvGrpSpPr>
        <p:grpSpPr>
          <a:xfrm>
            <a:off x="3050022" y="1926071"/>
            <a:ext cx="6414654" cy="2505363"/>
            <a:chOff x="1154547" y="1687945"/>
            <a:chExt cx="6414654" cy="250536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54547" y="310341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Reporter</a:t>
              </a:r>
            </a:p>
          </p:txBody>
        </p:sp>
        <p:cxnSp>
          <p:nvCxnSpPr>
            <p:cNvPr id="6" name="Straight Arrow Connector 5"/>
            <p:cNvCxnSpPr>
              <a:stCxn id="4" idx="3"/>
              <a:endCxn id="10" idx="1"/>
            </p:cNvCxnSpPr>
            <p:nvPr/>
          </p:nvCxnSpPr>
          <p:spPr>
            <a:xfrm>
              <a:off x="2890983" y="3648363"/>
              <a:ext cx="29417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Scroll: Vertical 8"/>
            <p:cNvSpPr/>
            <p:nvPr/>
          </p:nvSpPr>
          <p:spPr>
            <a:xfrm>
              <a:off x="3505200" y="1687945"/>
              <a:ext cx="1992489" cy="1839192"/>
            </a:xfrm>
            <a:prstGeom prst="verticalScroll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Please update CVE-YYYY-NNNN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….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5832765" y="310341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CNA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7ABE4-2627-4350-852D-5900FA7E5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09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</p:spPr>
        <p:txBody>
          <a:bodyPr/>
          <a:lstStyle/>
          <a:p>
            <a:r>
              <a:rPr lang="en-US" dirty="0"/>
              <a:t>Determine Responsible CNA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353927" y="1642918"/>
            <a:ext cx="1736436" cy="108989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Reporter/CNA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7242016" y="2393244"/>
            <a:ext cx="2935112" cy="2652889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CVE-YYYY-NNNN</a:t>
            </a:r>
          </a:p>
          <a:p>
            <a:r>
              <a:rPr lang="en-US" dirty="0">
                <a:solidFill>
                  <a:schemeClr val="tx1"/>
                </a:solidFill>
              </a:rPr>
              <a:t>Vulnerability in Product A allows attacker to do something bad.</a:t>
            </a:r>
          </a:p>
        </p:txBody>
      </p:sp>
      <p:cxnSp>
        <p:nvCxnSpPr>
          <p:cNvPr id="7" name="Straight Arrow Connector 6"/>
          <p:cNvCxnSpPr>
            <a:stCxn id="4" idx="3"/>
            <a:endCxn id="12" idx="1"/>
          </p:cNvCxnSpPr>
          <p:nvPr/>
        </p:nvCxnSpPr>
        <p:spPr>
          <a:xfrm>
            <a:off x="4090364" y="2187864"/>
            <a:ext cx="3529637" cy="1270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96740" y="1907621"/>
            <a:ext cx="2425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https://cve.mitre.org/cve/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133600" y="3719687"/>
          <a:ext cx="45210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002">
                  <a:extLst>
                    <a:ext uri="{9D8B030D-6E8A-4147-A177-3AD203B41FA5}">
                      <a16:colId xmlns:a16="http://schemas.microsoft.com/office/drawing/2014/main" val="1889937737"/>
                    </a:ext>
                  </a:extLst>
                </a:gridCol>
                <a:gridCol w="1507002">
                  <a:extLst>
                    <a:ext uri="{9D8B030D-6E8A-4147-A177-3AD203B41FA5}">
                      <a16:colId xmlns:a16="http://schemas.microsoft.com/office/drawing/2014/main" val="2049972057"/>
                    </a:ext>
                  </a:extLst>
                </a:gridCol>
                <a:gridCol w="1507002">
                  <a:extLst>
                    <a:ext uri="{9D8B030D-6E8A-4147-A177-3AD203B41FA5}">
                      <a16:colId xmlns:a16="http://schemas.microsoft.com/office/drawing/2014/main" val="1728455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6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2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</a:t>
                      </a:r>
                      <a:r>
                        <a:rPr lang="en-US" baseline="0" dirty="0"/>
                        <a:t>A…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00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38804"/>
                  </a:ext>
                </a:extLst>
              </a:tr>
            </a:tbl>
          </a:graphicData>
        </a:graphic>
      </p:graphicFrame>
      <p:sp>
        <p:nvSpPr>
          <p:cNvPr id="12" name="Rectangle: Rounded Corners 11"/>
          <p:cNvSpPr/>
          <p:nvPr/>
        </p:nvSpPr>
        <p:spPr>
          <a:xfrm>
            <a:off x="7620001" y="3327141"/>
            <a:ext cx="1106311" cy="26272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6262610" y="3458504"/>
            <a:ext cx="1357390" cy="1613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9001" y="3354909"/>
            <a:ext cx="27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http://cve.mitre.org/cna.html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2223912" y="4914769"/>
            <a:ext cx="4038698" cy="266831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B9F29E-DD69-48AF-9EC1-660EF0A32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44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17776C6-D23C-4994-A2DB-8C5088A780EB}"/>
              </a:ext>
            </a:extLst>
          </p:cNvPr>
          <p:cNvGrpSpPr/>
          <p:nvPr/>
        </p:nvGrpSpPr>
        <p:grpSpPr>
          <a:xfrm>
            <a:off x="3126222" y="1897496"/>
            <a:ext cx="6414654" cy="2505363"/>
            <a:chOff x="1154547" y="1687945"/>
            <a:chExt cx="6414654" cy="250536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54547" y="310341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Reporter/CNA</a:t>
              </a:r>
            </a:p>
          </p:txBody>
        </p:sp>
        <p:cxnSp>
          <p:nvCxnSpPr>
            <p:cNvPr id="6" name="Straight Arrow Connector 5"/>
            <p:cNvCxnSpPr>
              <a:stCxn id="4" idx="3"/>
              <a:endCxn id="10" idx="1"/>
            </p:cNvCxnSpPr>
            <p:nvPr/>
          </p:nvCxnSpPr>
          <p:spPr>
            <a:xfrm>
              <a:off x="2890983" y="3648363"/>
              <a:ext cx="29417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Scroll: Vertical 8"/>
            <p:cNvSpPr/>
            <p:nvPr/>
          </p:nvSpPr>
          <p:spPr>
            <a:xfrm>
              <a:off x="3505200" y="1687945"/>
              <a:ext cx="1992489" cy="1839192"/>
            </a:xfrm>
            <a:prstGeom prst="verticalScroll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Please update CVE-YYYY-NNNN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….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5832765" y="310341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Responsible CNA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75382-B963-423A-B44E-725E7E189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73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cxnSpLocks/>
            <a:stCxn id="10" idx="3"/>
            <a:endCxn id="11" idx="1"/>
          </p:cNvCxnSpPr>
          <p:nvPr/>
        </p:nvCxnSpPr>
        <p:spPr>
          <a:xfrm flipV="1">
            <a:off x="4905376" y="3696825"/>
            <a:ext cx="25851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/>
          <p:cNvSpPr/>
          <p:nvPr/>
        </p:nvSpPr>
        <p:spPr>
          <a:xfrm>
            <a:off x="3136101" y="3184271"/>
            <a:ext cx="1769275" cy="102510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Responsible CNA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490493" y="3151879"/>
            <a:ext cx="1769275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Root CNA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2891" y="2668732"/>
            <a:ext cx="18937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Please update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CVE-YYYY-NNNN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3C266-F302-4C22-965D-BF739BE1A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61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BCB4F-2A40-43C5-B106-3355D8D24A0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Update CVE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7C1A-2F8A-4D69-9A90-A7359FCA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9891" y="111260"/>
            <a:ext cx="1765676" cy="252626"/>
          </a:xfrm>
        </p:spPr>
        <p:txBody>
          <a:bodyPr/>
          <a:lstStyle/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36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35476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0" y="386273"/>
            <a:ext cx="9328727" cy="868362"/>
          </a:xfrm>
        </p:spPr>
        <p:txBody>
          <a:bodyPr>
            <a:normAutofit/>
          </a:bodyPr>
          <a:lstStyle/>
          <a:p>
            <a:r>
              <a:rPr lang="en-US" dirty="0"/>
              <a:t>Updating CVE Entries with Counting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processes for updating entries with counting issues are in Appendix E of the </a:t>
            </a:r>
            <a:r>
              <a:rPr lang="en-US" i="1" dirty="0"/>
              <a:t>CNA Rules </a:t>
            </a:r>
            <a:r>
              <a:rPr lang="en-US" dirty="0"/>
              <a:t>v2.0</a:t>
            </a:r>
          </a:p>
          <a:p>
            <a:pPr lvl="1"/>
            <a:r>
              <a:rPr lang="en-US" dirty="0"/>
              <a:t>Rejecting CVE Entries</a:t>
            </a:r>
          </a:p>
          <a:p>
            <a:pPr lvl="1"/>
            <a:r>
              <a:rPr lang="en-US" dirty="0"/>
              <a:t>Merging CVE Entries</a:t>
            </a:r>
          </a:p>
          <a:p>
            <a:pPr lvl="1"/>
            <a:r>
              <a:rPr lang="en-US" dirty="0"/>
              <a:t>Splitting CVE Entries</a:t>
            </a:r>
          </a:p>
          <a:p>
            <a:pPr lvl="1"/>
            <a:r>
              <a:rPr lang="en-US" dirty="0"/>
              <a:t>Disputing CVE Entries</a:t>
            </a:r>
          </a:p>
          <a:p>
            <a:pPr lvl="1"/>
            <a:r>
              <a:rPr lang="en-US" dirty="0"/>
              <a:t>Partial Duplicate CVE Entries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C19C3-3F56-470B-BC9A-8845D2000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753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459" y="386273"/>
            <a:ext cx="10861482" cy="868362"/>
          </a:xfrm>
        </p:spPr>
        <p:txBody>
          <a:bodyPr/>
          <a:lstStyle/>
          <a:p>
            <a:r>
              <a:rPr lang="en-US" dirty="0"/>
              <a:t>Rejecting a CVE ID Outright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Reasons</a:t>
            </a:r>
          </a:p>
          <a:p>
            <a:pPr lvl="1"/>
            <a:r>
              <a:rPr lang="en-US" dirty="0"/>
              <a:t>The issue is not a vulnerability (fails CNT2)</a:t>
            </a:r>
          </a:p>
          <a:p>
            <a:pPr lvl="1"/>
            <a:r>
              <a:rPr lang="en-US" dirty="0"/>
              <a:t>You decide not to make the vulnerability public (fails INC2)</a:t>
            </a:r>
          </a:p>
          <a:p>
            <a:pPr lvl="1"/>
            <a:r>
              <a:rPr lang="en-US" dirty="0"/>
              <a:t>The product isn’t customer controlled (fails INC3)</a:t>
            </a:r>
          </a:p>
          <a:p>
            <a:pPr lvl="1"/>
            <a:r>
              <a:rPr lang="en-US" dirty="0"/>
              <a:t>The product isn’t generally available (fails INC4)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DC26D-9CDF-4DB1-9C83-F2AD9B03A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16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459" y="386273"/>
            <a:ext cx="9328727" cy="868362"/>
          </a:xfrm>
        </p:spPr>
        <p:txBody>
          <a:bodyPr/>
          <a:lstStyle/>
          <a:p>
            <a:r>
              <a:rPr lang="en-US" dirty="0"/>
              <a:t>Outright Reject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Update the Description saying that the CVE ID has been rejected</a:t>
            </a:r>
          </a:p>
          <a:p>
            <a:pPr lvl="1"/>
            <a:r>
              <a:rPr lang="en-US" dirty="0"/>
              <a:t>Remove the References</a:t>
            </a:r>
          </a:p>
          <a:p>
            <a:r>
              <a:rPr lang="en-US" dirty="0"/>
              <a:t>Both populated and unpopulated entries can be rejected</a:t>
            </a:r>
          </a:p>
          <a:p>
            <a:r>
              <a:rPr lang="en-US" dirty="0"/>
              <a:t>The Merging process also results in rejected CVE Entries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EC961-CDB2-4F35-8A67-F1DAA2839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4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BCB4F-2A40-43C5-B106-3355D8D24A0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Getting a CVE ID 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7C1A-2F8A-4D69-9A90-A7359FCA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9891" y="111260"/>
            <a:ext cx="1765676" cy="252626"/>
          </a:xfrm>
        </p:spPr>
        <p:txBody>
          <a:bodyPr/>
          <a:lstStyle/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203082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547" y="386273"/>
            <a:ext cx="10638844" cy="868362"/>
          </a:xfrm>
        </p:spPr>
        <p:txBody>
          <a:bodyPr/>
          <a:lstStyle/>
          <a:p>
            <a:r>
              <a:rPr lang="en-US" dirty="0"/>
              <a:t>Rejection Description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56" y="1447801"/>
            <a:ext cx="10831443" cy="45897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** REJECT **</a:t>
            </a:r>
          </a:p>
          <a:p>
            <a:pPr marL="0" indent="0">
              <a:buNone/>
            </a:pPr>
            <a:r>
              <a:rPr lang="en-US" dirty="0"/>
              <a:t>DO NOT USE THIS CANDIDATE NUMBER.  </a:t>
            </a:r>
          </a:p>
          <a:p>
            <a:pPr marL="0" indent="0">
              <a:buNone/>
            </a:pPr>
            <a:r>
              <a:rPr lang="en-US" dirty="0" err="1"/>
              <a:t>ConsultIDs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Reason:  </a:t>
            </a:r>
          </a:p>
          <a:p>
            <a:pPr marL="0" indent="0">
              <a:buNone/>
            </a:pPr>
            <a:r>
              <a:rPr lang="en-US" dirty="0"/>
              <a:t>Notes: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A81A6-B13C-4C0C-A199-7C6F4F3A7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7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30297"/>
            <a:ext cx="10914490" cy="868362"/>
          </a:xfrm>
        </p:spPr>
        <p:txBody>
          <a:bodyPr>
            <a:normAutofit/>
          </a:bodyPr>
          <a:lstStyle/>
          <a:p>
            <a:r>
              <a:rPr lang="en-US" dirty="0"/>
              <a:t>Why Not Remove the CVE Entry from the CVE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IDs remain on the CVE List to reduce confusion</a:t>
            </a:r>
          </a:p>
          <a:p>
            <a:pPr lvl="1"/>
            <a:r>
              <a:rPr lang="en-US" dirty="0"/>
              <a:t>CVE IDs are used by many sources</a:t>
            </a:r>
          </a:p>
          <a:p>
            <a:pPr lvl="1"/>
            <a:r>
              <a:rPr lang="en-US" dirty="0"/>
              <a:t>Not all of the source will change the CVE ID they use</a:t>
            </a:r>
          </a:p>
          <a:p>
            <a:pPr lvl="1"/>
            <a:r>
              <a:rPr lang="en-US" dirty="0"/>
              <a:t>Having an entry that explains why the ID should not be used reduces confusion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B117-5FA3-409C-8076-585FE97E8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22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413" y="301519"/>
            <a:ext cx="9647787" cy="868362"/>
          </a:xfrm>
        </p:spPr>
        <p:txBody>
          <a:bodyPr>
            <a:normAutofit/>
          </a:bodyPr>
          <a:lstStyle/>
          <a:p>
            <a:r>
              <a:rPr lang="en-US" dirty="0"/>
              <a:t>Examples of CVE IDs that Have Been Rejected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6923" t="30922" r="3045" b="34957"/>
          <a:stretch/>
        </p:blipFill>
        <p:spPr bwMode="auto">
          <a:xfrm>
            <a:off x="2133600" y="1329684"/>
            <a:ext cx="8229600" cy="24105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26602" t="31455" r="3205" b="32824"/>
          <a:stretch/>
        </p:blipFill>
        <p:spPr bwMode="auto">
          <a:xfrm>
            <a:off x="2133600" y="3740232"/>
            <a:ext cx="8229600" cy="23820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3830E-03BA-47A5-8A7E-4DFCC22CC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967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216" y="250784"/>
            <a:ext cx="9328727" cy="868362"/>
          </a:xfrm>
        </p:spPr>
        <p:txBody>
          <a:bodyPr/>
          <a:lstStyle/>
          <a:p>
            <a:r>
              <a:rPr lang="en-US" dirty="0"/>
              <a:t>Merging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216" y="1447801"/>
            <a:ext cx="10877384" cy="4589745"/>
          </a:xfrm>
        </p:spPr>
        <p:txBody>
          <a:bodyPr/>
          <a:lstStyle/>
          <a:p>
            <a:r>
              <a:rPr lang="en-US" dirty="0"/>
              <a:t>Not independently fixable (fails CNT1)</a:t>
            </a:r>
          </a:p>
          <a:p>
            <a:r>
              <a:rPr lang="en-US" dirty="0"/>
              <a:t>Result of shared codebase, library, protocol, etc. (fails CNT3)</a:t>
            </a:r>
          </a:p>
          <a:p>
            <a:r>
              <a:rPr lang="en-US" dirty="0"/>
              <a:t>Duplicate assignment (fails INC5)</a:t>
            </a:r>
          </a:p>
          <a:p>
            <a:r>
              <a:rPr lang="en-US" dirty="0"/>
              <a:t>A typo in an advisory causes a duplicate assignment (fails INC5)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EDBDC-5C0D-4355-8B7E-F35DF72E5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36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168" y="314395"/>
            <a:ext cx="9328727" cy="868362"/>
          </a:xfrm>
        </p:spPr>
        <p:txBody>
          <a:bodyPr/>
          <a:lstStyle/>
          <a:p>
            <a:r>
              <a:rPr lang="en-US" dirty="0"/>
              <a:t>Process for Merging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961" y="1447801"/>
            <a:ext cx="9101015" cy="4589745"/>
          </a:xfrm>
        </p:spPr>
        <p:txBody>
          <a:bodyPr>
            <a:normAutofit/>
          </a:bodyPr>
          <a:lstStyle/>
          <a:p>
            <a:r>
              <a:rPr lang="en-US" dirty="0"/>
              <a:t>Determine which CVE ID to associate with the issue</a:t>
            </a:r>
          </a:p>
          <a:p>
            <a:r>
              <a:rPr lang="en-US" dirty="0"/>
              <a:t>Merge the information from the other CVE IDs into chosen CVE ID</a:t>
            </a:r>
          </a:p>
          <a:p>
            <a:r>
              <a:rPr lang="en-US" dirty="0"/>
              <a:t>Update the CVE IDs that were not chosen with a REJECT Description that points to the chosen CVE ID as the correct one to use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F6193-6A7B-4B1E-8683-34A98AEFA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373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for Deciding which CVE ID to Keep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referenced identifier</a:t>
            </a:r>
          </a:p>
          <a:p>
            <a:r>
              <a:rPr lang="en-US" dirty="0"/>
              <a:t>Most authoritative source </a:t>
            </a:r>
          </a:p>
          <a:p>
            <a:pPr lvl="1"/>
            <a:r>
              <a:rPr lang="en-US" dirty="0"/>
              <a:t>Roughly prioritized as: vendor, coordinator, researcher</a:t>
            </a:r>
          </a:p>
          <a:p>
            <a:r>
              <a:rPr lang="en-US" dirty="0"/>
              <a:t>Longest public</a:t>
            </a:r>
          </a:p>
          <a:p>
            <a:r>
              <a:rPr lang="en-US" dirty="0"/>
              <a:t>Smallest numeric portion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9863C-A825-4543-A8ED-57A3B3E03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6034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Merged CVE ID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28366" t="36673" r="3525" b="25462"/>
          <a:stretch/>
        </p:blipFill>
        <p:spPr bwMode="auto">
          <a:xfrm>
            <a:off x="2264070" y="1312522"/>
            <a:ext cx="7755344" cy="1858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/>
          <a:srcRect l="28205" t="36673" r="3205" b="31127"/>
          <a:stretch/>
        </p:blipFill>
        <p:spPr bwMode="auto">
          <a:xfrm>
            <a:off x="2264070" y="3137423"/>
            <a:ext cx="7755344" cy="15629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5"/>
          <a:srcRect l="28045" t="50686" r="3525" b="17710"/>
          <a:stretch/>
        </p:blipFill>
        <p:spPr bwMode="auto">
          <a:xfrm>
            <a:off x="2264070" y="4660007"/>
            <a:ext cx="7755344" cy="1520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B91027-9EF9-4C49-A652-DE1A79F95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900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interpedently fixable bugs (passes CNT1)</a:t>
            </a:r>
          </a:p>
          <a:p>
            <a:r>
              <a:rPr lang="en-US" dirty="0"/>
              <a:t>Does not share a codebase (fails CNT3)</a:t>
            </a:r>
          </a:p>
          <a:p>
            <a:r>
              <a:rPr lang="en-US" dirty="0"/>
              <a:t>Determined to be implementation specific (fails CNT3)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A6623-992F-4F3A-A7E4-84FD2AF6A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359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CVE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 for splitting</a:t>
            </a:r>
          </a:p>
          <a:p>
            <a:pPr lvl="1"/>
            <a:r>
              <a:rPr lang="en-US" dirty="0"/>
              <a:t>Determine which vulnerability should be associated with the original CVE ID</a:t>
            </a:r>
          </a:p>
          <a:p>
            <a:pPr lvl="1"/>
            <a:r>
              <a:rPr lang="en-US" dirty="0"/>
              <a:t>Assign CVE IDs to the additional vulnerabilities</a:t>
            </a:r>
          </a:p>
          <a:p>
            <a:pPr lvl="1"/>
            <a:r>
              <a:rPr lang="en-US" dirty="0"/>
              <a:t>Include a NOTE pointing to the original CVE ID in the descriptions of the CVE Entries for the new CVE IDs</a:t>
            </a:r>
          </a:p>
          <a:p>
            <a:pPr lvl="1"/>
            <a:r>
              <a:rPr lang="en-US" dirty="0"/>
              <a:t>Update Description of the CVE Entry for the original CVE ID with a NOTE saying that the entry has been split and point to the additional CVE IDs</a:t>
            </a:r>
          </a:p>
          <a:p>
            <a:r>
              <a:rPr lang="en-US" dirty="0"/>
              <a:t>Process for determining which vulnerability gets the original ID</a:t>
            </a:r>
          </a:p>
          <a:p>
            <a:pPr lvl="1"/>
            <a:r>
              <a:rPr lang="en-US" dirty="0"/>
              <a:t>Most commonly associated vulnerability </a:t>
            </a:r>
          </a:p>
          <a:p>
            <a:pPr lvl="1"/>
            <a:r>
              <a:rPr lang="en-US" dirty="0"/>
              <a:t>Most severe risk </a:t>
            </a:r>
          </a:p>
          <a:p>
            <a:pPr lvl="1"/>
            <a:r>
              <a:rPr lang="en-US" dirty="0"/>
              <a:t>Broadest range of affected versions</a:t>
            </a:r>
          </a:p>
          <a:p>
            <a:pPr lvl="1"/>
            <a:r>
              <a:rPr lang="en-US" dirty="0"/>
              <a:t>Described first in initial publication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D3E-34F7-4469-9D0E-B669FE58C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29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CVE ID Example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3"/>
          <a:srcRect l="28045" t="50387" r="3365" b="14431"/>
          <a:stretch/>
        </p:blipFill>
        <p:spPr bwMode="auto">
          <a:xfrm>
            <a:off x="2133600" y="1306790"/>
            <a:ext cx="8229600" cy="2268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/>
          <a:srcRect l="28205" t="50388" r="3525" b="14728"/>
          <a:stretch/>
        </p:blipFill>
        <p:spPr bwMode="auto">
          <a:xfrm>
            <a:off x="2133600" y="3575699"/>
            <a:ext cx="8229600" cy="25656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2E2F3-7EF2-4C7E-86C4-FA9E5FA50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12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302" y="338249"/>
            <a:ext cx="10956897" cy="868362"/>
          </a:xfrm>
        </p:spPr>
        <p:txBody>
          <a:bodyPr>
            <a:normAutofit/>
          </a:bodyPr>
          <a:lstStyle/>
          <a:p>
            <a:r>
              <a:rPr lang="en-US" dirty="0"/>
              <a:t>Root CNA Asks the Program Root CNA for CVE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767783" y="2863271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Root 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061855" y="2863272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 flipV="1">
            <a:off x="4798291" y="3408217"/>
            <a:ext cx="2969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0430" y="2966467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10 2017 CVE IDs please!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F6C6FC-E9B8-41BB-AFBE-C39AD37BF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20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Disputed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dispute when:</a:t>
            </a:r>
          </a:p>
          <a:p>
            <a:pPr lvl="1"/>
            <a:r>
              <a:rPr lang="en-US" dirty="0"/>
              <a:t>The CVE ID was assigned correctly using the </a:t>
            </a:r>
            <a:r>
              <a:rPr lang="en-US" i="1" dirty="0"/>
              <a:t>CNA Rules</a:t>
            </a:r>
            <a:r>
              <a:rPr lang="en-US" dirty="0"/>
              <a:t>, but</a:t>
            </a:r>
          </a:p>
          <a:p>
            <a:pPr lvl="1"/>
            <a:r>
              <a:rPr lang="en-US" dirty="0"/>
              <a:t>An authoritative source questions the validity of the vulnerability</a:t>
            </a:r>
          </a:p>
          <a:p>
            <a:r>
              <a:rPr lang="en-US" dirty="0"/>
              <a:t>Process creating a dispute</a:t>
            </a:r>
          </a:p>
          <a:p>
            <a:pPr lvl="1"/>
            <a:r>
              <a:rPr lang="en-US" dirty="0"/>
              <a:t>Add “** DISPUTE **” to the beginning of the Description</a:t>
            </a:r>
          </a:p>
          <a:p>
            <a:pPr lvl="1"/>
            <a:r>
              <a:rPr lang="en-US" dirty="0"/>
              <a:t>Add a NOTE to the end of the Description explaining why the vulnerability is disputed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E2B0F-527E-4698-8A7C-6176E8603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5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Disputed Example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8045" t="50088" r="3365" b="4891"/>
          <a:stretch/>
        </p:blipFill>
        <p:spPr bwMode="auto">
          <a:xfrm>
            <a:off x="2125648" y="1615674"/>
            <a:ext cx="8229600" cy="2903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6313F-C623-48C1-8575-6778288A2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81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BCB4F-2A40-43C5-B106-3355D8D24A0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Escalation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7C1A-2F8A-4D69-9A90-A7359FCA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9891" y="111260"/>
            <a:ext cx="1765676" cy="252626"/>
          </a:xfrm>
        </p:spPr>
        <p:txBody>
          <a:bodyPr/>
          <a:lstStyle/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52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39851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author CNA rejects the change or is unresponsive:</a:t>
            </a:r>
          </a:p>
          <a:p>
            <a:pPr lvl="1"/>
            <a:r>
              <a:rPr lang="en-US" dirty="0"/>
              <a:t>The requester can escalate to the appropriate Root CNA</a:t>
            </a:r>
          </a:p>
          <a:p>
            <a:pPr lvl="1"/>
            <a:r>
              <a:rPr lang="en-US" dirty="0"/>
              <a:t>The Root CNA requests the reasoning behind the Sub-CNA’s decision</a:t>
            </a:r>
          </a:p>
          <a:p>
            <a:pPr lvl="1"/>
            <a:r>
              <a:rPr lang="en-US" dirty="0"/>
              <a:t>The Root CNA determines which action is appropriate</a:t>
            </a:r>
          </a:p>
          <a:p>
            <a:pPr lvl="1"/>
            <a:r>
              <a:rPr lang="en-US" dirty="0"/>
              <a:t>The Root CNA informs the requester and the Sub-CNA of its 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AE043-08CD-479F-B81B-DA0434579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85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BCB4F-2A40-43C5-B106-3355D8D24A0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ID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7C1A-2F8A-4D69-9A90-A7359FCA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9891" y="111260"/>
            <a:ext cx="1765676" cy="252626"/>
          </a:xfrm>
        </p:spPr>
        <p:txBody>
          <a:bodyPr/>
          <a:lstStyle/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54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007792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ID Expiration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IDs contain a year in the ID</a:t>
            </a:r>
          </a:p>
          <a:p>
            <a:r>
              <a:rPr lang="en-US" dirty="0"/>
              <a:t>Unassigned CVE IDs for a give year expire at the end of the year</a:t>
            </a:r>
          </a:p>
          <a:p>
            <a:r>
              <a:rPr lang="en-US" dirty="0"/>
              <a:t>Each CNA is expected to tell their parent CNA which CVE IDs they did not use</a:t>
            </a:r>
          </a:p>
          <a:p>
            <a:r>
              <a:rPr lang="en-US" dirty="0"/>
              <a:t>The Program Root CNA will reject the CVE IDs that were not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299F1-5059-4A0C-A49E-DF2A049A4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76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Records Assignments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840069" y="1397561"/>
          <a:ext cx="671649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832">
                  <a:extLst>
                    <a:ext uri="{9D8B030D-6E8A-4147-A177-3AD203B41FA5}">
                      <a16:colId xmlns:a16="http://schemas.microsoft.com/office/drawing/2014/main" val="400523164"/>
                    </a:ext>
                  </a:extLst>
                </a:gridCol>
                <a:gridCol w="2238832">
                  <a:extLst>
                    <a:ext uri="{9D8B030D-6E8A-4147-A177-3AD203B41FA5}">
                      <a16:colId xmlns:a16="http://schemas.microsoft.com/office/drawing/2014/main" val="3986499393"/>
                    </a:ext>
                  </a:extLst>
                </a:gridCol>
                <a:gridCol w="2238832">
                  <a:extLst>
                    <a:ext uri="{9D8B030D-6E8A-4147-A177-3AD203B41FA5}">
                      <a16:colId xmlns:a16="http://schemas.microsoft.com/office/drawing/2014/main" val="34002157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CVE</a:t>
                      </a:r>
                      <a:r>
                        <a:rPr lang="en-US" baseline="0" dirty="0"/>
                        <a:t> ID Assignment Records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3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7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6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for 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7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for 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8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7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5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25624"/>
                  </a:ext>
                </a:extLst>
              </a:tr>
            </a:tbl>
          </a:graphicData>
        </a:graphic>
      </p:graphicFrame>
      <p:sp>
        <p:nvSpPr>
          <p:cNvPr id="3" name="Rectangle: Rounded Corners 2"/>
          <p:cNvSpPr/>
          <p:nvPr/>
        </p:nvSpPr>
        <p:spPr>
          <a:xfrm>
            <a:off x="4995855" y="4550290"/>
            <a:ext cx="3905955" cy="15127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03730-7423-4993-9AB0-336EFF726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21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BF0D5DF-9C90-48BE-AB6A-384CD32C7860}"/>
              </a:ext>
            </a:extLst>
          </p:cNvPr>
          <p:cNvGrpSpPr/>
          <p:nvPr/>
        </p:nvGrpSpPr>
        <p:grpSpPr>
          <a:xfrm>
            <a:off x="3128018" y="2184753"/>
            <a:ext cx="6325370" cy="2082286"/>
            <a:chOff x="1384943" y="2156178"/>
            <a:chExt cx="6325370" cy="208228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384943" y="3148573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CNA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973877" y="3148572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Root CNA</a:t>
              </a:r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121379" y="3693518"/>
              <a:ext cx="28524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397956" y="2156178"/>
              <a:ext cx="2158540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CVE IDs unused in YYYY:</a:t>
              </a:r>
            </a:p>
            <a:p>
              <a:r>
                <a:rPr lang="en-US" dirty="0"/>
                <a:t>CVE-YYYY-1030</a:t>
              </a:r>
            </a:p>
            <a:p>
              <a:r>
                <a:rPr lang="en-US" dirty="0"/>
                <a:t>CVE-YYYY-1031</a:t>
              </a:r>
            </a:p>
            <a:p>
              <a:r>
                <a:rPr lang="en-US" dirty="0"/>
                <a:t>CVE-YYYY-1032</a:t>
              </a:r>
            </a:p>
            <a:p>
              <a:r>
                <a:rPr lang="en-US" dirty="0"/>
                <a:t>CVE-YYYY-1033</a:t>
              </a:r>
              <a:endParaRPr lang="en-US" sz="1600" dirty="0"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3B421-3F19-45F8-A82F-1B376CA90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825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563" y="218979"/>
            <a:ext cx="10747514" cy="868362"/>
          </a:xfrm>
        </p:spPr>
        <p:txBody>
          <a:bodyPr>
            <a:normAutofit/>
          </a:bodyPr>
          <a:lstStyle/>
          <a:p>
            <a:r>
              <a:rPr lang="en-US" dirty="0"/>
              <a:t>Program Root CNA Updates the Official CVE List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1702058" y="1920393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CVE-YYYY-10230Status: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RESERVED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This candidate has been reserved by an organization or individual that will use it when announcing a new security problem.  When the candidate has been publicized, the details for this candidate will be provided.</a:t>
            </a:r>
          </a:p>
        </p:txBody>
      </p:sp>
      <p:sp>
        <p:nvSpPr>
          <p:cNvPr id="14" name="Scroll: Vertical 13"/>
          <p:cNvSpPr/>
          <p:nvPr/>
        </p:nvSpPr>
        <p:spPr>
          <a:xfrm>
            <a:off x="6437746" y="1920393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CVE-YYYY-10230Status: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REJECT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DO NOT USE THIS CANDIDATE NUMBER.  Consult: none.  Reason: The CNA or individual who requested this did not associated with any vulnerability during YYYY. Notes: none.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5667022" y="3397957"/>
            <a:ext cx="1185334" cy="801511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2685" y="1456267"/>
            <a:ext cx="736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Before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58372" y="1456267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After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96330-7E2A-4EEA-AB8C-A83109F1A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8311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 Example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1635" t="22126" r="2725" b="33890"/>
          <a:stretch/>
        </p:blipFill>
        <p:spPr bwMode="auto">
          <a:xfrm>
            <a:off x="2093844" y="1546952"/>
            <a:ext cx="8128000" cy="31572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DF897-847C-4447-9527-08C82BF48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8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Root CNA Provide the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555347" y="3796144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Root 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849419" y="3796145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1163" y="1520203"/>
            <a:ext cx="1149674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cxnSp>
        <p:nvCxnSpPr>
          <p:cNvPr id="6" name="Straight Arrow Connector 5"/>
          <p:cNvCxnSpPr>
            <a:stCxn id="4" idx="1"/>
            <a:endCxn id="5" idx="3"/>
          </p:cNvCxnSpPr>
          <p:nvPr/>
        </p:nvCxnSpPr>
        <p:spPr>
          <a:xfrm flipH="1">
            <a:off x="4585855" y="4341090"/>
            <a:ext cx="2969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094579-D93B-4992-9C08-A4D156A24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050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BCB4F-2A40-43C5-B106-3355D8D24A0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7C1A-2F8A-4D69-9A90-A7359FCA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9891" y="111260"/>
            <a:ext cx="1765676" cy="252626"/>
          </a:xfrm>
        </p:spPr>
        <p:txBody>
          <a:bodyPr/>
          <a:lstStyle/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60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1812993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/>
          <p:cNvSpPr/>
          <p:nvPr/>
        </p:nvSpPr>
        <p:spPr>
          <a:xfrm>
            <a:off x="1985890" y="1803721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** REJECT **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 NOT USE THIS CANDIDATE NUMBER.  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ConsultIDs</a:t>
            </a:r>
            <a:r>
              <a:rPr lang="en-US" sz="1600" dirty="0">
                <a:solidFill>
                  <a:schemeClr val="tx1"/>
                </a:solidFill>
              </a:rPr>
              <a:t>: CVE-YYYY-XXXX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Reason: This candidate is a duplicate of CVE-YYYY-XXXX. Notes: All CVE users should reference CVE-YYYY-XXXX instead of this candidate. All references and descriptions in this candidate have been removed to prevent accidental usage.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croll: Vertical 4"/>
          <p:cNvSpPr/>
          <p:nvPr/>
        </p:nvSpPr>
        <p:spPr>
          <a:xfrm>
            <a:off x="6290035" y="1803721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CVE-YYYY-NNNNN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http://cve.mitre.org/cgi-bin/cvename.cgi?name=CVE-YYYY-NNNNN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r>
              <a:rPr lang="en-US" sz="1200" strike="sngStrike" dirty="0">
                <a:solidFill>
                  <a:schemeClr val="tx1"/>
                </a:solidFill>
              </a:rPr>
              <a:t>Reference: MISC: http://www.example.com</a:t>
            </a:r>
          </a:p>
          <a:p>
            <a:r>
              <a:rPr lang="en-US" sz="1200" strike="sngStrike" dirty="0">
                <a:solidFill>
                  <a:schemeClr val="tx1"/>
                </a:solidFill>
              </a:rPr>
              <a:t>Reference: MISC: http://www.example.org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strike="sngStrike" dirty="0">
                <a:solidFill>
                  <a:schemeClr val="tx1"/>
                </a:solidFill>
              </a:rPr>
              <a:t>Vulnerability in Product A 1.0 allows attackers to do bad things via an attack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493889" y="2083276"/>
            <a:ext cx="3273778" cy="371773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751853" y="3942144"/>
            <a:ext cx="3029526" cy="505689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>
            <a:off x="5767667" y="3942144"/>
            <a:ext cx="984186" cy="252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6844217" y="3475501"/>
            <a:ext cx="2937163" cy="39254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9760" y="1367288"/>
            <a:ext cx="245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Reject Description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4041" y="1369794"/>
            <a:ext cx="1162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CVE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9A3EA-4A46-44B3-A1F1-59F326763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86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Sub-CNAs Ask the Root CNA for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272146" y="170969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429522" y="4107143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6379" y="1399124"/>
            <a:ext cx="1149674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272146" y="3248706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272146" y="4787715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cxnSp>
        <p:nvCxnSpPr>
          <p:cNvPr id="6" name="Connector: Elbow 5"/>
          <p:cNvCxnSpPr>
            <a:stCxn id="4" idx="3"/>
            <a:endCxn id="5" idx="1"/>
          </p:cNvCxnSpPr>
          <p:nvPr/>
        </p:nvCxnSpPr>
        <p:spPr>
          <a:xfrm>
            <a:off x="4008582" y="2254642"/>
            <a:ext cx="3420940" cy="2397446"/>
          </a:xfrm>
          <a:prstGeom prst="bentConnector3">
            <a:avLst>
              <a:gd name="adj1" fmla="val 205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7" idx="3"/>
            <a:endCxn id="5" idx="1"/>
          </p:cNvCxnSpPr>
          <p:nvPr/>
        </p:nvCxnSpPr>
        <p:spPr>
          <a:xfrm>
            <a:off x="4008582" y="3793652"/>
            <a:ext cx="3420940" cy="858437"/>
          </a:xfrm>
          <a:prstGeom prst="bentConnector3">
            <a:avLst>
              <a:gd name="adj1" fmla="val 205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9" idx="3"/>
            <a:endCxn id="5" idx="1"/>
          </p:cNvCxnSpPr>
          <p:nvPr/>
        </p:nvCxnSpPr>
        <p:spPr>
          <a:xfrm flipV="1">
            <a:off x="4008582" y="4652088"/>
            <a:ext cx="3420940" cy="680572"/>
          </a:xfrm>
          <a:prstGeom prst="bentConnector3">
            <a:avLst>
              <a:gd name="adj1" fmla="val 208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55490" y="4313533"/>
            <a:ext cx="2081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3 2017 CVE IDs please!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78BB9-9367-4B9A-9E1F-56DEC5F7D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03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Root CNA Provides the IDs to the Sub-CNAs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272146" y="170969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15202" y="4109493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1123" y="1401618"/>
            <a:ext cx="1149674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272146" y="3248706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272146" y="4787715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7515006" y="1401618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7515005" y="2190956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512831" y="2959883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Connector: Elbow 24"/>
          <p:cNvCxnSpPr>
            <a:stCxn id="21" idx="1"/>
            <a:endCxn id="4" idx="3"/>
          </p:cNvCxnSpPr>
          <p:nvPr/>
        </p:nvCxnSpPr>
        <p:spPr>
          <a:xfrm rot="10800000" flipV="1">
            <a:off x="4008584" y="1786081"/>
            <a:ext cx="3506423" cy="4685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22" idx="1"/>
            <a:endCxn id="7" idx="3"/>
          </p:cNvCxnSpPr>
          <p:nvPr/>
        </p:nvCxnSpPr>
        <p:spPr>
          <a:xfrm rot="10800000" flipV="1">
            <a:off x="4008582" y="2575419"/>
            <a:ext cx="3506422" cy="12182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  <a:endCxn id="9" idx="3"/>
          </p:cNvCxnSpPr>
          <p:nvPr/>
        </p:nvCxnSpPr>
        <p:spPr>
          <a:xfrm rot="10800000" flipV="1">
            <a:off x="4008582" y="3344346"/>
            <a:ext cx="3504248" cy="1988314"/>
          </a:xfrm>
          <a:prstGeom prst="bentConnector3">
            <a:avLst>
              <a:gd name="adj1" fmla="val 444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C03948-4E9F-42AA-AD08-286DD2966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8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Sub-CNAs Have Their IDs to Assign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3676073" y="1700461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531123" y="3239470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4504" y="2894657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3676073" y="323947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676073" y="4778479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79501" y="1845296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1208" y="3384305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1208" y="4923314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75DC7-AC05-4CCE-A479-D0B41ABA2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74487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SortOrder xmlns="45d44e74-5c87-4253-a1a6-fb7a2a9835a8">5</SortOrder>
    <_Contributor xmlns="http://schemas.microsoft.com/sharepoint/v3/fields" xsi:nil="true"/>
    <Release_x0020_Statement xmlns="http://schemas.microsoft.com/sharepoint/v3">For Internal MITRE Use</Release_x0020_Statement>
    <Site_x0020_Page xmlns="45d44e74-5c87-4253-a1a6-fb7a2a9835a8">
      <Value>47</Value>
    </Site_x0020_Page>
    <Date xmlns="45d44e74-5c87-4253-a1a6-fb7a2a9835a8" xsi:nil="true"/>
    <IconOverlay xmlns="http://schemas.microsoft.com/sharepoint/v4" xsi:nil="true"/>
    <DocType xmlns="45d44e74-5c87-4253-a1a6-fb7a2a9835a8">Template</Doc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1EAE5F8AE92E0443B0635AEF5BFC9F76004C6CC03BF5DC804FBBC33E4E55C06EE9" ma:contentTypeVersion="6" ma:contentTypeDescription="Materials and documents that contain MITRE authored content and other content directly attributable to MITRE and its work" ma:contentTypeScope="" ma:versionID="4ad27c3cbde4a5e69cf872f973dbc972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45d44e74-5c87-4253-a1a6-fb7a2a9835a8" xmlns:ns4="http://schemas.microsoft.com/sharepoint/v4" xmlns:ns5="d6dad062-3ecc-4c2a-98eb-3d03c2389ab6" targetNamespace="http://schemas.microsoft.com/office/2006/metadata/properties" ma:root="true" ma:fieldsID="8c7f8a686deeddaa67bf50c4d10033f6" ns1:_="" ns2:_="" ns3:_="" ns4:_="" ns5:_="">
    <xsd:import namespace="http://schemas.microsoft.com/sharepoint/v3"/>
    <xsd:import namespace="http://schemas.microsoft.com/sharepoint/v3/fields"/>
    <xsd:import namespace="45d44e74-5c87-4253-a1a6-fb7a2a9835a8"/>
    <xsd:import namespace="http://schemas.microsoft.com/sharepoint/v4"/>
    <xsd:import namespace="d6dad062-3ecc-4c2a-98eb-3d03c2389ab6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DocType" minOccurs="0"/>
                <xsd:element ref="ns3:SortOrder" minOccurs="0"/>
                <xsd:element ref="ns3:Site_x0020_Page" minOccurs="0"/>
                <xsd:element ref="ns4:IconOverlay" minOccurs="0"/>
                <xsd:element ref="ns5:SharedWithUsers" minOccurs="0"/>
                <xsd:element ref="ns3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44e74-5c87-4253-a1a6-fb7a2a9835a8" elementFormDefault="qualified">
    <xsd:import namespace="http://schemas.microsoft.com/office/2006/documentManagement/types"/>
    <xsd:import namespace="http://schemas.microsoft.com/office/infopath/2007/PartnerControls"/>
    <xsd:element name="DocType" ma:index="12" nillable="true" ma:displayName="DocType" ma:format="Dropdown" ma:internalName="DocType">
      <xsd:simpleType>
        <xsd:restriction base="dms:Choice">
          <xsd:enumeration value="Board of Trustee Bio"/>
          <xsd:enumeration value="Corp. Org Chart"/>
          <xsd:enumeration value="Executive Bio"/>
          <xsd:enumeration value="Event Planning"/>
          <xsd:enumeration value="MPG Reference"/>
          <xsd:enumeration value="Template"/>
          <xsd:enumeration value="Other"/>
          <xsd:enumeration value="How-Tos"/>
          <xsd:enumeration value="BOT Program Highlights"/>
        </xsd:restriction>
      </xsd:simpleType>
    </xsd:element>
    <xsd:element name="SortOrder" ma:index="13" nillable="true" ma:displayName="SortOrder" ma:decimals="1" ma:internalName="SortOrder" ma:percentage="FALSE">
      <xsd:simpleType>
        <xsd:restriction base="dms:Number"/>
      </xsd:simpleType>
    </xsd:element>
    <xsd:element name="Site_x0020_Page" ma:index="14" nillable="true" ma:displayName="Site Pages" ma:description="On which pages of this site should this page appear as a &quot;related resource&quot; on the right." ma:list="{b7793db3-9feb-473e-8d7c-24c256e016ac}" ma:internalName="Site_x0020_Pag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ate" ma:index="19" nillable="true" ma:displayName="Date" ma:description="Document date if applicable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dad062-3ecc-4c2a-98eb-3d03c2389ab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5450FCDD-08B1-48D8-BB50-7A17E590A5EE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d6dad062-3ecc-4c2a-98eb-3d03c2389ab6"/>
    <ds:schemaRef ds:uri="http://schemas.microsoft.com/sharepoint/v3"/>
    <ds:schemaRef ds:uri="http://schemas.microsoft.com/sharepoint/v4"/>
    <ds:schemaRef ds:uri="http://schemas.microsoft.com/sharepoint/v3/fields"/>
    <ds:schemaRef ds:uri="45d44e74-5c87-4253-a1a6-fb7a2a9835a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E4C7FE-9143-4635-B164-5CEF7469C3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45d44e74-5c87-4253-a1a6-fb7a2a9835a8"/>
    <ds:schemaRef ds:uri="http://schemas.microsoft.com/sharepoint/v4"/>
    <ds:schemaRef ds:uri="d6dad062-3ecc-4c2a-98eb-3d03c2389a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89A4884-CA84-4BD3-BCA6-39AECD72E50D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MITRE_Briefing_Template16x9</Template>
  <TotalTime>837</TotalTime>
  <Words>2287</Words>
  <Application>Microsoft Office PowerPoint</Application>
  <PresentationFormat>Widescreen</PresentationFormat>
  <Paragraphs>553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Helvetica LT Std</vt:lpstr>
      <vt:lpstr>Tahoma</vt:lpstr>
      <vt:lpstr>Verdana</vt:lpstr>
      <vt:lpstr>Wingdings</vt:lpstr>
      <vt:lpstr>mitre-2018</vt:lpstr>
      <vt:lpstr>CNA Processes</vt:lpstr>
      <vt:lpstr>Outline</vt:lpstr>
      <vt:lpstr>Terms</vt:lpstr>
      <vt:lpstr>Getting a CVE ID Block</vt:lpstr>
      <vt:lpstr>Root CNA Asks the Program Root CNA for CVE IDs</vt:lpstr>
      <vt:lpstr>Program Root CNA Provide the IDs</vt:lpstr>
      <vt:lpstr>Sub-CNAs Ask the Root CNA for IDs</vt:lpstr>
      <vt:lpstr>Root CNA Provides the IDs to the Sub-CNAs</vt:lpstr>
      <vt:lpstr>Sub-CNAs Have Their IDs to Assign</vt:lpstr>
      <vt:lpstr>Root CNA Needs More CVE IDs</vt:lpstr>
      <vt:lpstr>Program Root CNA Provides More IDs</vt:lpstr>
      <vt:lpstr>What to Consider When Making a Request</vt:lpstr>
      <vt:lpstr>Contact Details Vary by CNA</vt:lpstr>
      <vt:lpstr>MITRE Web Form: Select Block ID Request</vt:lpstr>
      <vt:lpstr>MITRE Web Form: Fill in Contact Details</vt:lpstr>
      <vt:lpstr>MITRE Web Form: Fill in Request Details</vt:lpstr>
      <vt:lpstr>CVE ID Assignment</vt:lpstr>
      <vt:lpstr>Reporter Sends Vulnerability Information</vt:lpstr>
      <vt:lpstr>CNA Acknowledges Receipt</vt:lpstr>
      <vt:lpstr>CNA Counts the Number of Vulnerabilities</vt:lpstr>
      <vt:lpstr>CNA Decides Whether to Assign an ID</vt:lpstr>
      <vt:lpstr>CNA Records Assignments</vt:lpstr>
      <vt:lpstr>CNA Informs Reporter of Assignments</vt:lpstr>
      <vt:lpstr>Submitting CVE Entries</vt:lpstr>
      <vt:lpstr>CNA Publishes Advisory with CVE Details</vt:lpstr>
      <vt:lpstr>CNA Formats Details as Required</vt:lpstr>
      <vt:lpstr>CNA Sends Formatted Details to Root CNA</vt:lpstr>
      <vt:lpstr>Root CNA Sends the Details to the Program Root CNA</vt:lpstr>
      <vt:lpstr>Program Root CNA Updates the Official CVE List</vt:lpstr>
      <vt:lpstr>Program Root CNA Publishes Updated CVE List</vt:lpstr>
      <vt:lpstr>Update CVE Entries</vt:lpstr>
      <vt:lpstr>PowerPoint Presentation</vt:lpstr>
      <vt:lpstr>Determine Responsible CNA</vt:lpstr>
      <vt:lpstr>PowerPoint Presentation</vt:lpstr>
      <vt:lpstr>PowerPoint Presentation</vt:lpstr>
      <vt:lpstr>Update CVE Entries</vt:lpstr>
      <vt:lpstr>Updating CVE Entries with Counting Issues</vt:lpstr>
      <vt:lpstr>Rejecting a CVE ID Outright</vt:lpstr>
      <vt:lpstr>Outright Reject Process</vt:lpstr>
      <vt:lpstr>Rejection Description Template</vt:lpstr>
      <vt:lpstr>Why Not Remove the CVE Entry from the CVE List?</vt:lpstr>
      <vt:lpstr>Examples of CVE IDs that Have Been Rejected</vt:lpstr>
      <vt:lpstr>Merging CVE Entries</vt:lpstr>
      <vt:lpstr>Process for Merging CVE Entries</vt:lpstr>
      <vt:lpstr>Process for Deciding which CVE ID to Keep</vt:lpstr>
      <vt:lpstr>Example of a Merged CVE ID</vt:lpstr>
      <vt:lpstr>Splitting CVE Entries</vt:lpstr>
      <vt:lpstr>Splitting CVE IDs</vt:lpstr>
      <vt:lpstr>Split CVE ID Example</vt:lpstr>
      <vt:lpstr>Disputed CVE Entries</vt:lpstr>
      <vt:lpstr>Disputed Example</vt:lpstr>
      <vt:lpstr>Escalation</vt:lpstr>
      <vt:lpstr>Escalation Process</vt:lpstr>
      <vt:lpstr>CVE ID Expiration</vt:lpstr>
      <vt:lpstr>CVE ID Expiration</vt:lpstr>
      <vt:lpstr>CNA Records Assignments</vt:lpstr>
      <vt:lpstr>PowerPoint Presentation</vt:lpstr>
      <vt:lpstr>Program Root CNA Updates the Official CVE List</vt:lpstr>
      <vt:lpstr>Reject Example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Roberge Jr., Robert J</dc:creator>
  <cp:lastModifiedBy>Roberge Jr., Robert J</cp:lastModifiedBy>
  <cp:revision>52</cp:revision>
  <dcterms:created xsi:type="dcterms:W3CDTF">2019-02-26T16:06:40Z</dcterms:created>
  <dcterms:modified xsi:type="dcterms:W3CDTF">2019-02-28T19:15:06Z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0x0101001EAE5F8AE92E0443B0635AEF5BFC9F76004C6CC03BF5DC804FBBC33E4E55C06EE9</vt:lpwstr>
  </property>
</Properties>
</file>