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5"/>
  </p:sldMasterIdLst>
  <p:notesMasterIdLst>
    <p:notesMasterId r:id="rId53"/>
  </p:notesMasterIdLst>
  <p:sldIdLst>
    <p:sldId id="258" r:id="rId6"/>
    <p:sldId id="259" r:id="rId7"/>
    <p:sldId id="281" r:id="rId8"/>
    <p:sldId id="282" r:id="rId9"/>
    <p:sldId id="283" r:id="rId10"/>
    <p:sldId id="298" r:id="rId11"/>
    <p:sldId id="260" r:id="rId12"/>
    <p:sldId id="261" r:id="rId13"/>
    <p:sldId id="269" r:id="rId14"/>
    <p:sldId id="271" r:id="rId15"/>
    <p:sldId id="262" r:id="rId16"/>
    <p:sldId id="270" r:id="rId17"/>
    <p:sldId id="272" r:id="rId18"/>
    <p:sldId id="275" r:id="rId19"/>
    <p:sldId id="273" r:id="rId20"/>
    <p:sldId id="299" r:id="rId21"/>
    <p:sldId id="264" r:id="rId22"/>
    <p:sldId id="266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300" r:id="rId34"/>
    <p:sldId id="301" r:id="rId35"/>
    <p:sldId id="284" r:id="rId36"/>
    <p:sldId id="285" r:id="rId37"/>
    <p:sldId id="286" r:id="rId38"/>
    <p:sldId id="287" r:id="rId39"/>
    <p:sldId id="265" r:id="rId40"/>
    <p:sldId id="268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al, Christine L." initials="DCL" lastIdx="12" clrIdx="0">
    <p:extLst>
      <p:ext uri="{19B8F6BF-5375-455C-9EA6-DF929625EA0E}">
        <p15:presenceInfo xmlns:p15="http://schemas.microsoft.com/office/powerpoint/2012/main" userId="S-1-5-21-1940666338-227100268-1349548132-496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3886" autoAdjust="0"/>
  </p:normalViewPr>
  <p:slideViewPr>
    <p:cSldViewPr snapToGrid="0">
      <p:cViewPr varScale="1">
        <p:scale>
          <a:sx n="65" d="100"/>
          <a:sy n="65" d="100"/>
        </p:scale>
        <p:origin x="1089" y="36"/>
      </p:cViewPr>
      <p:guideLst>
        <p:guide orient="horz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A5AB8-C75E-4242-AC76-9DAE875A82E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DA38A-5B6D-4B73-8631-E3ACB2218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5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ational-cybersecurity-and-communications-integration-center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dhs.gov/network-security-deployment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mitre.org/" TargetMode="External"/><Relationship Id="rId5" Type="http://schemas.openxmlformats.org/officeDocument/2006/relationships/hyperlink" Target="https://www.dhs.gov/" TargetMode="External"/><Relationship Id="rId4" Type="http://schemas.openxmlformats.org/officeDocument/2006/relationships/hyperlink" Target="https://www.dhs.gov/cisa/cybersecurity-division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etwork-security-deployment" TargetMode="External"/><Relationship Id="rId7" Type="http://schemas.openxmlformats.org/officeDocument/2006/relationships/hyperlink" Target="https://www.mitre.org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hs.gov/" TargetMode="External"/><Relationship Id="rId5" Type="http://schemas.openxmlformats.org/officeDocument/2006/relationships/hyperlink" Target="https://www.dhs.gov/cisa/cybersecurity-division/" TargetMode="External"/><Relationship Id="rId4" Type="http://schemas.openxmlformats.org/officeDocument/2006/relationships/hyperlink" Target="https://www.dhs.gov/national-cybersecurity-and-communications-integration-center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etwork-security-deployment" TargetMode="External"/><Relationship Id="rId7" Type="http://schemas.openxmlformats.org/officeDocument/2006/relationships/hyperlink" Target="https://www.mitre.org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hs.gov/" TargetMode="External"/><Relationship Id="rId5" Type="http://schemas.openxmlformats.org/officeDocument/2006/relationships/hyperlink" Target="https://www.dhs.gov/cisa/cybersecurity-division/" TargetMode="External"/><Relationship Id="rId4" Type="http://schemas.openxmlformats.org/officeDocument/2006/relationships/hyperlink" Target="https://www.dhs.gov/national-cybersecurity-and-communications-integration-cente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network-security-deployment" TargetMode="External"/><Relationship Id="rId7" Type="http://schemas.openxmlformats.org/officeDocument/2006/relationships/hyperlink" Target="https://www.mitre.org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hs.gov/" TargetMode="External"/><Relationship Id="rId5" Type="http://schemas.openxmlformats.org/officeDocument/2006/relationships/hyperlink" Target="https://www.dhs.gov/cisa/cybersecurity-division/" TargetMode="External"/><Relationship Id="rId4" Type="http://schemas.openxmlformats.org/officeDocument/2006/relationships/hyperlink" Target="https://www.dhs.gov/national-cybersecurity-and-communications-integration-cente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7" y="2568939"/>
            <a:ext cx="2554888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2489982" y="6373651"/>
            <a:ext cx="64585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900" dirty="0"/>
              <a:t>CVE is sponsored by </a:t>
            </a:r>
            <a:r>
              <a:rPr lang="en-US" sz="900" dirty="0">
                <a:hlinkClick r:id="rId2"/>
              </a:rPr>
              <a:t>NSD</a:t>
            </a:r>
            <a:r>
              <a:rPr lang="en-US" sz="900" dirty="0"/>
              <a:t>, </a:t>
            </a:r>
            <a:r>
              <a:rPr lang="en-US" sz="900" dirty="0">
                <a:hlinkClick r:id="rId3"/>
              </a:rPr>
              <a:t>NCCIC</a:t>
            </a:r>
            <a:r>
              <a:rPr lang="en-US" sz="900" dirty="0"/>
              <a:t> in </a:t>
            </a:r>
            <a:r>
              <a:rPr lang="en-US" sz="900" dirty="0">
                <a:hlinkClick r:id="rId4"/>
              </a:rPr>
              <a:t>CISA</a:t>
            </a:r>
            <a:r>
              <a:rPr lang="en-US" sz="900" dirty="0"/>
              <a:t>’s Cybersecurity Division at the </a:t>
            </a:r>
            <a:r>
              <a:rPr lang="en-US" sz="900" dirty="0">
                <a:hlinkClick r:id="rId5"/>
              </a:rPr>
              <a:t>U.S. Department of Homeland Security</a:t>
            </a:r>
            <a:r>
              <a:rPr lang="en-US" sz="900" dirty="0"/>
              <a:t>. Copyright © 1999–2019, </a:t>
            </a:r>
            <a:r>
              <a:rPr lang="en-US" sz="900" dirty="0">
                <a:hlinkClick r:id="rId6"/>
              </a:rPr>
              <a:t>The MITRE Corporation</a:t>
            </a:r>
            <a:r>
              <a:rPr lang="en-US" sz="900" dirty="0"/>
              <a:t>. CVE and the CVE logo are registered trademarks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3A538A-0A4F-474D-A153-4771DDC0143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41" y="6223338"/>
            <a:ext cx="1177735" cy="63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4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6996545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58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>
              <a:spcAft>
                <a:spcPts val="600"/>
              </a:spcAft>
              <a:defRPr sz="20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26163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20966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ternate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824245" y="4025438"/>
            <a:ext cx="7946694" cy="13716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43293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74246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188055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01864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15673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29482" y="4083050"/>
            <a:ext cx="1271016" cy="12710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783116" y="2568939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368932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0" y="0"/>
            <a:ext cx="407324" cy="2398143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823649" y="2448468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0" y="2510287"/>
            <a:ext cx="407324" cy="4347713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2045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72959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83873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94787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5701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16615" y="4353828"/>
            <a:ext cx="90120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Optional</a:t>
            </a:r>
            <a:r>
              <a:rPr lang="en-US" sz="1400" baseline="0"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>
                <a:ea typeface="Verdana" pitchFamily="34" charset="0"/>
                <a:cs typeface="Verdana" pitchFamily="34" charset="0"/>
              </a:rPr>
              <a:t>Image</a:t>
            </a:r>
            <a:endParaRPr lang="en-US" sz="1400" dirty="0"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400" dirty="0">
                <a:ea typeface="Verdana" pitchFamily="34" charset="0"/>
                <a:cs typeface="Verdana" pitchFamily="34" charset="0"/>
              </a:rPr>
              <a:t>Here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8387F49-D030-4D2B-A19A-1DCF2844A9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87" y="6223338"/>
            <a:ext cx="1177735" cy="634662"/>
          </a:xfrm>
          <a:prstGeom prst="rect">
            <a:avLst/>
          </a:prstGeom>
        </p:spPr>
      </p:pic>
      <p:sp>
        <p:nvSpPr>
          <p:cNvPr id="33" name="Text Box 34">
            <a:extLst>
              <a:ext uri="{FF2B5EF4-FFF2-40B4-BE49-F238E27FC236}">
                <a16:creationId xmlns:a16="http://schemas.microsoft.com/office/drawing/2014/main" id="{70E06506-D043-4210-A148-911077E9C64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89982" y="6353061"/>
            <a:ext cx="64304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900" dirty="0"/>
              <a:t>CVE is sponsored by </a:t>
            </a:r>
            <a:r>
              <a:rPr lang="en-US" sz="900" dirty="0">
                <a:hlinkClick r:id="rId3"/>
              </a:rPr>
              <a:t>NSD</a:t>
            </a:r>
            <a:r>
              <a:rPr lang="en-US" sz="900" dirty="0"/>
              <a:t>, </a:t>
            </a:r>
            <a:r>
              <a:rPr lang="en-US" sz="900" dirty="0">
                <a:hlinkClick r:id="rId4"/>
              </a:rPr>
              <a:t>NCCIC</a:t>
            </a:r>
            <a:r>
              <a:rPr lang="en-US" sz="900" dirty="0"/>
              <a:t> in </a:t>
            </a:r>
            <a:r>
              <a:rPr lang="en-US" sz="900" dirty="0">
                <a:hlinkClick r:id="rId5"/>
              </a:rPr>
              <a:t>CISA</a:t>
            </a:r>
            <a:r>
              <a:rPr lang="en-US" sz="900" dirty="0"/>
              <a:t>’s Cybersecurity Division at the </a:t>
            </a:r>
            <a:r>
              <a:rPr lang="en-US" sz="900" dirty="0">
                <a:hlinkClick r:id="rId6"/>
              </a:rPr>
              <a:t>U.S. Department of Homeland Security</a:t>
            </a:r>
            <a:r>
              <a:rPr lang="en-US" sz="900" dirty="0"/>
              <a:t>. Copyright © 1999–2019, </a:t>
            </a:r>
            <a:r>
              <a:rPr lang="en-US" sz="900" dirty="0">
                <a:hlinkClick r:id="rId7"/>
              </a:rPr>
              <a:t>The MITRE Corporation</a:t>
            </a:r>
            <a:r>
              <a:rPr lang="en-US" sz="900" dirty="0"/>
              <a:t>. CVE and the CVE logo are registered trademarks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1450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 bwMode="auto">
          <a:xfrm>
            <a:off x="838200" y="3276600"/>
            <a:ext cx="77800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0" y="0"/>
            <a:ext cx="407324" cy="3124200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0" y="3352800"/>
            <a:ext cx="407324" cy="3505200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23649" y="3463137"/>
            <a:ext cx="4602163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62000" y="1041287"/>
            <a:ext cx="724662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089671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FB29639-01C0-4783-93E0-90E58975C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88" y="6220396"/>
            <a:ext cx="1177735" cy="634662"/>
          </a:xfrm>
          <a:prstGeom prst="rect">
            <a:avLst/>
          </a:prstGeom>
        </p:spPr>
      </p:pic>
      <p:sp>
        <p:nvSpPr>
          <p:cNvPr id="23" name="Text Box 34">
            <a:extLst>
              <a:ext uri="{FF2B5EF4-FFF2-40B4-BE49-F238E27FC236}">
                <a16:creationId xmlns:a16="http://schemas.microsoft.com/office/drawing/2014/main" id="{2B700D7C-8C51-4185-B813-44293B63729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89982" y="6353061"/>
            <a:ext cx="64304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900" dirty="0"/>
              <a:t>CVE is sponsored by </a:t>
            </a:r>
            <a:r>
              <a:rPr lang="en-US" sz="900" dirty="0">
                <a:hlinkClick r:id="rId3"/>
              </a:rPr>
              <a:t>NSD</a:t>
            </a:r>
            <a:r>
              <a:rPr lang="en-US" sz="900" dirty="0"/>
              <a:t>, </a:t>
            </a:r>
            <a:r>
              <a:rPr lang="en-US" sz="900" dirty="0">
                <a:hlinkClick r:id="rId4"/>
              </a:rPr>
              <a:t>NCCIC</a:t>
            </a:r>
            <a:r>
              <a:rPr lang="en-US" sz="900" dirty="0"/>
              <a:t> in </a:t>
            </a:r>
            <a:r>
              <a:rPr lang="en-US" sz="900" dirty="0">
                <a:hlinkClick r:id="rId5"/>
              </a:rPr>
              <a:t>CISA</a:t>
            </a:r>
            <a:r>
              <a:rPr lang="en-US" sz="900" dirty="0"/>
              <a:t>’s Cybersecurity Division at the </a:t>
            </a:r>
            <a:r>
              <a:rPr lang="en-US" sz="900" dirty="0">
                <a:hlinkClick r:id="rId6"/>
              </a:rPr>
              <a:t>U.S. Department of Homeland Security</a:t>
            </a:r>
            <a:r>
              <a:rPr lang="en-US" sz="900" dirty="0"/>
              <a:t>. Copyright © 1999–2019, </a:t>
            </a:r>
            <a:r>
              <a:rPr lang="en-US" sz="900" dirty="0">
                <a:hlinkClick r:id="rId7"/>
              </a:rPr>
              <a:t>The MITRE Corporation</a:t>
            </a:r>
            <a:r>
              <a:rPr lang="en-US" sz="900" dirty="0"/>
              <a:t>. CVE and the CVE logo are registered trademarks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099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98596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498596"/>
            <a:ext cx="4038600" cy="4525963"/>
          </a:xfrm>
        </p:spPr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14723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56699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85365"/>
            <a:ext cx="4040188" cy="48736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48927"/>
            <a:ext cx="4040188" cy="3951288"/>
          </a:xfr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048927"/>
            <a:ext cx="4041775" cy="3951288"/>
          </a:xfr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800600" y="1485365"/>
            <a:ext cx="4040188" cy="48736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343434" y="6102197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87078985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944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02197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84860901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02197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95055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0" y="0"/>
            <a:ext cx="407324" cy="1288473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0" y="1446415"/>
            <a:ext cx="407324" cy="5411585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67886" y="5991282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9F2C80-89C3-4D7A-A876-86B151F5E4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53" y="6223338"/>
            <a:ext cx="1177735" cy="634662"/>
          </a:xfrm>
          <a:prstGeom prst="rect">
            <a:avLst/>
          </a:prstGeom>
        </p:spPr>
      </p:pic>
      <p:sp>
        <p:nvSpPr>
          <p:cNvPr id="18" name="Text Box 34">
            <a:extLst>
              <a:ext uri="{FF2B5EF4-FFF2-40B4-BE49-F238E27FC236}">
                <a16:creationId xmlns:a16="http://schemas.microsoft.com/office/drawing/2014/main" id="{AFB98B45-15AE-403D-87A5-6E1C8706F1D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89982" y="6353061"/>
            <a:ext cx="64304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900" dirty="0"/>
              <a:t>CVE is sponsored by </a:t>
            </a:r>
            <a:r>
              <a:rPr lang="en-US" sz="900" dirty="0">
                <a:hlinkClick r:id="rId3"/>
              </a:rPr>
              <a:t>NSD</a:t>
            </a:r>
            <a:r>
              <a:rPr lang="en-US" sz="900" dirty="0"/>
              <a:t>, </a:t>
            </a:r>
            <a:r>
              <a:rPr lang="en-US" sz="900" dirty="0">
                <a:hlinkClick r:id="rId4"/>
              </a:rPr>
              <a:t>NCCIC</a:t>
            </a:r>
            <a:r>
              <a:rPr lang="en-US" sz="900" dirty="0"/>
              <a:t> in </a:t>
            </a:r>
            <a:r>
              <a:rPr lang="en-US" sz="900" dirty="0">
                <a:hlinkClick r:id="rId5"/>
              </a:rPr>
              <a:t>CISA</a:t>
            </a:r>
            <a:r>
              <a:rPr lang="en-US" sz="900" dirty="0"/>
              <a:t>’s Cybersecurity Division at the </a:t>
            </a:r>
            <a:r>
              <a:rPr lang="en-US" sz="900" dirty="0">
                <a:hlinkClick r:id="rId6"/>
              </a:rPr>
              <a:t>U.S. Department of Homeland Security</a:t>
            </a:r>
            <a:r>
              <a:rPr lang="en-US" sz="900" dirty="0"/>
              <a:t>. Copyright © 1999–2019, </a:t>
            </a:r>
            <a:r>
              <a:rPr lang="en-US" sz="900" dirty="0">
                <a:hlinkClick r:id="rId7"/>
              </a:rPr>
              <a:t>The MITRE Corporation</a:t>
            </a:r>
            <a:r>
              <a:rPr lang="en-US" sz="900" dirty="0"/>
              <a:t>. CVE and the CVE logo are registered trademarks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37341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www.dhs.gov/national-cybersecurity-and-communications-integration-center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www.dhs.gov/network-security-deployment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mitre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www.dhs.gov/" TargetMode="Externa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dhs.gov/cisa/cybersecurity-division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078805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8229600" cy="4651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18308" y="1295400"/>
            <a:ext cx="8220892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0" y="1"/>
            <a:ext cx="407324" cy="1219200"/>
          </a:xfrm>
          <a:prstGeom prst="rect">
            <a:avLst/>
          </a:prstGeom>
          <a:solidFill>
            <a:srgbClr val="D0D2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0" y="1371601"/>
            <a:ext cx="407324" cy="5486400"/>
          </a:xfrm>
          <a:prstGeom prst="rect">
            <a:avLst/>
          </a:prstGeom>
          <a:solidFill>
            <a:srgbClr val="706C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4" y="6129465"/>
            <a:ext cx="495766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12A7A2-4406-4C88-A019-E68A240FC19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8" y="6209056"/>
            <a:ext cx="1177735" cy="634662"/>
          </a:xfrm>
          <a:prstGeom prst="rect">
            <a:avLst/>
          </a:prstGeom>
        </p:spPr>
      </p:pic>
      <p:sp>
        <p:nvSpPr>
          <p:cNvPr id="17" name="Text Box 34">
            <a:extLst>
              <a:ext uri="{FF2B5EF4-FFF2-40B4-BE49-F238E27FC236}">
                <a16:creationId xmlns:a16="http://schemas.microsoft.com/office/drawing/2014/main" id="{7166689B-28B1-4103-BA39-B1E60C7DAD3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89982" y="6353061"/>
            <a:ext cx="64304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900" dirty="0"/>
              <a:t>CVE is sponsored by </a:t>
            </a:r>
            <a:r>
              <a:rPr lang="en-US" sz="900" dirty="0">
                <a:hlinkClick r:id="rId12"/>
              </a:rPr>
              <a:t>NSD</a:t>
            </a:r>
            <a:r>
              <a:rPr lang="en-US" sz="900" dirty="0"/>
              <a:t>, </a:t>
            </a:r>
            <a:r>
              <a:rPr lang="en-US" sz="900" dirty="0">
                <a:hlinkClick r:id="rId13"/>
              </a:rPr>
              <a:t>NCCIC</a:t>
            </a:r>
            <a:r>
              <a:rPr lang="en-US" sz="900" dirty="0"/>
              <a:t> in </a:t>
            </a:r>
            <a:r>
              <a:rPr lang="en-US" sz="900" dirty="0">
                <a:hlinkClick r:id="rId14"/>
              </a:rPr>
              <a:t>CISA</a:t>
            </a:r>
            <a:r>
              <a:rPr lang="en-US" sz="900" dirty="0"/>
              <a:t>’s Cybersecurity Division at the </a:t>
            </a:r>
            <a:r>
              <a:rPr lang="en-US" sz="900" dirty="0">
                <a:hlinkClick r:id="rId15"/>
              </a:rPr>
              <a:t>U.S. Department of Homeland Security</a:t>
            </a:r>
            <a:r>
              <a:rPr lang="en-US" sz="900" dirty="0"/>
              <a:t>. Copyright © 1999–2019, </a:t>
            </a:r>
            <a:r>
              <a:rPr lang="en-US" sz="900" dirty="0">
                <a:hlinkClick r:id="rId16"/>
              </a:rPr>
              <a:t>The MITRE Corporation</a:t>
            </a:r>
            <a:r>
              <a:rPr lang="en-US" sz="900" dirty="0"/>
              <a:t>. CVE and the CVE logo are registered trademarks of The MITRE Corporation.</a:t>
            </a:r>
            <a:endParaRPr lang="en-US" altLang="en-US" sz="900" b="0" u="none" baseline="0" dirty="0">
              <a:solidFill>
                <a:schemeClr val="tx1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75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dt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lang="en-US" sz="2800" b="1" kern="1200">
          <a:solidFill>
            <a:schemeClr val="tx2"/>
          </a:solidFill>
          <a:latin typeface="Helvetica LT Std" pitchFamily="34" charset="0"/>
          <a:ea typeface="Verdana" pitchFamily="34" charset="0"/>
          <a:cs typeface="Verdana" pitchFamily="34" charset="0"/>
        </a:defRPr>
      </a:lvl1pPr>
    </p:titleStyle>
    <p:bodyStyle>
      <a:lvl1pPr marL="231775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20000"/>
        <a:buFont typeface="Wingdings" pitchFamily="2" charset="2"/>
        <a:buChar char="§"/>
        <a:defRPr sz="2000" b="1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1pPr>
      <a:lvl2pPr marL="515938" indent="-2286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2pPr>
      <a:lvl3pPr marL="747713" indent="-231775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SzPct val="110000"/>
        <a:buFont typeface="Wingdings" pitchFamily="2" charset="2"/>
        <a:buChar char="§"/>
        <a:defRPr sz="1800" kern="1200">
          <a:solidFill>
            <a:schemeClr val="tx1"/>
          </a:solidFill>
          <a:latin typeface="Helvetica LT Std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stributedweaknessfiling/cvelist" TargetMode="External"/><Relationship Id="rId2" Type="http://schemas.openxmlformats.org/officeDocument/2006/relationships/hyperlink" Target="https://github.com/CVEProject/cvelis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articles/syncing-a-fork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CVEProject/automation-working-group/master/cve_json_schema/CVE_JSON_4.0_min_public.schema" TargetMode="External"/><Relationship Id="rId2" Type="http://schemas.openxmlformats.org/officeDocument/2006/relationships/hyperlink" Target="https://github.com/CVEProject/automation-working-group/tree/master/cve_json_schema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cve.mitre.org/data/downloads/index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cveform.mitre.org/" TargetMode="External"/><Relationship Id="rId3" Type="http://schemas.openxmlformats.org/officeDocument/2006/relationships/hyperlink" Target="https://github.com/CVEProject/automation-working-group/blob/master/tools/cmdlinejsonvalidator.py" TargetMode="External"/><Relationship Id="rId7" Type="http://schemas.openxmlformats.org/officeDocument/2006/relationships/hyperlink" Target="https://vulnogram.github.io/" TargetMode="External"/><Relationship Id="rId2" Type="http://schemas.openxmlformats.org/officeDocument/2006/relationships/hyperlink" Target="https://github.com/CVEProjec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ulnogram/Vulnogram" TargetMode="External"/><Relationship Id="rId5" Type="http://schemas.openxmlformats.org/officeDocument/2006/relationships/hyperlink" Target="https://github.com/CVEProject/automation-working-group/blob/master/cve_json_schema/DRAFT-JSON-file-format-v4.md" TargetMode="External"/><Relationship Id="rId4" Type="http://schemas.openxmlformats.org/officeDocument/2006/relationships/hyperlink" Target="https://github.com/CVEProject/automation-working-group/blob/master/cve_json_schema/CVE_JSON_4.0_min.schema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ve.mitre.org/cve/list_rules_and_guidance/cve_assignment_information_format.html#forma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CVE Team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CVE Submission Process</a:t>
            </a:r>
          </a:p>
        </p:txBody>
      </p:sp>
    </p:spTree>
    <p:extLst>
      <p:ext uri="{BB962C8B-B14F-4D97-AF65-F5344CB8AC3E}">
        <p14:creationId xmlns:p14="http://schemas.microsoft.com/office/powerpoint/2010/main" val="360432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File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[CVEID]:CVE-2017-1194</a:t>
            </a:r>
          </a:p>
          <a:p>
            <a:pPr marL="0" indent="0">
              <a:buNone/>
            </a:pPr>
            <a:r>
              <a:rPr lang="en-US" dirty="0"/>
              <a:t>[PRODUCT]:IBM WebSphere Application Server</a:t>
            </a:r>
          </a:p>
          <a:p>
            <a:pPr marL="0" indent="0">
              <a:buNone/>
            </a:pPr>
            <a:r>
              <a:rPr lang="en-US" dirty="0"/>
              <a:t>[VERSION]:7.0, 8.0, 8.5, 9.0</a:t>
            </a:r>
          </a:p>
          <a:p>
            <a:pPr marL="0" indent="0">
              <a:buNone/>
            </a:pPr>
            <a:r>
              <a:rPr lang="en-US" dirty="0"/>
              <a:t>[PROBLEMTYPE]:Cross-site request forgery</a:t>
            </a:r>
          </a:p>
          <a:p>
            <a:pPr marL="0" indent="0">
              <a:buNone/>
            </a:pPr>
            <a:r>
              <a:rPr lang="en-US" dirty="0"/>
              <a:t>[REFERENCES]:http://www.ibm.com/support/docview.wss?uid=swg22001226</a:t>
            </a:r>
          </a:p>
          <a:p>
            <a:pPr marL="0" indent="0">
              <a:buNone/>
            </a:pPr>
            <a:r>
              <a:rPr lang="en-US" dirty="0"/>
              <a:t>[DESCRIPTION]:IBM WebSphere Application Server 7.0, 8.0, 8.5, and 9.0 is vulnerable to cross-site request forgery which could allow an attacker to execute malicious and unauthorized actions transmitted from a user that the website trusts.  IBM X-Force ID:  123669.</a:t>
            </a:r>
          </a:p>
          <a:p>
            <a:pPr marL="0" indent="0">
              <a:buNone/>
            </a:pPr>
            <a:r>
              <a:rPr lang="en-US" dirty="0"/>
              <a:t>[ASSIGNINGCNA]:IBM</a:t>
            </a:r>
          </a:p>
        </p:txBody>
      </p:sp>
    </p:spTree>
    <p:extLst>
      <p:ext uri="{BB962C8B-B14F-4D97-AF65-F5344CB8AC3E}">
        <p14:creationId xmlns:p14="http://schemas.microsoft.com/office/powerpoint/2010/main" val="784169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Comma-Separated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Fields :</a:t>
            </a:r>
          </a:p>
          <a:p>
            <a:pPr lvl="1"/>
            <a:r>
              <a:rPr lang="en-US" dirty="0"/>
              <a:t>CVE ID</a:t>
            </a:r>
          </a:p>
          <a:p>
            <a:pPr lvl="1"/>
            <a:r>
              <a:rPr lang="en-US" dirty="0"/>
              <a:t>Product</a:t>
            </a:r>
          </a:p>
          <a:p>
            <a:pPr lvl="1"/>
            <a:r>
              <a:rPr lang="en-US" dirty="0"/>
              <a:t>Version</a:t>
            </a:r>
          </a:p>
          <a:p>
            <a:pPr lvl="1"/>
            <a:r>
              <a:rPr lang="en-US" dirty="0"/>
              <a:t>Problem type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Assigning CNA</a:t>
            </a:r>
          </a:p>
          <a:p>
            <a:pPr marL="287338" lvl="1" indent="0">
              <a:buNone/>
            </a:pPr>
            <a:endParaRPr lang="en-US" dirty="0"/>
          </a:p>
          <a:p>
            <a:pPr marL="346075" indent="-342900"/>
            <a:r>
              <a:rPr lang="en-US" dirty="0"/>
              <a:t>Omit field headers</a:t>
            </a:r>
          </a:p>
          <a:p>
            <a:pPr marL="346075" indent="-342900"/>
            <a:r>
              <a:rPr lang="en-US" dirty="0"/>
              <a:t>Use double-quotes if fields contain commas or quote characters</a:t>
            </a:r>
          </a:p>
          <a:p>
            <a:pPr marL="346075" indent="-342900"/>
            <a:r>
              <a:rPr lang="en-US" dirty="0"/>
              <a:t>Do not use embedded line-breaks</a:t>
            </a:r>
          </a:p>
          <a:p>
            <a:pPr marL="346075" indent="-342900"/>
            <a:r>
              <a:rPr lang="en-US" dirty="0"/>
              <a:t>Write any double-quote characters in a field as two double-quote characters</a:t>
            </a:r>
          </a:p>
          <a:p>
            <a:pPr marL="346075" indent="-342900"/>
            <a:r>
              <a:rPr lang="en-US" dirty="0"/>
              <a:t>On CVE ID per line</a:t>
            </a:r>
          </a:p>
        </p:txBody>
      </p:sp>
    </p:spTree>
    <p:extLst>
      <p:ext uri="{BB962C8B-B14F-4D97-AF65-F5344CB8AC3E}">
        <p14:creationId xmlns:p14="http://schemas.microsoft.com/office/powerpoint/2010/main" val="1814980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– Handling Multiples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500" dirty="0"/>
              <a:t>Multiple CVE Entries</a:t>
            </a:r>
          </a:p>
          <a:p>
            <a:pPr lvl="1"/>
            <a:r>
              <a:rPr lang="en-US" sz="2500" dirty="0"/>
              <a:t>Multiple lines, one per entry</a:t>
            </a:r>
          </a:p>
          <a:p>
            <a:endParaRPr lang="en-US" sz="2500" dirty="0"/>
          </a:p>
          <a:p>
            <a:r>
              <a:rPr lang="en-US" sz="2500" dirty="0"/>
              <a:t>Multiple Products/Versions</a:t>
            </a:r>
          </a:p>
          <a:p>
            <a:pPr lvl="1"/>
            <a:r>
              <a:rPr lang="en-US" sz="2500" dirty="0"/>
              <a:t>Separate products, and correspondingly versions, by a semicolon followed by a space and, to separate multiple versions for a given product by a comma followed by a space; e.g., </a:t>
            </a:r>
          </a:p>
          <a:p>
            <a:pPr marL="798513" lvl="3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CVE-2017-3862,”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 XE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12.2, 15.0 through 15.6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3.2 through 3.18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,…</a:t>
            </a:r>
          </a:p>
          <a:p>
            <a:endParaRPr lang="en-US" dirty="0"/>
          </a:p>
          <a:p>
            <a:r>
              <a:rPr lang="en-US" sz="2500" dirty="0"/>
              <a:t>Multiple References</a:t>
            </a:r>
          </a:p>
          <a:p>
            <a:pPr lvl="1"/>
            <a:r>
              <a:rPr lang="en-US" sz="2500" dirty="0"/>
              <a:t>Separate references by a space; e.g.,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CVE-2016-6816,…,”https://tomcat.apache.org/security-9.html#Fixed_in_Apache_Tomcat_9.0.0.M13 https://tomcat.apache.org/security-8.html#Fixed_in_Apache_Tomcat_8.5.8 https://tomcat.apache.org/security-8.html#Fixed_in_Apache_Tomcat_8.0.39 https://tomcat.apache.org/security-7.html#Fixed_in_Apache_Tomcat_7.0.73 https://tomcat.apache.org/security-6.html#Fixed_in_Apache_Tomcat_6.0.48”,…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37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"CVE-2017-1194","IBM WebSphere Application Server"," 7.0, 8.0, 8.5, 9.0",“Cross-site request </a:t>
            </a:r>
            <a:r>
              <a:rPr lang="en-US" dirty="0" err="1"/>
              <a:t>forgery","http</a:t>
            </a:r>
            <a:r>
              <a:rPr lang="en-US" dirty="0"/>
              <a:t>://www.ibm.com/support/docview.wss?uid=swg22001226","IBM WebSphere Application Server 7.0, 8.0, 8.5, and 9.0 is vulnerable to cross-site request forgery which could allow an attacker to execute malicious and unauthorized actions transmitted from a user that the website trusts.  IBM X-Force ID:  123669.","IBM"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27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 JSON 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Required Data Strings</a:t>
            </a:r>
          </a:p>
          <a:p>
            <a:pPr lvl="1"/>
            <a:r>
              <a:rPr lang="en-US" dirty="0" err="1"/>
              <a:t>Data_type</a:t>
            </a:r>
            <a:r>
              <a:rPr lang="en-US" dirty="0"/>
              <a:t> - CVE</a:t>
            </a:r>
          </a:p>
          <a:p>
            <a:pPr lvl="1"/>
            <a:r>
              <a:rPr lang="en-US" dirty="0" err="1"/>
              <a:t>Data_format</a:t>
            </a:r>
            <a:r>
              <a:rPr lang="en-US" dirty="0"/>
              <a:t> - MITRE</a:t>
            </a:r>
          </a:p>
          <a:p>
            <a:pPr lvl="1"/>
            <a:r>
              <a:rPr lang="en-US" dirty="0" err="1"/>
              <a:t>Data_version</a:t>
            </a:r>
            <a:r>
              <a:rPr lang="en-US" dirty="0"/>
              <a:t> – 4.0</a:t>
            </a:r>
          </a:p>
          <a:p>
            <a:r>
              <a:rPr lang="en-US" dirty="0"/>
              <a:t>Required Data Objects</a:t>
            </a:r>
          </a:p>
          <a:p>
            <a:pPr lvl="1"/>
            <a:r>
              <a:rPr lang="en-US" dirty="0" err="1"/>
              <a:t>CVE_data_meta</a:t>
            </a:r>
            <a:endParaRPr lang="en-US" dirty="0"/>
          </a:p>
          <a:p>
            <a:pPr lvl="2"/>
            <a:r>
              <a:rPr lang="en-US" dirty="0"/>
              <a:t>CVE ID</a:t>
            </a:r>
          </a:p>
          <a:p>
            <a:pPr lvl="2"/>
            <a:r>
              <a:rPr lang="en-US" dirty="0"/>
              <a:t>ASSIGNER</a:t>
            </a:r>
          </a:p>
          <a:p>
            <a:pPr lvl="1"/>
            <a:r>
              <a:rPr lang="en-US" dirty="0"/>
              <a:t>Affects</a:t>
            </a:r>
          </a:p>
          <a:p>
            <a:pPr lvl="2"/>
            <a:r>
              <a:rPr lang="en-US" dirty="0"/>
              <a:t>Vendor</a:t>
            </a:r>
          </a:p>
          <a:p>
            <a:pPr lvl="3"/>
            <a:r>
              <a:rPr lang="en-US" dirty="0"/>
              <a:t>Product</a:t>
            </a:r>
          </a:p>
          <a:p>
            <a:pPr lvl="4"/>
            <a:r>
              <a:rPr lang="en-US" dirty="0"/>
              <a:t>Version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References</a:t>
            </a:r>
          </a:p>
          <a:p>
            <a:pPr lvl="1"/>
            <a:r>
              <a:rPr lang="en-US" dirty="0" err="1"/>
              <a:t>Problemtype</a:t>
            </a:r>
            <a:endParaRPr lang="en-US" dirty="0"/>
          </a:p>
          <a:p>
            <a:r>
              <a:rPr lang="en-US" dirty="0"/>
              <a:t>Additional optional objects can be included.  For a full list see:</a:t>
            </a:r>
          </a:p>
          <a:p>
            <a:pPr lvl="1"/>
            <a:r>
              <a:rPr lang="en-US" dirty="0"/>
              <a:t>https://github.com/CVEProject/automation-working-group/blob/master/cve_json_schema/DRAFT-JSON-file-format-v4.md</a:t>
            </a:r>
          </a:p>
        </p:txBody>
      </p:sp>
    </p:spTree>
    <p:extLst>
      <p:ext uri="{BB962C8B-B14F-4D97-AF65-F5344CB8AC3E}">
        <p14:creationId xmlns:p14="http://schemas.microsoft.com/office/powerpoint/2010/main" val="3621816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 JSON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data_type</a:t>
            </a:r>
            <a:r>
              <a:rPr lang="en-US" dirty="0"/>
              <a:t>": "CVE",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data_format</a:t>
            </a:r>
            <a:r>
              <a:rPr lang="en-US" dirty="0"/>
              <a:t>": "MITRE",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data_version</a:t>
            </a:r>
            <a:r>
              <a:rPr lang="en-US" dirty="0"/>
              <a:t>": "4.0",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CVE_data_meta</a:t>
            </a:r>
            <a:r>
              <a:rPr lang="en-US" dirty="0"/>
              <a:t>": { "ASSIGNER": "psirt@us.ibm.com", "ID": "CVE-2017-1194" },</a:t>
            </a:r>
          </a:p>
          <a:p>
            <a:pPr marL="0" indent="0">
              <a:buNone/>
            </a:pPr>
            <a:r>
              <a:rPr lang="en-US" dirty="0"/>
              <a:t>  "affects": { "vendor": { "</a:t>
            </a:r>
            <a:r>
              <a:rPr lang="en-US" dirty="0" err="1"/>
              <a:t>vendor_data</a:t>
            </a:r>
            <a:r>
              <a:rPr lang="en-US" dirty="0"/>
              <a:t>": [ { "</a:t>
            </a:r>
            <a:r>
              <a:rPr lang="en-US" dirty="0" err="1"/>
              <a:t>vendor_name</a:t>
            </a:r>
            <a:r>
              <a:rPr lang="en-US" dirty="0"/>
              <a:t>": "IBM", "product": { "</a:t>
            </a:r>
            <a:r>
              <a:rPr lang="en-US" dirty="0" err="1"/>
              <a:t>product_data</a:t>
            </a:r>
            <a:r>
              <a:rPr lang="en-US" dirty="0"/>
              <a:t>": [ { "</a:t>
            </a:r>
            <a:r>
              <a:rPr lang="en-US" dirty="0" err="1"/>
              <a:t>product_name</a:t>
            </a:r>
            <a:r>
              <a:rPr lang="en-US" dirty="0"/>
              <a:t>": "WebSphere Application Server", "version": { "</a:t>
            </a:r>
            <a:r>
              <a:rPr lang="en-US" dirty="0" err="1"/>
              <a:t>version_data</a:t>
            </a:r>
            <a:r>
              <a:rPr lang="en-US" dirty="0"/>
              <a:t>": [ { "</a:t>
            </a:r>
            <a:r>
              <a:rPr lang="en-US" dirty="0" err="1"/>
              <a:t>version_value</a:t>
            </a:r>
            <a:r>
              <a:rPr lang="en-US" dirty="0"/>
              <a:t>": "7.0, 8.0, 8.5, 9.0" } ] } } ]  }  } ] } },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problemtype</a:t>
            </a:r>
            <a:r>
              <a:rPr lang="en-US" dirty="0"/>
              <a:t>": { "</a:t>
            </a:r>
            <a:r>
              <a:rPr lang="en-US" dirty="0" err="1"/>
              <a:t>problemtype_data</a:t>
            </a:r>
            <a:r>
              <a:rPr lang="en-US" dirty="0"/>
              <a:t>": [ { "description": [ { "</a:t>
            </a:r>
            <a:r>
              <a:rPr lang="en-US" dirty="0" err="1"/>
              <a:t>lang</a:t>
            </a:r>
            <a:r>
              <a:rPr lang="en-US" dirty="0"/>
              <a:t>": "</a:t>
            </a:r>
            <a:r>
              <a:rPr lang="en-US" dirty="0" err="1"/>
              <a:t>eng</a:t>
            </a:r>
            <a:r>
              <a:rPr lang="en-US" dirty="0"/>
              <a:t>", "value": "Cross-site request forgery" } ] } ] },</a:t>
            </a:r>
          </a:p>
          <a:p>
            <a:pPr marL="0" indent="0">
              <a:buNone/>
            </a:pPr>
            <a:r>
              <a:rPr lang="en-US" dirty="0"/>
              <a:t>  "references": { "</a:t>
            </a:r>
            <a:r>
              <a:rPr lang="en-US" dirty="0" err="1"/>
              <a:t>reference_data</a:t>
            </a:r>
            <a:r>
              <a:rPr lang="en-US" dirty="0"/>
              <a:t>": [ { "</a:t>
            </a:r>
            <a:r>
              <a:rPr lang="en-US" dirty="0" err="1"/>
              <a:t>url</a:t>
            </a:r>
            <a:r>
              <a:rPr lang="en-US" dirty="0"/>
              <a:t>": "http://www.ibm.com/support/docview.wss?uid=swg22001226" } ] },</a:t>
            </a:r>
          </a:p>
          <a:p>
            <a:pPr marL="0" indent="0">
              <a:buNone/>
            </a:pPr>
            <a:r>
              <a:rPr lang="en-US" dirty="0"/>
              <a:t>  "description": { "</a:t>
            </a:r>
            <a:r>
              <a:rPr lang="en-US" dirty="0" err="1"/>
              <a:t>description_data</a:t>
            </a:r>
            <a:r>
              <a:rPr lang="en-US" dirty="0"/>
              <a:t>": [ {  "</a:t>
            </a:r>
            <a:r>
              <a:rPr lang="en-US" dirty="0" err="1"/>
              <a:t>lang</a:t>
            </a:r>
            <a:r>
              <a:rPr lang="en-US" dirty="0"/>
              <a:t>": "</a:t>
            </a:r>
            <a:r>
              <a:rPr lang="en-US" dirty="0" err="1"/>
              <a:t>eng</a:t>
            </a:r>
            <a:r>
              <a:rPr lang="en-US" dirty="0"/>
              <a:t>", "value": "IBM WebSphere Application Server 7.0, 8.0, 8.5, and 9.0 is vulnerable to cross-site request forgery which could allow an attacker to execute malicious and unauthorized actions transmitted from a user that the website trusts. IBM X-Force ID: 123669." } ]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sz="2700" b="0" dirty="0"/>
              <a:t>Note that whitespace, including line breaks, can be included to improve readability</a:t>
            </a:r>
          </a:p>
        </p:txBody>
      </p:sp>
    </p:spTree>
    <p:extLst>
      <p:ext uri="{BB962C8B-B14F-4D97-AF65-F5344CB8AC3E}">
        <p14:creationId xmlns:p14="http://schemas.microsoft.com/office/powerpoint/2010/main" val="2691773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3CC0571-262F-4367-B1CE-28F6959DF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023954-D96F-4FD5-AF32-1B0454C44696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Submission Channels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01772-E95E-404E-B39D-1D4DD0F5E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856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Approved Submission Channels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6742"/>
            <a:ext cx="8229600" cy="48208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200" dirty="0"/>
              <a:t>Web form</a:t>
            </a:r>
          </a:p>
          <a:p>
            <a:pPr lvl="1"/>
            <a:r>
              <a:rPr lang="en-US" sz="2200" dirty="0"/>
              <a:t>Supports all three file types</a:t>
            </a:r>
          </a:p>
          <a:p>
            <a:pPr lvl="1"/>
            <a:r>
              <a:rPr lang="en-US" sz="2200" dirty="0"/>
              <a:t>Suited to new submissions only</a:t>
            </a:r>
          </a:p>
          <a:p>
            <a:pPr lvl="1"/>
            <a:r>
              <a:rPr lang="en-US" sz="2200" dirty="0"/>
              <a:t>Has limits on form field sizes!</a:t>
            </a:r>
          </a:p>
          <a:p>
            <a:pPr marL="287338" lvl="1" indent="0">
              <a:buNone/>
            </a:pPr>
            <a:endParaRPr lang="en-US" sz="2200" dirty="0"/>
          </a:p>
          <a:p>
            <a:r>
              <a:rPr lang="en-US" sz="2200" dirty="0"/>
              <a:t>cve@mitre.org</a:t>
            </a:r>
          </a:p>
          <a:p>
            <a:pPr lvl="1"/>
            <a:r>
              <a:rPr lang="en-US" sz="2200" dirty="0"/>
              <a:t>Supports all three file types</a:t>
            </a:r>
          </a:p>
          <a:p>
            <a:pPr lvl="1"/>
            <a:r>
              <a:rPr lang="en-US" sz="2200" dirty="0"/>
              <a:t>Suited to new submissions only</a:t>
            </a:r>
          </a:p>
          <a:p>
            <a:endParaRPr lang="en-US" sz="2200" dirty="0"/>
          </a:p>
          <a:p>
            <a:r>
              <a:rPr lang="en-US" sz="2200" dirty="0"/>
              <a:t>Git</a:t>
            </a:r>
          </a:p>
          <a:p>
            <a:pPr lvl="1"/>
            <a:r>
              <a:rPr lang="en-US" sz="2200" dirty="0"/>
              <a:t>Supports CVE JSON only!</a:t>
            </a:r>
          </a:p>
          <a:p>
            <a:pPr lvl="1"/>
            <a:r>
              <a:rPr lang="en-US" sz="2200" dirty="0"/>
              <a:t>Avoid files with MS-DOS style line endings (CR/LF)</a:t>
            </a:r>
          </a:p>
          <a:p>
            <a:pPr lvl="1"/>
            <a:r>
              <a:rPr lang="en-US" sz="2200" dirty="0"/>
              <a:t>Suited to both new and updated submissions</a:t>
            </a:r>
          </a:p>
        </p:txBody>
      </p:sp>
    </p:spTree>
    <p:extLst>
      <p:ext uri="{BB962C8B-B14F-4D97-AF65-F5344CB8AC3E}">
        <p14:creationId xmlns:p14="http://schemas.microsoft.com/office/powerpoint/2010/main" val="2863647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DB30988-C778-48B5-A98C-1E3AB9B3D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Submissions through the Web Form</a:t>
            </a:r>
          </a:p>
        </p:txBody>
      </p:sp>
    </p:spTree>
    <p:extLst>
      <p:ext uri="{BB962C8B-B14F-4D97-AF65-F5344CB8AC3E}">
        <p14:creationId xmlns:p14="http://schemas.microsoft.com/office/powerpoint/2010/main" val="3233778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https://cveform.mitre.org/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B12A16-EC6C-46AB-B4F0-AB6974935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144" b="19836"/>
          <a:stretch/>
        </p:blipFill>
        <p:spPr>
          <a:xfrm>
            <a:off x="735483" y="1447800"/>
            <a:ext cx="8055672" cy="42730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18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assume that the information needed for the CVE Entry is already generated.</a:t>
            </a:r>
          </a:p>
          <a:p>
            <a:r>
              <a:rPr lang="en-US" dirty="0"/>
              <a:t>These processes are specific to the CVE Program Root CNA (currently MITRE).  Other Root CNAs may have other processes that CNAs need to follow.</a:t>
            </a:r>
          </a:p>
        </p:txBody>
      </p:sp>
    </p:spTree>
    <p:extLst>
      <p:ext uri="{BB962C8B-B14F-4D97-AF65-F5344CB8AC3E}">
        <p14:creationId xmlns:p14="http://schemas.microsoft.com/office/powerpoint/2010/main" val="2804247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97BE-9198-4F92-809D-4D2E5CEA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 the “Notify CVE about a publication” Request Type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4B84BA-213D-416C-A5F0-71A856C5B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384" t="20563" r="8691" b="31586"/>
          <a:stretch/>
        </p:blipFill>
        <p:spPr>
          <a:xfrm>
            <a:off x="609600" y="2055447"/>
            <a:ext cx="8245370" cy="286043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5F6F6-61B3-44B3-86CE-729B08756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730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1EF9-51B7-4E79-95DF-45506865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in Contact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93D81-44D4-4D62-B0A4-F4A3D59DA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17746E-9B82-4D77-A958-43B702E9A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94" t="20563" r="8384" b="31756"/>
          <a:stretch/>
        </p:blipFill>
        <p:spPr>
          <a:xfrm>
            <a:off x="609600" y="2188308"/>
            <a:ext cx="8490413" cy="293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98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A6A1A-F929-4490-A217-22AEEFBA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in the Submission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7A1F1-DC3C-4F00-A4AB-9C7CE57B0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F1DAA6-137D-47BA-BA60-31C63992B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77" t="18008" r="3540" b="36354"/>
          <a:stretch/>
        </p:blipFill>
        <p:spPr>
          <a:xfrm>
            <a:off x="797925" y="2104229"/>
            <a:ext cx="7909170" cy="37056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D4C3C7-B333-404C-A4DB-9595F5C1D0A0}"/>
              </a:ext>
            </a:extLst>
          </p:cNvPr>
          <p:cNvSpPr txBox="1"/>
          <p:nvPr/>
        </p:nvSpPr>
        <p:spPr>
          <a:xfrm>
            <a:off x="876079" y="1518075"/>
            <a:ext cx="7831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Instructions for submissions greater than 2000 characters in size are at the end of the slides.</a:t>
            </a:r>
          </a:p>
        </p:txBody>
      </p:sp>
    </p:spTree>
    <p:extLst>
      <p:ext uri="{BB962C8B-B14F-4D97-AF65-F5344CB8AC3E}">
        <p14:creationId xmlns:p14="http://schemas.microsoft.com/office/powerpoint/2010/main" val="1274077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0ECA-CFF2-4420-819C-12C36396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Fill in the Captcha and Select the Submit Request 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BD501C-085F-4DBC-B65D-77E7E6743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024" t="58196" r="23638" b="8937"/>
          <a:stretch/>
        </p:blipFill>
        <p:spPr>
          <a:xfrm>
            <a:off x="609600" y="1899138"/>
            <a:ext cx="8228025" cy="304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A7FE4-8440-4284-AD83-5B2ECB647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989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77CC-9AC3-487E-BE08-8B41B560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7733834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A Ticket Will Be Created and Email Acknowledgement Sent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00EC9A-A536-42F0-AB9A-E56A2B0FD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29" t="6259" r="1307" b="21709"/>
          <a:stretch/>
        </p:blipFill>
        <p:spPr>
          <a:xfrm>
            <a:off x="1262497" y="1504712"/>
            <a:ext cx="7190155" cy="447928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C2174-AEA1-4568-B2C1-F679356B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756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E0F9-D119-4946-9D6E-71607319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Description Field Is Character Limited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709F6-96ED-45C3-8079-BC17D91E3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EDCD822-49A9-4E64-9731-959508745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38" t="66031" r="5438" b="16430"/>
          <a:stretch/>
        </p:blipFill>
        <p:spPr>
          <a:xfrm>
            <a:off x="695569" y="2868246"/>
            <a:ext cx="7959171" cy="14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73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2965-8577-4D16-96EB-1B764041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You Need More Characters, Use Email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53BDE-B2B7-405A-8A91-1E7F4F39A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6D0659-4F94-4D20-8737-575F7200AB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5" t="34986" r="4329" b="13504"/>
          <a:stretch/>
        </p:blipFill>
        <p:spPr>
          <a:xfrm>
            <a:off x="1369960" y="1662722"/>
            <a:ext cx="6697785" cy="353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06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CEBD-747C-4336-94DF-489403FD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By Replying to the Acknowledgement Email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29337-DC94-4804-8A7E-D76F203E6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9A141CC-65B1-43FA-A9BB-E61F09810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516" b="7235"/>
          <a:stretch/>
        </p:blipFill>
        <p:spPr>
          <a:xfrm>
            <a:off x="894813" y="1398513"/>
            <a:ext cx="7770246" cy="449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72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575901E-5C1C-47EB-BA93-EE0265143D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C40F86-9783-45EE-B199-C58EC152D42E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Submission through GitHub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8C8F3-0016-4298-B76A-4A7917820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779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0B79-B841-44DB-8405-78549278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 (Initial Setup)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0246B-E6EF-4C01-AE2D-9E6E7F2DF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GitHub.com account</a:t>
            </a:r>
          </a:p>
          <a:p>
            <a:r>
              <a:rPr lang="en-US" dirty="0"/>
              <a:t>Inform your parent CNA of the account you will be using</a:t>
            </a:r>
          </a:p>
          <a:p>
            <a:r>
              <a:rPr lang="en-US" dirty="0"/>
              <a:t>Fork your parent’s repository</a:t>
            </a:r>
          </a:p>
          <a:p>
            <a:pPr lvl="1"/>
            <a:r>
              <a:rPr lang="en-US" dirty="0"/>
              <a:t>E.g., child CNAs of Program Root CNA’s fork </a:t>
            </a:r>
            <a:r>
              <a:rPr lang="en-US" dirty="0" err="1">
                <a:hlinkClick r:id="rId2"/>
              </a:rPr>
              <a:t>CVEProject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cvelist</a:t>
            </a:r>
            <a:r>
              <a:rPr lang="en-US" dirty="0"/>
              <a:t>, but child CNAs of DWF for </a:t>
            </a:r>
            <a:r>
              <a:rPr lang="en-US" dirty="0" err="1">
                <a:hlinkClick r:id="rId3"/>
              </a:rPr>
              <a:t>distributedweaknessfiling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cvelist</a:t>
            </a:r>
            <a:endParaRPr lang="en-US" dirty="0"/>
          </a:p>
          <a:p>
            <a:pPr lvl="1"/>
            <a:r>
              <a:rPr lang="en-US" dirty="0"/>
              <a:t>You can use your personal account or an organization account for the fork</a:t>
            </a:r>
          </a:p>
          <a:p>
            <a:pPr lvl="1"/>
            <a:r>
              <a:rPr lang="en-US" dirty="0"/>
              <a:t>GitHub provides a web interface for organization forks</a:t>
            </a:r>
          </a:p>
          <a:p>
            <a:r>
              <a:rPr lang="en-US" dirty="0"/>
              <a:t>Clone the your fork to a local repository</a:t>
            </a:r>
          </a:p>
          <a:p>
            <a:r>
              <a:rPr lang="en-US" dirty="0"/>
              <a:t>Set the upstream git repo</a:t>
            </a:r>
          </a:p>
          <a:p>
            <a:pPr lvl="1"/>
            <a:r>
              <a:rPr lang="en-US" dirty="0"/>
              <a:t>git remote add upstream git@github.com:</a:t>
            </a:r>
            <a:r>
              <a:rPr lang="en-US" dirty="0">
                <a:solidFill>
                  <a:srgbClr val="FF0000"/>
                </a:solidFill>
              </a:rPr>
              <a:t>[PARENT REPO]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[PARENT REPO]</a:t>
            </a:r>
            <a:r>
              <a:rPr lang="en-US" dirty="0"/>
              <a:t> is the path to your parent’s repo, e.g., </a:t>
            </a:r>
            <a:r>
              <a:rPr lang="en-US" dirty="0" err="1">
                <a:hlinkClick r:id="rId2"/>
              </a:rPr>
              <a:t>CVEProject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cvelist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F6B2E-867D-44B3-ACCC-F2D98106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83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4C4D-67BB-4732-B38E-53075688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57342-A217-4CF9-AAD3-606370FDF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Requirements</a:t>
            </a:r>
          </a:p>
          <a:p>
            <a:r>
              <a:rPr lang="en-US" dirty="0"/>
              <a:t>Approved Formats</a:t>
            </a:r>
          </a:p>
          <a:p>
            <a:pPr lvl="1"/>
            <a:r>
              <a:rPr lang="en-US" dirty="0"/>
              <a:t>Flat File</a:t>
            </a:r>
          </a:p>
          <a:p>
            <a:pPr lvl="1"/>
            <a:r>
              <a:rPr lang="en-US" dirty="0"/>
              <a:t>CSV</a:t>
            </a:r>
          </a:p>
          <a:p>
            <a:pPr lvl="1"/>
            <a:r>
              <a:rPr lang="en-US" dirty="0"/>
              <a:t>JSON (preferred)</a:t>
            </a:r>
          </a:p>
          <a:p>
            <a:r>
              <a:rPr lang="en-US" dirty="0"/>
              <a:t>Approved Submission Channels</a:t>
            </a:r>
          </a:p>
          <a:p>
            <a:pPr lvl="1"/>
            <a:r>
              <a:rPr lang="en-US" dirty="0"/>
              <a:t>Git (preferred)</a:t>
            </a:r>
          </a:p>
          <a:p>
            <a:pPr lvl="1"/>
            <a:r>
              <a:rPr lang="en-US" dirty="0"/>
              <a:t>Web Form</a:t>
            </a:r>
          </a:p>
          <a:p>
            <a:pPr lvl="1"/>
            <a:r>
              <a:rPr lang="en-US" dirty="0"/>
              <a:t>Email</a:t>
            </a:r>
          </a:p>
          <a:p>
            <a:r>
              <a:rPr lang="en-US" dirty="0"/>
              <a:t>Submission Process</a:t>
            </a:r>
          </a:p>
          <a:p>
            <a:r>
              <a:rPr lang="en-US" dirty="0"/>
              <a:t>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20972-D8C5-4D3A-88A6-9878B5C97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858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A1F1-838B-494C-9025-528DD158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Submission,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52A66-7945-49D6-A64F-DB94719D3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Ensure your </a:t>
            </a:r>
            <a:r>
              <a:rPr lang="en-US" dirty="0">
                <a:hlinkClick r:id="rId2"/>
              </a:rPr>
              <a:t>fork is up to date</a:t>
            </a:r>
            <a:endParaRPr lang="en-US" dirty="0"/>
          </a:p>
          <a:p>
            <a:pPr lvl="1"/>
            <a:r>
              <a:rPr lang="en-US" dirty="0"/>
              <a:t>git fetch upstream</a:t>
            </a:r>
          </a:p>
          <a:p>
            <a:pPr lvl="1"/>
            <a:r>
              <a:rPr lang="en-US" dirty="0"/>
              <a:t>git checkout master</a:t>
            </a:r>
          </a:p>
          <a:p>
            <a:pPr lvl="1"/>
            <a:r>
              <a:rPr lang="en-US" dirty="0"/>
              <a:t>git merge upstream/master</a:t>
            </a:r>
          </a:p>
          <a:p>
            <a:pPr lvl="1"/>
            <a:r>
              <a:rPr lang="en-US" dirty="0"/>
              <a:t>Optionally push any updates from the upstream </a:t>
            </a:r>
            <a:r>
              <a:rPr lang="en-US" dirty="0" err="1"/>
              <a:t>CVEProject</a:t>
            </a:r>
            <a:r>
              <a:rPr lang="en-US" dirty="0"/>
              <a:t>/</a:t>
            </a:r>
            <a:r>
              <a:rPr lang="en-US" dirty="0" err="1"/>
              <a:t>cvelist</a:t>
            </a:r>
            <a:r>
              <a:rPr lang="en-US" dirty="0"/>
              <a:t> master back to you fork on GitHub.com:</a:t>
            </a:r>
          </a:p>
          <a:p>
            <a:pPr lvl="2"/>
            <a:r>
              <a:rPr lang="en-US" dirty="0"/>
              <a:t>git push</a:t>
            </a:r>
          </a:p>
          <a:p>
            <a:r>
              <a:rPr lang="en-US" dirty="0"/>
              <a:t>Create a new branch, separate from master, for each submission</a:t>
            </a:r>
          </a:p>
          <a:p>
            <a:pPr lvl="1"/>
            <a:r>
              <a:rPr lang="en-US" dirty="0"/>
              <a:t>git branch $YOUR_BRANCH master</a:t>
            </a:r>
          </a:p>
          <a:p>
            <a:pPr lvl="1"/>
            <a:r>
              <a:rPr lang="en-US" dirty="0"/>
              <a:t>Include multiple, related updates when possible</a:t>
            </a:r>
          </a:p>
          <a:p>
            <a:pPr lvl="1"/>
            <a:r>
              <a:rPr lang="en-US" dirty="0"/>
              <a:t>If you are working on multiple branches make sure you explicitly branch against master otherwise future branches may include work from other local branches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72ECE-332D-420A-AF75-C6E5FDF80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411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B426-1B39-4C07-9B2F-C3483ACA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Submission,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EC7D-E57D-48EF-9F31-94C925B2F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changes to your branch</a:t>
            </a:r>
          </a:p>
          <a:p>
            <a:pPr lvl="1"/>
            <a:r>
              <a:rPr lang="en-US" dirty="0"/>
              <a:t>git checkout $YOUR_BRANCH</a:t>
            </a:r>
          </a:p>
          <a:p>
            <a:pPr lvl="1"/>
            <a:r>
              <a:rPr lang="en-US" dirty="0"/>
              <a:t>Edit the files you want to change in your branch</a:t>
            </a:r>
          </a:p>
          <a:p>
            <a:pPr lvl="1"/>
            <a:r>
              <a:rPr lang="en-US" dirty="0"/>
              <a:t>Limit your changes to only the portions of the JSON that needs updating.  Otherwise, you may accidentally overwrite information</a:t>
            </a:r>
          </a:p>
          <a:p>
            <a:r>
              <a:rPr lang="en-US" dirty="0"/>
              <a:t>Validate the changes against the JSON schema</a:t>
            </a:r>
          </a:p>
          <a:p>
            <a:pPr lvl="1"/>
            <a:r>
              <a:rPr lang="en-US" dirty="0"/>
              <a:t>python -m </a:t>
            </a:r>
            <a:r>
              <a:rPr lang="en-US" dirty="0" err="1"/>
              <a:t>json.tool</a:t>
            </a:r>
            <a:r>
              <a:rPr lang="en-US" dirty="0"/>
              <a:t> &lt; $</a:t>
            </a:r>
            <a:r>
              <a:rPr lang="en-US" dirty="0" err="1"/>
              <a:t>CHANGED_FILE.json</a:t>
            </a:r>
            <a:endParaRPr lang="en-US" dirty="0"/>
          </a:p>
          <a:p>
            <a:pPr lvl="1"/>
            <a:r>
              <a:rPr lang="en-US" dirty="0" err="1"/>
              <a:t>jsonschema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$</a:t>
            </a:r>
            <a:r>
              <a:rPr lang="en-US" dirty="0" err="1"/>
              <a:t>CHANGED_FILE.json</a:t>
            </a:r>
            <a:r>
              <a:rPr lang="en-US" dirty="0"/>
              <a:t> CVE_JSON_4.0_min_public.schema</a:t>
            </a:r>
          </a:p>
          <a:p>
            <a:pPr lvl="1"/>
            <a:r>
              <a:rPr lang="en-US" dirty="0"/>
              <a:t>The schema file is available in the </a:t>
            </a:r>
            <a:r>
              <a:rPr lang="en-US" dirty="0">
                <a:hlinkClick r:id="rId2"/>
              </a:rPr>
              <a:t>CVE Automation Working Group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version 4</a:t>
            </a:r>
            <a:r>
              <a:rPr lang="en-US" dirty="0"/>
              <a:t> is currently in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ED114-8DA7-411A-AA3A-A2D281331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651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A369A-220B-4FC0-979A-4E1B89C0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Submission,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E99FB-3E51-4B24-AAA0-6ABCFFF36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the updates</a:t>
            </a:r>
          </a:p>
          <a:p>
            <a:pPr lvl="1"/>
            <a:r>
              <a:rPr lang="en-US" dirty="0"/>
              <a:t>Make sure that only information intend to make public is included</a:t>
            </a:r>
          </a:p>
          <a:p>
            <a:pPr lvl="1"/>
            <a:r>
              <a:rPr lang="en-US" dirty="0"/>
              <a:t>For example, check that every CVE ID is mentioned in one of the references associated with it to avoid making public information about a vulnerability ahead of schedule</a:t>
            </a:r>
          </a:p>
          <a:p>
            <a:pPr lvl="1"/>
            <a:r>
              <a:rPr lang="en-US" dirty="0"/>
              <a:t>Also, review the details in the Description. Do they agree with information in the associated References?</a:t>
            </a:r>
          </a:p>
          <a:p>
            <a:r>
              <a:rPr lang="en-US" dirty="0"/>
              <a:t>Commit the changes</a:t>
            </a:r>
          </a:p>
          <a:p>
            <a:pPr lvl="1"/>
            <a:r>
              <a:rPr lang="en-US" dirty="0"/>
              <a:t>git commit –</a:t>
            </a:r>
            <a:r>
              <a:rPr lang="en-US" dirty="0" err="1"/>
              <a:t>av</a:t>
            </a:r>
            <a:endParaRPr lang="en-US" dirty="0"/>
          </a:p>
          <a:p>
            <a:pPr lvl="1"/>
            <a:r>
              <a:rPr lang="en-US" dirty="0"/>
              <a:t>If necessary, push your branch to GitHub.com</a:t>
            </a:r>
          </a:p>
          <a:p>
            <a:pPr lvl="2"/>
            <a:r>
              <a:rPr lang="en-US" dirty="0"/>
              <a:t>Git push origin $YOUR_BRANCH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52C6A-6ECD-40B3-B64D-446CF3A3F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265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0EDC-1009-4E35-8125-AEDA2C91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Submission, Part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3D73-09D9-447D-A0F4-A9034AAD8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a pull request</a:t>
            </a:r>
          </a:p>
          <a:p>
            <a:pPr lvl="1"/>
            <a:r>
              <a:rPr lang="en-US" dirty="0"/>
              <a:t>Browse to https://github.com/$YOUR_FORK/cvelist/pull/new/master</a:t>
            </a:r>
          </a:p>
          <a:p>
            <a:pPr lvl="1"/>
            <a:r>
              <a:rPr lang="en-US" dirty="0"/>
              <a:t>Fill in the form</a:t>
            </a:r>
          </a:p>
          <a:p>
            <a:pPr lvl="2"/>
            <a:r>
              <a:rPr lang="en-US" dirty="0"/>
              <a:t>Important fields:</a:t>
            </a:r>
          </a:p>
          <a:p>
            <a:pPr lvl="3"/>
            <a:r>
              <a:rPr lang="en-US" dirty="0"/>
              <a:t>base fork is the upstream repo in which you want your updates merged - </a:t>
            </a:r>
            <a:r>
              <a:rPr lang="en-US" dirty="0" err="1"/>
              <a:t>CVEProject</a:t>
            </a:r>
            <a:r>
              <a:rPr lang="en-US" dirty="0"/>
              <a:t>/</a:t>
            </a:r>
            <a:r>
              <a:rPr lang="en-US" dirty="0" err="1"/>
              <a:t>cvelist</a:t>
            </a:r>
            <a:endParaRPr lang="en-US" dirty="0"/>
          </a:p>
          <a:p>
            <a:pPr lvl="3"/>
            <a:r>
              <a:rPr lang="en-US" dirty="0"/>
              <a:t>base is the branch in the upstream repo in which the changes should be placed – master</a:t>
            </a:r>
          </a:p>
          <a:p>
            <a:pPr lvl="3"/>
            <a:r>
              <a:rPr lang="en-US" dirty="0"/>
              <a:t>head fork is your repo from which the updates should be taken; e.g., /$YOUR_FORK /</a:t>
            </a:r>
            <a:r>
              <a:rPr lang="en-US" dirty="0" err="1"/>
              <a:t>cvelist</a:t>
            </a:r>
            <a:endParaRPr lang="en-US" dirty="0"/>
          </a:p>
          <a:p>
            <a:pPr lvl="3"/>
            <a:r>
              <a:rPr lang="en-US" dirty="0"/>
              <a:t>compare is the branch in your repo where the changes are; e.g., $YOUR_BRANCH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Make sure that GitHub reports that the branches can be merged</a:t>
            </a:r>
          </a:p>
          <a:p>
            <a:pPr lvl="2"/>
            <a:r>
              <a:rPr lang="en-US" dirty="0"/>
              <a:t>Resolve any conflicts before you merge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0A043-2511-4458-8679-4141C19B6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029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D8C9-C264-4FDC-930F-7E93D0E0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Git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1319C-B91D-49F8-AC20-3C5335FC8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submit information to the Program Root CNA </a:t>
            </a:r>
            <a:r>
              <a:rPr lang="en-US" dirty="0" err="1"/>
              <a:t>cvelist</a:t>
            </a:r>
            <a:r>
              <a:rPr lang="en-US" dirty="0"/>
              <a:t> repo that is intended to become public immediately. There is no support for embargoed submissions!!</a:t>
            </a:r>
          </a:p>
          <a:p>
            <a:r>
              <a:rPr lang="en-US" dirty="0"/>
              <a:t>Understand that this is only a pilot - it could be changed significantly or even halted</a:t>
            </a:r>
          </a:p>
          <a:p>
            <a:r>
              <a:rPr lang="en-US" dirty="0"/>
              <a:t>Submissions should be made subject to the CVE Submissions License Terms of Use</a:t>
            </a:r>
          </a:p>
          <a:p>
            <a:r>
              <a:rPr lang="en-US" dirty="0"/>
              <a:t>It is strongly recommended that submissions use signed commits. Please note that some hierarchies (e.g., the DWF) require all submissions to be signed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F0BCF-BF08-4A1A-83AF-9FB08BDD3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619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Happens on Program Root CNA’s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0929"/>
            <a:ext cx="8229600" cy="4650658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Review</a:t>
            </a:r>
          </a:p>
          <a:p>
            <a:pPr lvl="1"/>
            <a:r>
              <a:rPr lang="en-US" sz="2400" dirty="0"/>
              <a:t>Is the assignment data for IDs assigned to the CNA?</a:t>
            </a:r>
          </a:p>
          <a:p>
            <a:pPr lvl="1"/>
            <a:r>
              <a:rPr lang="en-US" sz="2400" dirty="0"/>
              <a:t>Do the IDs exist in the CVE List as “RESERVED”?</a:t>
            </a:r>
          </a:p>
          <a:p>
            <a:pPr lvl="1"/>
            <a:r>
              <a:rPr lang="en-US" sz="2400" dirty="0"/>
              <a:t>Do the references exist and are they public?</a:t>
            </a:r>
          </a:p>
          <a:p>
            <a:pPr lvl="1"/>
            <a:r>
              <a:rPr lang="en-US" sz="2400" dirty="0"/>
              <a:t>Does the assignment data agree with the associated references?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Submission Processing</a:t>
            </a:r>
          </a:p>
          <a:p>
            <a:pPr lvl="1"/>
            <a:r>
              <a:rPr lang="en-US" sz="2400" dirty="0"/>
              <a:t>Resolve with CNA any issues uncovered during review</a:t>
            </a:r>
          </a:p>
          <a:p>
            <a:pPr lvl="1"/>
            <a:r>
              <a:rPr lang="en-US" sz="2400" dirty="0"/>
              <a:t>Incorporate assignment data into the </a:t>
            </a:r>
            <a:r>
              <a:rPr lang="en-US" sz="2400" dirty="0" err="1"/>
              <a:t>cvelist</a:t>
            </a:r>
            <a:r>
              <a:rPr lang="en-US" sz="2400" dirty="0"/>
              <a:t> git repo</a:t>
            </a:r>
          </a:p>
          <a:p>
            <a:pPr lvl="1"/>
            <a:r>
              <a:rPr lang="en-US" sz="2400" dirty="0"/>
              <a:t>Populate associated entries in the master CVE List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Other processing</a:t>
            </a:r>
          </a:p>
          <a:p>
            <a:pPr lvl="1"/>
            <a:r>
              <a:rPr lang="en-US" sz="2400" dirty="0"/>
              <a:t>Announce “new” CVE Entries</a:t>
            </a:r>
          </a:p>
          <a:p>
            <a:pPr lvl="1"/>
            <a:r>
              <a:rPr lang="en-US" sz="2400" dirty="0"/>
              <a:t>Publish master CVE List on cve.mitre.org</a:t>
            </a:r>
          </a:p>
          <a:p>
            <a:pPr lvl="2"/>
            <a:r>
              <a:rPr lang="en-US" sz="2400" dirty="0">
                <a:hlinkClick r:id="rId2"/>
              </a:rPr>
              <a:t>https://cve.mitre.org/data/downloads/index.html</a:t>
            </a:r>
            <a:r>
              <a:rPr lang="en-US" sz="2400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913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CVEProject</a:t>
            </a:r>
            <a:r>
              <a:rPr lang="en-US" dirty="0"/>
              <a:t> GIT Project (</a:t>
            </a:r>
            <a:r>
              <a:rPr lang="en-US" dirty="0">
                <a:hlinkClick r:id="rId2"/>
              </a:rPr>
              <a:t>https://github.com/CVEProject</a:t>
            </a:r>
            <a:r>
              <a:rPr lang="en-US" dirty="0"/>
              <a:t>)</a:t>
            </a:r>
          </a:p>
          <a:p>
            <a:pPr marL="284163" lvl="1" indent="0">
              <a:buNone/>
            </a:pPr>
            <a:r>
              <a:rPr lang="en-US" dirty="0"/>
              <a:t>- automation-working-group/tree/master/tools repo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hlinkClick r:id="rId3" tooltip="cmdlinejsonvalidator.py"/>
              </a:rPr>
              <a:t>cmdlinejsonvalidator.py</a:t>
            </a:r>
            <a:r>
              <a:rPr lang="en-US" dirty="0"/>
              <a:t> - Python script to validate JSON files. Requires a valid schema file</a:t>
            </a:r>
          </a:p>
          <a:p>
            <a:pPr lvl="1"/>
            <a:r>
              <a:rPr lang="en-US" dirty="0"/>
              <a:t>automation-working-group/tree/master/</a:t>
            </a:r>
            <a:r>
              <a:rPr lang="en-US" dirty="0" err="1"/>
              <a:t>cve_json_schema</a:t>
            </a:r>
            <a:r>
              <a:rPr lang="en-US" dirty="0"/>
              <a:t> repo</a:t>
            </a:r>
          </a:p>
          <a:p>
            <a:pPr lvl="2"/>
            <a:r>
              <a:rPr lang="en-US" dirty="0">
                <a:hlinkClick r:id="rId4" tooltip="CVE_JSON_4.0_min.schema"/>
              </a:rPr>
              <a:t>CVE_JSON_4.0_min.schema</a:t>
            </a:r>
            <a:r>
              <a:rPr lang="en-US" dirty="0"/>
              <a:t> - Schema for validating a JSON file against the minimal CVE structure</a:t>
            </a:r>
          </a:p>
          <a:p>
            <a:pPr lvl="2"/>
            <a:r>
              <a:rPr lang="en-US" dirty="0">
                <a:hlinkClick r:id="rId5" tooltip="DRAFT-JSON-file-format-v4.md"/>
              </a:rPr>
              <a:t>DRAFT-JSON-file-format-v4.md</a:t>
            </a:r>
            <a:r>
              <a:rPr lang="en-US" dirty="0"/>
              <a:t> - 4.0 CVE JSON spec</a:t>
            </a:r>
          </a:p>
          <a:p>
            <a:r>
              <a:rPr lang="en-US" dirty="0" err="1"/>
              <a:t>Vulnogram</a:t>
            </a:r>
            <a:r>
              <a:rPr lang="en-US" dirty="0"/>
              <a:t> - tool for creating and editing CVE information in CVE JSON format</a:t>
            </a:r>
          </a:p>
          <a:p>
            <a:pPr lvl="1"/>
            <a:r>
              <a:rPr lang="en-US" dirty="0">
                <a:hlinkClick r:id="rId6"/>
              </a:rPr>
              <a:t>https://github.com/Vulnogram/Vulnogram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https://vulnogram.github.io/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Created by Chandan Nandakumaraiah</a:t>
            </a:r>
          </a:p>
          <a:p>
            <a:r>
              <a:rPr lang="en-US" dirty="0"/>
              <a:t>CVE Request Form (</a:t>
            </a:r>
            <a:r>
              <a:rPr lang="en-US" dirty="0">
                <a:hlinkClick r:id="rId8"/>
              </a:rPr>
              <a:t>https://cveform.mitre.org/</a:t>
            </a:r>
            <a:r>
              <a:rPr lang="en-US" dirty="0"/>
              <a:t>)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9822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EBDA-8E1F-4AFF-8CBF-4C71291C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BB6D5-0B88-4402-9CDF-CDDD9B23C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FAEB8-DBB6-458A-8FB5-0BFECF1E9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625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E3DC-45EE-4255-B616-339231E0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Vulnogram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6E15CE-C955-4E77-A446-FB005D93D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739"/>
          <a:stretch/>
        </p:blipFill>
        <p:spPr>
          <a:xfrm>
            <a:off x="609600" y="1545997"/>
            <a:ext cx="7981401" cy="43310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6DC90-AB32-437A-9108-5C9981849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0947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5F70-4852-4718-A292-19F6F89FB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Vulnogram</a:t>
            </a:r>
            <a:r>
              <a:rPr lang="en-US" dirty="0"/>
              <a:t> – Choose the CVE ID to Edit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D815E2-70D7-46EB-B01F-2332BA7C1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534" r="56936" b="45689"/>
          <a:stretch/>
        </p:blipFill>
        <p:spPr>
          <a:xfrm>
            <a:off x="1142510" y="1546832"/>
            <a:ext cx="6858980" cy="428759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B12BE-4225-42F8-8F8B-9C397D7E7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7D1ECC-7567-466B-BF7B-F395B2515B3C}"/>
              </a:ext>
            </a:extLst>
          </p:cNvPr>
          <p:cNvGrpSpPr/>
          <p:nvPr/>
        </p:nvGrpSpPr>
        <p:grpSpPr>
          <a:xfrm>
            <a:off x="2457355" y="2376391"/>
            <a:ext cx="5260157" cy="660999"/>
            <a:chOff x="2073897" y="2413262"/>
            <a:chExt cx="5260157" cy="66099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2E03F8A-E142-46A9-B8A6-24288AEC9723}"/>
                </a:ext>
              </a:extLst>
            </p:cNvPr>
            <p:cNvSpPr/>
            <p:nvPr/>
          </p:nvSpPr>
          <p:spPr>
            <a:xfrm>
              <a:off x="2073897" y="2413262"/>
              <a:ext cx="1828800" cy="45248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148F46-4BAA-48CD-8D02-7B88C1955537}"/>
                </a:ext>
              </a:extLst>
            </p:cNvPr>
            <p:cNvSpPr txBox="1"/>
            <p:nvPr/>
          </p:nvSpPr>
          <p:spPr>
            <a:xfrm>
              <a:off x="4977353" y="2489486"/>
              <a:ext cx="2356701" cy="584775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dirty="0">
                  <a:solidFill>
                    <a:srgbClr val="FF0000"/>
                  </a:solidFill>
                  <a:ea typeface="Verdana" pitchFamily="34" charset="0"/>
                  <a:cs typeface="Verdana" pitchFamily="34" charset="0"/>
                </a:rPr>
                <a:t>Input the ID you want to update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35FF523-2E62-4C4E-B203-E8A2FE38FDDC}"/>
                </a:ext>
              </a:extLst>
            </p:cNvPr>
            <p:cNvCxnSpPr/>
            <p:nvPr/>
          </p:nvCxnSpPr>
          <p:spPr>
            <a:xfrm flipH="1">
              <a:off x="3902697" y="2639505"/>
              <a:ext cx="105580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160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Send the Information?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Root CNA</a:t>
            </a:r>
          </a:p>
          <a:p>
            <a:r>
              <a:rPr lang="en-US" dirty="0"/>
              <a:t>CVE Program Root CNA</a:t>
            </a:r>
          </a:p>
        </p:txBody>
      </p:sp>
    </p:spTree>
    <p:extLst>
      <p:ext uri="{BB962C8B-B14F-4D97-AF65-F5344CB8AC3E}">
        <p14:creationId xmlns:p14="http://schemas.microsoft.com/office/powerpoint/2010/main" val="3602872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921C-142C-4CCC-BE8F-C1F79A25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Vulnograms</a:t>
            </a:r>
            <a:r>
              <a:rPr lang="en-US" dirty="0"/>
              <a:t> – CVE Information Is Imported from the Official CVE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44503B-DE68-4F39-B76E-B86BC0055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588"/>
          <a:stretch/>
        </p:blipFill>
        <p:spPr>
          <a:xfrm>
            <a:off x="609599" y="1423447"/>
            <a:ext cx="8246967" cy="43834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79B68-76EA-4174-8EE5-B2F662639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0329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C4C8-D68D-4587-9509-E65AA259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Vulnogram</a:t>
            </a:r>
            <a:r>
              <a:rPr lang="en-US" dirty="0"/>
              <a:t> – Fill in Metadata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932A2-0AA5-476F-972F-68175D4A4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5602CE-B9DC-472A-A890-35E761748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67" t="31512" r="34338" b="16316"/>
          <a:stretch/>
        </p:blipFill>
        <p:spPr>
          <a:xfrm>
            <a:off x="609600" y="1545995"/>
            <a:ext cx="8199650" cy="404409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11FACA-1434-47FE-B681-CC11DC83CB56}"/>
              </a:ext>
            </a:extLst>
          </p:cNvPr>
          <p:cNvSpPr/>
          <p:nvPr/>
        </p:nvSpPr>
        <p:spPr>
          <a:xfrm>
            <a:off x="791851" y="2026763"/>
            <a:ext cx="4326903" cy="5938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32E8A3-8C70-4B05-AB6E-761C357325CA}"/>
              </a:ext>
            </a:extLst>
          </p:cNvPr>
          <p:cNvSpPr txBox="1"/>
          <p:nvPr/>
        </p:nvSpPr>
        <p:spPr>
          <a:xfrm>
            <a:off x="3501003" y="1688209"/>
            <a:ext cx="1617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Required Fields</a:t>
            </a:r>
          </a:p>
        </p:txBody>
      </p:sp>
    </p:spTree>
    <p:extLst>
      <p:ext uri="{BB962C8B-B14F-4D97-AF65-F5344CB8AC3E}">
        <p14:creationId xmlns:p14="http://schemas.microsoft.com/office/powerpoint/2010/main" val="19201408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08C9-8BDC-449C-8201-626E9A59E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7597877" cy="8683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Vulnogram</a:t>
            </a:r>
            <a:r>
              <a:rPr lang="en-US" dirty="0"/>
              <a:t> – Fill in Product/Version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9BD27-E362-4ACD-94FA-C45B85D55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6EAAD64-85AD-4E77-BA24-2C395EA15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32" t="15080" r="2593" b="7484"/>
          <a:stretch/>
        </p:blipFill>
        <p:spPr>
          <a:xfrm>
            <a:off x="609599" y="1404594"/>
            <a:ext cx="8245267" cy="40629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26AB8F-53BF-4E6C-9BC2-66C88D9DCC32}"/>
              </a:ext>
            </a:extLst>
          </p:cNvPr>
          <p:cNvSpPr txBox="1"/>
          <p:nvPr/>
        </p:nvSpPr>
        <p:spPr>
          <a:xfrm>
            <a:off x="4732232" y="1509229"/>
            <a:ext cx="3908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At least one vendor/product/version group is required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73140FB-C5D1-452E-AD22-31A8C8F48291}"/>
              </a:ext>
            </a:extLst>
          </p:cNvPr>
          <p:cNvSpPr/>
          <p:nvPr/>
        </p:nvSpPr>
        <p:spPr>
          <a:xfrm>
            <a:off x="6070862" y="2931736"/>
            <a:ext cx="886119" cy="160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CA3CC3-5B8C-4C53-9032-5557DD90FEFE}"/>
              </a:ext>
            </a:extLst>
          </p:cNvPr>
          <p:cNvSpPr txBox="1"/>
          <p:nvPr/>
        </p:nvSpPr>
        <p:spPr>
          <a:xfrm>
            <a:off x="5943599" y="2593182"/>
            <a:ext cx="1140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Required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F6BC119-4A1E-4B8B-96FA-89BDB5989E00}"/>
              </a:ext>
            </a:extLst>
          </p:cNvPr>
          <p:cNvSpPr/>
          <p:nvPr/>
        </p:nvSpPr>
        <p:spPr>
          <a:xfrm>
            <a:off x="2263218" y="2771480"/>
            <a:ext cx="886119" cy="160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EB0FF-076E-43C2-AC7D-9D5C61E5E7E4}"/>
              </a:ext>
            </a:extLst>
          </p:cNvPr>
          <p:cNvSpPr txBox="1"/>
          <p:nvPr/>
        </p:nvSpPr>
        <p:spPr>
          <a:xfrm>
            <a:off x="1249835" y="2673310"/>
            <a:ext cx="1140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7805576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FD4C-812F-4EF5-9C11-6D48D1A2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Vulnogram</a:t>
            </a:r>
            <a:r>
              <a:rPr lang="en-US" dirty="0"/>
              <a:t> – Fill in Problem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76D324-B12C-4D22-8BA4-AD1F4A910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73" t="30074" r="53972" b="31927"/>
          <a:stretch/>
        </p:blipFill>
        <p:spPr>
          <a:xfrm>
            <a:off x="1150835" y="1670901"/>
            <a:ext cx="6842329" cy="35161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E35B2-5FFD-4B22-81BA-C4FE07909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5270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8CB9-556B-4714-A786-202A6BAE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Vulnogram</a:t>
            </a:r>
            <a:r>
              <a:rPr lang="en-US" dirty="0"/>
              <a:t> – Add Reference(s)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DA62A-FD79-49E1-86DD-FDFDF5CC1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FCBEBF-68A9-4E0C-AF40-8D3BCBB8C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407" y="2497357"/>
            <a:ext cx="7918252" cy="250266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67F6824-4B78-4AF1-8FFB-4508FAE84BF3}"/>
              </a:ext>
            </a:extLst>
          </p:cNvPr>
          <p:cNvSpPr/>
          <p:nvPr/>
        </p:nvSpPr>
        <p:spPr>
          <a:xfrm>
            <a:off x="2593960" y="2907667"/>
            <a:ext cx="285428" cy="1565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35EB64-31FF-4294-B506-A9E78C2A2B5F}"/>
              </a:ext>
            </a:extLst>
          </p:cNvPr>
          <p:cNvSpPr/>
          <p:nvPr/>
        </p:nvSpPr>
        <p:spPr>
          <a:xfrm>
            <a:off x="827258" y="2891454"/>
            <a:ext cx="670801" cy="1727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898C11F-9523-49F2-86FE-B7E15EBC3E43}"/>
              </a:ext>
            </a:extLst>
          </p:cNvPr>
          <p:cNvSpPr/>
          <p:nvPr/>
        </p:nvSpPr>
        <p:spPr>
          <a:xfrm>
            <a:off x="5979186" y="2907667"/>
            <a:ext cx="421614" cy="1565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741B16-2368-4F95-A41D-9CE47138A5E6}"/>
              </a:ext>
            </a:extLst>
          </p:cNvPr>
          <p:cNvSpPr txBox="1"/>
          <p:nvPr/>
        </p:nvSpPr>
        <p:spPr>
          <a:xfrm>
            <a:off x="3431356" y="1853880"/>
            <a:ext cx="1140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Required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F5BD59-37BE-47F5-BE51-F6F81D846FCE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498059" y="2192434"/>
            <a:ext cx="2503619" cy="793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BBDF27-2DA9-42F9-B537-735CAA7924AE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flipH="1">
            <a:off x="2736674" y="2192434"/>
            <a:ext cx="1265004" cy="715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2F0971-68B6-4495-BF9B-2C26559DADC1}"/>
              </a:ext>
            </a:extLst>
          </p:cNvPr>
          <p:cNvCxnSpPr>
            <a:stCxn id="13" idx="2"/>
            <a:endCxn id="11" idx="0"/>
          </p:cNvCxnSpPr>
          <p:nvPr/>
        </p:nvCxnSpPr>
        <p:spPr>
          <a:xfrm>
            <a:off x="4001678" y="2192434"/>
            <a:ext cx="2188315" cy="715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4392E4-0819-406B-AA3F-9C793867DAFD}"/>
              </a:ext>
            </a:extLst>
          </p:cNvPr>
          <p:cNvSpPr txBox="1"/>
          <p:nvPr/>
        </p:nvSpPr>
        <p:spPr>
          <a:xfrm>
            <a:off x="5408863" y="1384033"/>
            <a:ext cx="3271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err="1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Refsource</a:t>
            </a: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  and name aren’t required by the standard.  However, </a:t>
            </a:r>
            <a:r>
              <a:rPr lang="en-US" sz="1200" dirty="0" err="1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Vulnogram</a:t>
            </a: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 requires the </a:t>
            </a:r>
            <a:r>
              <a:rPr lang="en-US" sz="1200" dirty="0" err="1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refsource</a:t>
            </a: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 and if you use </a:t>
            </a:r>
            <a:r>
              <a:rPr lang="en-US" sz="1200" dirty="0" err="1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refsource</a:t>
            </a: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, you have to a name.</a:t>
            </a:r>
          </a:p>
        </p:txBody>
      </p:sp>
    </p:spTree>
    <p:extLst>
      <p:ext uri="{BB962C8B-B14F-4D97-AF65-F5344CB8AC3E}">
        <p14:creationId xmlns:p14="http://schemas.microsoft.com/office/powerpoint/2010/main" val="40932668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BA36-1D88-4D89-9D98-BF58EF57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Vulnogram</a:t>
            </a:r>
            <a:r>
              <a:rPr lang="en-US" dirty="0"/>
              <a:t> – Use the Auto-Text Feature to Start the Description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2BAE92-615E-4B23-9A2E-930F13DDC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89" t="46302" r="911" b="1937"/>
          <a:stretch/>
        </p:blipFill>
        <p:spPr>
          <a:xfrm>
            <a:off x="609600" y="1574277"/>
            <a:ext cx="8216582" cy="39215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93ABB-3176-4EFC-9D69-BDAE2A160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5C5BF4-B7AD-499F-A4DB-86ED9754D5C1}"/>
              </a:ext>
            </a:extLst>
          </p:cNvPr>
          <p:cNvSpPr/>
          <p:nvPr/>
        </p:nvSpPr>
        <p:spPr>
          <a:xfrm>
            <a:off x="768892" y="4117139"/>
            <a:ext cx="4386768" cy="7856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E9B62E-41BA-447B-8CF6-E1FD956C0E75}"/>
              </a:ext>
            </a:extLst>
          </p:cNvPr>
          <p:cNvSpPr txBox="1"/>
          <p:nvPr/>
        </p:nvSpPr>
        <p:spPr>
          <a:xfrm>
            <a:off x="5658990" y="3604859"/>
            <a:ext cx="2463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Must be moved to the top box for </a:t>
            </a:r>
            <a:r>
              <a:rPr lang="en-US" sz="1200" dirty="0" err="1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Vulnogram</a:t>
            </a: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 to generate proper JSON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7E9400-3702-419B-9900-E7C913F0D2CC}"/>
              </a:ext>
            </a:extLst>
          </p:cNvPr>
          <p:cNvCxnSpPr>
            <a:stCxn id="7" idx="1"/>
          </p:cNvCxnSpPr>
          <p:nvPr/>
        </p:nvCxnSpPr>
        <p:spPr>
          <a:xfrm flipH="1">
            <a:off x="5155660" y="3928025"/>
            <a:ext cx="503330" cy="566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3941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6732-DF0B-4819-B9BF-75952BF4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7878097" cy="8683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Vulnogram</a:t>
            </a:r>
            <a:r>
              <a:rPr lang="en-US" dirty="0"/>
              <a:t> – Or Start the Description from Scratch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F3FDC-565E-4FC3-865B-BFBA74735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E4AD9C-21B9-4B78-BA88-B1E5952A4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89" t="24940" r="2170" b="38910"/>
          <a:stretch/>
        </p:blipFill>
        <p:spPr>
          <a:xfrm>
            <a:off x="609600" y="1989055"/>
            <a:ext cx="8036778" cy="271492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3E4E9A5-0B0D-48A2-A914-CB5F86A4CCF1}"/>
              </a:ext>
            </a:extLst>
          </p:cNvPr>
          <p:cNvSpPr/>
          <p:nvPr/>
        </p:nvSpPr>
        <p:spPr>
          <a:xfrm>
            <a:off x="759164" y="2947481"/>
            <a:ext cx="7013235" cy="2723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E4761-5D6D-40E4-9501-6BFD8972D71F}"/>
              </a:ext>
            </a:extLst>
          </p:cNvPr>
          <p:cNvSpPr txBox="1"/>
          <p:nvPr/>
        </p:nvSpPr>
        <p:spPr>
          <a:xfrm>
            <a:off x="5408863" y="1384033"/>
            <a:ext cx="3271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Product, version, and problem type information must be in the description section.  There are no restrictions on how they are phrased in the description section.</a:t>
            </a:r>
          </a:p>
        </p:txBody>
      </p:sp>
    </p:spTree>
    <p:extLst>
      <p:ext uri="{BB962C8B-B14F-4D97-AF65-F5344CB8AC3E}">
        <p14:creationId xmlns:p14="http://schemas.microsoft.com/office/powerpoint/2010/main" val="9108283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605A-9BE7-4E89-821E-A931E3B0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7855974" cy="8683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Vulnogram</a:t>
            </a:r>
            <a:r>
              <a:rPr lang="en-US" dirty="0"/>
              <a:t> – Access the JSON via the JSON 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A1CB9-089B-4030-98E0-0F7A3FE61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947E4A-A6B3-4994-8971-F02EEE4C4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75" t="10561" r="1777" b="2965"/>
          <a:stretch/>
        </p:blipFill>
        <p:spPr>
          <a:xfrm>
            <a:off x="1329178" y="1423448"/>
            <a:ext cx="6061436" cy="474324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0CDEE1-7833-4475-9695-2F798CB46216}"/>
              </a:ext>
            </a:extLst>
          </p:cNvPr>
          <p:cNvSpPr/>
          <p:nvPr/>
        </p:nvSpPr>
        <p:spPr>
          <a:xfrm>
            <a:off x="4067665" y="1498860"/>
            <a:ext cx="584462" cy="3393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5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CVE ID</a:t>
            </a:r>
          </a:p>
          <a:p>
            <a:r>
              <a:rPr lang="en-US" dirty="0"/>
              <a:t>Products</a:t>
            </a:r>
          </a:p>
          <a:p>
            <a:r>
              <a:rPr lang="en-US" dirty="0"/>
              <a:t>Versions</a:t>
            </a:r>
          </a:p>
          <a:p>
            <a:r>
              <a:rPr lang="en-US" dirty="0"/>
              <a:t>Problem Type (Vulnerability Type or Impact)</a:t>
            </a:r>
          </a:p>
          <a:p>
            <a:r>
              <a:rPr lang="en-US" dirty="0"/>
              <a:t>References</a:t>
            </a:r>
          </a:p>
          <a:p>
            <a:r>
              <a:rPr lang="en-US" dirty="0"/>
              <a:t>Description</a:t>
            </a:r>
          </a:p>
          <a:p>
            <a:pPr lvl="1"/>
            <a:r>
              <a:rPr lang="en-US" dirty="0"/>
              <a:t>This should include product/version information as well as the problem type as it will be used to populate the entry in the CVE List</a:t>
            </a:r>
          </a:p>
          <a:p>
            <a:r>
              <a:rPr lang="en-US" dirty="0"/>
              <a:t>Assigning CNA</a:t>
            </a:r>
          </a:p>
          <a:p>
            <a:pPr marL="287338" lvl="1" indent="0">
              <a:buNone/>
            </a:pPr>
            <a:endParaRPr lang="en-US" dirty="0"/>
          </a:p>
          <a:p>
            <a:r>
              <a:rPr lang="en-US" dirty="0"/>
              <a:t>Cautions</a:t>
            </a:r>
          </a:p>
          <a:p>
            <a:pPr lvl="1"/>
            <a:r>
              <a:rPr lang="en-US" dirty="0"/>
              <a:t>ASCII Only – no UTF or Unicode</a:t>
            </a:r>
          </a:p>
          <a:p>
            <a:pPr lvl="1"/>
            <a:r>
              <a:rPr lang="en-US" dirty="0"/>
              <a:t>Plain text only – no HTML or proprietary document formats</a:t>
            </a:r>
          </a:p>
          <a:p>
            <a:pPr lvl="1"/>
            <a:r>
              <a:rPr lang="en-US" dirty="0"/>
              <a:t>Avoid MS-DOS style line endings (CR/LF)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3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D872049B-1045-4FA4-AD2A-6919D0045C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B3BC22-D3DF-4633-B2AA-7C0B65CA5257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Approved Formats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2D040-0EAB-4C96-83CC-D8A90603E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52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Approved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Flat file</a:t>
            </a:r>
          </a:p>
          <a:p>
            <a:r>
              <a:rPr lang="en-US" dirty="0"/>
              <a:t>Comma-Separated Values (CSV)</a:t>
            </a:r>
          </a:p>
          <a:p>
            <a:r>
              <a:rPr lang="en-US" dirty="0"/>
              <a:t>CVE JSON</a:t>
            </a:r>
          </a:p>
        </p:txBody>
      </p:sp>
    </p:spTree>
    <p:extLst>
      <p:ext uri="{BB962C8B-B14F-4D97-AF65-F5344CB8AC3E}">
        <p14:creationId xmlns:p14="http://schemas.microsoft.com/office/powerpoint/2010/main" val="344164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[CVEID]: </a:t>
            </a:r>
          </a:p>
          <a:p>
            <a:pPr marL="0" indent="0">
              <a:buNone/>
            </a:pPr>
            <a:r>
              <a:rPr lang="en-US" dirty="0"/>
              <a:t>[PRODUCT]:</a:t>
            </a:r>
          </a:p>
          <a:p>
            <a:pPr marL="0" indent="0">
              <a:buNone/>
            </a:pPr>
            <a:r>
              <a:rPr lang="en-US" dirty="0"/>
              <a:t>[VERSION]: </a:t>
            </a:r>
          </a:p>
          <a:p>
            <a:pPr marL="0" indent="0">
              <a:buNone/>
            </a:pPr>
            <a:r>
              <a:rPr lang="en-US" dirty="0"/>
              <a:t>[PROBLEMTYPE]:</a:t>
            </a:r>
          </a:p>
          <a:p>
            <a:pPr marL="0" indent="0">
              <a:buNone/>
            </a:pPr>
            <a:r>
              <a:rPr lang="en-US" dirty="0"/>
              <a:t>[REFERENCES]: </a:t>
            </a:r>
          </a:p>
          <a:p>
            <a:pPr marL="0" indent="0">
              <a:buNone/>
            </a:pPr>
            <a:r>
              <a:rPr lang="en-US" dirty="0"/>
              <a:t>[DESCRIPTION ]:</a:t>
            </a:r>
          </a:p>
          <a:p>
            <a:pPr marL="0" indent="0">
              <a:buNone/>
            </a:pPr>
            <a:r>
              <a:rPr lang="en-US" dirty="0"/>
              <a:t>[ASSIGNINGCNA]: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 CVE ID per [CVEID] field</a:t>
            </a:r>
          </a:p>
          <a:p>
            <a:r>
              <a:rPr lang="en-US" dirty="0"/>
              <a:t>Field order should be maintained</a:t>
            </a:r>
          </a:p>
          <a:p>
            <a:r>
              <a:rPr lang="en-US" dirty="0"/>
              <a:t>A single field should not span multiple lines</a:t>
            </a:r>
          </a:p>
          <a:p>
            <a:r>
              <a:rPr lang="en-US" dirty="0">
                <a:hlinkClick r:id="rId2"/>
              </a:rPr>
              <a:t>https://cve.mitre.org/cve/list_rules_and_guidance/cve_assignment_information_format.html#format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0807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File – Handling Multiples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Multiple CVE Entries</a:t>
            </a:r>
          </a:p>
          <a:p>
            <a:pPr lvl="1"/>
            <a:r>
              <a:rPr lang="en-US" dirty="0"/>
              <a:t>Concatenate entries, optionally separated by a blank line</a:t>
            </a:r>
          </a:p>
          <a:p>
            <a:pPr lvl="1"/>
            <a:endParaRPr lang="en-US" dirty="0"/>
          </a:p>
          <a:p>
            <a:r>
              <a:rPr lang="en-US" dirty="0"/>
              <a:t>Multiple Products/Versions</a:t>
            </a:r>
          </a:p>
          <a:p>
            <a:pPr lvl="1"/>
            <a:r>
              <a:rPr lang="en-US" dirty="0"/>
              <a:t>Separate products, and correspondingly versions, by a semicolon followed by a space and, to separate multiple versions for a given product by a comma followed by a space; e.g., </a:t>
            </a: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[PRODUCT]: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 XE</a:t>
            </a: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[VERSION]: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12.2, 15.0 through 15.6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3.2 through 3.18</a:t>
            </a: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[DESCRIPTION]:...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 12.2 and 15.0 through 15.6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 EX 3.2 through 3.18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287338" lvl="1" indent="0">
              <a:buNone/>
            </a:pPr>
            <a:endParaRPr lang="en-US" dirty="0"/>
          </a:p>
          <a:p>
            <a:r>
              <a:rPr lang="en-US" dirty="0"/>
              <a:t>Multiple References</a:t>
            </a:r>
          </a:p>
          <a:p>
            <a:pPr lvl="1"/>
            <a:r>
              <a:rPr lang="en-US" dirty="0"/>
              <a:t>Separate references by a space; e.g.,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98513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[REFERENCES]: https://tomcat.apache.org/security-9.html#Fixed_in_Apache_Tomcat_9.0.0.M13 https://tomcat.apache.org/security-8.html#Fixed_in_Apache_Tomcat_8.5.8 https://tomcat.apache.org/security-8.html#Fixed_in_Apache_Tomcat_8.0.39 https://tomcat.apache.org/security-7.html#Fixed_in_Apache_Tomcat_7.0.73 https://tomcat.apache.org/security-6.html#Fixed_in_Apache_Tomcat_6.0.48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9321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6">
  <a:themeElements>
    <a:clrScheme name="MITRE Corporate Colors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00FF"/>
      </a:hlink>
      <a:folHlink>
        <a:srgbClr val="800080"/>
      </a:folHlink>
    </a:clrScheme>
    <a:fontScheme name="MITRE Corporate Fonts">
      <a:majorFont>
        <a:latin typeface="Helvetica LT Std"/>
        <a:ea typeface=""/>
        <a:cs typeface=""/>
      </a:majorFont>
      <a:minorFont>
        <a:latin typeface="Helvetica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Aft>
            <a:spcPts val="600"/>
          </a:spcAft>
          <a:defRPr sz="1600"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B5AB9BDD-A03F-40B0-8FC2-7AA59C1C6FB9}" vid="{3CD1B688-2795-4ADF-9211-C4DFE78992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046EF137D886814EA48E9F4D2AC65CA0" ma:contentTypeVersion="4" ma:contentTypeDescription="Materials and documents that contain MITRE authored content and other content directly attributable to MITRE and its work" ma:contentTypeScope="" ma:versionID="9e7c9f56b2734f566fdb5204fe796dc0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xmlns:ns3="c3cfd81e-ca69-4211-966f-1b3244494c2d" targetNamespace="http://schemas.microsoft.com/office/2006/metadata/properties" ma:root="true" ma:fieldsID="2502f5ea607b95f7d2307a10387476b6" ns1:_="" ns2:_="" ns3:_="">
    <xsd:import namespace="http://schemas.microsoft.com/sharepoint/v3"/>
    <xsd:import namespace="http://schemas.microsoft.com/sharepoint/v3/fields"/>
    <xsd:import namespace="c3cfd81e-ca69-4211-966f-1b3244494c2d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cfd81e-ca69-4211-966f-1b3244494c2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4BE8BC-21DD-494E-8FAB-B2E9DD91F2E2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A65AD2E1-D25C-4989-A7E5-178B1A4BDC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c3cfd81e-ca69-4211-966f-1b3244494c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60E1BCA-B7C8-4D5D-A2B9-87067345F3DD}">
  <ds:schemaRefs>
    <ds:schemaRef ds:uri="http://schemas.microsoft.com/office/2006/documentManagement/types"/>
    <ds:schemaRef ds:uri="http://schemas.microsoft.com/office/infopath/2007/PartnerControls"/>
    <ds:schemaRef ds:uri="c3cfd81e-ca69-4211-966f-1b3244494c2d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7B6B16B2-404F-4040-9CA3-AFE4C05902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Presentation6</Template>
  <TotalTime>23451</TotalTime>
  <Words>2469</Words>
  <Application>Microsoft Office PowerPoint</Application>
  <PresentationFormat>On-screen Show (4:3)</PresentationFormat>
  <Paragraphs>291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Courier New</vt:lpstr>
      <vt:lpstr>Helvetica LT Std</vt:lpstr>
      <vt:lpstr>Wingdings</vt:lpstr>
      <vt:lpstr>Presentation6</vt:lpstr>
      <vt:lpstr>CVE Submission Process</vt:lpstr>
      <vt:lpstr>Disclaimers</vt:lpstr>
      <vt:lpstr>Outline</vt:lpstr>
      <vt:lpstr>Where to Send the Information?</vt:lpstr>
      <vt:lpstr>Required Information</vt:lpstr>
      <vt:lpstr>Approved Formats</vt:lpstr>
      <vt:lpstr>Approved Formats</vt:lpstr>
      <vt:lpstr>Flat File</vt:lpstr>
      <vt:lpstr>Flat File – Handling Multiples</vt:lpstr>
      <vt:lpstr>Flat File Example</vt:lpstr>
      <vt:lpstr>Comma-Separated Values (CSV)</vt:lpstr>
      <vt:lpstr>CSV – Handling Multiples</vt:lpstr>
      <vt:lpstr>CSV Example</vt:lpstr>
      <vt:lpstr>CVE JSON 4.0</vt:lpstr>
      <vt:lpstr>CVE JSON Example</vt:lpstr>
      <vt:lpstr>Submission Channels</vt:lpstr>
      <vt:lpstr>Approved Submission Channels</vt:lpstr>
      <vt:lpstr>Submissions through the Web Form</vt:lpstr>
      <vt:lpstr>Go to https://cveform.mitre.org/</vt:lpstr>
      <vt:lpstr>Select the “Notify CVE about a publication” Request Type </vt:lpstr>
      <vt:lpstr>Fill in Contact Information</vt:lpstr>
      <vt:lpstr>Fill in the Submission Information</vt:lpstr>
      <vt:lpstr>Fill in the Captcha and Select the Submit Request Button</vt:lpstr>
      <vt:lpstr>A Ticket Will Be Created and Email Acknowledgement Sent</vt:lpstr>
      <vt:lpstr>The Description Field Is Character Limited</vt:lpstr>
      <vt:lpstr>If You Need More Characters, Use Email …</vt:lpstr>
      <vt:lpstr>By Replying to the Acknowledgement Email</vt:lpstr>
      <vt:lpstr>Submission through GitHub</vt:lpstr>
      <vt:lpstr>Git Submission (Initial Setup)</vt:lpstr>
      <vt:lpstr>Git Submission, Part 1</vt:lpstr>
      <vt:lpstr>Git Submission, Part 2</vt:lpstr>
      <vt:lpstr>Git Submission, Part 3</vt:lpstr>
      <vt:lpstr>Git Submission, Part 4</vt:lpstr>
      <vt:lpstr>Notes on Git Usage</vt:lpstr>
      <vt:lpstr>What Happens on Program Root CNA’s End</vt:lpstr>
      <vt:lpstr>Resources</vt:lpstr>
      <vt:lpstr>Backup Slides</vt:lpstr>
      <vt:lpstr>Vulnogram</vt:lpstr>
      <vt:lpstr>Vulnogram – Choose the CVE ID to Edit</vt:lpstr>
      <vt:lpstr>Vulnograms – CVE Information Is Imported from the Official CVE List</vt:lpstr>
      <vt:lpstr>Vulnogram – Fill in Metadata</vt:lpstr>
      <vt:lpstr>Vulnogram – Fill in Product/Version Information</vt:lpstr>
      <vt:lpstr>Vulnogram – Fill in Problem Type</vt:lpstr>
      <vt:lpstr>Vulnogram – Add Reference(s)</vt:lpstr>
      <vt:lpstr>Vulnogram – Use the Auto-Text Feature to Start the Description</vt:lpstr>
      <vt:lpstr>Vulnogram – Or Start the Description from Scratch</vt:lpstr>
      <vt:lpstr>Vulnogram – Access the JSON via the JSON Tab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CVE PowerPoint Template</dc:title>
  <dc:creator>Evans, Jonathan L.</dc:creator>
  <cp:lastModifiedBy>Roberge Jr., Robert J</cp:lastModifiedBy>
  <cp:revision>159</cp:revision>
  <dcterms:created xsi:type="dcterms:W3CDTF">2017-05-01T12:30:03Z</dcterms:created>
  <dcterms:modified xsi:type="dcterms:W3CDTF">2019-02-08T17:48:01Z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0x010100823A99C636F7423283FB0D200866C61300046EF137D886814EA48E9F4D2AC65CA0</vt:lpwstr>
  </property>
  <property fmtid="{D5CDD505-2E9C-101B-9397-08002B2CF9AE}" pid="3" name="Order">
    <vt:r8>6900</vt:r8>
  </property>
  <property fmtid="{D5CDD505-2E9C-101B-9397-08002B2CF9AE}" pid="4" name="URL">
    <vt:lpwstr/>
  </property>
  <property fmtid="{D5CDD505-2E9C-101B-9397-08002B2CF9AE}" pid="5" name="xd_ProgID">
    <vt:lpwstr/>
  </property>
  <property fmtid="{D5CDD505-2E9C-101B-9397-08002B2CF9AE}" pid="6" name="TemplateUrl">
    <vt:lpwstr/>
  </property>
</Properties>
</file>