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5"/>
  </p:sldMasterIdLst>
  <p:notesMasterIdLst>
    <p:notesMasterId r:id="rId50"/>
  </p:notesMasterIdLst>
  <p:handoutMasterIdLst>
    <p:handoutMasterId r:id="rId51"/>
  </p:handoutMasterIdLst>
  <p:sldIdLst>
    <p:sldId id="262" r:id="rId6"/>
    <p:sldId id="282" r:id="rId7"/>
    <p:sldId id="313" r:id="rId8"/>
    <p:sldId id="295" r:id="rId9"/>
    <p:sldId id="296" r:id="rId10"/>
    <p:sldId id="297" r:id="rId11"/>
    <p:sldId id="280" r:id="rId12"/>
    <p:sldId id="257" r:id="rId13"/>
    <p:sldId id="312" r:id="rId14"/>
    <p:sldId id="283" r:id="rId15"/>
    <p:sldId id="265" r:id="rId16"/>
    <p:sldId id="310" r:id="rId17"/>
    <p:sldId id="258" r:id="rId18"/>
    <p:sldId id="267" r:id="rId19"/>
    <p:sldId id="268" r:id="rId20"/>
    <p:sldId id="269" r:id="rId21"/>
    <p:sldId id="270" r:id="rId22"/>
    <p:sldId id="314" r:id="rId23"/>
    <p:sldId id="272" r:id="rId24"/>
    <p:sldId id="275" r:id="rId25"/>
    <p:sldId id="273" r:id="rId26"/>
    <p:sldId id="276" r:id="rId27"/>
    <p:sldId id="278" r:id="rId28"/>
    <p:sldId id="266" r:id="rId29"/>
    <p:sldId id="306" r:id="rId30"/>
    <p:sldId id="315" r:id="rId31"/>
    <p:sldId id="309" r:id="rId32"/>
    <p:sldId id="307" r:id="rId33"/>
    <p:sldId id="308" r:id="rId34"/>
    <p:sldId id="316" r:id="rId35"/>
    <p:sldId id="263" r:id="rId36"/>
    <p:sldId id="317" r:id="rId37"/>
    <p:sldId id="311" r:id="rId38"/>
    <p:sldId id="288" r:id="rId39"/>
    <p:sldId id="301" r:id="rId40"/>
    <p:sldId id="290" r:id="rId41"/>
    <p:sldId id="291" r:id="rId42"/>
    <p:sldId id="303" r:id="rId43"/>
    <p:sldId id="318" r:id="rId44"/>
    <p:sldId id="319" r:id="rId45"/>
    <p:sldId id="304" r:id="rId46"/>
    <p:sldId id="320" r:id="rId47"/>
    <p:sldId id="305"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81" autoAdjust="0"/>
  </p:normalViewPr>
  <p:slideViewPr>
    <p:cSldViewPr snapToGrid="0">
      <p:cViewPr varScale="1">
        <p:scale>
          <a:sx n="60" d="100"/>
          <a:sy n="60" d="100"/>
        </p:scale>
        <p:origin x="843"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3/7/2019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377841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317115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14680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13545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259650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29</a:t>
            </a:fld>
            <a:endParaRPr lang="en-US"/>
          </a:p>
        </p:txBody>
      </p:sp>
    </p:spTree>
    <p:extLst>
      <p:ext uri="{BB962C8B-B14F-4D97-AF65-F5344CB8AC3E}">
        <p14:creationId xmlns:p14="http://schemas.microsoft.com/office/powerpoint/2010/main" val="24072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30</a:t>
            </a:fld>
            <a:endParaRPr lang="en-US"/>
          </a:p>
        </p:txBody>
      </p:sp>
    </p:spTree>
    <p:extLst>
      <p:ext uri="{BB962C8B-B14F-4D97-AF65-F5344CB8AC3E}">
        <p14:creationId xmlns:p14="http://schemas.microsoft.com/office/powerpoint/2010/main" val="412675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1198321" y="123591"/>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229897" y="6327030"/>
            <a:ext cx="83793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NSD</a:t>
            </a:r>
            <a:r>
              <a:rPr lang="en-US" sz="1050" dirty="0">
                <a:latin typeface="Helvetica LT Std"/>
              </a:rPr>
              <a:t>, </a:t>
            </a:r>
            <a:r>
              <a:rPr lang="en-US" sz="1050" dirty="0">
                <a:latin typeface="Helvetica LT Std"/>
                <a:hlinkClick r:id="rId4"/>
              </a:rPr>
              <a:t>NCCIC</a:t>
            </a:r>
            <a:r>
              <a:rPr lang="en-US" sz="1050" dirty="0">
                <a:latin typeface="Helvetica LT Std"/>
              </a:rPr>
              <a:t> in </a:t>
            </a:r>
            <a:r>
              <a:rPr lang="en-US" sz="1050" dirty="0">
                <a:latin typeface="Helvetica LT Std"/>
                <a:hlinkClick r:id="rId5"/>
              </a:rPr>
              <a:t>CISA</a:t>
            </a:r>
            <a:r>
              <a:rPr lang="en-US" sz="1050" dirty="0">
                <a:latin typeface="Helvetica LT Std"/>
              </a:rPr>
              <a:t>’s Cybersecurity Division at the </a:t>
            </a:r>
            <a:r>
              <a:rPr lang="en-US" sz="1050" dirty="0">
                <a:latin typeface="Helvetica LT Std"/>
                <a:hlinkClick r:id="rId6"/>
              </a:rPr>
              <a:t>U.S. Department of Homeland Security</a:t>
            </a:r>
            <a:r>
              <a:rPr lang="en-US" sz="1050" dirty="0">
                <a:latin typeface="Helvetica LT Std"/>
              </a:rPr>
              <a:t>. Copyright © 1999–2019, </a:t>
            </a:r>
            <a:r>
              <a:rPr lang="en-US" sz="1050" dirty="0">
                <a:latin typeface="Helvetica LT Std"/>
                <a:hlinkClick r:id="rId7"/>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VEProject/automation-working-group" TargetMode="External"/><Relationship Id="rId7" Type="http://schemas.openxmlformats.org/officeDocument/2006/relationships/hyperlink" Target="https://github.com/CVEProject/CVE-User-Registry"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s://github.com/CVEProject/CVE-ID-Allocation-Service" TargetMode="External"/><Relationship Id="rId5" Type="http://schemas.openxmlformats.org/officeDocument/2006/relationships/hyperlink" Target="https://github.com/CVEProject/cvelist" TargetMode="External"/><Relationship Id="rId4" Type="http://schemas.openxmlformats.org/officeDocument/2006/relationships/hyperlink" Target="https://github.com/CVEProject/JSON-format-project-AW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hyperlink" Target="mailto:cna-coordinator@mitre.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mailto:cna-coordinator@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9.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Becoming a CNA</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06989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
        <p:nvSpPr>
          <p:cNvPr id="4" name="Slide Number Placeholder 3">
            <a:extLst>
              <a:ext uri="{FF2B5EF4-FFF2-40B4-BE49-F238E27FC236}">
                <a16:creationId xmlns:a16="http://schemas.microsoft.com/office/drawing/2014/main" id="{0EC374A2-0A6D-4F00-A69E-3AAAC63BC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106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a:xfrm>
            <a:off x="812800" y="1351723"/>
            <a:ext cx="11050546" cy="4685824"/>
          </a:xfrm>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
        <p:nvSpPr>
          <p:cNvPr id="4" name="Slide Number Placeholder 3">
            <a:extLst>
              <a:ext uri="{FF2B5EF4-FFF2-40B4-BE49-F238E27FC236}">
                <a16:creationId xmlns:a16="http://schemas.microsoft.com/office/drawing/2014/main" id="{7E02A613-57CC-4F4B-BB80-E98CDBD08D4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2025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Scope</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1351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
        <p:nvSpPr>
          <p:cNvPr id="4" name="Slide Number Placeholder 3">
            <a:extLst>
              <a:ext uri="{FF2B5EF4-FFF2-40B4-BE49-F238E27FC236}">
                <a16:creationId xmlns:a16="http://schemas.microsoft.com/office/drawing/2014/main" id="{38FC79F3-FD16-48D2-8A36-3A4D1074352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072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812801" y="1335819"/>
            <a:ext cx="11058496" cy="4707173"/>
          </a:xfrm>
        </p:spPr>
        <p:txBody>
          <a:bodyPr>
            <a:normAutofit/>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
        <p:nvSpPr>
          <p:cNvPr id="4" name="Slide Number Placeholder 3">
            <a:extLst>
              <a:ext uri="{FF2B5EF4-FFF2-40B4-BE49-F238E27FC236}">
                <a16:creationId xmlns:a16="http://schemas.microsoft.com/office/drawing/2014/main" id="{A3660094-BBEE-4783-A7DB-65F8B9006F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91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a:xfrm>
            <a:off x="812800" y="1351723"/>
            <a:ext cx="10972800" cy="4685824"/>
          </a:xfrm>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
        <p:nvSpPr>
          <p:cNvPr id="4" name="Slide Number Placeholder 3">
            <a:extLst>
              <a:ext uri="{FF2B5EF4-FFF2-40B4-BE49-F238E27FC236}">
                <a16:creationId xmlns:a16="http://schemas.microsoft.com/office/drawing/2014/main" id="{9A323E27-9CDD-40EF-A6FF-9EEE191A1D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852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a:xfrm>
            <a:off x="812799" y="1343771"/>
            <a:ext cx="11018741" cy="4693776"/>
          </a:xfrm>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
        <p:nvSpPr>
          <p:cNvPr id="4" name="Slide Number Placeholder 3">
            <a:extLst>
              <a:ext uri="{FF2B5EF4-FFF2-40B4-BE49-F238E27FC236}">
                <a16:creationId xmlns:a16="http://schemas.microsoft.com/office/drawing/2014/main" id="{21525F7D-9873-4EC3-858D-250200CFBEC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9191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
        <p:nvSpPr>
          <p:cNvPr id="4" name="Slide Number Placeholder 3">
            <a:extLst>
              <a:ext uri="{FF2B5EF4-FFF2-40B4-BE49-F238E27FC236}">
                <a16:creationId xmlns:a16="http://schemas.microsoft.com/office/drawing/2014/main" id="{BDB07ABC-8B9D-4B95-9D4D-4B19B5F99C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05576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Update Processes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1158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Accepting Vulnerability Reports</a:t>
            </a:r>
          </a:p>
        </p:txBody>
      </p:sp>
      <p:sp>
        <p:nvSpPr>
          <p:cNvPr id="3" name="Content Placeholder 2"/>
          <p:cNvSpPr>
            <a:spLocks noGrp="1"/>
          </p:cNvSpPr>
          <p:nvPr>
            <p:ph idx="1"/>
          </p:nvPr>
        </p:nvSpPr>
        <p:spPr>
          <a:xfrm>
            <a:off x="812800" y="1439852"/>
            <a:ext cx="11046541" cy="4483872"/>
          </a:xfrm>
        </p:spPr>
        <p:txBody>
          <a:bodyPr>
            <a:normAutofit/>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a:t>
            </a:r>
            <a:r>
              <a:rPr lang="en-US" dirty="0">
                <a:hlinkClick r:id="rId3"/>
              </a:rPr>
              <a:t>https://cve.mitre.org/cve/request_id.html#cna_coverage.html</a:t>
            </a:r>
            <a:r>
              <a:rPr lang="en-US" dirty="0"/>
              <a:t> </a:t>
            </a:r>
          </a:p>
          <a:p>
            <a:r>
              <a:rPr lang="en-US" dirty="0"/>
              <a:t>What information should vulnerability reporters provide?</a:t>
            </a:r>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sz="2900" b="0" dirty="0"/>
          </a:p>
          <a:p>
            <a:pPr marL="0" indent="0">
              <a:buNone/>
            </a:pPr>
            <a:endParaRPr lang="en-US" dirty="0"/>
          </a:p>
        </p:txBody>
      </p:sp>
      <p:sp>
        <p:nvSpPr>
          <p:cNvPr id="4" name="Slide Number Placeholder 3">
            <a:extLst>
              <a:ext uri="{FF2B5EF4-FFF2-40B4-BE49-F238E27FC236}">
                <a16:creationId xmlns:a16="http://schemas.microsoft.com/office/drawing/2014/main" id="{F6A5BF7F-CB24-4D6A-B59E-5BA24633677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0386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
        <p:nvSpPr>
          <p:cNvPr id="4" name="Slide Number Placeholder 3">
            <a:extLst>
              <a:ext uri="{FF2B5EF4-FFF2-40B4-BE49-F238E27FC236}">
                <a16:creationId xmlns:a16="http://schemas.microsoft.com/office/drawing/2014/main" id="{7BC55840-1E32-45CD-9CD7-65DC2B212B8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0601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
        <p:nvSpPr>
          <p:cNvPr id="4" name="Slide Number Placeholder 3">
            <a:extLst>
              <a:ext uri="{FF2B5EF4-FFF2-40B4-BE49-F238E27FC236}">
                <a16:creationId xmlns:a16="http://schemas.microsoft.com/office/drawing/2014/main" id="{506312E2-C9ED-44A0-B0F7-B8C0A6026FB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5595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
        <p:nvSpPr>
          <p:cNvPr id="4" name="Slide Number Placeholder 3">
            <a:extLst>
              <a:ext uri="{FF2B5EF4-FFF2-40B4-BE49-F238E27FC236}">
                <a16:creationId xmlns:a16="http://schemas.microsoft.com/office/drawing/2014/main" id="{D6940FF3-D7F2-4616-B8F3-D5229BEB56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71764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CVE Entries sent to the Root CNA, or directly to the Program Root CNA?</a:t>
            </a:r>
          </a:p>
          <a:p>
            <a:pPr lvl="1"/>
            <a:r>
              <a:rPr lang="en-US" dirty="0"/>
              <a:t>The Root CNA may require CVE Entries be sent directly to them</a:t>
            </a:r>
          </a:p>
          <a:p>
            <a:r>
              <a:rPr lang="en-US" dirty="0"/>
              <a:t>CVE Entries should be sent within 24 hours of the vulnerability being made public</a:t>
            </a:r>
          </a:p>
          <a:p>
            <a:endParaRPr lang="en-US" dirty="0"/>
          </a:p>
          <a:p>
            <a:endParaRPr lang="en-US" dirty="0"/>
          </a:p>
        </p:txBody>
      </p:sp>
      <p:sp>
        <p:nvSpPr>
          <p:cNvPr id="4" name="Slide Number Placeholder 3">
            <a:extLst>
              <a:ext uri="{FF2B5EF4-FFF2-40B4-BE49-F238E27FC236}">
                <a16:creationId xmlns:a16="http://schemas.microsoft.com/office/drawing/2014/main" id="{52920509-9C5A-4911-8F5C-65A841FFE5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019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
        <p:nvSpPr>
          <p:cNvPr id="4" name="Slide Number Placeholder 3">
            <a:extLst>
              <a:ext uri="{FF2B5EF4-FFF2-40B4-BE49-F238E27FC236}">
                <a16:creationId xmlns:a16="http://schemas.microsoft.com/office/drawing/2014/main" id="{1C61407B-0C52-4B32-836A-43ED88D1CD9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94359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a:xfrm>
            <a:off x="812801" y="1327869"/>
            <a:ext cx="11042593" cy="4709678"/>
          </a:xfrm>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
        <p:nvSpPr>
          <p:cNvPr id="4" name="Slide Number Placeholder 3">
            <a:extLst>
              <a:ext uri="{FF2B5EF4-FFF2-40B4-BE49-F238E27FC236}">
                <a16:creationId xmlns:a16="http://schemas.microsoft.com/office/drawing/2014/main" id="{FE287422-682A-49EB-BD1D-2AF27BB55DB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219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a:xfrm>
            <a:off x="812800" y="1352386"/>
            <a:ext cx="11050546" cy="4589745"/>
          </a:xfrm>
        </p:spPr>
        <p:txBody>
          <a:bodyPr>
            <a:normAutofit lnSpcReduction="10000"/>
          </a:bodyPr>
          <a:lstStyle/>
          <a:p>
            <a:r>
              <a:rPr lang="en-US" dirty="0"/>
              <a:t>The current requirements are:</a:t>
            </a:r>
          </a:p>
          <a:p>
            <a:pPr lvl="1"/>
            <a:r>
              <a:rPr lang="en-US" dirty="0"/>
              <a:t>For Root CNAs:</a:t>
            </a:r>
          </a:p>
          <a:p>
            <a:pPr lvl="2"/>
            <a:r>
              <a:rPr lang="en-US" sz="2000" dirty="0"/>
              <a:t>Number of times an issue was escalated to the Root CNA</a:t>
            </a:r>
            <a:br>
              <a:rPr lang="en-US" sz="2000" dirty="0"/>
            </a:br>
            <a:r>
              <a:rPr lang="en-US" sz="2000" dirty="0"/>
              <a:t>Rationale: How much of a Root CNA’s time is spent dealing with escalations? Does it scale with the number of Sub-CNAs they have? Does it vary between sectors?</a:t>
            </a:r>
          </a:p>
          <a:p>
            <a:pPr lvl="2"/>
            <a:r>
              <a:rPr lang="en-US" sz="2000" dirty="0"/>
              <a:t>Categories of escalated issues and percentage of total:</a:t>
            </a:r>
          </a:p>
          <a:p>
            <a:pPr lvl="3"/>
            <a:r>
              <a:rPr lang="en-US" sz="1800" dirty="0">
                <a:latin typeface="Helvetica LT Std"/>
              </a:rPr>
              <a:t>Dispute</a:t>
            </a:r>
          </a:p>
          <a:p>
            <a:pPr lvl="3"/>
            <a:r>
              <a:rPr lang="en-US" sz="1800" dirty="0">
                <a:latin typeface="Helvetica LT Std"/>
              </a:rPr>
              <a:t>Responsiveness</a:t>
            </a:r>
          </a:p>
          <a:p>
            <a:pPr lvl="3">
              <a:spcAft>
                <a:spcPts val="500"/>
              </a:spcAft>
            </a:pPr>
            <a:r>
              <a:rPr lang="en-US" sz="1800" dirty="0">
                <a:latin typeface="Helvetica LT Std"/>
              </a:rPr>
              <a:t>Misuse of CVE</a:t>
            </a:r>
          </a:p>
          <a:p>
            <a:pPr lvl="2"/>
            <a:r>
              <a:rPr lang="en-US" sz="2000" dirty="0"/>
              <a:t>Rationale: What is the nature of the issues that Root CNAs are addressing, which can inform training, documentation, and process improvement.</a:t>
            </a:r>
          </a:p>
          <a:p>
            <a:pPr lvl="2"/>
            <a:r>
              <a:rPr lang="en-US" sz="2000" dirty="0"/>
              <a:t>List of Sub-CNAs and New Sub-CNAs this quarter</a:t>
            </a:r>
            <a:br>
              <a:rPr lang="en-US" sz="2000" dirty="0"/>
            </a:br>
            <a:r>
              <a:rPr lang="en-US" sz="2000"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84620523-35FE-4C4C-B9EA-93A1555245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8171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
        <p:nvSpPr>
          <p:cNvPr id="4" name="Slide Number Placeholder 3">
            <a:extLst>
              <a:ext uri="{FF2B5EF4-FFF2-40B4-BE49-F238E27FC236}">
                <a16:creationId xmlns:a16="http://schemas.microsoft.com/office/drawing/2014/main" id="{9D265E95-E92E-471F-B155-37A626F385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661563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CNA Resources and Community Involvement</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0321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sz="1800" dirty="0"/>
              <a:t>A </a:t>
            </a:r>
            <a:r>
              <a:rPr lang="en-US" sz="1800" i="1" dirty="0"/>
              <a:t>CNA Rules </a:t>
            </a:r>
            <a:r>
              <a:rPr lang="en-US" sz="1800" dirty="0"/>
              <a:t>review</a:t>
            </a:r>
          </a:p>
          <a:p>
            <a:pPr lvl="1"/>
            <a:r>
              <a:rPr lang="en-US" sz="1800" dirty="0"/>
              <a:t>Training batch of IDs which will be reviewed with Parent CNA</a:t>
            </a:r>
          </a:p>
          <a:p>
            <a:r>
              <a:rPr lang="en-US" dirty="0"/>
              <a:t>Additional Training</a:t>
            </a:r>
          </a:p>
          <a:p>
            <a:pPr lvl="1"/>
            <a:r>
              <a:rPr lang="en-US" sz="1800" dirty="0"/>
              <a:t>CNA Summits</a:t>
            </a:r>
          </a:p>
          <a:p>
            <a:pPr lvl="1"/>
            <a:r>
              <a:rPr lang="en-US" sz="1800" dirty="0"/>
              <a:t>Supplementary documentation</a:t>
            </a:r>
          </a:p>
          <a:p>
            <a:r>
              <a:rPr lang="en-US" dirty="0"/>
              <a:t>An internal training process should be developed for those who join the team</a:t>
            </a:r>
          </a:p>
          <a:p>
            <a:pPr lvl="1"/>
            <a:r>
              <a:rPr lang="en-US" sz="1800" dirty="0"/>
              <a:t>Program Root CNA (currently MITRE) can help provide supplemental material</a:t>
            </a:r>
          </a:p>
        </p:txBody>
      </p:sp>
      <p:sp>
        <p:nvSpPr>
          <p:cNvPr id="4" name="Slide Number Placeholder 3">
            <a:extLst>
              <a:ext uri="{FF2B5EF4-FFF2-40B4-BE49-F238E27FC236}">
                <a16:creationId xmlns:a16="http://schemas.microsoft.com/office/drawing/2014/main" id="{A077EE62-80E5-4575-B1DE-380763AB99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6207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(1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800" y="1344434"/>
            <a:ext cx="10972800" cy="4589745"/>
          </a:xfrm>
        </p:spPr>
        <p:txBody>
          <a:bodyPr>
            <a:normAutofit/>
          </a:bodyPr>
          <a:lstStyle/>
          <a:p>
            <a:r>
              <a:rPr lang="en-US" dirty="0"/>
              <a:t>Automation WG</a:t>
            </a:r>
          </a:p>
          <a:p>
            <a:pPr marL="230188" lvl="1" indent="0">
              <a:buNone/>
            </a:pPr>
            <a:r>
              <a:rPr lang="en-US" dirty="0">
                <a:hlinkClick r:id="rId3"/>
              </a:rPr>
              <a:t>https://github.com/CVEProject/automation-working-group</a:t>
            </a:r>
            <a:r>
              <a:rPr lang="en-US" dirty="0"/>
              <a:t> </a:t>
            </a:r>
          </a:p>
          <a:p>
            <a:pPr lvl="1"/>
            <a:r>
              <a:rPr lang="en-US" dirty="0"/>
              <a:t>JSON format</a:t>
            </a:r>
          </a:p>
          <a:p>
            <a:pPr lvl="2"/>
            <a:r>
              <a:rPr lang="en-US" dirty="0">
                <a:hlinkClick r:id="rId4"/>
              </a:rPr>
              <a:t>https://github.com/CVEProject/JSON-format-project-AWG</a:t>
            </a:r>
            <a:endParaRPr lang="en-US" dirty="0"/>
          </a:p>
          <a:p>
            <a:pPr lvl="2"/>
            <a:r>
              <a:rPr lang="en-US" dirty="0">
                <a:hlinkClick r:id="rId3"/>
              </a:rPr>
              <a:t>https://github.com/CVEProject/automation-working-group</a:t>
            </a:r>
            <a:r>
              <a:rPr lang="en-US" dirty="0"/>
              <a:t> </a:t>
            </a:r>
          </a:p>
          <a:p>
            <a:pPr lvl="1"/>
            <a:r>
              <a:rPr lang="en-US" dirty="0"/>
              <a:t>CVE Entry submission service</a:t>
            </a:r>
          </a:p>
          <a:p>
            <a:pPr lvl="2"/>
            <a:r>
              <a:rPr lang="en-US" dirty="0">
                <a:hlinkClick r:id="rId5"/>
              </a:rPr>
              <a:t>https://github.com/CVEProject/cvelist</a:t>
            </a:r>
            <a:r>
              <a:rPr lang="en-US" dirty="0"/>
              <a:t> </a:t>
            </a:r>
          </a:p>
          <a:p>
            <a:pPr lvl="1"/>
            <a:r>
              <a:rPr lang="en-US" dirty="0"/>
              <a:t>CVE ID allocation service</a:t>
            </a:r>
          </a:p>
          <a:p>
            <a:pPr lvl="2"/>
            <a:r>
              <a:rPr lang="en-US" dirty="0">
                <a:hlinkClick r:id="rId6"/>
              </a:rPr>
              <a:t>https://github.com/CVEProject/CVE-ID-Allocation-Service</a:t>
            </a:r>
            <a:r>
              <a:rPr lang="en-US" dirty="0"/>
              <a:t> </a:t>
            </a:r>
          </a:p>
          <a:p>
            <a:pPr lvl="1"/>
            <a:r>
              <a:rPr lang="en-US" dirty="0"/>
              <a:t>CVE user registry</a:t>
            </a:r>
          </a:p>
          <a:p>
            <a:pPr lvl="2"/>
            <a:r>
              <a:rPr lang="en-US" dirty="0">
                <a:hlinkClick r:id="rId7"/>
              </a:rPr>
              <a:t>https://github.com/CVEProject/CVE-User-Registry</a:t>
            </a:r>
            <a:r>
              <a:rPr lang="en-US" dirty="0"/>
              <a:t> </a:t>
            </a:r>
          </a:p>
        </p:txBody>
      </p:sp>
      <p:sp>
        <p:nvSpPr>
          <p:cNvPr id="4" name="Slide Number Placeholder 3">
            <a:extLst>
              <a:ext uri="{FF2B5EF4-FFF2-40B4-BE49-F238E27FC236}">
                <a16:creationId xmlns:a16="http://schemas.microsoft.com/office/drawing/2014/main" id="{D39BCFEB-6898-49FD-8DE0-287A375A21D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8401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Defining CNAs</a:t>
            </a:r>
          </a:p>
        </p:txBody>
      </p:sp>
      <p:sp>
        <p:nvSpPr>
          <p:cNvPr id="2" name="Slide Number Placeholder 1">
            <a:extLst>
              <a:ext uri="{FF2B5EF4-FFF2-40B4-BE49-F238E27FC236}">
                <a16:creationId xmlns:a16="http://schemas.microsoft.com/office/drawing/2014/main" id="{468FE064-B60B-457E-B0B9-D0BE2FF1DE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50905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5278-E631-41A0-A3F1-C9CC25390F88}"/>
              </a:ext>
            </a:extLst>
          </p:cNvPr>
          <p:cNvSpPr>
            <a:spLocks noGrp="1"/>
          </p:cNvSpPr>
          <p:nvPr>
            <p:ph type="title"/>
          </p:nvPr>
        </p:nvSpPr>
        <p:spPr/>
        <p:txBody>
          <a:bodyPr/>
          <a:lstStyle/>
          <a:p>
            <a:r>
              <a:rPr lang="en-US" dirty="0"/>
              <a:t>CVE Working Groups (2 of 2)</a:t>
            </a:r>
          </a:p>
        </p:txBody>
      </p:sp>
      <p:sp>
        <p:nvSpPr>
          <p:cNvPr id="3" name="Content Placeholder 2">
            <a:extLst>
              <a:ext uri="{FF2B5EF4-FFF2-40B4-BE49-F238E27FC236}">
                <a16:creationId xmlns:a16="http://schemas.microsoft.com/office/drawing/2014/main" id="{29285F77-9E59-4FAB-8861-4E17DADEC1A1}"/>
              </a:ext>
            </a:extLst>
          </p:cNvPr>
          <p:cNvSpPr>
            <a:spLocks noGrp="1"/>
          </p:cNvSpPr>
          <p:nvPr>
            <p:ph idx="1"/>
          </p:nvPr>
        </p:nvSpPr>
        <p:spPr>
          <a:xfrm>
            <a:off x="812799" y="1375576"/>
            <a:ext cx="11066449" cy="4558603"/>
          </a:xfrm>
        </p:spPr>
        <p:txBody>
          <a:bodyPr>
            <a:normAutofit/>
          </a:bodyPr>
          <a:lstStyle/>
          <a:p>
            <a:r>
              <a:rPr lang="en-US" dirty="0"/>
              <a:t>Strategic Planning WG</a:t>
            </a:r>
          </a:p>
          <a:p>
            <a:r>
              <a:rPr lang="en-US" dirty="0"/>
              <a:t>Cloud Services WG</a:t>
            </a:r>
          </a:p>
          <a:p>
            <a:r>
              <a:rPr lang="en-US" dirty="0"/>
              <a:t>CNA Coordination WG</a:t>
            </a:r>
          </a:p>
          <a:p>
            <a:r>
              <a:rPr lang="en-US" dirty="0"/>
              <a:t>CVE Entry Quality WG</a:t>
            </a:r>
          </a:p>
        </p:txBody>
      </p:sp>
      <p:sp>
        <p:nvSpPr>
          <p:cNvPr id="4" name="Slide Number Placeholder 3">
            <a:extLst>
              <a:ext uri="{FF2B5EF4-FFF2-40B4-BE49-F238E27FC236}">
                <a16:creationId xmlns:a16="http://schemas.microsoft.com/office/drawing/2014/main" id="{BFD4F591-BDAA-4886-B146-5C7A9B820BF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7508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Community Participation</a:t>
            </a:r>
          </a:p>
        </p:txBody>
      </p:sp>
      <p:sp>
        <p:nvSpPr>
          <p:cNvPr id="3" name="Content Placeholder 2"/>
          <p:cNvSpPr>
            <a:spLocks noGrp="1"/>
          </p:cNvSpPr>
          <p:nvPr>
            <p:ph idx="1"/>
          </p:nvPr>
        </p:nvSpPr>
        <p:spPr>
          <a:xfrm>
            <a:off x="812801" y="1328532"/>
            <a:ext cx="10972800" cy="4589745"/>
          </a:xfrm>
        </p:spPr>
        <p:txBody>
          <a:bodyPr/>
          <a:lstStyle/>
          <a:p>
            <a:r>
              <a:rPr lang="en-US" dirty="0"/>
              <a:t>CNA mailing list</a:t>
            </a:r>
          </a:p>
          <a:p>
            <a:pPr lvl="1"/>
            <a:r>
              <a:rPr lang="en-US" dirty="0"/>
              <a:t>For program wide announcements</a:t>
            </a:r>
          </a:p>
          <a:p>
            <a:pPr lvl="1"/>
            <a:r>
              <a:rPr lang="en-US" dirty="0"/>
              <a:t>Used by CNAs to discuss issues that may affect multiple CNAs</a:t>
            </a:r>
          </a:p>
          <a:p>
            <a:pPr lvl="1"/>
            <a:r>
              <a:rPr lang="en-US" dirty="0"/>
              <a:t>Limited to CNA and Board members</a:t>
            </a:r>
          </a:p>
          <a:p>
            <a:r>
              <a:rPr lang="en-US" dirty="0"/>
              <a:t>CNA Summits</a:t>
            </a:r>
          </a:p>
          <a:p>
            <a:pPr lvl="1"/>
            <a:r>
              <a:rPr lang="en-US" dirty="0"/>
              <a:t>Yearly conference to discuss lessons learned, issues, and program improvements</a:t>
            </a:r>
          </a:p>
          <a:p>
            <a:r>
              <a:rPr lang="en-US" dirty="0"/>
              <a:t>Webinars</a:t>
            </a:r>
          </a:p>
          <a:p>
            <a:pPr lvl="1"/>
            <a:r>
              <a:rPr lang="en-US" dirty="0"/>
              <a:t>Ad-Hoc meetings to discuss issues affecting CNAs and the CVE Program</a:t>
            </a:r>
          </a:p>
          <a:p>
            <a:r>
              <a:rPr lang="en-US" dirty="0"/>
              <a:t>Handshake (MITRE’s social media platform)</a:t>
            </a:r>
          </a:p>
        </p:txBody>
      </p:sp>
      <p:sp>
        <p:nvSpPr>
          <p:cNvPr id="4" name="Slide Number Placeholder 3">
            <a:extLst>
              <a:ext uri="{FF2B5EF4-FFF2-40B4-BE49-F238E27FC236}">
                <a16:creationId xmlns:a16="http://schemas.microsoft.com/office/drawing/2014/main" id="{C7A1C29E-D6E1-4BF5-96EF-C0DDE396630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8599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Questions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364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9063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a:extLst>
              <a:ext uri="{FF2B5EF4-FFF2-40B4-BE49-F238E27FC236}">
                <a16:creationId xmlns:a16="http://schemas.microsoft.com/office/drawing/2014/main" id="{F035DCF6-B0F8-4E7B-B863-08C1B82660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17772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a:xfrm>
            <a:off x="812800" y="1311965"/>
            <a:ext cx="10972800" cy="4725581"/>
          </a:xfrm>
        </p:spPr>
        <p:txBody>
          <a:bodyPr>
            <a:normAutofit/>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5FBC3DB-30A4-405C-839C-BEFE0E79C53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25794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906448" y="1461077"/>
            <a:ext cx="10952894" cy="4500439"/>
          </a:xfrm>
        </p:spPr>
        <p:txBody>
          <a:bodyPr>
            <a:normAutofit fontScale="40000" lnSpcReduction="20000"/>
          </a:bodyPr>
          <a:lstStyle/>
          <a:p>
            <a:pPr>
              <a:spcAft>
                <a:spcPts val="1200"/>
              </a:spcAft>
            </a:pPr>
            <a:r>
              <a:rPr lang="en-US" sz="5000" dirty="0"/>
              <a:t>The following communication rules apply to all CNAs (continued):</a:t>
            </a:r>
          </a:p>
          <a:p>
            <a:pPr lvl="1">
              <a:spcAft>
                <a:spcPts val="1200"/>
              </a:spcAft>
            </a:pPr>
            <a:r>
              <a:rPr lang="en-US" sz="5000"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800"/>
              </a:spcAft>
            </a:pPr>
            <a:r>
              <a:rPr lang="en-US" sz="5000" dirty="0"/>
              <a:t>Provide CVE information to the next higher-level CNA when a CVE ID is assigned and the associated vulnerability made public </a:t>
            </a:r>
          </a:p>
          <a:p>
            <a:pPr lvl="2">
              <a:spcAft>
                <a:spcPts val="800"/>
              </a:spcAft>
            </a:pPr>
            <a:r>
              <a:rPr lang="en-US" sz="4500" dirty="0"/>
              <a:t>For new CVE IDs, this information includes, at a minimum, the CVE ID used, product, affected or fixed version, the problem type, references, and a description on a per-ID basis</a:t>
            </a:r>
          </a:p>
          <a:p>
            <a:pPr lvl="2">
              <a:spcAft>
                <a:spcPts val="800"/>
              </a:spcAft>
            </a:pPr>
            <a:r>
              <a:rPr lang="en-US" sz="4500" dirty="0"/>
              <a:t>When a CVE ID is updated, the CVE ID and data change must be included</a:t>
            </a:r>
          </a:p>
          <a:p>
            <a:pPr lvl="1">
              <a:spcAft>
                <a:spcPts val="1200"/>
              </a:spcAft>
            </a:pPr>
            <a:r>
              <a:rPr lang="en-US" sz="5000"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sz="5000" dirty="0"/>
              <a:t>Publish required CVE information in a standard format and presentation</a:t>
            </a:r>
          </a:p>
        </p:txBody>
      </p:sp>
      <p:sp>
        <p:nvSpPr>
          <p:cNvPr id="4" name="Slide Number Placeholder 3">
            <a:extLst>
              <a:ext uri="{FF2B5EF4-FFF2-40B4-BE49-F238E27FC236}">
                <a16:creationId xmlns:a16="http://schemas.microsoft.com/office/drawing/2014/main" id="{25FC5559-9639-458B-A0D3-2F6169598F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50514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a:extLst>
              <a:ext uri="{FF2B5EF4-FFF2-40B4-BE49-F238E27FC236}">
                <a16:creationId xmlns:a16="http://schemas.microsoft.com/office/drawing/2014/main" id="{14B84CA0-339D-4A69-849E-7A4BA6AB55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61665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812800" y="1351723"/>
            <a:ext cx="11050546" cy="4685824"/>
          </a:xfrm>
        </p:spPr>
        <p:txBody>
          <a:bodyPr>
            <a:normAutofit/>
          </a:bodyPr>
          <a:lstStyle/>
          <a:p>
            <a:pPr>
              <a:spcAft>
                <a:spcPts val="1200"/>
              </a:spcAft>
            </a:pPr>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2"/>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0F0BEB-C144-40C9-8E78-EE7CE59231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2276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a:xfrm>
            <a:off x="812801" y="274638"/>
            <a:ext cx="11050545" cy="868362"/>
          </a:xfrm>
        </p:spPr>
        <p:txBody>
          <a:bodyPr/>
          <a:lstStyle/>
          <a:p>
            <a:r>
              <a:rPr lang="en-US" dirty="0"/>
              <a:t>Additional Root CNA Rules (2 of 3)</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a:xfrm>
            <a:off x="628153" y="1351723"/>
            <a:ext cx="11147730" cy="4685824"/>
          </a:xfrm>
        </p:spPr>
        <p:txBody>
          <a:bodyPr>
            <a:normAutofit/>
          </a:bodyPr>
          <a:lstStyle/>
          <a:p>
            <a:pPr marL="573088" lvl="1" indent="-344488"/>
            <a:r>
              <a:rPr lang="en-US" dirty="0"/>
              <a:t>Communications Rules</a:t>
            </a:r>
          </a:p>
          <a:p>
            <a:pPr marL="914400" lvl="2" indent="-230188"/>
            <a:r>
              <a:rPr lang="en-US" sz="2000" dirty="0"/>
              <a:t>Notify the Program Root CNA when Sub-CNAs are established or removed</a:t>
            </a:r>
          </a:p>
          <a:p>
            <a:pPr marL="914400" lvl="2" indent="-230188"/>
            <a:r>
              <a:rPr lang="en-US" sz="2000" dirty="0"/>
              <a:t>Provide a public list of POCs and web links for each Sub-CNA in the Root CNA's domain; provide this information to the Program Root CNA</a:t>
            </a:r>
          </a:p>
          <a:p>
            <a:pPr marL="914400" lvl="2" indent="-230188"/>
            <a:r>
              <a:rPr lang="en-US" sz="2000" dirty="0"/>
              <a:t>Maintain a private list of individual POCs within each Sub-CNA for use by CNAs only; provide this information to the Program Root CNA</a:t>
            </a:r>
          </a:p>
          <a:p>
            <a:pPr marL="914400" lvl="2" indent="-230188"/>
            <a:r>
              <a:rPr lang="en-US" sz="2000" dirty="0"/>
              <a:t>Maintain a public listing of the established counting rules followed by the Root CNA and Sub-CNAs in its domain</a:t>
            </a:r>
          </a:p>
          <a:p>
            <a:pPr marL="914400" lvl="2" indent="0">
              <a:buNone/>
            </a:pPr>
            <a:endParaRPr lang="en-US" dirty="0"/>
          </a:p>
          <a:p>
            <a:endParaRPr lang="en-US" dirty="0"/>
          </a:p>
        </p:txBody>
      </p:sp>
      <p:sp>
        <p:nvSpPr>
          <p:cNvPr id="4" name="Slide Number Placeholder 3">
            <a:extLst>
              <a:ext uri="{FF2B5EF4-FFF2-40B4-BE49-F238E27FC236}">
                <a16:creationId xmlns:a16="http://schemas.microsoft.com/office/drawing/2014/main" id="{92B651CB-780A-49B3-A7B6-5F05476409C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884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a:extLst>
              <a:ext uri="{FF2B5EF4-FFF2-40B4-BE49-F238E27FC236}">
                <a16:creationId xmlns:a16="http://schemas.microsoft.com/office/drawing/2014/main" id="{2F46A549-FDA7-4C66-B71E-61717037F1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6969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a:xfrm>
            <a:off x="812801" y="274638"/>
            <a:ext cx="10989143" cy="868362"/>
          </a:xfrm>
        </p:spPr>
        <p:txBody>
          <a:bodyPr/>
          <a:lstStyle/>
          <a:p>
            <a:r>
              <a:rPr lang="en-US" dirty="0"/>
              <a:t>Additional Root CNA Rules (3 of 3)</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a:xfrm>
            <a:off x="628153" y="1296726"/>
            <a:ext cx="11092070" cy="4746265"/>
          </a:xfrm>
        </p:spPr>
        <p:txBody>
          <a:bodyPr>
            <a:normAutofit/>
          </a:bodyPr>
          <a:lstStyle/>
          <a:p>
            <a:pPr marL="461963" lvl="1"/>
            <a:r>
              <a:rPr lang="en-US" dirty="0"/>
              <a:t>Administration Rules</a:t>
            </a:r>
          </a:p>
          <a:p>
            <a:pPr marL="914400" lvl="2" indent="-230188"/>
            <a:r>
              <a:rPr lang="en-US" sz="2000" dirty="0"/>
              <a:t>Accept metrics reports from Sub-CNAs; the format and instructions for sending metrics are determined by the Root CNA</a:t>
            </a:r>
          </a:p>
          <a:p>
            <a:pPr marL="914400" lvl="2" indent="-230188"/>
            <a:r>
              <a:rPr lang="en-US" sz="2000" dirty="0"/>
              <a:t>Submit metrics from Sub-CNAs quarterly, within two weeks of the quarter, to the Program Root CNA; quarters are based on the calendar year</a:t>
            </a:r>
          </a:p>
          <a:p>
            <a:pPr marL="914400" lvl="2" indent="-230188"/>
            <a:r>
              <a:rPr lang="en-US" sz="2000" dirty="0"/>
              <a:t>Act as an escalation and adjudication point for issue resolution for Sub-CNAs in its domain </a:t>
            </a:r>
          </a:p>
          <a:p>
            <a:pPr marL="914400" lvl="2" indent="-230188"/>
            <a:r>
              <a:rPr lang="en-US" sz="2000" dirty="0"/>
              <a:t>When appropriate, apply sanctions upon any Sub-CNAs within its domain and notify the Program Root CNA; the application of sanctions should occur as a last resort</a:t>
            </a:r>
          </a:p>
          <a:p>
            <a:pPr marL="914400" lvl="2" indent="-230188"/>
            <a:r>
              <a:rPr lang="en-US" sz="2000" dirty="0"/>
              <a:t>Facilitate the enforcement of any administrative actions taken by the Program Root CNA against a Sub-CNA</a:t>
            </a:r>
          </a:p>
          <a:p>
            <a:pPr marL="914400" lvl="2" indent="-230188"/>
            <a:r>
              <a:rPr lang="en-US" sz="2000" dirty="0"/>
              <a:t>Follow the CNA Candidate Process described in Section 4 of the </a:t>
            </a:r>
            <a:r>
              <a:rPr lang="en-US" sz="2000" i="1" dirty="0"/>
              <a:t>CNA Rules</a:t>
            </a:r>
            <a:r>
              <a:rPr lang="en-US" sz="2000" dirty="0"/>
              <a:t> when adding new Sub-CNAs</a:t>
            </a:r>
          </a:p>
          <a:p>
            <a:pPr lvl="2"/>
            <a:endParaRPr lang="en-US" dirty="0"/>
          </a:p>
        </p:txBody>
      </p:sp>
      <p:sp>
        <p:nvSpPr>
          <p:cNvPr id="4" name="Slide Number Placeholder 3">
            <a:extLst>
              <a:ext uri="{FF2B5EF4-FFF2-40B4-BE49-F238E27FC236}">
                <a16:creationId xmlns:a16="http://schemas.microsoft.com/office/drawing/2014/main" id="{7E52AC0E-10D0-4413-8487-AF170425714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42470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a:bodyPr>
          <a:lstStyle/>
          <a:p>
            <a:r>
              <a:rPr lang="en-US" dirty="0"/>
              <a:t>Additional Program Root CNA Rules (1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812801" y="1327869"/>
            <a:ext cx="11042593" cy="4709678"/>
          </a:xfrm>
        </p:spPr>
        <p:txBody>
          <a:bodyPr>
            <a:normAutofit/>
          </a:bodyPr>
          <a:lstStyle/>
          <a:p>
            <a:pPr>
              <a:spcAft>
                <a:spcPts val="1200"/>
              </a:spcAft>
            </a:pPr>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p:txBody>
      </p:sp>
      <p:sp>
        <p:nvSpPr>
          <p:cNvPr id="4" name="Slide Number Placeholder 3">
            <a:extLst>
              <a:ext uri="{FF2B5EF4-FFF2-40B4-BE49-F238E27FC236}">
                <a16:creationId xmlns:a16="http://schemas.microsoft.com/office/drawing/2014/main" id="{E676C1BA-A380-452E-9501-ACC28F2F8CB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31730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a:xfrm>
            <a:off x="812801" y="274638"/>
            <a:ext cx="11042593" cy="868362"/>
          </a:xfrm>
        </p:spPr>
        <p:txBody>
          <a:bodyPr>
            <a:normAutofit/>
          </a:bodyPr>
          <a:lstStyle/>
          <a:p>
            <a:r>
              <a:rPr lang="en-US" dirty="0"/>
              <a:t>Additional Program Root CNA Rules (2 of 3)</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a:xfrm>
            <a:off x="628153" y="1327869"/>
            <a:ext cx="11227241" cy="4709678"/>
          </a:xfrm>
        </p:spPr>
        <p:txBody>
          <a:bodyPr>
            <a:normAutofit/>
          </a:bodyPr>
          <a:lstStyle/>
          <a:p>
            <a:pPr marL="461963" lvl="1"/>
            <a:r>
              <a:rPr lang="en-US" dirty="0"/>
              <a:t>Communications Rules</a:t>
            </a:r>
          </a:p>
          <a:p>
            <a:pPr marL="914400" lvl="2" indent="-222250"/>
            <a:r>
              <a:rPr lang="en-US" sz="2000" dirty="0"/>
              <a:t>Provide a listing of all Root CNAs and Sub-CNAs, including public points of contact and web links; obtain this information from Root CNAs</a:t>
            </a:r>
          </a:p>
          <a:p>
            <a:pPr marL="914400" lvl="2" indent="-222250"/>
            <a:r>
              <a:rPr lang="en-US" sz="2000" dirty="0"/>
              <a:t>Maintain a private list of individual POCs for each Root and Sub-CNA for use by CNAs only</a:t>
            </a:r>
          </a:p>
          <a:p>
            <a:pPr marL="914400" lvl="2" indent="-222250"/>
            <a:r>
              <a:rPr lang="en-US" sz="2000" dirty="0"/>
              <a:t>Provide coordination of communication channels between Root CNAs</a:t>
            </a:r>
          </a:p>
          <a:p>
            <a:pPr marL="914400" lvl="2" indent="-222250"/>
            <a:r>
              <a:rPr lang="en-US" sz="2000" dirty="0"/>
              <a:t>Respond to inquiries by Root CNAs and Sub-CNAs in a timely manner; establish responsiveness metrics for such responsiveness</a:t>
            </a:r>
          </a:p>
          <a:p>
            <a:pPr marL="914400" lvl="2" indent="-222250"/>
            <a:r>
              <a:rPr lang="en-US" sz="2000" dirty="0"/>
              <a:t>Maintain a public listing of the established counting rules for the CVE Program</a:t>
            </a:r>
          </a:p>
          <a:p>
            <a:pPr lvl="2"/>
            <a:endParaRPr lang="en-US" dirty="0"/>
          </a:p>
        </p:txBody>
      </p:sp>
      <p:sp>
        <p:nvSpPr>
          <p:cNvPr id="4" name="Slide Number Placeholder 3">
            <a:extLst>
              <a:ext uri="{FF2B5EF4-FFF2-40B4-BE49-F238E27FC236}">
                <a16:creationId xmlns:a16="http://schemas.microsoft.com/office/drawing/2014/main" id="{87236FCF-E7FE-481A-B33E-C7C7E57EA63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0455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a:bodyPr>
          <a:lstStyle/>
          <a:p>
            <a:r>
              <a:rPr lang="en-US" dirty="0"/>
              <a:t>Additional Program Root CNA Rules (3 of 3)</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a:xfrm>
            <a:off x="898497" y="1319917"/>
            <a:ext cx="10948945" cy="4717629"/>
          </a:xfrm>
        </p:spPr>
        <p:txBody>
          <a:bodyPr/>
          <a:lstStyle/>
          <a:p>
            <a:pPr marL="230188" indent="-230188"/>
            <a:r>
              <a:rPr lang="en-US" b="0" dirty="0"/>
              <a:t>Administration Rules</a:t>
            </a:r>
          </a:p>
          <a:p>
            <a:pPr marL="684213" lvl="1" indent="-231775"/>
            <a:r>
              <a:rPr lang="en-US" dirty="0"/>
              <a:t>Serve as a member, and the Board moderator, of the CVE Board</a:t>
            </a:r>
          </a:p>
          <a:p>
            <a:pPr marL="684213" lvl="1" indent="-231775"/>
            <a:r>
              <a:rPr lang="en-US" dirty="0"/>
              <a:t>Accept metrics reports from Root CNAs quarterly, within one month of the calendar quarter</a:t>
            </a:r>
          </a:p>
          <a:p>
            <a:pPr marL="684213" lvl="1" indent="-231775"/>
            <a:r>
              <a:rPr lang="en-US" dirty="0"/>
              <a:t>Act as the final arbiter for appeals regarding CNA assignment decisions and CNA program issues</a:t>
            </a:r>
          </a:p>
          <a:p>
            <a:pPr marL="684213" lvl="1" indent="-231775"/>
            <a:r>
              <a:rPr lang="en-US" dirty="0"/>
              <a:t>Act as an escalation point for issue resolution should this process fail at the Root CNA level</a:t>
            </a:r>
          </a:p>
          <a:p>
            <a:pPr marL="684213" lvl="1" indent="-231775"/>
            <a:r>
              <a:rPr lang="en-US" dirty="0"/>
              <a:t>When appropriate, apply sanctions upon any CNA</a:t>
            </a:r>
          </a:p>
          <a:p>
            <a:pPr marL="684213" lvl="1" indent="-231775"/>
            <a:r>
              <a:rPr lang="en-US" dirty="0"/>
              <a:t>Follow the CNA Candidate Process described in Section 4 of the </a:t>
            </a:r>
            <a:r>
              <a:rPr lang="en-US" i="1" dirty="0"/>
              <a:t>CNA Rules </a:t>
            </a:r>
            <a:r>
              <a:rPr lang="en-US" dirty="0"/>
              <a:t>when adding new Root CNAs</a:t>
            </a:r>
          </a:p>
        </p:txBody>
      </p:sp>
      <p:sp>
        <p:nvSpPr>
          <p:cNvPr id="4" name="Slide Number Placeholder 3">
            <a:extLst>
              <a:ext uri="{FF2B5EF4-FFF2-40B4-BE49-F238E27FC236}">
                <a16:creationId xmlns:a16="http://schemas.microsoft.com/office/drawing/2014/main" id="{0661A6AD-F375-4E86-84FE-437D44B2D28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42957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a:xfrm>
            <a:off x="890546" y="1359673"/>
            <a:ext cx="10996654" cy="4677873"/>
          </a:xfrm>
        </p:spPr>
        <p:txBody>
          <a:bodyPr>
            <a:normAutofit lnSpcReduction="10000"/>
          </a:bodyPr>
          <a:lstStyle/>
          <a:p>
            <a:pPr>
              <a:spcAft>
                <a:spcPts val="1200"/>
              </a:spcAft>
            </a:pPr>
            <a:r>
              <a:rPr lang="en-US" sz="2200"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cna-coordinator@mitre.org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p:txBody>
      </p:sp>
      <p:sp>
        <p:nvSpPr>
          <p:cNvPr id="4" name="Slide Number Placeholder 3">
            <a:extLst>
              <a:ext uri="{FF2B5EF4-FFF2-40B4-BE49-F238E27FC236}">
                <a16:creationId xmlns:a16="http://schemas.microsoft.com/office/drawing/2014/main" id="{EFA041C8-9D71-491E-A0A1-043175E97DD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4140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a:extLst>
              <a:ext uri="{FF2B5EF4-FFF2-40B4-BE49-F238E27FC236}">
                <a16:creationId xmlns:a16="http://schemas.microsoft.com/office/drawing/2014/main" id="{54357654-AF75-4907-B788-1C2FF896AD9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297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a:bodyPr>
          <a:lstStyle/>
          <a:p>
            <a:pPr>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a:extLst>
              <a:ext uri="{FF2B5EF4-FFF2-40B4-BE49-F238E27FC236}">
                <a16:creationId xmlns:a16="http://schemas.microsoft.com/office/drawing/2014/main" id="{6EEF2194-9834-4E7C-BB50-F7C00A1801F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2264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6402DFC-4265-4C5A-AB7F-242824752BE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9153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cna-coordinator@mitre.org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
        <p:nvSpPr>
          <p:cNvPr id="4" name="Slide Number Placeholder 3">
            <a:extLst>
              <a:ext uri="{FF2B5EF4-FFF2-40B4-BE49-F238E27FC236}">
                <a16:creationId xmlns:a16="http://schemas.microsoft.com/office/drawing/2014/main" id="{8BB40915-DA01-4FFE-968C-0CCF5C46B34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858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5BCB4F-2A40-43C5-B106-3355D8D24A0C}"/>
              </a:ext>
            </a:extLst>
          </p:cNvPr>
          <p:cNvSpPr>
            <a:spLocks noGrp="1"/>
          </p:cNvSpPr>
          <p:nvPr>
            <p:ph type="ctrTitle" sz="quarter"/>
          </p:nvPr>
        </p:nvSpPr>
        <p:spPr/>
        <p:txBody>
          <a:bodyPr/>
          <a:lstStyle/>
          <a:p>
            <a:r>
              <a:rPr lang="en-US" dirty="0"/>
              <a:t>Organization</a:t>
            </a:r>
          </a:p>
        </p:txBody>
      </p:sp>
      <p:sp>
        <p:nvSpPr>
          <p:cNvPr id="4" name="Slide Number Placeholder 3">
            <a:extLst>
              <a:ext uri="{FF2B5EF4-FFF2-40B4-BE49-F238E27FC236}">
                <a16:creationId xmlns:a16="http://schemas.microsoft.com/office/drawing/2014/main" id="{5DD27C1A-2F8A-4D69-9A90-A7359FCA2813}"/>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832617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SortOrder xmlns="45d44e74-5c87-4253-a1a6-fb7a2a9835a8">5</SortOrder>
    <_Contributor xmlns="http://schemas.microsoft.com/sharepoint/v3/fields" xsi:nil="true"/>
    <Release_x0020_Statement xmlns="http://schemas.microsoft.com/sharepoint/v3">For Internal MITRE Use</Release_x0020_Statement>
    <Site_x0020_Page xmlns="45d44e74-5c87-4253-a1a6-fb7a2a9835a8">
      <Value>47</Value>
    </Site_x0020_Page>
    <Date xmlns="45d44e74-5c87-4253-a1a6-fb7a2a9835a8" xsi:nil="true"/>
    <IconOverlay xmlns="http://schemas.microsoft.com/sharepoint/v4" xsi:nil="true"/>
    <DocType xmlns="45d44e74-5c87-4253-a1a6-fb7a2a9835a8">Template</DocType>
  </documentManagement>
</p:properties>
</file>

<file path=customXml/item4.xml><?xml version="1.0" encoding="utf-8"?>
<ct:contentTypeSchema xmlns:ct="http://schemas.microsoft.com/office/2006/metadata/contentType" xmlns:ma="http://schemas.microsoft.com/office/2006/metadata/properties/metaAttributes" ct:_="" ma:_="" ma:contentTypeName="MITRE Work" ma:contentTypeID="0x0101001EAE5F8AE92E0443B0635AEF5BFC9F76004C6CC03BF5DC804FBBC33E4E55C06EE9" ma:contentTypeVersion="6" ma:contentTypeDescription="Materials and documents that contain MITRE authored content and other content directly attributable to MITRE and its work" ma:contentTypeScope="" ma:versionID="4ad27c3cbde4a5e69cf872f973dbc972">
  <xsd:schema xmlns:xsd="http://www.w3.org/2001/XMLSchema" xmlns:xs="http://www.w3.org/2001/XMLSchema" xmlns:p="http://schemas.microsoft.com/office/2006/metadata/properties" xmlns:ns1="http://schemas.microsoft.com/sharepoint/v3" xmlns:ns2="http://schemas.microsoft.com/sharepoint/v3/fields" xmlns:ns3="45d44e74-5c87-4253-a1a6-fb7a2a9835a8" xmlns:ns4="http://schemas.microsoft.com/sharepoint/v4" xmlns:ns5="d6dad062-3ecc-4c2a-98eb-3d03c2389ab6" targetNamespace="http://schemas.microsoft.com/office/2006/metadata/properties" ma:root="true" ma:fieldsID="8c7f8a686deeddaa67bf50c4d10033f6" ns1:_="" ns2:_="" ns3:_="" ns4:_="" ns5:_="">
    <xsd:import namespace="http://schemas.microsoft.com/sharepoint/v3"/>
    <xsd:import namespace="http://schemas.microsoft.com/sharepoint/v3/fields"/>
    <xsd:import namespace="45d44e74-5c87-4253-a1a6-fb7a2a9835a8"/>
    <xsd:import namespace="http://schemas.microsoft.com/sharepoint/v4"/>
    <xsd:import namespace="d6dad062-3ecc-4c2a-98eb-3d03c2389ab6"/>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5:SharedWithUsers"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d44e74-5c87-4253-a1a6-fb7a2a9835a8"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Corp. Org Chart"/>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b7793db3-9feb-473e-8d7c-24c256e016ac}"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9" nillable="true" ma:displayName="Date" ma:description="Document date if applicabl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dad062-3ecc-4c2a-98eb-3d03c2389ab6" elementFormDefault="qualified">
    <xsd:import namespace="http://schemas.microsoft.com/office/2006/documentManagement/types"/>
    <xsd:import namespace="http://schemas.microsoft.com/office/infopath/2007/PartnerControls"/>
    <xsd:element name="SharedWithUsers" ma:index="1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89A4884-CA84-4BD3-BCA6-39AECD72E50D}">
  <ds:schemaRefs>
    <ds:schemaRef ds:uri="http://schemas.microsoft.com/office/2006/metadata/customXsn"/>
  </ds:schemaRefs>
</ds:datastoreItem>
</file>

<file path=customXml/itemProps3.xml><?xml version="1.0" encoding="utf-8"?>
<ds:datastoreItem xmlns:ds="http://schemas.openxmlformats.org/officeDocument/2006/customXml" ds:itemID="{5450FCDD-08B1-48D8-BB50-7A17E590A5EE}">
  <ds:schemaRefs>
    <ds:schemaRef ds:uri="45d44e74-5c87-4253-a1a6-fb7a2a9835a8"/>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http://schemas.microsoft.com/sharepoint/v4"/>
    <ds:schemaRef ds:uri="http://purl.org/dc/terms/"/>
    <ds:schemaRef ds:uri="d6dad062-3ecc-4c2a-98eb-3d03c2389ab6"/>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E3E4C7FE-9143-4635-B164-5CEF7469C3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45d44e74-5c87-4253-a1a6-fb7a2a9835a8"/>
    <ds:schemaRef ds:uri="http://schemas.microsoft.com/sharepoint/v4"/>
    <ds:schemaRef ds:uri="d6dad062-3ecc-4c2a-98eb-3d03c238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688</TotalTime>
  <Words>3290</Words>
  <Application>Microsoft Office PowerPoint</Application>
  <PresentationFormat>Widescreen</PresentationFormat>
  <Paragraphs>340</Paragraphs>
  <Slides>44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Helvetica LT Std</vt:lpstr>
      <vt:lpstr>Tahoma</vt:lpstr>
      <vt:lpstr>Wingdings</vt:lpstr>
      <vt:lpstr>mitre-2018</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CVE Working Groups (1 of 2)</vt:lpstr>
      <vt:lpstr>CVE Working Groups (2 of 2)</vt:lpstr>
      <vt:lpstr>Other Community Participation</vt:lpstr>
      <vt:lpstr>Questions</vt:lpstr>
      <vt:lpstr>Backup Slides</vt:lpstr>
      <vt:lpstr>Assignment Rules</vt:lpstr>
      <vt:lpstr>Communication Rules (1 of 2)</vt:lpstr>
      <vt:lpstr>Communication Rules (2 of 2)</vt:lpstr>
      <vt:lpstr>Administration Rules</vt:lpstr>
      <vt:lpstr>Additional Root CNA Rules (1 of 3)</vt:lpstr>
      <vt:lpstr>Additional Root CNA Rules (2 of 3)</vt:lpstr>
      <vt:lpstr>Additional Root CNA Rules (3 of 3)</vt:lpstr>
      <vt:lpstr>Additional Program Root CNA Rules (1 of 3)</vt:lpstr>
      <vt:lpstr>Additional Program Root CNA Rules (2 of 3)</vt:lpstr>
      <vt:lpstr>Additional Program Root CNA Rules (3 of 3)</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Roberge Jr., Robert J</dc:creator>
  <cp:lastModifiedBy>Roberge Jr., Robert J</cp:lastModifiedBy>
  <cp:revision>32</cp:revision>
  <dcterms:created xsi:type="dcterms:W3CDTF">2019-02-26T16:06:40Z</dcterms:created>
  <dcterms:modified xsi:type="dcterms:W3CDTF">2019-03-07T15:45:22Z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0x0101001EAE5F8AE92E0443B0635AEF5BFC9F76004C6CC03BF5DC804FBBC33E4E55C06EE9</vt:lpwstr>
  </property>
</Properties>
</file>