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67"/>
  </p:notesMasterIdLst>
  <p:sldIdLst>
    <p:sldId id="258" r:id="rId6"/>
    <p:sldId id="275" r:id="rId7"/>
    <p:sldId id="276" r:id="rId8"/>
    <p:sldId id="277" r:id="rId9"/>
    <p:sldId id="279" r:id="rId10"/>
    <p:sldId id="281" r:id="rId11"/>
    <p:sldId id="284" r:id="rId12"/>
    <p:sldId id="282" r:id="rId13"/>
    <p:sldId id="285" r:id="rId14"/>
    <p:sldId id="286" r:id="rId15"/>
    <p:sldId id="287" r:id="rId16"/>
    <p:sldId id="280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3" r:id="rId30"/>
    <p:sldId id="305" r:id="rId31"/>
    <p:sldId id="304" r:id="rId32"/>
    <p:sldId id="306" r:id="rId33"/>
    <p:sldId id="307" r:id="rId34"/>
    <p:sldId id="308" r:id="rId35"/>
    <p:sldId id="309" r:id="rId36"/>
    <p:sldId id="313" r:id="rId37"/>
    <p:sldId id="317" r:id="rId38"/>
    <p:sldId id="319" r:id="rId39"/>
    <p:sldId id="320" r:id="rId40"/>
    <p:sldId id="322" r:id="rId41"/>
    <p:sldId id="266" r:id="rId42"/>
    <p:sldId id="323" r:id="rId43"/>
    <p:sldId id="321" r:id="rId44"/>
    <p:sldId id="259" r:id="rId45"/>
    <p:sldId id="267" r:id="rId46"/>
    <p:sldId id="268" r:id="rId47"/>
    <p:sldId id="264" r:id="rId48"/>
    <p:sldId id="260" r:id="rId49"/>
    <p:sldId id="263" r:id="rId50"/>
    <p:sldId id="272" r:id="rId51"/>
    <p:sldId id="265" r:id="rId52"/>
    <p:sldId id="261" r:id="rId53"/>
    <p:sldId id="273" r:id="rId54"/>
    <p:sldId id="262" r:id="rId55"/>
    <p:sldId id="274" r:id="rId56"/>
    <p:sldId id="328" r:id="rId57"/>
    <p:sldId id="271" r:id="rId58"/>
    <p:sldId id="329" r:id="rId59"/>
    <p:sldId id="310" r:id="rId60"/>
    <p:sldId id="325" r:id="rId61"/>
    <p:sldId id="326" r:id="rId62"/>
    <p:sldId id="327" r:id="rId63"/>
    <p:sldId id="312" r:id="rId64"/>
    <p:sldId id="311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l, Christine L." initials="DCL" lastIdx="12" clrIdx="0">
    <p:extLst>
      <p:ext uri="{19B8F6BF-5375-455C-9EA6-DF929625EA0E}">
        <p15:presenceInfo xmlns:p15="http://schemas.microsoft.com/office/powerpoint/2012/main" userId="S-1-5-21-1940666338-227100268-1349548132-49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886" autoAdjust="0"/>
  </p:normalViewPr>
  <p:slideViewPr>
    <p:cSldViewPr snapToGrid="0">
      <p:cViewPr varScale="1">
        <p:scale>
          <a:sx n="68" d="100"/>
          <a:sy n="68" d="100"/>
        </p:scale>
        <p:origin x="1065" y="33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commentAuthors" Target="commentAuthors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5AB8-C75E-4242-AC76-9DAE875A82E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A38A-5B6D-4B73-8631-E3ACB221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merge and a split happened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ADT3 is</a:t>
            </a:r>
            <a:r>
              <a:rPr lang="en-US" baseline="0" dirty="0"/>
              <a:t> one of the old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ational-cybersecurity-and-communications-integration-center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dhs.gov/network-security-deploymen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mitre.org/" TargetMode="External"/><Relationship Id="rId5" Type="http://schemas.openxmlformats.org/officeDocument/2006/relationships/hyperlink" Target="https://www.dhs.gov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489982" y="6373651"/>
            <a:ext cx="6458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A538A-0A4F-474D-A153-4771DDC014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1" y="6223338"/>
            <a:ext cx="1177735" cy="6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096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387F49-D030-4D2B-A19A-1DCF2844A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7" y="6223338"/>
            <a:ext cx="1177735" cy="634662"/>
          </a:xfrm>
          <a:prstGeom prst="rect">
            <a:avLst/>
          </a:prstGeom>
        </p:spPr>
      </p:pic>
      <p:sp>
        <p:nvSpPr>
          <p:cNvPr id="33" name="Text Box 34">
            <a:extLst>
              <a:ext uri="{FF2B5EF4-FFF2-40B4-BE49-F238E27FC236}">
                <a16:creationId xmlns:a16="http://schemas.microsoft.com/office/drawing/2014/main" id="{70E06506-D043-4210-A148-911077E9C6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45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29639-01C0-4783-93E0-90E58975C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8" y="6220396"/>
            <a:ext cx="1177735" cy="634662"/>
          </a:xfrm>
          <a:prstGeom prst="rect">
            <a:avLst/>
          </a:prstGeom>
        </p:spPr>
      </p:pic>
      <p:sp>
        <p:nvSpPr>
          <p:cNvPr id="23" name="Text Box 34">
            <a:extLst>
              <a:ext uri="{FF2B5EF4-FFF2-40B4-BE49-F238E27FC236}">
                <a16:creationId xmlns:a16="http://schemas.microsoft.com/office/drawing/2014/main" id="{2B700D7C-8C51-4185-B813-44293B6372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669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7078985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486090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5055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7886" y="5991282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F2C80-89C3-4D7A-A876-86B151F5E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" y="6223338"/>
            <a:ext cx="1177735" cy="634662"/>
          </a:xfrm>
          <a:prstGeom prst="rect">
            <a:avLst/>
          </a:prstGeom>
        </p:spPr>
      </p:pic>
      <p:sp>
        <p:nvSpPr>
          <p:cNvPr id="18" name="Text Box 34">
            <a:extLst>
              <a:ext uri="{FF2B5EF4-FFF2-40B4-BE49-F238E27FC236}">
                <a16:creationId xmlns:a16="http://schemas.microsoft.com/office/drawing/2014/main" id="{AFB98B45-15AE-403D-87A5-6E1C8706F1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734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dhs.gov/national-cybersecurity-and-communications-integration-center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dhs.gov/network-security-deployment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mitr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dhs.gov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dhs.gov/cisa/cybersecurity-divisio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A7A2-4406-4C88-A019-E68A240FC1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" y="6209056"/>
            <a:ext cx="1177735" cy="634662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7166689B-28B1-4103-BA39-B1E60C7DAD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1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1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1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1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1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75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veform.mitr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security-advisory-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CNA Processes</a:t>
            </a:r>
          </a:p>
        </p:txBody>
      </p:sp>
    </p:spTree>
    <p:extLst>
      <p:ext uri="{BB962C8B-B14F-4D97-AF65-F5344CB8AC3E}">
        <p14:creationId xmlns:p14="http://schemas.microsoft.com/office/powerpoint/2010/main" val="347928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CNA Needs More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231923" y="3193287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       CNA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8779" y="2848475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828147" y="3193287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968359" y="3738233"/>
            <a:ext cx="2859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4964" y="3399678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342669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Provides More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8032" y="3552961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       CNA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8104" y="3208149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754256" y="3552961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cxnSp>
        <p:nvCxnSpPr>
          <p:cNvPr id="7" name="Straight Arrow Connector 6"/>
          <p:cNvCxnSpPr>
            <a:stCxn id="6" idx="1"/>
            <a:endCxn id="4" idx="3"/>
          </p:cNvCxnSpPr>
          <p:nvPr/>
        </p:nvCxnSpPr>
        <p:spPr>
          <a:xfrm flipH="1">
            <a:off x="2894468" y="4097907"/>
            <a:ext cx="2859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5901" y="1466416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CVE-2017-0660</a:t>
            </a:r>
          </a:p>
        </p:txBody>
      </p:sp>
    </p:spTree>
    <p:extLst>
      <p:ext uri="{BB962C8B-B14F-4D97-AF65-F5344CB8AC3E}">
        <p14:creationId xmlns:p14="http://schemas.microsoft.com/office/powerpoint/2010/main" val="28853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Making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IDs to request</a:t>
            </a:r>
          </a:p>
          <a:p>
            <a:pPr lvl="1"/>
            <a:r>
              <a:rPr lang="en-US" dirty="0"/>
              <a:t>This should be negotiated with your parent CNA</a:t>
            </a:r>
          </a:p>
          <a:p>
            <a:pPr lvl="1"/>
            <a:r>
              <a:rPr lang="en-US" dirty="0"/>
              <a:t>In most cases, you should be issues enough IDs to last you the rest of the year</a:t>
            </a:r>
          </a:p>
          <a:p>
            <a:r>
              <a:rPr lang="en-US" dirty="0"/>
              <a:t>When to make the request</a:t>
            </a:r>
          </a:p>
          <a:p>
            <a:pPr lvl="1"/>
            <a:r>
              <a:rPr lang="en-US" dirty="0"/>
              <a:t>When you are running low on IDs</a:t>
            </a:r>
          </a:p>
          <a:p>
            <a:pPr lvl="1"/>
            <a:r>
              <a:rPr lang="en-US" dirty="0"/>
              <a:t>When the end of the year is nearing (get IDs for next year)</a:t>
            </a:r>
          </a:p>
          <a:p>
            <a:pPr lvl="1"/>
            <a:r>
              <a:rPr lang="en-US" dirty="0"/>
              <a:t>When you are a new CNA</a:t>
            </a:r>
          </a:p>
          <a:p>
            <a:r>
              <a:rPr lang="en-US" dirty="0"/>
              <a:t>What year to ask for</a:t>
            </a:r>
          </a:p>
          <a:p>
            <a:pPr lvl="1"/>
            <a:r>
              <a:rPr lang="en-US" dirty="0"/>
              <a:t>Most of the time it will be for the current year</a:t>
            </a:r>
          </a:p>
          <a:p>
            <a:pPr lvl="1"/>
            <a:r>
              <a:rPr lang="en-US" dirty="0"/>
              <a:t>IDs for the next year are normally requested in the last quarter of the 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0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Details Vary by CNA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parent CNA will have their own method of receiving and processing block requests</a:t>
            </a:r>
          </a:p>
          <a:p>
            <a:r>
              <a:rPr lang="en-US" dirty="0"/>
              <a:t>Your parent CNA should provide you with information on how to requests blocks from it</a:t>
            </a:r>
          </a:p>
          <a:p>
            <a:r>
              <a:rPr lang="en-US" dirty="0"/>
              <a:t>For example, if your CNA is the Program Root CNA (currently MITRE), there is web form for these requests</a:t>
            </a:r>
          </a:p>
          <a:p>
            <a:pPr lvl="1"/>
            <a:r>
              <a:rPr lang="en-US" dirty="0">
                <a:hlinkClick r:id="rId2"/>
              </a:rPr>
              <a:t>https://cveform.mitre.org/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1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Select Block ID Request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296" b="31212"/>
          <a:stretch/>
        </p:blipFill>
        <p:spPr bwMode="auto">
          <a:xfrm>
            <a:off x="609600" y="1823361"/>
            <a:ext cx="8229600" cy="3890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28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Contact Details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334" t="14395" r="7212" b="40021"/>
          <a:stretch/>
        </p:blipFill>
        <p:spPr bwMode="auto">
          <a:xfrm>
            <a:off x="812801" y="2198255"/>
            <a:ext cx="7850908" cy="3315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12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Request Details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63" t="22126" r="1763" b="9100"/>
          <a:stretch/>
        </p:blipFill>
        <p:spPr bwMode="auto">
          <a:xfrm>
            <a:off x="609600" y="2023484"/>
            <a:ext cx="8229600" cy="352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750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Assignment</a:t>
            </a:r>
          </a:p>
        </p:txBody>
      </p:sp>
    </p:spTree>
    <p:extLst>
      <p:ext uri="{BB962C8B-B14F-4D97-AF65-F5344CB8AC3E}">
        <p14:creationId xmlns:p14="http://schemas.microsoft.com/office/powerpoint/2010/main" val="181971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Reporter Sends Vulnerability Information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croll: Vertical 5"/>
          <p:cNvSpPr/>
          <p:nvPr/>
        </p:nvSpPr>
        <p:spPr>
          <a:xfrm>
            <a:off x="3639127" y="1754909"/>
            <a:ext cx="2225964" cy="1513058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</p:spTree>
    <p:extLst>
      <p:ext uri="{BB962C8B-B14F-4D97-AF65-F5344CB8AC3E}">
        <p14:creationId xmlns:p14="http://schemas.microsoft.com/office/powerpoint/2010/main" val="311583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Acknowledges Receipt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4807" y="2370826"/>
            <a:ext cx="32141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Thank you for the report.  We will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look into it and get back to you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within 7 days.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 flipV="1"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3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  <a:p>
            <a:r>
              <a:rPr lang="en-US" dirty="0"/>
              <a:t>Assigning CVE IDs</a:t>
            </a:r>
          </a:p>
          <a:p>
            <a:r>
              <a:rPr lang="en-US" dirty="0"/>
              <a:t>Submitting CVE Entries</a:t>
            </a:r>
          </a:p>
          <a:p>
            <a:r>
              <a:rPr lang="en-US" dirty="0"/>
              <a:t>Updating CVE Entries</a:t>
            </a:r>
          </a:p>
          <a:p>
            <a:r>
              <a:rPr lang="en-US" dirty="0"/>
              <a:t>Escalating Issues</a:t>
            </a:r>
          </a:p>
          <a:p>
            <a:r>
              <a:rPr lang="en-US" dirty="0"/>
              <a:t>Rejecting CVE IDs</a:t>
            </a:r>
          </a:p>
          <a:p>
            <a:r>
              <a:rPr lang="en-US" dirty="0"/>
              <a:t>Disputing CVE IDs</a:t>
            </a:r>
          </a:p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2244444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CNA Counts the Number of Vulnerabilities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184727" y="3131702"/>
            <a:ext cx="2144327" cy="2197104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315698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4467771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619844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703625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5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694388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4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03625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3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03625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2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694387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864936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4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855699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3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864936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864936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855698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Multiplication Sign 27"/>
          <p:cNvSpPr/>
          <p:nvPr/>
        </p:nvSpPr>
        <p:spPr>
          <a:xfrm>
            <a:off x="5026572" y="2381903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7026246" y="539758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7026246" y="3938234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7026246" y="317969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cxnSp>
        <p:nvCxnSpPr>
          <p:cNvPr id="33" name="Straight Arrow Connector 32"/>
          <p:cNvCxnSpPr>
            <a:stCxn id="16" idx="3"/>
            <a:endCxn id="25" idx="1"/>
          </p:cNvCxnSpPr>
          <p:nvPr/>
        </p:nvCxnSpPr>
        <p:spPr>
          <a:xfrm>
            <a:off x="4089078" y="2901444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24" idx="1"/>
          </p:cNvCxnSpPr>
          <p:nvPr/>
        </p:nvCxnSpPr>
        <p:spPr>
          <a:xfrm>
            <a:off x="4098316" y="3631117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23" idx="1"/>
          </p:cNvCxnSpPr>
          <p:nvPr/>
        </p:nvCxnSpPr>
        <p:spPr>
          <a:xfrm>
            <a:off x="4098316" y="4360790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22" idx="1"/>
          </p:cNvCxnSpPr>
          <p:nvPr/>
        </p:nvCxnSpPr>
        <p:spPr>
          <a:xfrm>
            <a:off x="4089079" y="5090463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2" idx="3"/>
            <a:endCxn id="21" idx="1"/>
          </p:cNvCxnSpPr>
          <p:nvPr/>
        </p:nvCxnSpPr>
        <p:spPr>
          <a:xfrm>
            <a:off x="4098316" y="5820136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31" idx="1"/>
          </p:cNvCxnSpPr>
          <p:nvPr/>
        </p:nvCxnSpPr>
        <p:spPr>
          <a:xfrm flipV="1">
            <a:off x="6259627" y="3457938"/>
            <a:ext cx="766619" cy="17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3"/>
            <a:endCxn id="30" idx="1"/>
          </p:cNvCxnSpPr>
          <p:nvPr/>
        </p:nvCxnSpPr>
        <p:spPr>
          <a:xfrm flipV="1">
            <a:off x="6259627" y="4216481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2" idx="3"/>
            <a:endCxn id="29" idx="1"/>
          </p:cNvCxnSpPr>
          <p:nvPr/>
        </p:nvCxnSpPr>
        <p:spPr>
          <a:xfrm>
            <a:off x="6250390" y="5090463"/>
            <a:ext cx="775856" cy="5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21" idx="3"/>
            <a:endCxn id="29" idx="1"/>
          </p:cNvCxnSpPr>
          <p:nvPr/>
        </p:nvCxnSpPr>
        <p:spPr>
          <a:xfrm flipV="1">
            <a:off x="6259627" y="5675827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" idx="3"/>
            <a:endCxn id="16" idx="1"/>
          </p:cNvCxnSpPr>
          <p:nvPr/>
        </p:nvCxnSpPr>
        <p:spPr>
          <a:xfrm flipV="1">
            <a:off x="2039911" y="2901444"/>
            <a:ext cx="654476" cy="118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" idx="3"/>
            <a:endCxn id="15" idx="1"/>
          </p:cNvCxnSpPr>
          <p:nvPr/>
        </p:nvCxnSpPr>
        <p:spPr>
          <a:xfrm flipV="1">
            <a:off x="2039911" y="3631117"/>
            <a:ext cx="663714" cy="45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" idx="3"/>
            <a:endCxn id="14" idx="1"/>
          </p:cNvCxnSpPr>
          <p:nvPr/>
        </p:nvCxnSpPr>
        <p:spPr>
          <a:xfrm>
            <a:off x="2039911" y="4082543"/>
            <a:ext cx="663714" cy="27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" idx="3"/>
            <a:endCxn id="13" idx="1"/>
          </p:cNvCxnSpPr>
          <p:nvPr/>
        </p:nvCxnSpPr>
        <p:spPr>
          <a:xfrm>
            <a:off x="2039911" y="4082543"/>
            <a:ext cx="654477" cy="100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" idx="3"/>
            <a:endCxn id="12" idx="1"/>
          </p:cNvCxnSpPr>
          <p:nvPr/>
        </p:nvCxnSpPr>
        <p:spPr>
          <a:xfrm>
            <a:off x="2039911" y="4082543"/>
            <a:ext cx="663714" cy="173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31185" y="1491494"/>
            <a:ext cx="212109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CNT1: Independently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Fixable Issue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196" y="1487645"/>
            <a:ext cx="193995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CNT2: Determine if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 Vulnerability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95904" y="1487645"/>
            <a:ext cx="2055370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CNT3: Determine is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Results from Shared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Code, Library, or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Standard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7026246" y="470025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cxnSp>
        <p:nvCxnSpPr>
          <p:cNvPr id="106" name="Straight Arrow Connector 105"/>
          <p:cNvCxnSpPr>
            <a:stCxn id="23" idx="3"/>
            <a:endCxn id="104" idx="1"/>
          </p:cNvCxnSpPr>
          <p:nvPr/>
        </p:nvCxnSpPr>
        <p:spPr>
          <a:xfrm>
            <a:off x="6259627" y="4360790"/>
            <a:ext cx="766619" cy="61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4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Decides Whether to Assign an ID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748866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453714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202193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633828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43771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5644" y="1596162"/>
            <a:ext cx="93807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INC1: In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3016" y="1590885"/>
            <a:ext cx="126829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INC2: Make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79993" y="1590885"/>
            <a:ext cx="11176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INC3: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Customer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Controlled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3605" y="1590884"/>
            <a:ext cx="147027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INC4: Publicly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Available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9503" y="1590883"/>
            <a:ext cx="11400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INC5: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Avoid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Duplicates</a:t>
            </a:r>
          </a:p>
        </p:txBody>
      </p:sp>
      <p:cxnSp>
        <p:nvCxnSpPr>
          <p:cNvPr id="36" name="Straight Arrow Connector 35"/>
          <p:cNvCxnSpPr>
            <a:stCxn id="70" idx="3"/>
            <a:endCxn id="74" idx="1"/>
          </p:cNvCxnSpPr>
          <p:nvPr/>
        </p:nvCxnSpPr>
        <p:spPr>
          <a:xfrm>
            <a:off x="1603077" y="3499669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/>
          <p:cNvSpPr/>
          <p:nvPr/>
        </p:nvSpPr>
        <p:spPr>
          <a:xfrm>
            <a:off x="609600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609600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609600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609600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1940244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1940244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1940244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1940244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3395530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3395530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3395530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0" name="Rectangle: Rounded Corners 79"/>
          <p:cNvSpPr/>
          <p:nvPr/>
        </p:nvSpPr>
        <p:spPr>
          <a:xfrm>
            <a:off x="484206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1" name="Rectangle: Rounded Corners 80"/>
          <p:cNvSpPr/>
          <p:nvPr/>
        </p:nvSpPr>
        <p:spPr>
          <a:xfrm>
            <a:off x="484206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4842061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625295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5" name="Rectangle: Rounded Corners 84"/>
          <p:cNvSpPr/>
          <p:nvPr/>
        </p:nvSpPr>
        <p:spPr>
          <a:xfrm>
            <a:off x="625295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8" name="Rectangle: Rounded Corners 87"/>
          <p:cNvSpPr/>
          <p:nvPr/>
        </p:nvSpPr>
        <p:spPr>
          <a:xfrm>
            <a:off x="7672793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9" name="Rectangle: Rounded Corners 88"/>
          <p:cNvSpPr/>
          <p:nvPr/>
        </p:nvSpPr>
        <p:spPr>
          <a:xfrm>
            <a:off x="7672793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cxnSp>
        <p:nvCxnSpPr>
          <p:cNvPr id="96" name="Straight Arrow Connector 95"/>
          <p:cNvCxnSpPr>
            <a:stCxn id="69" idx="3"/>
            <a:endCxn id="73" idx="1"/>
          </p:cNvCxnSpPr>
          <p:nvPr/>
        </p:nvCxnSpPr>
        <p:spPr>
          <a:xfrm>
            <a:off x="1603077" y="4258212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3"/>
            <a:endCxn id="75" idx="1"/>
          </p:cNvCxnSpPr>
          <p:nvPr/>
        </p:nvCxnSpPr>
        <p:spPr>
          <a:xfrm>
            <a:off x="1603077" y="502022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3"/>
            <a:endCxn id="72" idx="1"/>
          </p:cNvCxnSpPr>
          <p:nvPr/>
        </p:nvCxnSpPr>
        <p:spPr>
          <a:xfrm>
            <a:off x="1603077" y="571755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4" idx="3"/>
            <a:endCxn id="78" idx="1"/>
          </p:cNvCxnSpPr>
          <p:nvPr/>
        </p:nvCxnSpPr>
        <p:spPr>
          <a:xfrm>
            <a:off x="2933721" y="3499669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3" idx="3"/>
            <a:endCxn id="77" idx="1"/>
          </p:cNvCxnSpPr>
          <p:nvPr/>
        </p:nvCxnSpPr>
        <p:spPr>
          <a:xfrm>
            <a:off x="2933721" y="4258212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2" idx="3"/>
            <a:endCxn id="76" idx="1"/>
          </p:cNvCxnSpPr>
          <p:nvPr/>
        </p:nvCxnSpPr>
        <p:spPr>
          <a:xfrm>
            <a:off x="2933721" y="5717558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3"/>
            <a:endCxn id="82" idx="1"/>
          </p:cNvCxnSpPr>
          <p:nvPr/>
        </p:nvCxnSpPr>
        <p:spPr>
          <a:xfrm>
            <a:off x="4389007" y="3499669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3"/>
            <a:endCxn id="80" idx="1"/>
          </p:cNvCxnSpPr>
          <p:nvPr/>
        </p:nvCxnSpPr>
        <p:spPr>
          <a:xfrm>
            <a:off x="4389007" y="5717558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7" idx="3"/>
            <a:endCxn id="81" idx="1"/>
          </p:cNvCxnSpPr>
          <p:nvPr/>
        </p:nvCxnSpPr>
        <p:spPr>
          <a:xfrm>
            <a:off x="4389007" y="4258212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1" idx="3"/>
            <a:endCxn id="85" idx="1"/>
          </p:cNvCxnSpPr>
          <p:nvPr/>
        </p:nvCxnSpPr>
        <p:spPr>
          <a:xfrm>
            <a:off x="5835538" y="4258212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5" idx="3"/>
            <a:endCxn id="89" idx="1"/>
          </p:cNvCxnSpPr>
          <p:nvPr/>
        </p:nvCxnSpPr>
        <p:spPr>
          <a:xfrm>
            <a:off x="7246428" y="4258212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3"/>
            <a:endCxn id="84" idx="1"/>
          </p:cNvCxnSpPr>
          <p:nvPr/>
        </p:nvCxnSpPr>
        <p:spPr>
          <a:xfrm>
            <a:off x="5835538" y="5717558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4" idx="3"/>
            <a:endCxn id="88" idx="1"/>
          </p:cNvCxnSpPr>
          <p:nvPr/>
        </p:nvCxnSpPr>
        <p:spPr>
          <a:xfrm>
            <a:off x="7246428" y="5717558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Multiplication Sign 138"/>
          <p:cNvSpPr/>
          <p:nvPr/>
        </p:nvSpPr>
        <p:spPr>
          <a:xfrm>
            <a:off x="4803090" y="2961386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Multiplication Sign 139"/>
          <p:cNvSpPr/>
          <p:nvPr/>
        </p:nvSpPr>
        <p:spPr>
          <a:xfrm>
            <a:off x="1901273" y="4507744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3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7505" y="3719948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47505" y="2397295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019" y="2242475"/>
            <a:ext cx="172393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CVE-YYYY-1024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CVE-YYYY-1025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CVE-YYYY-1026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CVE-YYYY-1027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CVE-YYYY-1028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CVE-YYYY-1029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CVE-YYYY-1030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CVE-YYYY-1031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CVE-YYYY-1032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CVE-YYYY-1033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235200" y="2068714"/>
          <a:ext cx="39528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24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1976424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1772749" y="2689394"/>
            <a:ext cx="462451" cy="58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 flipV="1">
            <a:off x="1772749" y="3719948"/>
            <a:ext cx="462451" cy="29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6761019" y="2881745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6761019" y="3205018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1"/>
          </p:cNvCxnSpPr>
          <p:nvPr/>
        </p:nvCxnSpPr>
        <p:spPr>
          <a:xfrm flipH="1">
            <a:off x="6188048" y="3043382"/>
            <a:ext cx="572971" cy="23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6188048" y="3366655"/>
            <a:ext cx="572971" cy="25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3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Informs Reporter of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2728" y="1653888"/>
            <a:ext cx="2369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dirty="0"/>
              <a:t>…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2 is assigned</a:t>
            </a:r>
          </a:p>
          <a:p>
            <a:pPr algn="ctr"/>
            <a:r>
              <a:rPr lang="en-US" dirty="0"/>
              <a:t>CVE-YYYY-1026 and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6 is assigned</a:t>
            </a:r>
          </a:p>
          <a:p>
            <a:pPr algn="ctr"/>
            <a:r>
              <a:rPr lang="en-US" dirty="0"/>
              <a:t>CVE-YYYY-1027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78307" y="3408214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8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Submitting Entries</a:t>
            </a:r>
          </a:p>
        </p:txBody>
      </p:sp>
    </p:spTree>
    <p:extLst>
      <p:ext uri="{BB962C8B-B14F-4D97-AF65-F5344CB8AC3E}">
        <p14:creationId xmlns:p14="http://schemas.microsoft.com/office/powerpoint/2010/main" val="613311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Publishes Advisory with CVE Details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www.example.com/security-advisory-1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 (CVE-YYYY-1026)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 (CVE-YYYY-1027)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941" y="3309808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Publish advisory</a:t>
            </a:r>
          </a:p>
        </p:txBody>
      </p:sp>
    </p:spTree>
    <p:extLst>
      <p:ext uri="{BB962C8B-B14F-4D97-AF65-F5344CB8AC3E}">
        <p14:creationId xmlns:p14="http://schemas.microsoft.com/office/powerpoint/2010/main" val="357231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Formats Details as Required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1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Sends Formatted Details to Root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832765" y="3103416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90983" y="3648362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149599" y="1981198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9118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73373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CNA Sends the Details to the Program Root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      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832765" y="3103416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90983" y="3648362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149599" y="1981198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606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1144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609600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913745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145309" y="4267200"/>
            <a:ext cx="2909454" cy="895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375564" y="3980874"/>
            <a:ext cx="3029526" cy="139007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4054763" y="4675910"/>
            <a:ext cx="1320801" cy="39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5467927" y="3454399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145309" y="3703782"/>
            <a:ext cx="3048000" cy="56341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3" idx="1"/>
          </p:cNvCxnSpPr>
          <p:nvPr/>
        </p:nvCxnSpPr>
        <p:spPr>
          <a:xfrm flipV="1">
            <a:off x="4193309" y="3650672"/>
            <a:ext cx="1274618" cy="33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701" y="1350894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Submission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7817" y="129986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17411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 Block – A set of sequential CVE IDs given to a CNA for later assignment to vulnerabilities</a:t>
            </a:r>
          </a:p>
          <a:p>
            <a:r>
              <a:rPr lang="en-US" dirty="0"/>
              <a:t>CVE Entry - An item in the CVE List. CVE Entries contain the CVE ID, a description of the vulnerability, and references to public disclosure sources.</a:t>
            </a:r>
          </a:p>
          <a:p>
            <a:r>
              <a:rPr lang="en-US" dirty="0"/>
              <a:t>Populate – The act of filling in the details for a previously reserved CVE ID into the CVE List.</a:t>
            </a:r>
          </a:p>
          <a:p>
            <a:r>
              <a:rPr lang="en-US" dirty="0"/>
              <a:t>Reserved CVE ID – A CVE ID that has been give to a CNA for assignment and has not had the vulnerabilities details populated in the CVE List.</a:t>
            </a:r>
          </a:p>
          <a:p>
            <a:r>
              <a:rPr lang="en-US" dirty="0"/>
              <a:t>CVE List - A collection of common names (CVE IDs) for publicly known cybersecurity vulnerabilities.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0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76271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Publishes Updated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2235200" y="1366130"/>
            <a:ext cx="5089236" cy="4876800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Reference: CONFIRM: www.example.com/security-advisory-1</a:t>
            </a:r>
          </a:p>
          <a:p>
            <a:endParaRPr lang="en-US" sz="1400" strike="sngStrike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Buffer overflow in MY-PRODUCT 1.2.3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Current Votes: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None (candidate not yet proposed)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=================================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Name: CVE-2016-6260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409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Update CVE Entries</a:t>
            </a:r>
          </a:p>
        </p:txBody>
      </p:sp>
    </p:spTree>
    <p:extLst>
      <p:ext uri="{BB962C8B-B14F-4D97-AF65-F5344CB8AC3E}">
        <p14:creationId xmlns:p14="http://schemas.microsoft.com/office/powerpoint/2010/main" val="391007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6" name="Straight Arrow Connector 5"/>
          <p:cNvCxnSpPr>
            <a:stCxn id="4" idx="3"/>
            <a:endCxn id="10" idx="1"/>
          </p:cNvCxnSpPr>
          <p:nvPr/>
        </p:nvCxnSpPr>
        <p:spPr>
          <a:xfrm>
            <a:off x="2890983" y="3648363"/>
            <a:ext cx="294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505200" y="1687945"/>
            <a:ext cx="1992489" cy="1839192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Please update CVE-YYYY-NNNN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32765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</p:spTree>
    <p:extLst>
      <p:ext uri="{BB962C8B-B14F-4D97-AF65-F5344CB8AC3E}">
        <p14:creationId xmlns:p14="http://schemas.microsoft.com/office/powerpoint/2010/main" val="3138813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Responsible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829927" y="16429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5718016" y="2393243"/>
            <a:ext cx="2935112" cy="2652889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CVE-YYYY-NNNN</a:t>
            </a:r>
          </a:p>
          <a:p>
            <a:r>
              <a:rPr lang="en-US" dirty="0">
                <a:solidFill>
                  <a:schemeClr val="tx1"/>
                </a:solidFill>
              </a:rPr>
              <a:t>Vulnerability in Product A allows attacker to do something bad.</a:t>
            </a:r>
          </a:p>
        </p:txBody>
      </p:sp>
      <p:cxnSp>
        <p:nvCxnSpPr>
          <p:cNvPr id="7" name="Straight Arrow Connector 6"/>
          <p:cNvCxnSpPr>
            <a:stCxn id="4" idx="3"/>
            <a:endCxn id="12" idx="1"/>
          </p:cNvCxnSpPr>
          <p:nvPr/>
        </p:nvCxnSpPr>
        <p:spPr>
          <a:xfrm>
            <a:off x="2566363" y="2187863"/>
            <a:ext cx="3529637" cy="127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2740" y="1907621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https://cve.mitre.org/cve/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9600" y="3719687"/>
          <a:ext cx="4521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02">
                  <a:extLst>
                    <a:ext uri="{9D8B030D-6E8A-4147-A177-3AD203B41FA5}">
                      <a16:colId xmlns:a16="http://schemas.microsoft.com/office/drawing/2014/main" val="188993773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204997205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172845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6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baseline="0" dirty="0"/>
                        <a:t>A…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38804"/>
                  </a:ext>
                </a:extLst>
              </a:tr>
            </a:tbl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6096000" y="3327141"/>
            <a:ext cx="1106311" cy="26272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4738610" y="3458504"/>
            <a:ext cx="1357390" cy="161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5001" y="3354909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http://cve.mitre.org/cna.html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699912" y="4914768"/>
            <a:ext cx="4038698" cy="26683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cxnSp>
        <p:nvCxnSpPr>
          <p:cNvPr id="6" name="Straight Arrow Connector 5"/>
          <p:cNvCxnSpPr>
            <a:stCxn id="4" idx="3"/>
            <a:endCxn id="10" idx="1"/>
          </p:cNvCxnSpPr>
          <p:nvPr/>
        </p:nvCxnSpPr>
        <p:spPr>
          <a:xfrm>
            <a:off x="2890983" y="3648363"/>
            <a:ext cx="294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505200" y="1687945"/>
            <a:ext cx="1992489" cy="1839192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Please update CVE-YYYY-NNNN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32765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Responsible CNA</a:t>
            </a:r>
          </a:p>
        </p:txBody>
      </p:sp>
    </p:spTree>
    <p:extLst>
      <p:ext uri="{BB962C8B-B14F-4D97-AF65-F5344CB8AC3E}">
        <p14:creationId xmlns:p14="http://schemas.microsoft.com/office/powerpoint/2010/main" val="1416546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Arrow Connector 5"/>
          <p:cNvCxnSpPr>
            <a:stCxn id="10" idx="3"/>
            <a:endCxn id="11" idx="1"/>
          </p:cNvCxnSpPr>
          <p:nvPr/>
        </p:nvCxnSpPr>
        <p:spPr>
          <a:xfrm>
            <a:off x="3043384" y="3763500"/>
            <a:ext cx="2623638" cy="32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1306948" y="3250945"/>
            <a:ext cx="1736436" cy="102510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Responsible CNA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667022" y="3250945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910" y="2726112"/>
            <a:ext cx="18585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Please update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CVE-YYYY-NNNN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9080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Updating CVE Entries with Counting Issues</a:t>
            </a:r>
          </a:p>
        </p:txBody>
      </p:sp>
    </p:spTree>
    <p:extLst>
      <p:ext uri="{BB962C8B-B14F-4D97-AF65-F5344CB8AC3E}">
        <p14:creationId xmlns:p14="http://schemas.microsoft.com/office/powerpoint/2010/main" val="1662932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CVE Entries with Counting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for updating entries with counting issues are in Appendix E of the </a:t>
            </a:r>
            <a:r>
              <a:rPr lang="en-US" i="1" dirty="0"/>
              <a:t>CNA Rules </a:t>
            </a:r>
            <a:r>
              <a:rPr lang="en-US" dirty="0"/>
              <a:t>v2.0</a:t>
            </a:r>
          </a:p>
          <a:p>
            <a:pPr lvl="1"/>
            <a:r>
              <a:rPr lang="en-US" dirty="0"/>
              <a:t>Rejecting CVE Entries</a:t>
            </a:r>
          </a:p>
          <a:p>
            <a:pPr lvl="1"/>
            <a:r>
              <a:rPr lang="en-US" dirty="0"/>
              <a:t>Merging CVE Entries</a:t>
            </a:r>
          </a:p>
          <a:p>
            <a:pPr lvl="1"/>
            <a:r>
              <a:rPr lang="en-US" dirty="0"/>
              <a:t>Splitting CVE Entries</a:t>
            </a:r>
          </a:p>
          <a:p>
            <a:pPr lvl="1"/>
            <a:r>
              <a:rPr lang="en-US" dirty="0"/>
              <a:t>Disputing CVE Entries</a:t>
            </a:r>
          </a:p>
          <a:p>
            <a:pPr lvl="1"/>
            <a:r>
              <a:rPr lang="en-US" dirty="0"/>
              <a:t>Partial Duplicate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1475"/>
            <a:ext cx="8229600" cy="868362"/>
          </a:xfrm>
        </p:spPr>
        <p:txBody>
          <a:bodyPr/>
          <a:lstStyle/>
          <a:p>
            <a:r>
              <a:rPr lang="en-US" dirty="0"/>
              <a:t>Rejecting a CVE ID Outright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</a:t>
            </a:r>
          </a:p>
          <a:p>
            <a:pPr lvl="1"/>
            <a:r>
              <a:rPr lang="en-US" dirty="0"/>
              <a:t>The issue is not a vulnerability (fails CNT2)</a:t>
            </a:r>
          </a:p>
          <a:p>
            <a:pPr lvl="1"/>
            <a:r>
              <a:rPr lang="en-US" dirty="0"/>
              <a:t>You decide not to make the vulnerability public (fails INC2)</a:t>
            </a:r>
          </a:p>
          <a:p>
            <a:pPr lvl="1"/>
            <a:r>
              <a:rPr lang="en-US" dirty="0"/>
              <a:t>The product isn’t customer controlled (fails INC3)</a:t>
            </a:r>
          </a:p>
          <a:p>
            <a:pPr lvl="1"/>
            <a:r>
              <a:rPr lang="en-US" dirty="0"/>
              <a:t>The product isn’t generally available (fails INC4)</a:t>
            </a:r>
          </a:p>
        </p:txBody>
      </p:sp>
    </p:spTree>
    <p:extLst>
      <p:ext uri="{BB962C8B-B14F-4D97-AF65-F5344CB8AC3E}">
        <p14:creationId xmlns:p14="http://schemas.microsoft.com/office/powerpoint/2010/main" val="388384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Outright Reject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Update the Description saying that the CVE ID has been rejected</a:t>
            </a:r>
          </a:p>
          <a:p>
            <a:pPr lvl="1"/>
            <a:r>
              <a:rPr lang="en-US" dirty="0"/>
              <a:t>Remove the References</a:t>
            </a:r>
          </a:p>
          <a:p>
            <a:r>
              <a:rPr lang="en-US" dirty="0"/>
              <a:t>Both populated and unpopulated entries can be rejected</a:t>
            </a:r>
          </a:p>
          <a:p>
            <a:r>
              <a:rPr lang="en-US" dirty="0"/>
              <a:t>The Merging process also results in rejected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5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</p:txBody>
      </p:sp>
    </p:spTree>
    <p:extLst>
      <p:ext uri="{BB962C8B-B14F-4D97-AF65-F5344CB8AC3E}">
        <p14:creationId xmlns:p14="http://schemas.microsoft.com/office/powerpoint/2010/main" val="1625114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Description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 REJECT **</a:t>
            </a:r>
          </a:p>
          <a:p>
            <a:pPr marL="0" indent="0">
              <a:buNone/>
            </a:pPr>
            <a:r>
              <a:rPr lang="en-US" dirty="0"/>
              <a:t>DO NOT USE THIS CANDIDATE NUMBER.  </a:t>
            </a:r>
          </a:p>
          <a:p>
            <a:pPr marL="0" indent="0">
              <a:buNone/>
            </a:pPr>
            <a:r>
              <a:rPr lang="en-US" dirty="0" err="1"/>
              <a:t>ConsultIDs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Reason:  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223375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57292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Not Remove the Entry from the CVE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remain on the CVE List to reduce confusion</a:t>
            </a:r>
          </a:p>
          <a:p>
            <a:pPr lvl="1"/>
            <a:r>
              <a:rPr lang="en-US" dirty="0"/>
              <a:t>CVE IDs are used by many sources</a:t>
            </a:r>
          </a:p>
          <a:p>
            <a:pPr lvl="1"/>
            <a:r>
              <a:rPr lang="en-US" dirty="0"/>
              <a:t>Not all of the source will change the CVE ID they use</a:t>
            </a:r>
          </a:p>
          <a:p>
            <a:pPr lvl="1"/>
            <a:r>
              <a:rPr lang="en-US" dirty="0"/>
              <a:t>Having an entry that explains why the ID should not be used reduces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98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8126437" cy="868362"/>
          </a:xfrm>
        </p:spPr>
        <p:txBody>
          <a:bodyPr>
            <a:normAutofit/>
          </a:bodyPr>
          <a:lstStyle/>
          <a:p>
            <a:r>
              <a:rPr lang="en-US" dirty="0"/>
              <a:t>Examples of CVE IDs that Have Been Rejected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923" t="30922" r="3045" b="34957"/>
          <a:stretch/>
        </p:blipFill>
        <p:spPr bwMode="auto">
          <a:xfrm>
            <a:off x="609600" y="1329683"/>
            <a:ext cx="8229600" cy="241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6602" t="31455" r="3205" b="32824"/>
          <a:stretch/>
        </p:blipFill>
        <p:spPr bwMode="auto">
          <a:xfrm>
            <a:off x="609600" y="3740232"/>
            <a:ext cx="8229600" cy="2382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6876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independently fixable (fails CNT1)</a:t>
            </a:r>
          </a:p>
          <a:p>
            <a:r>
              <a:rPr lang="en-US" dirty="0"/>
              <a:t>Result of shared codebase, library, protocol, etc. (fails CNT3)</a:t>
            </a:r>
          </a:p>
          <a:p>
            <a:r>
              <a:rPr lang="en-US" dirty="0"/>
              <a:t>Duplicate assignment (fails INC5)</a:t>
            </a:r>
          </a:p>
          <a:p>
            <a:r>
              <a:rPr lang="en-US" dirty="0"/>
              <a:t>A typo in an advisory causes a duplicate assignment (fails INC5)</a:t>
            </a:r>
          </a:p>
        </p:txBody>
      </p:sp>
    </p:spTree>
    <p:extLst>
      <p:ext uri="{BB962C8B-B14F-4D97-AF65-F5344CB8AC3E}">
        <p14:creationId xmlns:p14="http://schemas.microsoft.com/office/powerpoint/2010/main" val="1155781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which CVE ID to associate with the issue</a:t>
            </a:r>
          </a:p>
          <a:p>
            <a:r>
              <a:rPr lang="en-US" dirty="0"/>
              <a:t>Merge the information from the other CVE IDs into chosen CVE ID</a:t>
            </a:r>
          </a:p>
          <a:p>
            <a:r>
              <a:rPr lang="en-US" dirty="0"/>
              <a:t>Update the CVE IDs that were not chosen with a REJECT Description that points to the chosen CVE ID as the correct one to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for Deciding which CVE ID to Keep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referenced identifier</a:t>
            </a:r>
          </a:p>
          <a:p>
            <a:r>
              <a:rPr lang="en-US" dirty="0"/>
              <a:t>Most authoritative source </a:t>
            </a:r>
          </a:p>
          <a:p>
            <a:pPr lvl="1"/>
            <a:r>
              <a:rPr lang="en-US" dirty="0"/>
              <a:t>Roughly prioritized as: vendor, coordinator, researcher</a:t>
            </a:r>
          </a:p>
          <a:p>
            <a:r>
              <a:rPr lang="en-US" dirty="0"/>
              <a:t>Longest public</a:t>
            </a:r>
          </a:p>
          <a:p>
            <a:r>
              <a:rPr lang="en-US" dirty="0"/>
              <a:t>Smallest numeric portion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5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Merged CVE ID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8366" t="36673" r="3525" b="25462"/>
          <a:stretch/>
        </p:blipFill>
        <p:spPr bwMode="auto">
          <a:xfrm>
            <a:off x="740070" y="1312521"/>
            <a:ext cx="7755344" cy="185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28205" t="36673" r="3205" b="31127"/>
          <a:stretch/>
        </p:blipFill>
        <p:spPr bwMode="auto">
          <a:xfrm>
            <a:off x="740070" y="3137423"/>
            <a:ext cx="7755344" cy="1562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28045" t="50686" r="3525" b="17710"/>
          <a:stretch/>
        </p:blipFill>
        <p:spPr bwMode="auto">
          <a:xfrm>
            <a:off x="740070" y="4660006"/>
            <a:ext cx="7755344" cy="1520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2554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interpedently fixable bugs (passes CNT1)</a:t>
            </a:r>
          </a:p>
          <a:p>
            <a:r>
              <a:rPr lang="en-US" dirty="0"/>
              <a:t>Does not share a codebase (fails CNT3)</a:t>
            </a:r>
          </a:p>
          <a:p>
            <a:r>
              <a:rPr lang="en-US" dirty="0"/>
              <a:t>Determined to be implementation specific (fails CNT3)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35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for splitting</a:t>
            </a:r>
          </a:p>
          <a:p>
            <a:pPr lvl="1"/>
            <a:r>
              <a:rPr lang="en-US" dirty="0"/>
              <a:t>Determine which vulnerability should be associated with the original CVE ID</a:t>
            </a:r>
          </a:p>
          <a:p>
            <a:pPr lvl="1"/>
            <a:r>
              <a:rPr lang="en-US" dirty="0"/>
              <a:t>Assign CVE IDs to the additional vulnerabilities</a:t>
            </a:r>
          </a:p>
          <a:p>
            <a:pPr lvl="1"/>
            <a:r>
              <a:rPr lang="en-US" dirty="0"/>
              <a:t>Include a NOTE pointing to the original CVE ID in the descriptions of the CVE Entries for the new CVE IDs</a:t>
            </a:r>
          </a:p>
          <a:p>
            <a:pPr lvl="1"/>
            <a:r>
              <a:rPr lang="en-US" dirty="0"/>
              <a:t>Update Description of the CVE Entry for the original CVE ID with a NOTE saying that the entry has been split and point to the additional CVE IDs</a:t>
            </a:r>
          </a:p>
          <a:p>
            <a:r>
              <a:rPr lang="en-US" dirty="0"/>
              <a:t>Process for determining which vulnerability gets the original ID</a:t>
            </a:r>
          </a:p>
          <a:p>
            <a:pPr lvl="1"/>
            <a:r>
              <a:rPr lang="en-US" dirty="0"/>
              <a:t>Most commonly associated vulnerability </a:t>
            </a:r>
          </a:p>
          <a:p>
            <a:pPr lvl="1"/>
            <a:r>
              <a:rPr lang="en-US" dirty="0"/>
              <a:t>Most severe risk </a:t>
            </a:r>
          </a:p>
          <a:p>
            <a:pPr lvl="1"/>
            <a:r>
              <a:rPr lang="en-US" dirty="0"/>
              <a:t>Broadest range of affected versions</a:t>
            </a:r>
          </a:p>
          <a:p>
            <a:pPr lvl="1"/>
            <a:r>
              <a:rPr lang="en-US" dirty="0"/>
              <a:t>Described first in initial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82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CVE ID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28045" t="50387" r="3365" b="14431"/>
          <a:stretch/>
        </p:blipFill>
        <p:spPr bwMode="auto">
          <a:xfrm>
            <a:off x="609600" y="1306790"/>
            <a:ext cx="8229600" cy="2268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8205" t="50388" r="3525" b="14728"/>
          <a:stretch/>
        </p:blipFill>
        <p:spPr bwMode="auto">
          <a:xfrm>
            <a:off x="609600" y="3575698"/>
            <a:ext cx="8229600" cy="25656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239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CNA Asks the Program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537855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       CNA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3274291" y="3408216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1273" y="2966466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4032476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Disputed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dispute when:</a:t>
            </a:r>
          </a:p>
          <a:p>
            <a:pPr lvl="1"/>
            <a:r>
              <a:rPr lang="en-US" dirty="0"/>
              <a:t>The CVE ID was assigned correctly using the </a:t>
            </a:r>
            <a:r>
              <a:rPr lang="en-US" i="1" dirty="0"/>
              <a:t>CNA Rules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An authoritative source questions the validity of the vulnerability</a:t>
            </a:r>
          </a:p>
          <a:p>
            <a:r>
              <a:rPr lang="en-US" dirty="0"/>
              <a:t>Process creating a dispute</a:t>
            </a:r>
          </a:p>
          <a:p>
            <a:pPr lvl="1"/>
            <a:r>
              <a:rPr lang="en-US" dirty="0"/>
              <a:t>Add “** DISPUTE **” to the beginning of the Description</a:t>
            </a:r>
          </a:p>
          <a:p>
            <a:pPr lvl="1"/>
            <a:r>
              <a:rPr lang="en-US" dirty="0"/>
              <a:t>Add a NOTE to the end of the Description explaining why the vulnerability is disputed</a:t>
            </a:r>
          </a:p>
        </p:txBody>
      </p:sp>
    </p:spTree>
    <p:extLst>
      <p:ext uri="{BB962C8B-B14F-4D97-AF65-F5344CB8AC3E}">
        <p14:creationId xmlns:p14="http://schemas.microsoft.com/office/powerpoint/2010/main" val="1156948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045" t="50088" r="3365" b="4891"/>
          <a:stretch/>
        </p:blipFill>
        <p:spPr bwMode="auto">
          <a:xfrm>
            <a:off x="609600" y="2060946"/>
            <a:ext cx="8229600" cy="2903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2807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Escalation</a:t>
            </a:r>
          </a:p>
        </p:txBody>
      </p:sp>
    </p:spTree>
    <p:extLst>
      <p:ext uri="{BB962C8B-B14F-4D97-AF65-F5344CB8AC3E}">
        <p14:creationId xmlns:p14="http://schemas.microsoft.com/office/powerpoint/2010/main" val="2214184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author CNA rejects the change or is unresponsive:</a:t>
            </a:r>
          </a:p>
          <a:p>
            <a:pPr lvl="1"/>
            <a:r>
              <a:rPr lang="en-US" dirty="0"/>
              <a:t>The requester can escalate to the appropriate Root CNA</a:t>
            </a:r>
          </a:p>
          <a:p>
            <a:pPr lvl="1"/>
            <a:r>
              <a:rPr lang="en-US" dirty="0"/>
              <a:t>The Root CNA requests the reasoning behind the Sub-CNA’s decision</a:t>
            </a:r>
          </a:p>
          <a:p>
            <a:pPr lvl="1"/>
            <a:r>
              <a:rPr lang="en-US" dirty="0"/>
              <a:t>The Root CNA determines which action is appropriate</a:t>
            </a:r>
          </a:p>
          <a:p>
            <a:pPr lvl="1"/>
            <a:r>
              <a:rPr lang="en-US" dirty="0"/>
              <a:t>The Root CNA informs the requester and the Sub-CNA of its decision</a:t>
            </a:r>
          </a:p>
        </p:txBody>
      </p:sp>
    </p:spTree>
    <p:extLst>
      <p:ext uri="{BB962C8B-B14F-4D97-AF65-F5344CB8AC3E}">
        <p14:creationId xmlns:p14="http://schemas.microsoft.com/office/powerpoint/2010/main" val="3122793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380667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contain a year in the ID</a:t>
            </a:r>
          </a:p>
          <a:p>
            <a:r>
              <a:rPr lang="en-US" dirty="0"/>
              <a:t>Unassigned CVE IDs for a give year expire at the end of the year</a:t>
            </a:r>
          </a:p>
          <a:p>
            <a:r>
              <a:rPr lang="en-US" dirty="0"/>
              <a:t>Each CNA is expected to tell their parent CNA which CVE IDs they did not use</a:t>
            </a:r>
          </a:p>
          <a:p>
            <a:r>
              <a:rPr lang="en-US" dirty="0"/>
              <a:t>The Program Root CNA will reject the CVE IDs that were not used</a:t>
            </a:r>
          </a:p>
        </p:txBody>
      </p:sp>
    </p:spTree>
    <p:extLst>
      <p:ext uri="{BB962C8B-B14F-4D97-AF65-F5344CB8AC3E}">
        <p14:creationId xmlns:p14="http://schemas.microsoft.com/office/powerpoint/2010/main" val="2644609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94802"/>
              </p:ext>
            </p:extLst>
          </p:nvPr>
        </p:nvGraphicFramePr>
        <p:xfrm>
          <a:off x="1316069" y="1397561"/>
          <a:ext cx="671649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4002157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5624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3471854" y="4550290"/>
            <a:ext cx="3905955" cy="1512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26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384943" y="3148573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973877" y="3148572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121379" y="3693518"/>
            <a:ext cx="28524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97956" y="2156178"/>
            <a:ext cx="2561279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 IDs unused in YYYY:</a:t>
            </a:r>
          </a:p>
          <a:p>
            <a:r>
              <a:rPr lang="en-US" dirty="0"/>
              <a:t>CVE-YYYY-1030</a:t>
            </a:r>
          </a:p>
          <a:p>
            <a:r>
              <a:rPr lang="en-US" dirty="0"/>
              <a:t>CVE-YYYY-1031</a:t>
            </a:r>
          </a:p>
          <a:p>
            <a:r>
              <a:rPr lang="en-US" dirty="0"/>
              <a:t>CVE-YYYY-1032</a:t>
            </a:r>
          </a:p>
          <a:p>
            <a:r>
              <a:rPr lang="en-US" dirty="0"/>
              <a:t>CVE-YYYY-1033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45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34068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178057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14" name="Scroll: Vertical 13"/>
          <p:cNvSpPr/>
          <p:nvPr/>
        </p:nvSpPr>
        <p:spPr>
          <a:xfrm>
            <a:off x="4913745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DO NOT USE THIS CANDIDATE NUMBER.  Consult: none.  Reason: The CNA or individual who requested this did not associated with any vulnerability during YYYY. Notes: none.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143022" y="3397956"/>
            <a:ext cx="1185334" cy="801511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684" y="145626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4372" y="150131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37245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635" t="22126" r="2725" b="33890"/>
          <a:stretch/>
        </p:blipFill>
        <p:spPr bwMode="auto">
          <a:xfrm>
            <a:off x="609600" y="1793441"/>
            <a:ext cx="8128000" cy="3157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170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 the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031347" y="3796143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325419" y="3796144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      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0092" y="152815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3061855" y="4341089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11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4326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croll: Vertical 3"/>
          <p:cNvSpPr/>
          <p:nvPr/>
        </p:nvSpPr>
        <p:spPr>
          <a:xfrm>
            <a:off x="461889" y="1803720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 NOT USE THIS CANDIDATE NUMBER. 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ConsultIDs</a:t>
            </a:r>
            <a:r>
              <a:rPr lang="en-US" sz="1600" dirty="0">
                <a:solidFill>
                  <a:schemeClr val="tx1"/>
                </a:solidFill>
              </a:rPr>
              <a:t>: CVE-YYYY-XXXX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Reason: This candidate is a duplicate of CVE-YYYY-XXXX. Notes: All CVE users should reference CVE-YYYY-XXXX instead of this candidate. All references and descriptions in this candidate have been removed to prevent accidental usage.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croll: Vertical 4"/>
          <p:cNvSpPr/>
          <p:nvPr/>
        </p:nvSpPr>
        <p:spPr>
          <a:xfrm>
            <a:off x="4766034" y="1803720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http://www.example.com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http://www.example.org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strike="sngStrike" dirty="0">
                <a:solidFill>
                  <a:schemeClr val="tx1"/>
                </a:solidFill>
              </a:rPr>
              <a:t>Vulnerability in Product A 1.0 allows attackers to do bad things via an attack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69889" y="2083275"/>
            <a:ext cx="3273778" cy="371773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5227853" y="4001976"/>
            <a:ext cx="3029526" cy="505689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4243667" y="3942144"/>
            <a:ext cx="984186" cy="312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5320216" y="3475501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4340" y="139285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Reject 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7817" y="139285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218982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Sub-CNAs Ask the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905522" y="4107142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2379" y="139912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cxnSp>
        <p:nvCxnSpPr>
          <p:cNvPr id="6" name="Connector: Elbow 5"/>
          <p:cNvCxnSpPr>
            <a:stCxn id="4" idx="3"/>
            <a:endCxn id="5" idx="1"/>
          </p:cNvCxnSpPr>
          <p:nvPr/>
        </p:nvCxnSpPr>
        <p:spPr>
          <a:xfrm>
            <a:off x="2484582" y="2254642"/>
            <a:ext cx="3420940" cy="2397446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" idx="3"/>
            <a:endCxn id="5" idx="1"/>
          </p:cNvCxnSpPr>
          <p:nvPr/>
        </p:nvCxnSpPr>
        <p:spPr>
          <a:xfrm>
            <a:off x="2484582" y="3793651"/>
            <a:ext cx="3420940" cy="858437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9" idx="3"/>
            <a:endCxn id="5" idx="1"/>
          </p:cNvCxnSpPr>
          <p:nvPr/>
        </p:nvCxnSpPr>
        <p:spPr>
          <a:xfrm flipV="1">
            <a:off x="2484582" y="4652088"/>
            <a:ext cx="3420940" cy="680572"/>
          </a:xfrm>
          <a:prstGeom prst="bentConnector3">
            <a:avLst>
              <a:gd name="adj1" fmla="val 20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5854" y="4313533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3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294555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CNA Provides the IDs to the Sub-CNAs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007123" y="4097906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7123" y="1401618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5991005" y="1401617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991004" y="2190955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988830" y="2959882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Connector: Elbow 24"/>
          <p:cNvCxnSpPr>
            <a:stCxn id="21" idx="1"/>
            <a:endCxn id="4" idx="3"/>
          </p:cNvCxnSpPr>
          <p:nvPr/>
        </p:nvCxnSpPr>
        <p:spPr>
          <a:xfrm rot="10800000" flipV="1">
            <a:off x="2484583" y="1786080"/>
            <a:ext cx="3506423" cy="468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22" idx="1"/>
            <a:endCxn id="7" idx="3"/>
          </p:cNvCxnSpPr>
          <p:nvPr/>
        </p:nvCxnSpPr>
        <p:spPr>
          <a:xfrm rot="10800000" flipV="1">
            <a:off x="2484582" y="2575419"/>
            <a:ext cx="3506422" cy="12182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  <a:endCxn id="9" idx="3"/>
          </p:cNvCxnSpPr>
          <p:nvPr/>
        </p:nvCxnSpPr>
        <p:spPr>
          <a:xfrm rot="10800000" flipV="1">
            <a:off x="2484582" y="3344346"/>
            <a:ext cx="3504248" cy="1988314"/>
          </a:xfrm>
          <a:prstGeom prst="bentConnector3">
            <a:avLst>
              <a:gd name="adj1" fmla="val 444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Sub-CNAs Have Their IDs to Assign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152073" y="170046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00712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3979" y="2894657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15207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152073" y="477847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01" y="1845295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208" y="3384304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208" y="4923313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046EF137D886814EA48E9F4D2AC65CA0" ma:contentTypeVersion="4" ma:contentTypeDescription="Materials and documents that contain MITRE authored content and other content directly attributable to MITRE and its work" ma:contentTypeScope="" ma:versionID="9e7c9f56b2734f566fdb5204fe796dc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3cfd81e-ca69-4211-966f-1b3244494c2d" targetNamespace="http://schemas.microsoft.com/office/2006/metadata/properties" ma:root="true" ma:fieldsID="2502f5ea607b95f7d2307a10387476b6" ns1:_="" ns2:_="" ns3:_="">
    <xsd:import namespace="http://schemas.microsoft.com/sharepoint/v3"/>
    <xsd:import namespace="http://schemas.microsoft.com/sharepoint/v3/fields"/>
    <xsd:import namespace="c3cfd81e-ca69-4211-966f-1b3244494c2d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fd81e-ca69-4211-966f-1b3244494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A65AD2E1-D25C-4989-A7E5-178B1A4BD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3cfd81e-ca69-4211-966f-1b3244494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4BE8BC-21DD-494E-8FAB-B2E9DD91F2E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7B6B16B2-404F-4040-9CA3-AFE4C059020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60E1BCA-B7C8-4D5D-A2B9-87067345F3DD}">
  <ds:schemaRefs>
    <ds:schemaRef ds:uri="c3cfd81e-ca69-4211-966f-1b3244494c2d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23372</TotalTime>
  <Words>2106</Words>
  <Application>Microsoft Office PowerPoint</Application>
  <PresentationFormat>On-screen Show (4:3)</PresentationFormat>
  <Paragraphs>488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Helvetica LT Std</vt:lpstr>
      <vt:lpstr>Verdana</vt:lpstr>
      <vt:lpstr>Wingdings</vt:lpstr>
      <vt:lpstr>Presentation6</vt:lpstr>
      <vt:lpstr>CNA Processes</vt:lpstr>
      <vt:lpstr>Outline</vt:lpstr>
      <vt:lpstr>Terms</vt:lpstr>
      <vt:lpstr>Getting a CVE ID Block</vt:lpstr>
      <vt:lpstr>Root CNA Asks the Program Root CNA for CVE IDs</vt:lpstr>
      <vt:lpstr>Program Root CNA Provide the IDs</vt:lpstr>
      <vt:lpstr>Sub-CNAs Ask the Root CNA for CVE IDs</vt:lpstr>
      <vt:lpstr>Root CNA Provides the IDs to the Sub-CNAs</vt:lpstr>
      <vt:lpstr>Sub-CNAs Have Their IDs to Assign</vt:lpstr>
      <vt:lpstr>Root CNA Needs More IDs</vt:lpstr>
      <vt:lpstr>Program Root CNA Provides More IDs</vt:lpstr>
      <vt:lpstr>What to Consider when Making a Request</vt:lpstr>
      <vt:lpstr>Contact Details Vary by CNA</vt:lpstr>
      <vt:lpstr>MITRE Form: Select Block ID Request</vt:lpstr>
      <vt:lpstr>MITRE Form: Fill in Contact Details</vt:lpstr>
      <vt:lpstr>MITRE Form: Fill in Request Details</vt:lpstr>
      <vt:lpstr>CVE ID Assignment</vt:lpstr>
      <vt:lpstr>Reporter Sends Vulnerability Information</vt:lpstr>
      <vt:lpstr>CNA Acknowledges Receipt</vt:lpstr>
      <vt:lpstr>CNA Counts the Number of Vulnerabilities</vt:lpstr>
      <vt:lpstr>CNA Decides Whether to Assign an ID</vt:lpstr>
      <vt:lpstr>CNA Records Assignments</vt:lpstr>
      <vt:lpstr>CNA Informs Reporter of Assignments</vt:lpstr>
      <vt:lpstr>Submitting Entries</vt:lpstr>
      <vt:lpstr>CNA Publishes Advisory with CVE Details</vt:lpstr>
      <vt:lpstr>CNA Formats Details as Required</vt:lpstr>
      <vt:lpstr>CNA Sends Formatted Details to Root CNA</vt:lpstr>
      <vt:lpstr>Root CNA Sends the Details to the Program Root CNA</vt:lpstr>
      <vt:lpstr>Program Root CNA Updates the Official CVE List</vt:lpstr>
      <vt:lpstr>Program Root CNA Publishes Updated CVE List</vt:lpstr>
      <vt:lpstr>Update CVE Entries</vt:lpstr>
      <vt:lpstr>PowerPoint Presentation</vt:lpstr>
      <vt:lpstr>Determine Responsible CNA</vt:lpstr>
      <vt:lpstr>PowerPoint Presentation</vt:lpstr>
      <vt:lpstr>PowerPoint Presentation</vt:lpstr>
      <vt:lpstr>Updating CVE Entries with Counting Issues</vt:lpstr>
      <vt:lpstr>Updating CVE Entries with Counting Issues</vt:lpstr>
      <vt:lpstr>Rejecting a CVE ID Outright</vt:lpstr>
      <vt:lpstr>Outright Reject Process</vt:lpstr>
      <vt:lpstr>Rejection Description Template</vt:lpstr>
      <vt:lpstr>Why Not Remove the Entry from the CVE List</vt:lpstr>
      <vt:lpstr>Examples of CVE IDs that Have Been Rejected</vt:lpstr>
      <vt:lpstr>Merging CVE Entries</vt:lpstr>
      <vt:lpstr>Process for Merging CVE Entries</vt:lpstr>
      <vt:lpstr>Process for Deciding which CVE ID to Keep</vt:lpstr>
      <vt:lpstr>Example of a Merged CVE ID</vt:lpstr>
      <vt:lpstr>Splitting CVE Entries</vt:lpstr>
      <vt:lpstr>Splitting CVE IDs</vt:lpstr>
      <vt:lpstr>Split CVE ID Example</vt:lpstr>
      <vt:lpstr>Disputed CVE Entries</vt:lpstr>
      <vt:lpstr>Dispute Example</vt:lpstr>
      <vt:lpstr>Escalation</vt:lpstr>
      <vt:lpstr>Escalation Process</vt:lpstr>
      <vt:lpstr>CVE ID Expiration</vt:lpstr>
      <vt:lpstr>CVE ID Expiration</vt:lpstr>
      <vt:lpstr>CNA Records Assignments</vt:lpstr>
      <vt:lpstr>PowerPoint Presentation</vt:lpstr>
      <vt:lpstr>Program Root CNA Updates the Official CVE List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PowerPoint Template</dc:title>
  <dc:creator>Evans, Jonathan L.</dc:creator>
  <cp:lastModifiedBy>Roberge Jr., Robert J</cp:lastModifiedBy>
  <cp:revision>142</cp:revision>
  <dcterms:created xsi:type="dcterms:W3CDTF">2017-05-01T12:30:03Z</dcterms:created>
  <dcterms:modified xsi:type="dcterms:W3CDTF">2019-02-05T01:59:44Z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0x010100823A99C636F7423283FB0D200866C61300046EF137D886814EA48E9F4D2AC65CA0</vt:lpwstr>
  </property>
  <property fmtid="{D5CDD505-2E9C-101B-9397-08002B2CF9AE}" pid="3" name="Order">
    <vt:r8>6900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TemplateUrl">
    <vt:lpwstr/>
  </property>
</Properties>
</file>