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5"/>
  </p:sldMasterIdLst>
  <p:notesMasterIdLst>
    <p:notesMasterId r:id="rId47"/>
  </p:notesMasterIdLst>
  <p:sldIdLst>
    <p:sldId id="256" r:id="rId6"/>
    <p:sldId id="282" r:id="rId7"/>
    <p:sldId id="298" r:id="rId8"/>
    <p:sldId id="295" r:id="rId9"/>
    <p:sldId id="296" r:id="rId10"/>
    <p:sldId id="297" r:id="rId11"/>
    <p:sldId id="280" r:id="rId12"/>
    <p:sldId id="257" r:id="rId13"/>
    <p:sldId id="285" r:id="rId14"/>
    <p:sldId id="283" r:id="rId15"/>
    <p:sldId id="265" r:id="rId16"/>
    <p:sldId id="284" r:id="rId17"/>
    <p:sldId id="258" r:id="rId18"/>
    <p:sldId id="267" r:id="rId19"/>
    <p:sldId id="268" r:id="rId20"/>
    <p:sldId id="269" r:id="rId21"/>
    <p:sldId id="270" r:id="rId22"/>
    <p:sldId id="271" r:id="rId23"/>
    <p:sldId id="272" r:id="rId24"/>
    <p:sldId id="275" r:id="rId25"/>
    <p:sldId id="273" r:id="rId26"/>
    <p:sldId id="276" r:id="rId27"/>
    <p:sldId id="278" r:id="rId28"/>
    <p:sldId id="266" r:id="rId29"/>
    <p:sldId id="306" r:id="rId30"/>
    <p:sldId id="262" r:id="rId31"/>
    <p:sldId id="299" r:id="rId32"/>
    <p:sldId id="260" r:id="rId33"/>
    <p:sldId id="307" r:id="rId34"/>
    <p:sldId id="263" r:id="rId35"/>
    <p:sldId id="286" r:id="rId36"/>
    <p:sldId id="287" r:id="rId37"/>
    <p:sldId id="288" r:id="rId38"/>
    <p:sldId id="301" r:id="rId39"/>
    <p:sldId id="290" r:id="rId40"/>
    <p:sldId id="291" r:id="rId41"/>
    <p:sldId id="303" r:id="rId42"/>
    <p:sldId id="302" r:id="rId43"/>
    <p:sldId id="304" r:id="rId44"/>
    <p:sldId id="305" r:id="rId45"/>
    <p:sldId id="294"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os="575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al, Christine L." initials="DCL" lastIdx="12" clrIdx="0">
    <p:extLst>
      <p:ext uri="{19B8F6BF-5375-455C-9EA6-DF929625EA0E}">
        <p15:presenceInfo xmlns:p15="http://schemas.microsoft.com/office/powerpoint/2012/main" userId="S-1-5-21-1940666338-227100268-1349548132-4966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713" autoAdjust="0"/>
    <p:restoredTop sz="89737" autoAdjust="0"/>
  </p:normalViewPr>
  <p:slideViewPr>
    <p:cSldViewPr snapToGrid="0">
      <p:cViewPr varScale="1">
        <p:scale>
          <a:sx n="77" d="100"/>
          <a:sy n="77" d="100"/>
        </p:scale>
        <p:origin x="1387" y="62"/>
      </p:cViewPr>
      <p:guideLst>
        <p:guide orient="horz"/>
        <p:guide pos="5759"/>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commentAuthors" Target="commentAuthors.xml"/><Relationship Id="rId8" Type="http://schemas.openxmlformats.org/officeDocument/2006/relationships/slide" Target="slides/slide3.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8A5AB8-C75E-4242-AC76-9DAE875A82E7}" type="datetimeFigureOut">
              <a:rPr lang="en-US" smtClean="0"/>
              <a:t>2/22/2019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6DA38A-5B6D-4B73-8631-E3ACB22184B3}" type="slidenum">
              <a:rPr lang="en-US" smtClean="0"/>
              <a:t>‹#›</a:t>
            </a:fld>
            <a:endParaRPr lang="en-US"/>
          </a:p>
        </p:txBody>
      </p:sp>
    </p:spTree>
    <p:extLst>
      <p:ext uri="{BB962C8B-B14F-4D97-AF65-F5344CB8AC3E}">
        <p14:creationId xmlns:p14="http://schemas.microsoft.com/office/powerpoint/2010/main" val="3652258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Root CNA and Primary</a:t>
            </a:r>
            <a:r>
              <a:rPr lang="en-US" baseline="0" dirty="0"/>
              <a:t> CNA are defined in Governance section.</a:t>
            </a:r>
          </a:p>
          <a:p>
            <a:endParaRPr lang="en-US" dirty="0"/>
          </a:p>
        </p:txBody>
      </p:sp>
      <p:sp>
        <p:nvSpPr>
          <p:cNvPr id="4" name="Slide Number Placeholder 3"/>
          <p:cNvSpPr>
            <a:spLocks noGrp="1"/>
          </p:cNvSpPr>
          <p:nvPr>
            <p:ph type="sldNum" sz="quarter" idx="10"/>
          </p:nvPr>
        </p:nvSpPr>
        <p:spPr/>
        <p:txBody>
          <a:bodyPr/>
          <a:lstStyle/>
          <a:p>
            <a:fld id="{6FCCDFB8-CE1E-4CEA-A9A7-0392F69410F3}" type="slidenum">
              <a:rPr lang="en-US" smtClean="0"/>
              <a:t>6</a:t>
            </a:fld>
            <a:endParaRPr lang="en-US"/>
          </a:p>
        </p:txBody>
      </p:sp>
    </p:spTree>
    <p:extLst>
      <p:ext uri="{BB962C8B-B14F-4D97-AF65-F5344CB8AC3E}">
        <p14:creationId xmlns:p14="http://schemas.microsoft.com/office/powerpoint/2010/main" val="683371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http://cve.mitre.org/cve/request_id.html#cna_coverage.html</a:t>
            </a:r>
          </a:p>
        </p:txBody>
      </p:sp>
      <p:sp>
        <p:nvSpPr>
          <p:cNvPr id="4" name="Slide Number Placeholder 3"/>
          <p:cNvSpPr>
            <a:spLocks noGrp="1"/>
          </p:cNvSpPr>
          <p:nvPr>
            <p:ph type="sldNum" sz="quarter" idx="10"/>
          </p:nvPr>
        </p:nvSpPr>
        <p:spPr/>
        <p:txBody>
          <a:bodyPr/>
          <a:lstStyle/>
          <a:p>
            <a:fld id="{D26DA38A-5B6D-4B73-8631-E3ACB22184B3}" type="slidenum">
              <a:rPr lang="en-US" smtClean="0"/>
              <a:t>19</a:t>
            </a:fld>
            <a:endParaRPr lang="en-US"/>
          </a:p>
        </p:txBody>
      </p:sp>
    </p:spTree>
    <p:extLst>
      <p:ext uri="{BB962C8B-B14F-4D97-AF65-F5344CB8AC3E}">
        <p14:creationId xmlns:p14="http://schemas.microsoft.com/office/powerpoint/2010/main" val="2827915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http://www.cert.org/vulnerability-analysis/vul-disclosure.cfm?</a:t>
            </a:r>
          </a:p>
          <a:p>
            <a:r>
              <a:rPr lang="en-US" dirty="0"/>
              <a:t>https://www.enisa.europa.eu/publications/vulnerability-disclosure/at_download/fullReport</a:t>
            </a:r>
          </a:p>
          <a:p>
            <a:r>
              <a:rPr lang="en-US" dirty="0"/>
              <a:t>https://www.iso.org/standard/45170.html</a:t>
            </a:r>
          </a:p>
          <a:p>
            <a:r>
              <a:rPr lang="en-US" dirty="0"/>
              <a:t>https://www.ntia.doc.gov/files/ntia/publications/ntia_vuln_disclosure_early_stage_template.pdf</a:t>
            </a:r>
          </a:p>
          <a:p>
            <a:r>
              <a:rPr lang="en-US" dirty="0"/>
              <a:t>https://github.com/bugcrowd/disclosure-policy</a:t>
            </a:r>
          </a:p>
        </p:txBody>
      </p:sp>
      <p:sp>
        <p:nvSpPr>
          <p:cNvPr id="4" name="Slide Number Placeholder 3"/>
          <p:cNvSpPr>
            <a:spLocks noGrp="1"/>
          </p:cNvSpPr>
          <p:nvPr>
            <p:ph type="sldNum" sz="quarter" idx="10"/>
          </p:nvPr>
        </p:nvSpPr>
        <p:spPr/>
        <p:txBody>
          <a:bodyPr/>
          <a:lstStyle/>
          <a:p>
            <a:fld id="{D26DA38A-5B6D-4B73-8631-E3ACB22184B3}" type="slidenum">
              <a:rPr lang="en-US" smtClean="0"/>
              <a:t>21</a:t>
            </a:fld>
            <a:endParaRPr lang="en-US"/>
          </a:p>
        </p:txBody>
      </p:sp>
    </p:spTree>
    <p:extLst>
      <p:ext uri="{BB962C8B-B14F-4D97-AF65-F5344CB8AC3E}">
        <p14:creationId xmlns:p14="http://schemas.microsoft.com/office/powerpoint/2010/main" val="2584590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6DA38A-5B6D-4B73-8631-E3ACB22184B3}" type="slidenum">
              <a:rPr lang="en-US" smtClean="0"/>
              <a:t>24</a:t>
            </a:fld>
            <a:endParaRPr lang="en-US"/>
          </a:p>
        </p:txBody>
      </p:sp>
    </p:spTree>
    <p:extLst>
      <p:ext uri="{BB962C8B-B14F-4D97-AF65-F5344CB8AC3E}">
        <p14:creationId xmlns:p14="http://schemas.microsoft.com/office/powerpoint/2010/main" val="35122288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6DA38A-5B6D-4B73-8631-E3ACB22184B3}" type="slidenum">
              <a:rPr lang="en-US" smtClean="0"/>
              <a:t>29</a:t>
            </a:fld>
            <a:endParaRPr lang="en-US"/>
          </a:p>
        </p:txBody>
      </p:sp>
    </p:spTree>
    <p:extLst>
      <p:ext uri="{BB962C8B-B14F-4D97-AF65-F5344CB8AC3E}">
        <p14:creationId xmlns:p14="http://schemas.microsoft.com/office/powerpoint/2010/main" val="34576089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s://www.dhs.gov/network-security-deployment" TargetMode="External"/><Relationship Id="rId7" Type="http://schemas.openxmlformats.org/officeDocument/2006/relationships/hyperlink" Target="https://www.mitre.org/" TargetMode="External"/><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hyperlink" Target="https://www.dhs.gov/" TargetMode="External"/><Relationship Id="rId5" Type="http://schemas.openxmlformats.org/officeDocument/2006/relationships/hyperlink" Target="https://www.dhs.gov/cisa/cybersecurity-division/" TargetMode="External"/><Relationship Id="rId4" Type="http://schemas.openxmlformats.org/officeDocument/2006/relationships/hyperlink" Target="https://www.dhs.gov/national-cybersecurity-and-communications-integration-cente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www.us-cert.gov/" TargetMode="External"/><Relationship Id="rId2" Type="http://schemas.openxmlformats.org/officeDocument/2006/relationships/image" Target="../media/image2.gif"/><Relationship Id="rId1" Type="http://schemas.openxmlformats.org/officeDocument/2006/relationships/slideMaster" Target="../slideMasters/slideMaster1.xml"/><Relationship Id="rId6" Type="http://schemas.openxmlformats.org/officeDocument/2006/relationships/hyperlink" Target="http://www.mitre.org/" TargetMode="External"/><Relationship Id="rId5" Type="http://schemas.openxmlformats.org/officeDocument/2006/relationships/hyperlink" Target="http://www.dhs.gov/" TargetMode="External"/><Relationship Id="rId4" Type="http://schemas.openxmlformats.org/officeDocument/2006/relationships/hyperlink" Target="http://www.dhs.gov/office-cybersecurity-and-communications/" TargetMode="External"/></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www.dhs.gov/network-security-deployment" TargetMode="External"/><Relationship Id="rId7" Type="http://schemas.openxmlformats.org/officeDocument/2006/relationships/hyperlink" Target="https://www.mitre.org/" TargetMode="External"/><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hyperlink" Target="https://www.dhs.gov/" TargetMode="External"/><Relationship Id="rId5" Type="http://schemas.openxmlformats.org/officeDocument/2006/relationships/hyperlink" Target="https://www.dhs.gov/cisa/cybersecurity-division/" TargetMode="External"/><Relationship Id="rId4" Type="http://schemas.openxmlformats.org/officeDocument/2006/relationships/hyperlink" Target="https://www.dhs.gov/national-cybersecurity-and-communications-integration-center"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www.dhs.gov/network-security-deployment" TargetMode="External"/><Relationship Id="rId7" Type="http://schemas.openxmlformats.org/officeDocument/2006/relationships/hyperlink" Target="https://www.mitre.org/" TargetMode="External"/><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hyperlink" Target="https://www.dhs.gov/" TargetMode="External"/><Relationship Id="rId5" Type="http://schemas.openxmlformats.org/officeDocument/2006/relationships/hyperlink" Target="https://www.dhs.gov/cisa/cybersecurity-division/" TargetMode="External"/><Relationship Id="rId4" Type="http://schemas.openxmlformats.org/officeDocument/2006/relationships/hyperlink" Target="https://www.dhs.gov/national-cybersecurity-and-communications-integration-cente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8" name="Rectangle 4"/>
          <p:cNvSpPr>
            <a:spLocks noGrp="1" noChangeArrowheads="1"/>
          </p:cNvSpPr>
          <p:nvPr>
            <p:ph type="subTitle" idx="1" hasCustomPrompt="1"/>
          </p:nvPr>
        </p:nvSpPr>
        <p:spPr>
          <a:xfrm>
            <a:off x="783117" y="2568939"/>
            <a:ext cx="2554888" cy="389922"/>
          </a:xfrm>
        </p:spPr>
        <p:txBody>
          <a:bodyPr/>
          <a:lstStyle>
            <a:lvl1pPr marL="0" indent="0">
              <a:buFont typeface="Wingdings" pitchFamily="2" charset="2"/>
              <a:buNone/>
              <a:defRPr b="1" spc="300" baseline="0">
                <a:solidFill>
                  <a:schemeClr val="tx2"/>
                </a:solidFill>
                <a:latin typeface="Helvetica LT Std" pitchFamily="34" charset="0"/>
                <a:cs typeface="Calibri" pitchFamily="34" charset="0"/>
              </a:defRPr>
            </a:lvl1pPr>
          </a:lstStyle>
          <a:p>
            <a:r>
              <a:rPr lang="en-US" altLang="en-US" dirty="0"/>
              <a:t>Author</a:t>
            </a:r>
          </a:p>
        </p:txBody>
      </p:sp>
      <p:sp>
        <p:nvSpPr>
          <p:cNvPr id="9" name="Rectangle 9"/>
          <p:cNvSpPr>
            <a:spLocks noGrp="1" noChangeArrowheads="1"/>
          </p:cNvSpPr>
          <p:nvPr>
            <p:ph type="ctrTitle" sz="quarter" hasCustomPrompt="1"/>
          </p:nvPr>
        </p:nvSpPr>
        <p:spPr>
          <a:xfrm>
            <a:off x="757146" y="368932"/>
            <a:ext cx="7246620" cy="1981200"/>
          </a:xfrm>
        </p:spPr>
        <p:txBody>
          <a:bodyPr anchor="b" anchorCtr="0">
            <a:normAutofit/>
          </a:bodyPr>
          <a:lstStyle>
            <a:lvl1pPr algn="l">
              <a:lnSpc>
                <a:spcPts val="4400"/>
              </a:lnSpc>
              <a:defRPr sz="4000" b="1">
                <a:solidFill>
                  <a:schemeClr val="tx2"/>
                </a:solidFill>
                <a:latin typeface="Helvetica LT Std" pitchFamily="34" charset="0"/>
                <a:cs typeface="Times New Roman" pitchFamily="18" charset="0"/>
              </a:defRPr>
            </a:lvl1pPr>
          </a:lstStyle>
          <a:p>
            <a:r>
              <a:rPr lang="en-US" dirty="0"/>
              <a:t>Title here</a:t>
            </a:r>
          </a:p>
        </p:txBody>
      </p:sp>
      <p:sp>
        <p:nvSpPr>
          <p:cNvPr id="12" name="Rectangle 11"/>
          <p:cNvSpPr/>
          <p:nvPr/>
        </p:nvSpPr>
        <p:spPr bwMode="auto">
          <a:xfrm>
            <a:off x="0" y="0"/>
            <a:ext cx="407324" cy="2398143"/>
          </a:xfrm>
          <a:prstGeom prst="rect">
            <a:avLst/>
          </a:prstGeom>
          <a:solidFill>
            <a:srgbClr val="D0D2C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cxnSp>
        <p:nvCxnSpPr>
          <p:cNvPr id="15" name="Straight Connector 14"/>
          <p:cNvCxnSpPr/>
          <p:nvPr/>
        </p:nvCxnSpPr>
        <p:spPr bwMode="auto">
          <a:xfrm>
            <a:off x="823649" y="2448468"/>
            <a:ext cx="7944793" cy="0"/>
          </a:xfrm>
          <a:prstGeom prst="line">
            <a:avLst/>
          </a:prstGeom>
          <a:solidFill>
            <a:srgbClr val="FFCC99"/>
          </a:solidFill>
          <a:ln w="12700" cap="flat" cmpd="sng" algn="ctr">
            <a:solidFill>
              <a:srgbClr val="C1CD23"/>
            </a:solidFill>
            <a:prstDash val="solid"/>
            <a:round/>
            <a:headEnd type="none" w="med" len="med"/>
            <a:tailEnd type="none" w="med" len="med"/>
          </a:ln>
          <a:effectLst/>
        </p:spPr>
      </p:cxnSp>
      <p:sp>
        <p:nvSpPr>
          <p:cNvPr id="14" name="Rectangle 13"/>
          <p:cNvSpPr/>
          <p:nvPr/>
        </p:nvSpPr>
        <p:spPr bwMode="auto">
          <a:xfrm>
            <a:off x="0" y="2510287"/>
            <a:ext cx="407324" cy="4347713"/>
          </a:xfrm>
          <a:prstGeom prst="rect">
            <a:avLst/>
          </a:prstGeom>
          <a:solidFill>
            <a:srgbClr val="706C6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pic>
        <p:nvPicPr>
          <p:cNvPr id="11" name="Picture 10">
            <a:extLst>
              <a:ext uri="{FF2B5EF4-FFF2-40B4-BE49-F238E27FC236}">
                <a16:creationId xmlns:a16="http://schemas.microsoft.com/office/drawing/2014/main" id="{4431EE9E-871D-4417-AE49-F07F4743822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8308" y="6209056"/>
            <a:ext cx="1177735" cy="634662"/>
          </a:xfrm>
          <a:prstGeom prst="rect">
            <a:avLst/>
          </a:prstGeom>
        </p:spPr>
      </p:pic>
      <p:sp>
        <p:nvSpPr>
          <p:cNvPr id="17" name="Text Box 34">
            <a:extLst>
              <a:ext uri="{FF2B5EF4-FFF2-40B4-BE49-F238E27FC236}">
                <a16:creationId xmlns:a16="http://schemas.microsoft.com/office/drawing/2014/main" id="{F2A17C2D-B5A6-4461-85BF-FA227916D7BC}"/>
              </a:ext>
            </a:extLst>
          </p:cNvPr>
          <p:cNvSpPr txBox="1">
            <a:spLocks noChangeArrowheads="1"/>
          </p:cNvSpPr>
          <p:nvPr userDrawn="1"/>
        </p:nvSpPr>
        <p:spPr bwMode="auto">
          <a:xfrm>
            <a:off x="2489982" y="6353061"/>
            <a:ext cx="6430416" cy="369332"/>
          </a:xfrm>
          <a:prstGeom prst="rect">
            <a:avLst/>
          </a:prstGeom>
          <a:noFill/>
          <a:ln w="9525">
            <a:noFill/>
            <a:miter lim="800000"/>
            <a:headEnd/>
            <a:tailEnd/>
          </a:ln>
          <a:effectLst/>
        </p:spPr>
        <p:txBody>
          <a:bodyPr wrap="square" lIns="45720" rIns="45720">
            <a:spAutoFit/>
          </a:bodyPr>
          <a:lstStyle/>
          <a:p>
            <a:pPr algn="l" eaLnBrk="0" hangingPunct="0">
              <a:defRPr/>
            </a:pPr>
            <a:r>
              <a:rPr lang="en-US" sz="900" dirty="0"/>
              <a:t>CVE is sponsored by </a:t>
            </a:r>
            <a:r>
              <a:rPr lang="en-US" sz="900" dirty="0">
                <a:hlinkClick r:id="rId3"/>
              </a:rPr>
              <a:t>NSD</a:t>
            </a:r>
            <a:r>
              <a:rPr lang="en-US" sz="900" dirty="0"/>
              <a:t>, </a:t>
            </a:r>
            <a:r>
              <a:rPr lang="en-US" sz="900" dirty="0">
                <a:hlinkClick r:id="rId4"/>
              </a:rPr>
              <a:t>NCCIC</a:t>
            </a:r>
            <a:r>
              <a:rPr lang="en-US" sz="900" dirty="0"/>
              <a:t> in </a:t>
            </a:r>
            <a:r>
              <a:rPr lang="en-US" sz="900" dirty="0">
                <a:hlinkClick r:id="rId5"/>
              </a:rPr>
              <a:t>CISA</a:t>
            </a:r>
            <a:r>
              <a:rPr lang="en-US" sz="900" dirty="0"/>
              <a:t>’s Cybersecurity Division at the </a:t>
            </a:r>
            <a:r>
              <a:rPr lang="en-US" sz="900" dirty="0">
                <a:hlinkClick r:id="rId6"/>
              </a:rPr>
              <a:t>U.S. Department of Homeland Security</a:t>
            </a:r>
            <a:r>
              <a:rPr lang="en-US" sz="900" dirty="0"/>
              <a:t>. Copyright © 1999–2019, </a:t>
            </a:r>
            <a:r>
              <a:rPr lang="en-US" sz="900" dirty="0">
                <a:hlinkClick r:id="rId7"/>
              </a:rPr>
              <a:t>The MITRE Corporation</a:t>
            </a:r>
            <a:r>
              <a:rPr lang="en-US" sz="900" dirty="0"/>
              <a:t>. CVE and the CVE logo are registered trademarks of The MITRE Corporation.</a:t>
            </a:r>
            <a:endParaRPr lang="en-US" altLang="en-US" sz="900" b="0" u="none" baseline="0" dirty="0">
              <a:solidFill>
                <a:schemeClr val="tx1"/>
              </a:solidFill>
              <a:cs typeface="+mn-cs"/>
            </a:endParaRPr>
          </a:p>
        </p:txBody>
      </p:sp>
    </p:spTree>
    <p:extLst>
      <p:ext uri="{BB962C8B-B14F-4D97-AF65-F5344CB8AC3E}">
        <p14:creationId xmlns:p14="http://schemas.microsoft.com/office/powerpoint/2010/main" val="1035543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609600" y="274638"/>
            <a:ext cx="6996545" cy="868362"/>
          </a:xfrm>
          <a:prstGeom prst="rect">
            <a:avLst/>
          </a:prstGeom>
        </p:spPr>
        <p:txBody>
          <a:bodyPr vert="horz" lIns="91440" tIns="45720" rIns="91440" bIns="45720" rtlCol="0" anchor="ctr" anchorCtr="0">
            <a:normAutofit/>
          </a:bodyPr>
          <a:lstStyle>
            <a:lvl1pPr>
              <a:lnSpc>
                <a:spcPts val="3200"/>
              </a:lnSpc>
              <a:defRPr>
                <a:solidFill>
                  <a:schemeClr val="tx2"/>
                </a:solidFill>
                <a:latin typeface="Helvetica LT Std" pitchFamily="34" charset="0"/>
                <a:ea typeface="Verdana" pitchFamily="34" charset="0"/>
                <a:cs typeface="Verdana" pitchFamily="34" charset="0"/>
              </a:defRPr>
            </a:lvl1pPr>
          </a:lstStyle>
          <a:p>
            <a:r>
              <a:rPr lang="en-US"/>
              <a:t>Click to edit Master title style</a:t>
            </a:r>
          </a:p>
        </p:txBody>
      </p:sp>
      <p:sp>
        <p:nvSpPr>
          <p:cNvPr id="8" name="Text Placeholder 2"/>
          <p:cNvSpPr>
            <a:spLocks noGrp="1"/>
          </p:cNvSpPr>
          <p:nvPr>
            <p:ph idx="1"/>
          </p:nvPr>
        </p:nvSpPr>
        <p:spPr>
          <a:xfrm>
            <a:off x="609600" y="1447800"/>
            <a:ext cx="8229600" cy="4589745"/>
          </a:xfrm>
          <a:prstGeom prst="rect">
            <a:avLst/>
          </a:prstGeom>
        </p:spPr>
        <p:txBody>
          <a:bodyPr vert="horz" lIns="91440" tIns="45720" rIns="91440" bIns="45720" rtlCol="0">
            <a:normAutofit/>
          </a:bodyPr>
          <a:lstStyle>
            <a:lvl1pPr>
              <a:spcAft>
                <a:spcPts val="600"/>
              </a:spcAft>
              <a:defRPr sz="2000">
                <a:solidFill>
                  <a:schemeClr val="tx1"/>
                </a:solidFill>
                <a:latin typeface="Helvetica LT Std" pitchFamily="34" charset="0"/>
                <a:ea typeface="Verdana" pitchFamily="34" charset="0"/>
                <a:cs typeface="Verdana" pitchFamily="34" charset="0"/>
              </a:defRPr>
            </a:lvl1pPr>
            <a:lvl2pPr>
              <a:spcAft>
                <a:spcPts val="600"/>
              </a:spcAft>
              <a:defRPr sz="2000">
                <a:solidFill>
                  <a:schemeClr val="tx1"/>
                </a:solidFill>
                <a:latin typeface="Helvetica LT Std" pitchFamily="34" charset="0"/>
                <a:ea typeface="Verdana" pitchFamily="34" charset="0"/>
                <a:cs typeface="Verdana" pitchFamily="34" charset="0"/>
              </a:defRPr>
            </a:lvl2pPr>
            <a:lvl3pPr>
              <a:spcAft>
                <a:spcPts val="600"/>
              </a:spcAft>
              <a:defRPr sz="1800">
                <a:solidFill>
                  <a:schemeClr val="tx1"/>
                </a:solidFill>
                <a:latin typeface="Helvetica LT Std" pitchFamily="34" charset="0"/>
                <a:ea typeface="Verdana" pitchFamily="34" charset="0"/>
                <a:cs typeface="Verdana" pitchFamily="34" charset="0"/>
              </a:defRPr>
            </a:lvl3pPr>
          </a:lstStyle>
          <a:p>
            <a:pPr lvl="0"/>
            <a:r>
              <a:rPr lang="en-US"/>
              <a:t>Edit Master text styles</a:t>
            </a:r>
          </a:p>
          <a:p>
            <a:pPr lvl="1"/>
            <a:r>
              <a:rPr lang="en-US"/>
              <a:t>Second level</a:t>
            </a:r>
          </a:p>
          <a:p>
            <a:pPr lvl="2"/>
            <a:r>
              <a:rPr lang="en-US"/>
              <a:t>Third level</a:t>
            </a:r>
          </a:p>
        </p:txBody>
      </p:sp>
      <p:sp>
        <p:nvSpPr>
          <p:cNvPr id="10" name="Slide Number Placeholder 5"/>
          <p:cNvSpPr>
            <a:spLocks noGrp="1"/>
          </p:cNvSpPr>
          <p:nvPr>
            <p:ph type="sldNum" sz="quarter" idx="4"/>
          </p:nvPr>
        </p:nvSpPr>
        <p:spPr>
          <a:xfrm>
            <a:off x="8343434" y="6126163"/>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spTree>
    <p:extLst>
      <p:ext uri="{BB962C8B-B14F-4D97-AF65-F5344CB8AC3E}">
        <p14:creationId xmlns:p14="http://schemas.microsoft.com/office/powerpoint/2010/main" val="1209665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Alternate_Title_Slide">
    <p:spTree>
      <p:nvGrpSpPr>
        <p:cNvPr id="1" name=""/>
        <p:cNvGrpSpPr/>
        <p:nvPr/>
      </p:nvGrpSpPr>
      <p:grpSpPr>
        <a:xfrm>
          <a:off x="0" y="0"/>
          <a:ext cx="0" cy="0"/>
          <a:chOff x="0" y="0"/>
          <a:chExt cx="0" cy="0"/>
        </a:xfrm>
      </p:grpSpPr>
      <p:sp>
        <p:nvSpPr>
          <p:cNvPr id="17" name="Rectangle 16"/>
          <p:cNvSpPr/>
          <p:nvPr/>
        </p:nvSpPr>
        <p:spPr>
          <a:xfrm>
            <a:off x="824245" y="4025438"/>
            <a:ext cx="7946694" cy="1371600"/>
          </a:xfrm>
          <a:prstGeom prst="rect">
            <a:avLst/>
          </a:prstGeom>
          <a:noFill/>
          <a:ln w="6350">
            <a:solidFill>
              <a:schemeClr val="tx1">
                <a:lumMod val="75000"/>
                <a:lumOff val="2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7443293" y="4083050"/>
            <a:ext cx="1271016" cy="1271016"/>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874246" y="4083050"/>
            <a:ext cx="1271016" cy="1271016"/>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2188055" y="4083050"/>
            <a:ext cx="1271016" cy="1271016"/>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3501864" y="4083050"/>
            <a:ext cx="1271016" cy="1271016"/>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4815673" y="4083050"/>
            <a:ext cx="1271016" cy="1271016"/>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6129482" y="4083050"/>
            <a:ext cx="1271016" cy="1271016"/>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4"/>
          <p:cNvSpPr>
            <a:spLocks noGrp="1" noChangeArrowheads="1"/>
          </p:cNvSpPr>
          <p:nvPr>
            <p:ph type="subTitle" idx="1" hasCustomPrompt="1"/>
          </p:nvPr>
        </p:nvSpPr>
        <p:spPr>
          <a:xfrm>
            <a:off x="783116" y="2568939"/>
            <a:ext cx="4602163" cy="389922"/>
          </a:xfrm>
        </p:spPr>
        <p:txBody>
          <a:bodyPr/>
          <a:lstStyle>
            <a:lvl1pPr marL="0" indent="0">
              <a:buFont typeface="Wingdings" pitchFamily="2" charset="2"/>
              <a:buNone/>
              <a:defRPr b="1" spc="0" baseline="0">
                <a:solidFill>
                  <a:schemeClr val="tx2"/>
                </a:solidFill>
                <a:latin typeface="Helvetica LT Std" pitchFamily="34" charset="0"/>
                <a:cs typeface="Calibri" pitchFamily="34" charset="0"/>
              </a:defRPr>
            </a:lvl1pPr>
          </a:lstStyle>
          <a:p>
            <a:r>
              <a:rPr lang="en-US" altLang="en-US" dirty="0"/>
              <a:t>Author</a:t>
            </a:r>
          </a:p>
        </p:txBody>
      </p:sp>
      <p:sp>
        <p:nvSpPr>
          <p:cNvPr id="9" name="Rectangle 9"/>
          <p:cNvSpPr>
            <a:spLocks noGrp="1" noChangeArrowheads="1"/>
          </p:cNvSpPr>
          <p:nvPr>
            <p:ph type="ctrTitle" sz="quarter" hasCustomPrompt="1"/>
          </p:nvPr>
        </p:nvSpPr>
        <p:spPr>
          <a:xfrm>
            <a:off x="757146" y="368932"/>
            <a:ext cx="7246620" cy="1981200"/>
          </a:xfrm>
        </p:spPr>
        <p:txBody>
          <a:bodyPr anchor="b" anchorCtr="0">
            <a:normAutofit/>
          </a:bodyPr>
          <a:lstStyle>
            <a:lvl1pPr algn="l">
              <a:lnSpc>
                <a:spcPts val="4400"/>
              </a:lnSpc>
              <a:defRPr sz="4000" b="1">
                <a:solidFill>
                  <a:schemeClr val="tx2"/>
                </a:solidFill>
                <a:latin typeface="Helvetica LT Std" pitchFamily="34" charset="0"/>
                <a:cs typeface="Times New Roman" pitchFamily="18" charset="0"/>
              </a:defRPr>
            </a:lvl1pPr>
          </a:lstStyle>
          <a:p>
            <a:r>
              <a:rPr lang="en-US" dirty="0"/>
              <a:t>Title here</a:t>
            </a:r>
          </a:p>
        </p:txBody>
      </p:sp>
      <p:sp>
        <p:nvSpPr>
          <p:cNvPr id="12" name="Rectangle 11"/>
          <p:cNvSpPr/>
          <p:nvPr/>
        </p:nvSpPr>
        <p:spPr bwMode="auto">
          <a:xfrm>
            <a:off x="0" y="0"/>
            <a:ext cx="407324" cy="2398143"/>
          </a:xfrm>
          <a:prstGeom prst="rect">
            <a:avLst/>
          </a:prstGeom>
          <a:solidFill>
            <a:srgbClr val="D0D2C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cxnSp>
        <p:nvCxnSpPr>
          <p:cNvPr id="15" name="Straight Connector 14"/>
          <p:cNvCxnSpPr/>
          <p:nvPr/>
        </p:nvCxnSpPr>
        <p:spPr bwMode="auto">
          <a:xfrm>
            <a:off x="823649" y="2448468"/>
            <a:ext cx="7944793" cy="0"/>
          </a:xfrm>
          <a:prstGeom prst="line">
            <a:avLst/>
          </a:prstGeom>
          <a:solidFill>
            <a:srgbClr val="FFCC99"/>
          </a:solidFill>
          <a:ln w="12700" cap="flat" cmpd="sng" algn="ctr">
            <a:solidFill>
              <a:srgbClr val="C1CD23"/>
            </a:solidFill>
            <a:prstDash val="solid"/>
            <a:round/>
            <a:headEnd type="none" w="med" len="med"/>
            <a:tailEnd type="none" w="med" len="med"/>
          </a:ln>
          <a:effectLst/>
        </p:spPr>
      </p:cxnSp>
      <p:sp>
        <p:nvSpPr>
          <p:cNvPr id="14" name="Rectangle 13"/>
          <p:cNvSpPr/>
          <p:nvPr/>
        </p:nvSpPr>
        <p:spPr bwMode="auto">
          <a:xfrm>
            <a:off x="0" y="2510287"/>
            <a:ext cx="407324" cy="4347713"/>
          </a:xfrm>
          <a:prstGeom prst="rect">
            <a:avLst/>
          </a:prstGeom>
          <a:solidFill>
            <a:srgbClr val="706C6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sp>
        <p:nvSpPr>
          <p:cNvPr id="5" name="TextBox 4"/>
          <p:cNvSpPr txBox="1"/>
          <p:nvPr/>
        </p:nvSpPr>
        <p:spPr>
          <a:xfrm>
            <a:off x="1062045" y="4353828"/>
            <a:ext cx="901208" cy="784830"/>
          </a:xfrm>
          <a:prstGeom prst="rect">
            <a:avLst/>
          </a:prstGeom>
          <a:noFill/>
        </p:spPr>
        <p:txBody>
          <a:bodyPr wrap="none" rtlCol="0">
            <a:spAutoFit/>
          </a:bodyPr>
          <a:lstStyle/>
          <a:p>
            <a:pPr algn="ctr">
              <a:lnSpc>
                <a:spcPts val="1400"/>
              </a:lnSpc>
              <a:spcAft>
                <a:spcPts val="600"/>
              </a:spcAft>
            </a:pPr>
            <a:r>
              <a:rPr lang="en-US" sz="1400">
                <a:ea typeface="Verdana" pitchFamily="34" charset="0"/>
                <a:cs typeface="Verdana" pitchFamily="34" charset="0"/>
              </a:rPr>
              <a:t>Optional</a:t>
            </a:r>
            <a:r>
              <a:rPr lang="en-US" sz="1400" baseline="0">
                <a:ea typeface="Verdana" pitchFamily="34" charset="0"/>
                <a:cs typeface="Verdana" pitchFamily="34" charset="0"/>
              </a:rPr>
              <a:t> </a:t>
            </a:r>
          </a:p>
          <a:p>
            <a:pPr algn="ctr">
              <a:lnSpc>
                <a:spcPts val="1400"/>
              </a:lnSpc>
              <a:spcAft>
                <a:spcPts val="600"/>
              </a:spcAft>
            </a:pPr>
            <a:r>
              <a:rPr lang="en-US" sz="1400">
                <a:ea typeface="Verdana" pitchFamily="34" charset="0"/>
                <a:cs typeface="Verdana" pitchFamily="34" charset="0"/>
              </a:rPr>
              <a:t>Image</a:t>
            </a:r>
            <a:endParaRPr lang="en-US" sz="1400" dirty="0">
              <a:ea typeface="Verdana" pitchFamily="34" charset="0"/>
              <a:cs typeface="Verdana" pitchFamily="34" charset="0"/>
            </a:endParaRPr>
          </a:p>
          <a:p>
            <a:pPr algn="ctr">
              <a:lnSpc>
                <a:spcPts val="1400"/>
              </a:lnSpc>
              <a:spcAft>
                <a:spcPts val="600"/>
              </a:spcAft>
            </a:pPr>
            <a:r>
              <a:rPr lang="en-US" sz="1400" dirty="0">
                <a:ea typeface="Verdana" pitchFamily="34" charset="0"/>
                <a:cs typeface="Verdana" pitchFamily="34" charset="0"/>
              </a:rPr>
              <a:t>Here</a:t>
            </a:r>
          </a:p>
        </p:txBody>
      </p:sp>
      <p:sp>
        <p:nvSpPr>
          <p:cNvPr id="35" name="TextBox 34"/>
          <p:cNvSpPr txBox="1"/>
          <p:nvPr/>
        </p:nvSpPr>
        <p:spPr>
          <a:xfrm>
            <a:off x="2372959" y="4353828"/>
            <a:ext cx="901208" cy="784830"/>
          </a:xfrm>
          <a:prstGeom prst="rect">
            <a:avLst/>
          </a:prstGeom>
          <a:noFill/>
        </p:spPr>
        <p:txBody>
          <a:bodyPr wrap="none" rtlCol="0">
            <a:spAutoFit/>
          </a:bodyPr>
          <a:lstStyle/>
          <a:p>
            <a:pPr algn="ctr">
              <a:lnSpc>
                <a:spcPts val="1400"/>
              </a:lnSpc>
              <a:spcAft>
                <a:spcPts val="600"/>
              </a:spcAft>
            </a:pPr>
            <a:r>
              <a:rPr lang="en-US" sz="1400">
                <a:ea typeface="Verdana" pitchFamily="34" charset="0"/>
                <a:cs typeface="Verdana" pitchFamily="34" charset="0"/>
              </a:rPr>
              <a:t>Optional</a:t>
            </a:r>
            <a:r>
              <a:rPr lang="en-US" sz="1400" baseline="0">
                <a:ea typeface="Verdana" pitchFamily="34" charset="0"/>
                <a:cs typeface="Verdana" pitchFamily="34" charset="0"/>
              </a:rPr>
              <a:t> </a:t>
            </a:r>
          </a:p>
          <a:p>
            <a:pPr algn="ctr">
              <a:lnSpc>
                <a:spcPts val="1400"/>
              </a:lnSpc>
              <a:spcAft>
                <a:spcPts val="600"/>
              </a:spcAft>
            </a:pPr>
            <a:r>
              <a:rPr lang="en-US" sz="1400">
                <a:ea typeface="Verdana" pitchFamily="34" charset="0"/>
                <a:cs typeface="Verdana" pitchFamily="34" charset="0"/>
              </a:rPr>
              <a:t>Image</a:t>
            </a:r>
            <a:endParaRPr lang="en-US" sz="1400" dirty="0">
              <a:ea typeface="Verdana" pitchFamily="34" charset="0"/>
              <a:cs typeface="Verdana" pitchFamily="34" charset="0"/>
            </a:endParaRPr>
          </a:p>
          <a:p>
            <a:pPr algn="ctr">
              <a:lnSpc>
                <a:spcPts val="1400"/>
              </a:lnSpc>
              <a:spcAft>
                <a:spcPts val="600"/>
              </a:spcAft>
            </a:pPr>
            <a:r>
              <a:rPr lang="en-US" sz="1400" dirty="0">
                <a:ea typeface="Verdana" pitchFamily="34" charset="0"/>
                <a:cs typeface="Verdana" pitchFamily="34" charset="0"/>
              </a:rPr>
              <a:t>Here</a:t>
            </a:r>
          </a:p>
        </p:txBody>
      </p:sp>
      <p:sp>
        <p:nvSpPr>
          <p:cNvPr id="36" name="TextBox 35"/>
          <p:cNvSpPr txBox="1"/>
          <p:nvPr/>
        </p:nvSpPr>
        <p:spPr>
          <a:xfrm>
            <a:off x="3683873" y="4353828"/>
            <a:ext cx="901208" cy="784830"/>
          </a:xfrm>
          <a:prstGeom prst="rect">
            <a:avLst/>
          </a:prstGeom>
          <a:noFill/>
        </p:spPr>
        <p:txBody>
          <a:bodyPr wrap="none" rtlCol="0">
            <a:spAutoFit/>
          </a:bodyPr>
          <a:lstStyle/>
          <a:p>
            <a:pPr algn="ctr">
              <a:lnSpc>
                <a:spcPts val="1400"/>
              </a:lnSpc>
              <a:spcAft>
                <a:spcPts val="600"/>
              </a:spcAft>
            </a:pPr>
            <a:r>
              <a:rPr lang="en-US" sz="1400">
                <a:ea typeface="Verdana" pitchFamily="34" charset="0"/>
                <a:cs typeface="Verdana" pitchFamily="34" charset="0"/>
              </a:rPr>
              <a:t>Optional</a:t>
            </a:r>
            <a:r>
              <a:rPr lang="en-US" sz="1400" baseline="0">
                <a:ea typeface="Verdana" pitchFamily="34" charset="0"/>
                <a:cs typeface="Verdana" pitchFamily="34" charset="0"/>
              </a:rPr>
              <a:t> </a:t>
            </a:r>
          </a:p>
          <a:p>
            <a:pPr algn="ctr">
              <a:lnSpc>
                <a:spcPts val="1400"/>
              </a:lnSpc>
              <a:spcAft>
                <a:spcPts val="600"/>
              </a:spcAft>
            </a:pPr>
            <a:r>
              <a:rPr lang="en-US" sz="1400">
                <a:ea typeface="Verdana" pitchFamily="34" charset="0"/>
                <a:cs typeface="Verdana" pitchFamily="34" charset="0"/>
              </a:rPr>
              <a:t>Image</a:t>
            </a:r>
            <a:endParaRPr lang="en-US" sz="1400" dirty="0">
              <a:ea typeface="Verdana" pitchFamily="34" charset="0"/>
              <a:cs typeface="Verdana" pitchFamily="34" charset="0"/>
            </a:endParaRPr>
          </a:p>
          <a:p>
            <a:pPr algn="ctr">
              <a:lnSpc>
                <a:spcPts val="1400"/>
              </a:lnSpc>
              <a:spcAft>
                <a:spcPts val="600"/>
              </a:spcAft>
            </a:pPr>
            <a:r>
              <a:rPr lang="en-US" sz="1400" dirty="0">
                <a:ea typeface="Verdana" pitchFamily="34" charset="0"/>
                <a:cs typeface="Verdana" pitchFamily="34" charset="0"/>
              </a:rPr>
              <a:t>Here</a:t>
            </a:r>
          </a:p>
        </p:txBody>
      </p:sp>
      <p:sp>
        <p:nvSpPr>
          <p:cNvPr id="37" name="TextBox 36"/>
          <p:cNvSpPr txBox="1"/>
          <p:nvPr/>
        </p:nvSpPr>
        <p:spPr>
          <a:xfrm>
            <a:off x="4994787" y="4353828"/>
            <a:ext cx="901208" cy="784830"/>
          </a:xfrm>
          <a:prstGeom prst="rect">
            <a:avLst/>
          </a:prstGeom>
          <a:noFill/>
        </p:spPr>
        <p:txBody>
          <a:bodyPr wrap="none" rtlCol="0">
            <a:spAutoFit/>
          </a:bodyPr>
          <a:lstStyle/>
          <a:p>
            <a:pPr algn="ctr">
              <a:lnSpc>
                <a:spcPts val="1400"/>
              </a:lnSpc>
              <a:spcAft>
                <a:spcPts val="600"/>
              </a:spcAft>
            </a:pPr>
            <a:r>
              <a:rPr lang="en-US" sz="1400">
                <a:ea typeface="Verdana" pitchFamily="34" charset="0"/>
                <a:cs typeface="Verdana" pitchFamily="34" charset="0"/>
              </a:rPr>
              <a:t>Optional</a:t>
            </a:r>
            <a:r>
              <a:rPr lang="en-US" sz="1400" baseline="0">
                <a:ea typeface="Verdana" pitchFamily="34" charset="0"/>
                <a:cs typeface="Verdana" pitchFamily="34" charset="0"/>
              </a:rPr>
              <a:t> </a:t>
            </a:r>
          </a:p>
          <a:p>
            <a:pPr algn="ctr">
              <a:lnSpc>
                <a:spcPts val="1400"/>
              </a:lnSpc>
              <a:spcAft>
                <a:spcPts val="600"/>
              </a:spcAft>
            </a:pPr>
            <a:r>
              <a:rPr lang="en-US" sz="1400">
                <a:ea typeface="Verdana" pitchFamily="34" charset="0"/>
                <a:cs typeface="Verdana" pitchFamily="34" charset="0"/>
              </a:rPr>
              <a:t>Image</a:t>
            </a:r>
            <a:endParaRPr lang="en-US" sz="1400" dirty="0">
              <a:ea typeface="Verdana" pitchFamily="34" charset="0"/>
              <a:cs typeface="Verdana" pitchFamily="34" charset="0"/>
            </a:endParaRPr>
          </a:p>
          <a:p>
            <a:pPr algn="ctr">
              <a:lnSpc>
                <a:spcPts val="1400"/>
              </a:lnSpc>
              <a:spcAft>
                <a:spcPts val="600"/>
              </a:spcAft>
            </a:pPr>
            <a:r>
              <a:rPr lang="en-US" sz="1400" dirty="0">
                <a:ea typeface="Verdana" pitchFamily="34" charset="0"/>
                <a:cs typeface="Verdana" pitchFamily="34" charset="0"/>
              </a:rPr>
              <a:t>Here</a:t>
            </a:r>
          </a:p>
        </p:txBody>
      </p:sp>
      <p:sp>
        <p:nvSpPr>
          <p:cNvPr id="38" name="TextBox 37"/>
          <p:cNvSpPr txBox="1"/>
          <p:nvPr/>
        </p:nvSpPr>
        <p:spPr>
          <a:xfrm>
            <a:off x="6305701" y="4353828"/>
            <a:ext cx="901208" cy="784830"/>
          </a:xfrm>
          <a:prstGeom prst="rect">
            <a:avLst/>
          </a:prstGeom>
          <a:noFill/>
        </p:spPr>
        <p:txBody>
          <a:bodyPr wrap="none" rtlCol="0">
            <a:spAutoFit/>
          </a:bodyPr>
          <a:lstStyle/>
          <a:p>
            <a:pPr algn="ctr">
              <a:lnSpc>
                <a:spcPts val="1400"/>
              </a:lnSpc>
              <a:spcAft>
                <a:spcPts val="600"/>
              </a:spcAft>
            </a:pPr>
            <a:r>
              <a:rPr lang="en-US" sz="1400">
                <a:ea typeface="Verdana" pitchFamily="34" charset="0"/>
                <a:cs typeface="Verdana" pitchFamily="34" charset="0"/>
              </a:rPr>
              <a:t>Optional</a:t>
            </a:r>
            <a:r>
              <a:rPr lang="en-US" sz="1400" baseline="0">
                <a:ea typeface="Verdana" pitchFamily="34" charset="0"/>
                <a:cs typeface="Verdana" pitchFamily="34" charset="0"/>
              </a:rPr>
              <a:t> </a:t>
            </a:r>
          </a:p>
          <a:p>
            <a:pPr algn="ctr">
              <a:lnSpc>
                <a:spcPts val="1400"/>
              </a:lnSpc>
              <a:spcAft>
                <a:spcPts val="600"/>
              </a:spcAft>
            </a:pPr>
            <a:r>
              <a:rPr lang="en-US" sz="1400">
                <a:ea typeface="Verdana" pitchFamily="34" charset="0"/>
                <a:cs typeface="Verdana" pitchFamily="34" charset="0"/>
              </a:rPr>
              <a:t>Image</a:t>
            </a:r>
            <a:endParaRPr lang="en-US" sz="1400" dirty="0">
              <a:ea typeface="Verdana" pitchFamily="34" charset="0"/>
              <a:cs typeface="Verdana" pitchFamily="34" charset="0"/>
            </a:endParaRPr>
          </a:p>
          <a:p>
            <a:pPr algn="ctr">
              <a:lnSpc>
                <a:spcPts val="1400"/>
              </a:lnSpc>
              <a:spcAft>
                <a:spcPts val="600"/>
              </a:spcAft>
            </a:pPr>
            <a:r>
              <a:rPr lang="en-US" sz="1400" dirty="0">
                <a:ea typeface="Verdana" pitchFamily="34" charset="0"/>
                <a:cs typeface="Verdana" pitchFamily="34" charset="0"/>
              </a:rPr>
              <a:t>Here</a:t>
            </a:r>
          </a:p>
        </p:txBody>
      </p:sp>
      <p:sp>
        <p:nvSpPr>
          <p:cNvPr id="39" name="TextBox 38"/>
          <p:cNvSpPr txBox="1"/>
          <p:nvPr/>
        </p:nvSpPr>
        <p:spPr>
          <a:xfrm>
            <a:off x="7616615" y="4353828"/>
            <a:ext cx="901208" cy="784830"/>
          </a:xfrm>
          <a:prstGeom prst="rect">
            <a:avLst/>
          </a:prstGeom>
          <a:noFill/>
        </p:spPr>
        <p:txBody>
          <a:bodyPr wrap="none" rtlCol="0">
            <a:spAutoFit/>
          </a:bodyPr>
          <a:lstStyle/>
          <a:p>
            <a:pPr algn="ctr">
              <a:lnSpc>
                <a:spcPts val="1400"/>
              </a:lnSpc>
              <a:spcAft>
                <a:spcPts val="600"/>
              </a:spcAft>
            </a:pPr>
            <a:r>
              <a:rPr lang="en-US" sz="1400">
                <a:ea typeface="Verdana" pitchFamily="34" charset="0"/>
                <a:cs typeface="Verdana" pitchFamily="34" charset="0"/>
              </a:rPr>
              <a:t>Optional</a:t>
            </a:r>
            <a:r>
              <a:rPr lang="en-US" sz="1400" baseline="0">
                <a:ea typeface="Verdana" pitchFamily="34" charset="0"/>
                <a:cs typeface="Verdana" pitchFamily="34" charset="0"/>
              </a:rPr>
              <a:t> </a:t>
            </a:r>
          </a:p>
          <a:p>
            <a:pPr algn="ctr">
              <a:lnSpc>
                <a:spcPts val="1400"/>
              </a:lnSpc>
              <a:spcAft>
                <a:spcPts val="600"/>
              </a:spcAft>
            </a:pPr>
            <a:r>
              <a:rPr lang="en-US" sz="1400">
                <a:ea typeface="Verdana" pitchFamily="34" charset="0"/>
                <a:cs typeface="Verdana" pitchFamily="34" charset="0"/>
              </a:rPr>
              <a:t>Image</a:t>
            </a:r>
            <a:endParaRPr lang="en-US" sz="1400" dirty="0">
              <a:ea typeface="Verdana" pitchFamily="34" charset="0"/>
              <a:cs typeface="Verdana" pitchFamily="34" charset="0"/>
            </a:endParaRPr>
          </a:p>
          <a:p>
            <a:pPr algn="ctr">
              <a:lnSpc>
                <a:spcPts val="1400"/>
              </a:lnSpc>
              <a:spcAft>
                <a:spcPts val="600"/>
              </a:spcAft>
            </a:pPr>
            <a:r>
              <a:rPr lang="en-US" sz="1400" dirty="0">
                <a:ea typeface="Verdana" pitchFamily="34" charset="0"/>
                <a:cs typeface="Verdana" pitchFamily="34" charset="0"/>
              </a:rPr>
              <a:t>Here</a:t>
            </a:r>
          </a:p>
        </p:txBody>
      </p:sp>
      <p:pic>
        <p:nvPicPr>
          <p:cNvPr id="23" name="Pictur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564" y="6298118"/>
            <a:ext cx="904929" cy="428333"/>
          </a:xfrm>
          <a:prstGeom prst="rect">
            <a:avLst/>
          </a:prstGeom>
        </p:spPr>
      </p:pic>
      <p:sp>
        <p:nvSpPr>
          <p:cNvPr id="33" name="Text Box 34"/>
          <p:cNvSpPr txBox="1">
            <a:spLocks noChangeArrowheads="1"/>
          </p:cNvSpPr>
          <p:nvPr/>
        </p:nvSpPr>
        <p:spPr bwMode="auto">
          <a:xfrm>
            <a:off x="3845490" y="6256122"/>
            <a:ext cx="5184930" cy="507831"/>
          </a:xfrm>
          <a:prstGeom prst="rect">
            <a:avLst/>
          </a:prstGeom>
          <a:noFill/>
          <a:ln w="9525">
            <a:noFill/>
            <a:miter lim="800000"/>
            <a:headEnd/>
            <a:tailEnd/>
          </a:ln>
          <a:effectLst/>
        </p:spPr>
        <p:txBody>
          <a:bodyPr wrap="square" lIns="45720" rIns="45720">
            <a:spAutoFit/>
          </a:bodyPr>
          <a:lstStyle/>
          <a:p>
            <a:pPr algn="r" eaLnBrk="0" hangingPunct="0">
              <a:defRPr/>
            </a:pPr>
            <a:r>
              <a:rPr lang="en-US" sz="900" kern="1200" baseline="0" dirty="0">
                <a:solidFill>
                  <a:schemeClr val="tx1"/>
                </a:solidFill>
                <a:latin typeface="+mn-lt"/>
                <a:ea typeface="+mn-ea"/>
                <a:cs typeface="+mn-cs"/>
              </a:rPr>
              <a:t>CVE is sponsored by </a:t>
            </a:r>
            <a:r>
              <a:rPr lang="en-US" sz="900" kern="1200" baseline="0" dirty="0">
                <a:solidFill>
                  <a:schemeClr val="tx1"/>
                </a:solidFill>
                <a:latin typeface="+mn-lt"/>
                <a:ea typeface="+mn-ea"/>
                <a:cs typeface="+mn-cs"/>
                <a:hlinkClick r:id="rId3"/>
              </a:rPr>
              <a:t>US-CERT</a:t>
            </a:r>
            <a:r>
              <a:rPr lang="en-US" sz="900" kern="1200" baseline="0" dirty="0">
                <a:solidFill>
                  <a:schemeClr val="tx1"/>
                </a:solidFill>
                <a:latin typeface="+mn-lt"/>
                <a:ea typeface="+mn-ea"/>
                <a:cs typeface="+mn-cs"/>
              </a:rPr>
              <a:t> in the office of </a:t>
            </a:r>
            <a:r>
              <a:rPr lang="en-US" sz="900" kern="1200" baseline="0" dirty="0">
                <a:solidFill>
                  <a:schemeClr val="tx1"/>
                </a:solidFill>
                <a:latin typeface="+mn-lt"/>
                <a:ea typeface="+mn-ea"/>
                <a:cs typeface="+mn-cs"/>
                <a:hlinkClick r:id="rId4"/>
              </a:rPr>
              <a:t>Cybersecurity and Communications </a:t>
            </a:r>
            <a:r>
              <a:rPr lang="en-US" sz="900" kern="1200" baseline="0" dirty="0">
                <a:solidFill>
                  <a:schemeClr val="tx1"/>
                </a:solidFill>
                <a:latin typeface="+mn-lt"/>
                <a:ea typeface="+mn-ea"/>
                <a:cs typeface="+mn-cs"/>
              </a:rPr>
              <a:t>at the </a:t>
            </a:r>
            <a:r>
              <a:rPr lang="en-US" sz="900" kern="1200" baseline="0" dirty="0">
                <a:solidFill>
                  <a:schemeClr val="tx1"/>
                </a:solidFill>
                <a:latin typeface="+mn-lt"/>
                <a:ea typeface="+mn-ea"/>
                <a:cs typeface="+mn-cs"/>
                <a:hlinkClick r:id="rId5"/>
              </a:rPr>
              <a:t>U.S. Department of Homeland Security</a:t>
            </a:r>
            <a:r>
              <a:rPr lang="en-US" sz="900" kern="1200" baseline="0" dirty="0">
                <a:solidFill>
                  <a:schemeClr val="tx1"/>
                </a:solidFill>
                <a:latin typeface="+mn-lt"/>
                <a:ea typeface="+mn-ea"/>
                <a:cs typeface="+mn-cs"/>
              </a:rPr>
              <a:t>. Copyright © 1999–2018, </a:t>
            </a:r>
            <a:r>
              <a:rPr lang="en-US" sz="900" kern="1200" baseline="0" dirty="0">
                <a:solidFill>
                  <a:schemeClr val="tx1"/>
                </a:solidFill>
                <a:latin typeface="+mn-lt"/>
                <a:ea typeface="+mn-ea"/>
                <a:cs typeface="+mn-cs"/>
                <a:hlinkClick r:id="rId6"/>
              </a:rPr>
              <a:t>The MITRE Corporation</a:t>
            </a:r>
            <a:r>
              <a:rPr lang="en-US" sz="900" kern="1200" baseline="0" dirty="0">
                <a:solidFill>
                  <a:schemeClr val="tx1"/>
                </a:solidFill>
                <a:latin typeface="+mn-lt"/>
                <a:ea typeface="+mn-ea"/>
                <a:cs typeface="+mn-cs"/>
              </a:rPr>
              <a:t>. CVE and the CVE logo are registered trademarks and CVE-Compatible is a trademark of The MITRE Corporation.</a:t>
            </a:r>
            <a:endParaRPr lang="en-US" altLang="en-US" sz="900" b="0" u="none" baseline="0" dirty="0">
              <a:solidFill>
                <a:schemeClr val="tx1"/>
              </a:solidFill>
              <a:cs typeface="+mn-cs"/>
            </a:endParaRPr>
          </a:p>
        </p:txBody>
      </p:sp>
      <p:pic>
        <p:nvPicPr>
          <p:cNvPr id="34" name="Picture 3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9764" y="267886"/>
            <a:ext cx="1101840" cy="521537"/>
          </a:xfrm>
          <a:prstGeom prst="rect">
            <a:avLst/>
          </a:prstGeom>
        </p:spPr>
      </p:pic>
      <p:sp>
        <p:nvSpPr>
          <p:cNvPr id="40" name="TextBox 39"/>
          <p:cNvSpPr txBox="1"/>
          <p:nvPr/>
        </p:nvSpPr>
        <p:spPr>
          <a:xfrm>
            <a:off x="6511605" y="175177"/>
            <a:ext cx="2518816" cy="584775"/>
          </a:xfrm>
          <a:prstGeom prst="rect">
            <a:avLst/>
          </a:prstGeom>
          <a:solidFill>
            <a:schemeClr val="bg1"/>
          </a:solidFill>
        </p:spPr>
        <p:txBody>
          <a:bodyPr wrap="square" rtlCol="0">
            <a:spAutoFit/>
          </a:bodyPr>
          <a:lstStyle/>
          <a:p>
            <a:pPr>
              <a:spcAft>
                <a:spcPts val="0"/>
              </a:spcAft>
            </a:pPr>
            <a:r>
              <a:rPr lang="en-US" sz="1600" b="1" baseline="0" dirty="0">
                <a:solidFill>
                  <a:srgbClr val="650800"/>
                </a:solidFill>
                <a:ea typeface="Verdana" pitchFamily="34" charset="0"/>
                <a:cs typeface="Verdana" pitchFamily="34" charset="0"/>
              </a:rPr>
              <a:t>Common Vulnerabilities </a:t>
            </a:r>
          </a:p>
          <a:p>
            <a:pPr>
              <a:spcAft>
                <a:spcPts val="0"/>
              </a:spcAft>
            </a:pPr>
            <a:r>
              <a:rPr lang="en-US" sz="1600" b="1" baseline="0" dirty="0">
                <a:solidFill>
                  <a:srgbClr val="650800"/>
                </a:solidFill>
                <a:ea typeface="Verdana" pitchFamily="34" charset="0"/>
                <a:cs typeface="Verdana" pitchFamily="34" charset="0"/>
              </a:rPr>
              <a:t>and Exposures</a:t>
            </a:r>
          </a:p>
        </p:txBody>
      </p:sp>
    </p:spTree>
    <p:extLst>
      <p:ext uri="{BB962C8B-B14F-4D97-AF65-F5344CB8AC3E}">
        <p14:creationId xmlns:p14="http://schemas.microsoft.com/office/powerpoint/2010/main" val="3029145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Header Layout">
    <p:spTree>
      <p:nvGrpSpPr>
        <p:cNvPr id="1" name=""/>
        <p:cNvGrpSpPr/>
        <p:nvPr/>
      </p:nvGrpSpPr>
      <p:grpSpPr>
        <a:xfrm>
          <a:off x="0" y="0"/>
          <a:ext cx="0" cy="0"/>
          <a:chOff x="0" y="0"/>
          <a:chExt cx="0" cy="0"/>
        </a:xfrm>
      </p:grpSpPr>
      <p:cxnSp>
        <p:nvCxnSpPr>
          <p:cNvPr id="10" name="Straight Connector 9"/>
          <p:cNvCxnSpPr/>
          <p:nvPr/>
        </p:nvCxnSpPr>
        <p:spPr bwMode="auto">
          <a:xfrm>
            <a:off x="838200" y="3276600"/>
            <a:ext cx="7780020" cy="0"/>
          </a:xfrm>
          <a:prstGeom prst="line">
            <a:avLst/>
          </a:prstGeom>
          <a:solidFill>
            <a:srgbClr val="FFCC99"/>
          </a:solidFill>
          <a:ln w="12700" cap="flat" cmpd="sng" algn="ctr">
            <a:solidFill>
              <a:srgbClr val="C1CD23"/>
            </a:solidFill>
            <a:prstDash val="solid"/>
            <a:round/>
            <a:headEnd type="none" w="med" len="med"/>
            <a:tailEnd type="none" w="med" len="med"/>
          </a:ln>
          <a:effectLst/>
        </p:spPr>
      </p:cxnSp>
      <p:sp>
        <p:nvSpPr>
          <p:cNvPr id="17" name="Rectangle 16"/>
          <p:cNvSpPr/>
          <p:nvPr/>
        </p:nvSpPr>
        <p:spPr bwMode="auto">
          <a:xfrm>
            <a:off x="0" y="0"/>
            <a:ext cx="407324" cy="3124200"/>
          </a:xfrm>
          <a:prstGeom prst="rect">
            <a:avLst/>
          </a:prstGeom>
          <a:solidFill>
            <a:srgbClr val="D0D2C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8" name="Rectangle 17"/>
          <p:cNvSpPr/>
          <p:nvPr/>
        </p:nvSpPr>
        <p:spPr bwMode="auto">
          <a:xfrm>
            <a:off x="0" y="3352800"/>
            <a:ext cx="407324" cy="3505200"/>
          </a:xfrm>
          <a:prstGeom prst="rect">
            <a:avLst/>
          </a:prstGeom>
          <a:solidFill>
            <a:srgbClr val="706C6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sp>
        <p:nvSpPr>
          <p:cNvPr id="13" name="Rectangle 4"/>
          <p:cNvSpPr>
            <a:spLocks noGrp="1" noChangeArrowheads="1"/>
          </p:cNvSpPr>
          <p:nvPr>
            <p:ph type="subTitle" idx="1" hasCustomPrompt="1"/>
          </p:nvPr>
        </p:nvSpPr>
        <p:spPr>
          <a:xfrm>
            <a:off x="823649" y="3463137"/>
            <a:ext cx="4602163" cy="389922"/>
          </a:xfrm>
        </p:spPr>
        <p:txBody>
          <a:bodyPr/>
          <a:lstStyle>
            <a:lvl1pPr marL="0" indent="0">
              <a:buFont typeface="Wingdings" pitchFamily="2" charset="2"/>
              <a:buNone/>
              <a:defRPr b="1" spc="300" baseline="0">
                <a:solidFill>
                  <a:schemeClr val="tx2"/>
                </a:solidFill>
                <a:latin typeface="Helvetica LT Std" pitchFamily="34" charset="0"/>
                <a:cs typeface="Calibri" pitchFamily="34" charset="0"/>
              </a:defRPr>
            </a:lvl1pPr>
          </a:lstStyle>
          <a:p>
            <a:r>
              <a:rPr lang="en-US" altLang="en-US"/>
              <a:t>Subtitle</a:t>
            </a:r>
            <a:endParaRPr lang="en-US" altLang="en-US" dirty="0"/>
          </a:p>
        </p:txBody>
      </p:sp>
      <p:sp>
        <p:nvSpPr>
          <p:cNvPr id="21" name="Rectangle 9"/>
          <p:cNvSpPr>
            <a:spLocks noGrp="1" noChangeArrowheads="1"/>
          </p:cNvSpPr>
          <p:nvPr>
            <p:ph type="ctrTitle" sz="quarter" hasCustomPrompt="1"/>
          </p:nvPr>
        </p:nvSpPr>
        <p:spPr>
          <a:xfrm>
            <a:off x="762000" y="1041287"/>
            <a:ext cx="7246620" cy="1981200"/>
          </a:xfrm>
        </p:spPr>
        <p:txBody>
          <a:bodyPr anchor="b" anchorCtr="0">
            <a:normAutofit/>
          </a:bodyPr>
          <a:lstStyle>
            <a:lvl1pPr algn="l">
              <a:lnSpc>
                <a:spcPts val="4400"/>
              </a:lnSpc>
              <a:defRPr sz="4000" b="1">
                <a:solidFill>
                  <a:schemeClr val="tx2"/>
                </a:solidFill>
                <a:latin typeface="Helvetica LT Std" pitchFamily="34" charset="0"/>
                <a:cs typeface="Times New Roman" pitchFamily="18" charset="0"/>
              </a:defRPr>
            </a:lvl1pPr>
          </a:lstStyle>
          <a:p>
            <a:r>
              <a:rPr lang="en-US"/>
              <a:t>Section Title</a:t>
            </a:r>
            <a:endParaRPr lang="en-US" dirty="0"/>
          </a:p>
        </p:txBody>
      </p:sp>
      <p:sp>
        <p:nvSpPr>
          <p:cNvPr id="14" name="Slide Number Placeholder 5"/>
          <p:cNvSpPr>
            <a:spLocks noGrp="1"/>
          </p:cNvSpPr>
          <p:nvPr>
            <p:ph type="sldNum" sz="quarter" idx="4"/>
          </p:nvPr>
        </p:nvSpPr>
        <p:spPr>
          <a:xfrm>
            <a:off x="8343434" y="6089671"/>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pic>
        <p:nvPicPr>
          <p:cNvPr id="12" name="Picture 11">
            <a:extLst>
              <a:ext uri="{FF2B5EF4-FFF2-40B4-BE49-F238E27FC236}">
                <a16:creationId xmlns:a16="http://schemas.microsoft.com/office/drawing/2014/main" id="{3C326E03-BC68-47FB-AFD1-1389FB5095E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8308" y="6209056"/>
            <a:ext cx="1177735" cy="634662"/>
          </a:xfrm>
          <a:prstGeom prst="rect">
            <a:avLst/>
          </a:prstGeom>
        </p:spPr>
      </p:pic>
      <p:sp>
        <p:nvSpPr>
          <p:cNvPr id="20" name="Text Box 34">
            <a:extLst>
              <a:ext uri="{FF2B5EF4-FFF2-40B4-BE49-F238E27FC236}">
                <a16:creationId xmlns:a16="http://schemas.microsoft.com/office/drawing/2014/main" id="{C6639DB9-BE71-402F-A80D-1F2B8A487CCE}"/>
              </a:ext>
            </a:extLst>
          </p:cNvPr>
          <p:cNvSpPr txBox="1">
            <a:spLocks noChangeArrowheads="1"/>
          </p:cNvSpPr>
          <p:nvPr userDrawn="1"/>
        </p:nvSpPr>
        <p:spPr bwMode="auto">
          <a:xfrm>
            <a:off x="2489982" y="6353061"/>
            <a:ext cx="6430416" cy="369332"/>
          </a:xfrm>
          <a:prstGeom prst="rect">
            <a:avLst/>
          </a:prstGeom>
          <a:noFill/>
          <a:ln w="9525">
            <a:noFill/>
            <a:miter lim="800000"/>
            <a:headEnd/>
            <a:tailEnd/>
          </a:ln>
          <a:effectLst/>
        </p:spPr>
        <p:txBody>
          <a:bodyPr wrap="square" lIns="45720" rIns="45720">
            <a:spAutoFit/>
          </a:bodyPr>
          <a:lstStyle/>
          <a:p>
            <a:pPr algn="l" eaLnBrk="0" hangingPunct="0">
              <a:defRPr/>
            </a:pPr>
            <a:r>
              <a:rPr lang="en-US" sz="900" dirty="0"/>
              <a:t>CVE is sponsored by </a:t>
            </a:r>
            <a:r>
              <a:rPr lang="en-US" sz="900" dirty="0">
                <a:hlinkClick r:id="rId3"/>
              </a:rPr>
              <a:t>NSD</a:t>
            </a:r>
            <a:r>
              <a:rPr lang="en-US" sz="900" dirty="0"/>
              <a:t>, </a:t>
            </a:r>
            <a:r>
              <a:rPr lang="en-US" sz="900" dirty="0">
                <a:hlinkClick r:id="rId4"/>
              </a:rPr>
              <a:t>NCCIC</a:t>
            </a:r>
            <a:r>
              <a:rPr lang="en-US" sz="900" dirty="0"/>
              <a:t> in </a:t>
            </a:r>
            <a:r>
              <a:rPr lang="en-US" sz="900" dirty="0">
                <a:hlinkClick r:id="rId5"/>
              </a:rPr>
              <a:t>CISA</a:t>
            </a:r>
            <a:r>
              <a:rPr lang="en-US" sz="900" dirty="0"/>
              <a:t>’s Cybersecurity Division at the </a:t>
            </a:r>
            <a:r>
              <a:rPr lang="en-US" sz="900" dirty="0">
                <a:hlinkClick r:id="rId6"/>
              </a:rPr>
              <a:t>U.S. Department of Homeland Security</a:t>
            </a:r>
            <a:r>
              <a:rPr lang="en-US" sz="900" dirty="0"/>
              <a:t>. Copyright © 1999–2019, </a:t>
            </a:r>
            <a:r>
              <a:rPr lang="en-US" sz="900" dirty="0">
                <a:hlinkClick r:id="rId7"/>
              </a:rPr>
              <a:t>The MITRE Corporation</a:t>
            </a:r>
            <a:r>
              <a:rPr lang="en-US" sz="900" dirty="0"/>
              <a:t>. CVE and the CVE logo are registered trademarks of The MITRE Corporation.</a:t>
            </a:r>
            <a:endParaRPr lang="en-US" altLang="en-US" sz="900" b="0" u="none" baseline="0" dirty="0">
              <a:solidFill>
                <a:schemeClr val="tx1"/>
              </a:solidFill>
              <a:cs typeface="+mn-cs"/>
            </a:endParaRPr>
          </a:p>
        </p:txBody>
      </p:sp>
    </p:spTree>
    <p:extLst>
      <p:ext uri="{BB962C8B-B14F-4D97-AF65-F5344CB8AC3E}">
        <p14:creationId xmlns:p14="http://schemas.microsoft.com/office/powerpoint/2010/main" val="780998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498596"/>
            <a:ext cx="4038600" cy="4525963"/>
          </a:xfrm>
        </p:spPr>
        <p:txBody>
          <a:bodyPr>
            <a:normAutofit/>
          </a:bodyPr>
          <a:lstStyle>
            <a:lvl1pPr>
              <a:defRPr sz="2000">
                <a:latin typeface="+mn-lt"/>
              </a:defRPr>
            </a:lvl1pPr>
            <a:lvl2pPr>
              <a:defRPr sz="2000">
                <a:latin typeface="+mn-lt"/>
              </a:defRPr>
            </a:lvl2pPr>
            <a:lvl3pPr>
              <a:defRPr sz="1800">
                <a:latin typeface="+mn-lt"/>
              </a:defRPr>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800600" y="1498596"/>
            <a:ext cx="4038600" cy="4525963"/>
          </a:xfrm>
        </p:spPr>
        <p:txBody>
          <a:bodyPr>
            <a:normAutofit/>
          </a:bodyPr>
          <a:lstStyle>
            <a:lvl1pPr>
              <a:defRPr sz="2000">
                <a:latin typeface="+mn-lt"/>
              </a:defRPr>
            </a:lvl1pPr>
            <a:lvl2pPr>
              <a:defRPr sz="2000">
                <a:latin typeface="+mn-lt"/>
              </a:defRPr>
            </a:lvl2pPr>
            <a:lvl3pPr>
              <a:defRPr sz="1800">
                <a:latin typeface="+mn-lt"/>
              </a:defRPr>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8" name="Slide Number Placeholder 5"/>
          <p:cNvSpPr>
            <a:spLocks noGrp="1"/>
          </p:cNvSpPr>
          <p:nvPr>
            <p:ph type="sldNum" sz="quarter" idx="4"/>
          </p:nvPr>
        </p:nvSpPr>
        <p:spPr>
          <a:xfrm>
            <a:off x="8343434" y="6114723"/>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spTree>
    <p:extLst>
      <p:ext uri="{BB962C8B-B14F-4D97-AF65-F5344CB8AC3E}">
        <p14:creationId xmlns:p14="http://schemas.microsoft.com/office/powerpoint/2010/main" val="3566998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485365"/>
            <a:ext cx="4040188" cy="487362"/>
          </a:xfrm>
        </p:spPr>
        <p:txBody>
          <a:bodyPr anchor="b">
            <a:noAutofit/>
          </a:bodyPr>
          <a:lstStyle>
            <a:lvl1pPr marL="0" indent="0">
              <a:buNone/>
              <a:defRPr sz="16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048927"/>
            <a:ext cx="4040188" cy="3951288"/>
          </a:xfrm>
        </p:spPr>
        <p:txBody>
          <a:bodyPr>
            <a:normAutofit/>
          </a:bodyPr>
          <a:lstStyle>
            <a:lvl1pPr>
              <a:defRPr sz="1600">
                <a:latin typeface="+mn-lt"/>
              </a:defRPr>
            </a:lvl1pPr>
            <a:lvl2pPr>
              <a:defRPr sz="1600">
                <a:latin typeface="+mn-lt"/>
              </a:defRPr>
            </a:lvl2pPr>
            <a:lvl3pPr>
              <a:defRPr sz="1600">
                <a:latin typeface="+mn-lt"/>
              </a:defRPr>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p:txBody>
      </p:sp>
      <p:sp>
        <p:nvSpPr>
          <p:cNvPr id="6" name="Content Placeholder 5"/>
          <p:cNvSpPr>
            <a:spLocks noGrp="1"/>
          </p:cNvSpPr>
          <p:nvPr>
            <p:ph sz="quarter" idx="4"/>
          </p:nvPr>
        </p:nvSpPr>
        <p:spPr>
          <a:xfrm>
            <a:off x="4797425" y="2048927"/>
            <a:ext cx="4041775" cy="3951288"/>
          </a:xfrm>
        </p:spPr>
        <p:txBody>
          <a:bodyPr>
            <a:normAutofit/>
          </a:bodyPr>
          <a:lstStyle>
            <a:lvl1pPr>
              <a:defRPr sz="1600">
                <a:latin typeface="+mn-lt"/>
              </a:defRPr>
            </a:lvl1pPr>
            <a:lvl2pPr>
              <a:defRPr sz="1600">
                <a:latin typeface="+mn-lt"/>
              </a:defRPr>
            </a:lvl2pPr>
            <a:lvl3pPr>
              <a:defRPr sz="1600">
                <a:latin typeface="+mn-lt"/>
              </a:defRPr>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p:txBody>
      </p:sp>
      <p:sp>
        <p:nvSpPr>
          <p:cNvPr id="10" name="Text Placeholder 2"/>
          <p:cNvSpPr>
            <a:spLocks noGrp="1"/>
          </p:cNvSpPr>
          <p:nvPr>
            <p:ph type="body" idx="13"/>
          </p:nvPr>
        </p:nvSpPr>
        <p:spPr>
          <a:xfrm>
            <a:off x="4800600" y="1485365"/>
            <a:ext cx="4040188" cy="487362"/>
          </a:xfrm>
        </p:spPr>
        <p:txBody>
          <a:bodyPr anchor="b">
            <a:noAutofit/>
          </a:bodyPr>
          <a:lstStyle>
            <a:lvl1pPr marL="0" indent="0">
              <a:buNone/>
              <a:defRPr sz="16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1" name="Slide Number Placeholder 5"/>
          <p:cNvSpPr>
            <a:spLocks noGrp="1"/>
          </p:cNvSpPr>
          <p:nvPr>
            <p:ph type="sldNum" sz="quarter" idx="14"/>
          </p:nvPr>
        </p:nvSpPr>
        <p:spPr>
          <a:xfrm>
            <a:off x="8343434" y="6102197"/>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spTree>
    <p:extLst>
      <p:ext uri="{BB962C8B-B14F-4D97-AF65-F5344CB8AC3E}">
        <p14:creationId xmlns:p14="http://schemas.microsoft.com/office/powerpoint/2010/main" val="1870789851"/>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229600" cy="944562"/>
          </a:xfrm>
        </p:spPr>
        <p:txBody>
          <a:bodyPr/>
          <a:lstStyle/>
          <a:p>
            <a:r>
              <a:rPr lang="en-US"/>
              <a:t>Click to edit Master title style</a:t>
            </a:r>
            <a:endParaRPr lang="en-US" dirty="0"/>
          </a:p>
        </p:txBody>
      </p:sp>
      <p:sp>
        <p:nvSpPr>
          <p:cNvPr id="7" name="Slide Number Placeholder 5"/>
          <p:cNvSpPr>
            <a:spLocks noGrp="1"/>
          </p:cNvSpPr>
          <p:nvPr>
            <p:ph type="sldNum" sz="quarter" idx="4"/>
          </p:nvPr>
        </p:nvSpPr>
        <p:spPr>
          <a:xfrm>
            <a:off x="8343434" y="6102197"/>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spTree>
    <p:extLst>
      <p:ext uri="{BB962C8B-B14F-4D97-AF65-F5344CB8AC3E}">
        <p14:creationId xmlns:p14="http://schemas.microsoft.com/office/powerpoint/2010/main" val="848609012"/>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343434" y="6102197"/>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spTree>
    <p:extLst>
      <p:ext uri="{BB962C8B-B14F-4D97-AF65-F5344CB8AC3E}">
        <p14:creationId xmlns:p14="http://schemas.microsoft.com/office/powerpoint/2010/main" val="950559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normAutofit/>
          </a:bodyPr>
          <a:lstStyle>
            <a:lvl1pPr algn="l">
              <a:defRPr sz="18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3" name="Rectangle 12"/>
          <p:cNvSpPr/>
          <p:nvPr/>
        </p:nvSpPr>
        <p:spPr bwMode="auto">
          <a:xfrm>
            <a:off x="0" y="0"/>
            <a:ext cx="407324" cy="1288473"/>
          </a:xfrm>
          <a:prstGeom prst="rect">
            <a:avLst/>
          </a:prstGeom>
          <a:solidFill>
            <a:srgbClr val="D0D2C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4" name="Rectangle 13"/>
          <p:cNvSpPr/>
          <p:nvPr/>
        </p:nvSpPr>
        <p:spPr bwMode="auto">
          <a:xfrm>
            <a:off x="0" y="1446415"/>
            <a:ext cx="407324" cy="5411585"/>
          </a:xfrm>
          <a:prstGeom prst="rect">
            <a:avLst/>
          </a:prstGeom>
          <a:solidFill>
            <a:srgbClr val="706C6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sp>
        <p:nvSpPr>
          <p:cNvPr id="10" name="Slide Number Placeholder 5"/>
          <p:cNvSpPr>
            <a:spLocks noGrp="1"/>
          </p:cNvSpPr>
          <p:nvPr>
            <p:ph type="sldNum" sz="quarter" idx="4"/>
          </p:nvPr>
        </p:nvSpPr>
        <p:spPr>
          <a:xfrm>
            <a:off x="8343434" y="6227457"/>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pic>
        <p:nvPicPr>
          <p:cNvPr id="12" name="Picture 11">
            <a:extLst>
              <a:ext uri="{FF2B5EF4-FFF2-40B4-BE49-F238E27FC236}">
                <a16:creationId xmlns:a16="http://schemas.microsoft.com/office/drawing/2014/main" id="{07394CE1-E2AB-4A29-B42E-038DE498B38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8308" y="6209056"/>
            <a:ext cx="1177735" cy="634662"/>
          </a:xfrm>
          <a:prstGeom prst="rect">
            <a:avLst/>
          </a:prstGeom>
        </p:spPr>
      </p:pic>
      <p:sp>
        <p:nvSpPr>
          <p:cNvPr id="15" name="Text Box 34">
            <a:extLst>
              <a:ext uri="{FF2B5EF4-FFF2-40B4-BE49-F238E27FC236}">
                <a16:creationId xmlns:a16="http://schemas.microsoft.com/office/drawing/2014/main" id="{B7A11BEE-A997-469D-B76F-5952F59A1300}"/>
              </a:ext>
            </a:extLst>
          </p:cNvPr>
          <p:cNvSpPr txBox="1">
            <a:spLocks noChangeArrowheads="1"/>
          </p:cNvSpPr>
          <p:nvPr userDrawn="1"/>
        </p:nvSpPr>
        <p:spPr bwMode="auto">
          <a:xfrm>
            <a:off x="2489982" y="6353061"/>
            <a:ext cx="6430416" cy="369332"/>
          </a:xfrm>
          <a:prstGeom prst="rect">
            <a:avLst/>
          </a:prstGeom>
          <a:noFill/>
          <a:ln w="9525">
            <a:noFill/>
            <a:miter lim="800000"/>
            <a:headEnd/>
            <a:tailEnd/>
          </a:ln>
          <a:effectLst/>
        </p:spPr>
        <p:txBody>
          <a:bodyPr wrap="square" lIns="45720" rIns="45720">
            <a:spAutoFit/>
          </a:bodyPr>
          <a:lstStyle/>
          <a:p>
            <a:pPr algn="l" eaLnBrk="0" hangingPunct="0">
              <a:defRPr/>
            </a:pPr>
            <a:r>
              <a:rPr lang="en-US" sz="900" dirty="0"/>
              <a:t>CVE is sponsored by </a:t>
            </a:r>
            <a:r>
              <a:rPr lang="en-US" sz="900" dirty="0">
                <a:hlinkClick r:id="rId3"/>
              </a:rPr>
              <a:t>NSD</a:t>
            </a:r>
            <a:r>
              <a:rPr lang="en-US" sz="900" dirty="0"/>
              <a:t>, </a:t>
            </a:r>
            <a:r>
              <a:rPr lang="en-US" sz="900" dirty="0">
                <a:hlinkClick r:id="rId4"/>
              </a:rPr>
              <a:t>NCCIC</a:t>
            </a:r>
            <a:r>
              <a:rPr lang="en-US" sz="900" dirty="0"/>
              <a:t> in </a:t>
            </a:r>
            <a:r>
              <a:rPr lang="en-US" sz="900" dirty="0">
                <a:hlinkClick r:id="rId5"/>
              </a:rPr>
              <a:t>CISA</a:t>
            </a:r>
            <a:r>
              <a:rPr lang="en-US" sz="900" dirty="0"/>
              <a:t>’s Cybersecurity Division at the </a:t>
            </a:r>
            <a:r>
              <a:rPr lang="en-US" sz="900" dirty="0">
                <a:hlinkClick r:id="rId6"/>
              </a:rPr>
              <a:t>U.S. Department of Homeland Security</a:t>
            </a:r>
            <a:r>
              <a:rPr lang="en-US" sz="900" dirty="0"/>
              <a:t>. Copyright © 1999–2019, </a:t>
            </a:r>
            <a:r>
              <a:rPr lang="en-US" sz="900" dirty="0">
                <a:hlinkClick r:id="rId7"/>
              </a:rPr>
              <a:t>The MITRE Corporation</a:t>
            </a:r>
            <a:r>
              <a:rPr lang="en-US" sz="900" dirty="0"/>
              <a:t>. CVE and the CVE logo are registered trademarks of The MITRE Corporation.</a:t>
            </a:r>
            <a:endParaRPr lang="en-US" altLang="en-US" sz="900" b="0" u="none" baseline="0" dirty="0">
              <a:solidFill>
                <a:schemeClr val="tx1"/>
              </a:solidFill>
              <a:cs typeface="+mn-cs"/>
            </a:endParaRPr>
          </a:p>
        </p:txBody>
      </p:sp>
    </p:spTree>
    <p:extLst>
      <p:ext uri="{BB962C8B-B14F-4D97-AF65-F5344CB8AC3E}">
        <p14:creationId xmlns:p14="http://schemas.microsoft.com/office/powerpoint/2010/main" val="3657373417"/>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s://www.dhs.gov/national-cybersecurity-and-communications-integration-center"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hyperlink" Target="https://www.dhs.gov/network-security-deployment" TargetMode="External"/><Relationship Id="rId2" Type="http://schemas.openxmlformats.org/officeDocument/2006/relationships/slideLayout" Target="../slideLayouts/slideLayout2.xml"/><Relationship Id="rId16" Type="http://schemas.openxmlformats.org/officeDocument/2006/relationships/hyperlink" Target="https://www.mitre.org/" TargetMode="Externa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hyperlink" Target="https://www.dhs.gov/" TargetMode="Externa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s://www.dhs.gov/cisa/cybersecurity-division/"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7078805" cy="868362"/>
          </a:xfrm>
          <a:prstGeom prst="rect">
            <a:avLst/>
          </a:prstGeom>
        </p:spPr>
        <p:txBody>
          <a:bodyPr vert="horz" lIns="91440" tIns="45720" rIns="91440" bIns="45720" rtlCol="0" anchor="ctr" anchorCtr="0">
            <a:normAutofit/>
          </a:bodyPr>
          <a:lstStyle/>
          <a:p>
            <a:r>
              <a:rPr lang="en-US"/>
              <a:t>Click to edit Master title style</a:t>
            </a:r>
          </a:p>
        </p:txBody>
      </p:sp>
      <p:sp>
        <p:nvSpPr>
          <p:cNvPr id="3" name="Text Placeholder 2"/>
          <p:cNvSpPr>
            <a:spLocks noGrp="1"/>
          </p:cNvSpPr>
          <p:nvPr>
            <p:ph type="body" idx="1"/>
          </p:nvPr>
        </p:nvSpPr>
        <p:spPr>
          <a:xfrm>
            <a:off x="609600" y="1447800"/>
            <a:ext cx="8229600" cy="46510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p:txBody>
      </p:sp>
      <p:cxnSp>
        <p:nvCxnSpPr>
          <p:cNvPr id="9" name="Straight Connector 8"/>
          <p:cNvCxnSpPr/>
          <p:nvPr/>
        </p:nvCxnSpPr>
        <p:spPr bwMode="auto">
          <a:xfrm>
            <a:off x="618308" y="1295400"/>
            <a:ext cx="8220892" cy="0"/>
          </a:xfrm>
          <a:prstGeom prst="line">
            <a:avLst/>
          </a:prstGeom>
          <a:solidFill>
            <a:srgbClr val="FFCC99"/>
          </a:solidFill>
          <a:ln w="12700" cap="flat" cmpd="sng" algn="ctr">
            <a:solidFill>
              <a:srgbClr val="C1CD23"/>
            </a:solidFill>
            <a:prstDash val="solid"/>
            <a:round/>
            <a:headEnd type="none" w="med" len="med"/>
            <a:tailEnd type="none" w="med" len="med"/>
          </a:ln>
          <a:effectLst/>
        </p:spPr>
      </p:cxnSp>
      <p:sp>
        <p:nvSpPr>
          <p:cNvPr id="10" name="Rectangle 9"/>
          <p:cNvSpPr/>
          <p:nvPr/>
        </p:nvSpPr>
        <p:spPr bwMode="auto">
          <a:xfrm>
            <a:off x="0" y="1"/>
            <a:ext cx="407324" cy="1219200"/>
          </a:xfrm>
          <a:prstGeom prst="rect">
            <a:avLst/>
          </a:prstGeom>
          <a:solidFill>
            <a:srgbClr val="D0D2C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1" name="Rectangle 10"/>
          <p:cNvSpPr/>
          <p:nvPr/>
        </p:nvSpPr>
        <p:spPr bwMode="auto">
          <a:xfrm>
            <a:off x="0" y="1371601"/>
            <a:ext cx="407324" cy="5486400"/>
          </a:xfrm>
          <a:prstGeom prst="rect">
            <a:avLst/>
          </a:prstGeom>
          <a:solidFill>
            <a:srgbClr val="706C6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sp>
        <p:nvSpPr>
          <p:cNvPr id="12" name="Slide Number Placeholder 5"/>
          <p:cNvSpPr>
            <a:spLocks noGrp="1"/>
          </p:cNvSpPr>
          <p:nvPr>
            <p:ph type="sldNum" sz="quarter" idx="4"/>
          </p:nvPr>
        </p:nvSpPr>
        <p:spPr>
          <a:xfrm>
            <a:off x="8343434" y="6129465"/>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pic>
        <p:nvPicPr>
          <p:cNvPr id="17" name="Picture 16">
            <a:extLst>
              <a:ext uri="{FF2B5EF4-FFF2-40B4-BE49-F238E27FC236}">
                <a16:creationId xmlns:a16="http://schemas.microsoft.com/office/drawing/2014/main" id="{56EF5739-884D-4290-84F5-80B14D711888}"/>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618308" y="6209056"/>
            <a:ext cx="1177735" cy="634662"/>
          </a:xfrm>
          <a:prstGeom prst="rect">
            <a:avLst/>
          </a:prstGeom>
        </p:spPr>
      </p:pic>
      <p:sp>
        <p:nvSpPr>
          <p:cNvPr id="18" name="Text Box 34">
            <a:extLst>
              <a:ext uri="{FF2B5EF4-FFF2-40B4-BE49-F238E27FC236}">
                <a16:creationId xmlns:a16="http://schemas.microsoft.com/office/drawing/2014/main" id="{9C6BB7A0-3841-49D6-B199-AAA133423694}"/>
              </a:ext>
            </a:extLst>
          </p:cNvPr>
          <p:cNvSpPr txBox="1">
            <a:spLocks noChangeArrowheads="1"/>
          </p:cNvSpPr>
          <p:nvPr userDrawn="1"/>
        </p:nvSpPr>
        <p:spPr bwMode="auto">
          <a:xfrm>
            <a:off x="2489982" y="6353061"/>
            <a:ext cx="6430416" cy="369332"/>
          </a:xfrm>
          <a:prstGeom prst="rect">
            <a:avLst/>
          </a:prstGeom>
          <a:noFill/>
          <a:ln w="9525">
            <a:noFill/>
            <a:miter lim="800000"/>
            <a:headEnd/>
            <a:tailEnd/>
          </a:ln>
          <a:effectLst/>
        </p:spPr>
        <p:txBody>
          <a:bodyPr wrap="square" lIns="45720" rIns="45720">
            <a:spAutoFit/>
          </a:bodyPr>
          <a:lstStyle/>
          <a:p>
            <a:pPr algn="l" eaLnBrk="0" hangingPunct="0">
              <a:defRPr/>
            </a:pPr>
            <a:r>
              <a:rPr lang="en-US" sz="900" dirty="0"/>
              <a:t>CVE is sponsored by </a:t>
            </a:r>
            <a:r>
              <a:rPr lang="en-US" sz="900" dirty="0">
                <a:hlinkClick r:id="rId12"/>
              </a:rPr>
              <a:t>NSD</a:t>
            </a:r>
            <a:r>
              <a:rPr lang="en-US" sz="900" dirty="0"/>
              <a:t>, </a:t>
            </a:r>
            <a:r>
              <a:rPr lang="en-US" sz="900" dirty="0">
                <a:hlinkClick r:id="rId13"/>
              </a:rPr>
              <a:t>NCCIC</a:t>
            </a:r>
            <a:r>
              <a:rPr lang="en-US" sz="900" dirty="0"/>
              <a:t> in </a:t>
            </a:r>
            <a:r>
              <a:rPr lang="en-US" sz="900" dirty="0">
                <a:hlinkClick r:id="rId14"/>
              </a:rPr>
              <a:t>CISA</a:t>
            </a:r>
            <a:r>
              <a:rPr lang="en-US" sz="900" dirty="0"/>
              <a:t>’s Cybersecurity Division at the </a:t>
            </a:r>
            <a:r>
              <a:rPr lang="en-US" sz="900" dirty="0">
                <a:hlinkClick r:id="rId15"/>
              </a:rPr>
              <a:t>U.S. Department of Homeland Security</a:t>
            </a:r>
            <a:r>
              <a:rPr lang="en-US" sz="900" dirty="0"/>
              <a:t>. Copyright © 1999–2019, </a:t>
            </a:r>
            <a:r>
              <a:rPr lang="en-US" sz="900" dirty="0">
                <a:hlinkClick r:id="rId16"/>
              </a:rPr>
              <a:t>The MITRE Corporation</a:t>
            </a:r>
            <a:r>
              <a:rPr lang="en-US" sz="900" dirty="0"/>
              <a:t>. CVE and the CVE logo are registered trademarks of The MITRE Corporation.</a:t>
            </a:r>
            <a:endParaRPr lang="en-US" altLang="en-US" sz="900" b="0" u="none" baseline="0" dirty="0">
              <a:solidFill>
                <a:schemeClr val="tx1"/>
              </a:solidFill>
              <a:cs typeface="+mn-cs"/>
            </a:endParaRPr>
          </a:p>
        </p:txBody>
      </p:sp>
    </p:spTree>
    <p:extLst>
      <p:ext uri="{BB962C8B-B14F-4D97-AF65-F5344CB8AC3E}">
        <p14:creationId xmlns:p14="http://schemas.microsoft.com/office/powerpoint/2010/main" val="20427558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hdr="0" dt="0"/>
  <p:txStyles>
    <p:titleStyle>
      <a:lvl1pPr algn="l" defTabSz="914400" rtl="0" eaLnBrk="1" latinLnBrk="0" hangingPunct="1">
        <a:lnSpc>
          <a:spcPts val="3200"/>
        </a:lnSpc>
        <a:spcBef>
          <a:spcPct val="0"/>
        </a:spcBef>
        <a:buNone/>
        <a:defRPr lang="en-US" sz="2800" b="1" kern="1200">
          <a:solidFill>
            <a:schemeClr val="tx2"/>
          </a:solidFill>
          <a:latin typeface="Helvetica LT Std" pitchFamily="34" charset="0"/>
          <a:ea typeface="Verdana" pitchFamily="34" charset="0"/>
          <a:cs typeface="Verdana" pitchFamily="34" charset="0"/>
        </a:defRPr>
      </a:lvl1pPr>
    </p:titleStyle>
    <p:bodyStyle>
      <a:lvl1pPr marL="231775" indent="-231775" algn="l" defTabSz="914400" rtl="0" eaLnBrk="1" latinLnBrk="0" hangingPunct="1">
        <a:spcBef>
          <a:spcPts val="0"/>
        </a:spcBef>
        <a:spcAft>
          <a:spcPts val="600"/>
        </a:spcAft>
        <a:buClr>
          <a:schemeClr val="tx2"/>
        </a:buClr>
        <a:buSzPct val="120000"/>
        <a:buFont typeface="Wingdings" pitchFamily="2" charset="2"/>
        <a:buChar char="§"/>
        <a:defRPr sz="2000" b="1" kern="1200">
          <a:solidFill>
            <a:schemeClr val="tx1"/>
          </a:solidFill>
          <a:latin typeface="Helvetica LT Std" pitchFamily="34" charset="0"/>
          <a:ea typeface="+mn-ea"/>
          <a:cs typeface="Calibri" pitchFamily="34" charset="0"/>
        </a:defRPr>
      </a:lvl1pPr>
      <a:lvl2pPr marL="515938" indent="-228600" algn="l" defTabSz="914400" rtl="0" eaLnBrk="1" latinLnBrk="0" hangingPunct="1">
        <a:spcBef>
          <a:spcPts val="0"/>
        </a:spcBef>
        <a:spcAft>
          <a:spcPts val="600"/>
        </a:spcAft>
        <a:buClr>
          <a:schemeClr val="tx2"/>
        </a:buClr>
        <a:buFont typeface="Arial" pitchFamily="34" charset="0"/>
        <a:buChar char="–"/>
        <a:defRPr sz="2000" kern="1200">
          <a:solidFill>
            <a:schemeClr val="tx1"/>
          </a:solidFill>
          <a:latin typeface="Helvetica LT Std" pitchFamily="34" charset="0"/>
          <a:ea typeface="+mn-ea"/>
          <a:cs typeface="Calibri" pitchFamily="34" charset="0"/>
        </a:defRPr>
      </a:lvl2pPr>
      <a:lvl3pPr marL="747713" indent="-231775" algn="l" defTabSz="914400" rtl="0" eaLnBrk="1" latinLnBrk="0" hangingPunct="1">
        <a:spcBef>
          <a:spcPts val="0"/>
        </a:spcBef>
        <a:spcAft>
          <a:spcPts val="600"/>
        </a:spcAft>
        <a:buClr>
          <a:schemeClr val="tx2"/>
        </a:buClr>
        <a:buSzPct val="110000"/>
        <a:buFont typeface="Wingdings" pitchFamily="2" charset="2"/>
        <a:buChar char="§"/>
        <a:defRPr sz="1800" kern="1200">
          <a:solidFill>
            <a:schemeClr val="tx1"/>
          </a:solidFill>
          <a:latin typeface="Helvetica LT Std" pitchFamily="34" charset="0"/>
          <a:ea typeface="+mn-ea"/>
          <a:cs typeface="Calibri"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msdn.microsoft.com/en-us/library/cc751383.aspx"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hyperlink" Target="https://cve.mitre.org/cve/request_id.html#cna_coverage.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CVEProject/JSON-format-project-AW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cve.mitre.org/about/termsofuse.html"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mailto:cve@mitre.or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mailto:cve@mitre.org" TargetMode="External"/><Relationship Id="rId2" Type="http://schemas.openxmlformats.org/officeDocument/2006/relationships/hyperlink" Target="https://cveform.mitre.org/" TargetMode="External"/><Relationship Id="rId1" Type="http://schemas.openxmlformats.org/officeDocument/2006/relationships/slideLayout" Target="../slideLayouts/slideLayout2.xml"/><Relationship Id="rId4" Type="http://schemas.openxmlformats.org/officeDocument/2006/relationships/hyperlink" Target="https://cve.mitre.org/cve/request_id.html#cna_coverage.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normAutofit lnSpcReduction="10000"/>
          </a:bodyPr>
          <a:lstStyle/>
          <a:p>
            <a:r>
              <a:rPr lang="en-US" dirty="0"/>
              <a:t>CVE Team</a:t>
            </a:r>
          </a:p>
        </p:txBody>
      </p:sp>
      <p:sp>
        <p:nvSpPr>
          <p:cNvPr id="3" name="Title 2"/>
          <p:cNvSpPr>
            <a:spLocks noGrp="1"/>
          </p:cNvSpPr>
          <p:nvPr>
            <p:ph type="ctrTitle" sz="quarter"/>
          </p:nvPr>
        </p:nvSpPr>
        <p:spPr/>
        <p:txBody>
          <a:bodyPr/>
          <a:lstStyle/>
          <a:p>
            <a:r>
              <a:rPr lang="en-US" dirty="0"/>
              <a:t>Becoming a CNA</a:t>
            </a:r>
          </a:p>
        </p:txBody>
      </p:sp>
    </p:spTree>
    <p:extLst>
      <p:ext uri="{BB962C8B-B14F-4D97-AF65-F5344CB8AC3E}">
        <p14:creationId xmlns:p14="http://schemas.microsoft.com/office/powerpoint/2010/main" val="2731397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Organizing Your CNA Program</a:t>
            </a:r>
          </a:p>
        </p:txBody>
      </p:sp>
      <p:sp>
        <p:nvSpPr>
          <p:cNvPr id="3" name="Content Placeholder 2"/>
          <p:cNvSpPr>
            <a:spLocks noGrp="1"/>
          </p:cNvSpPr>
          <p:nvPr>
            <p:ph idx="1"/>
          </p:nvPr>
        </p:nvSpPr>
        <p:spPr/>
        <p:txBody>
          <a:bodyPr>
            <a:normAutofit/>
          </a:bodyPr>
          <a:lstStyle/>
          <a:p>
            <a:r>
              <a:rPr lang="en-US" dirty="0"/>
              <a:t>How your organization is configured will influence the way you set up your CNA program</a:t>
            </a:r>
          </a:p>
          <a:p>
            <a:r>
              <a:rPr lang="en-US" dirty="0"/>
              <a:t>Most organizations designate a single group to manage their CNA program; however, that is not always the case. For example:</a:t>
            </a:r>
          </a:p>
          <a:p>
            <a:pPr lvl="1"/>
            <a:r>
              <a:rPr lang="en-US" dirty="0"/>
              <a:t>The Android and Chrome PSIRTs work independently and act as their own CNAs, even though they are both part of Google</a:t>
            </a:r>
          </a:p>
          <a:p>
            <a:pPr lvl="1"/>
            <a:r>
              <a:rPr lang="en-US" dirty="0"/>
              <a:t>Cisco and Cisco </a:t>
            </a:r>
            <a:r>
              <a:rPr lang="en-US" dirty="0" err="1"/>
              <a:t>Talos</a:t>
            </a:r>
            <a:r>
              <a:rPr lang="en-US" dirty="0"/>
              <a:t> are separate CNAs due to their vastly different scopes (i.e., Cisco products versus the vulnerabilities they found during their research)</a:t>
            </a:r>
          </a:p>
          <a:p>
            <a:pPr lvl="1"/>
            <a:r>
              <a:rPr lang="en-US" dirty="0"/>
              <a:t>Within Dell, the Dell CNA covers Dell, EMC products, and the products of many of their subsidiary companies; however, they do not cover VMware, which has its own CNA program</a:t>
            </a:r>
          </a:p>
        </p:txBody>
      </p:sp>
    </p:spTree>
    <p:extLst>
      <p:ext uri="{BB962C8B-B14F-4D97-AF65-F5344CB8AC3E}">
        <p14:creationId xmlns:p14="http://schemas.microsoft.com/office/powerpoint/2010/main" val="1969010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CNA Structures</a:t>
            </a:r>
          </a:p>
        </p:txBody>
      </p:sp>
      <p:sp>
        <p:nvSpPr>
          <p:cNvPr id="3" name="Content Placeholder 2"/>
          <p:cNvSpPr>
            <a:spLocks noGrp="1"/>
          </p:cNvSpPr>
          <p:nvPr>
            <p:ph idx="1"/>
          </p:nvPr>
        </p:nvSpPr>
        <p:spPr/>
        <p:txBody>
          <a:bodyPr>
            <a:normAutofit/>
          </a:bodyPr>
          <a:lstStyle/>
          <a:p>
            <a:r>
              <a:rPr lang="en-US" dirty="0"/>
              <a:t>A single group handles all vulnerabilities</a:t>
            </a:r>
          </a:p>
          <a:p>
            <a:pPr lvl="1"/>
            <a:r>
              <a:rPr lang="en-US" dirty="0"/>
              <a:t>Create a single CNA</a:t>
            </a:r>
          </a:p>
          <a:p>
            <a:r>
              <a:rPr lang="en-US" dirty="0"/>
              <a:t>A single group handles the coordination with multiple internal groups</a:t>
            </a:r>
          </a:p>
          <a:p>
            <a:pPr lvl="1"/>
            <a:r>
              <a:rPr lang="en-US" dirty="0"/>
              <a:t>Usually results in a single CNA</a:t>
            </a:r>
          </a:p>
          <a:p>
            <a:pPr lvl="1"/>
            <a:r>
              <a:rPr lang="en-US" dirty="0"/>
              <a:t>That CNA sometimes chooses to create unofficial sub-CNAs to which it can give blocks of IDs</a:t>
            </a:r>
          </a:p>
          <a:p>
            <a:pPr lvl="2"/>
            <a:r>
              <a:rPr lang="en-US" dirty="0"/>
              <a:t>There is no issue with a CNA creating internal unofficial sub-CNAs if the results meet the needs of the CVE Program</a:t>
            </a:r>
          </a:p>
          <a:p>
            <a:r>
              <a:rPr lang="en-US" dirty="0"/>
              <a:t>Multiple groups handle their own vulnerabilities</a:t>
            </a:r>
          </a:p>
          <a:p>
            <a:pPr lvl="1"/>
            <a:r>
              <a:rPr lang="en-US" dirty="0"/>
              <a:t>Create a CNA for each independent group</a:t>
            </a:r>
          </a:p>
        </p:txBody>
      </p:sp>
    </p:spTree>
    <p:extLst>
      <p:ext uri="{BB962C8B-B14F-4D97-AF65-F5344CB8AC3E}">
        <p14:creationId xmlns:p14="http://schemas.microsoft.com/office/powerpoint/2010/main" val="78629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dirty="0"/>
              <a:t>Scope</a:t>
            </a:r>
          </a:p>
        </p:txBody>
      </p:sp>
    </p:spTree>
    <p:extLst>
      <p:ext uri="{BB962C8B-B14F-4D97-AF65-F5344CB8AC3E}">
        <p14:creationId xmlns:p14="http://schemas.microsoft.com/office/powerpoint/2010/main" val="1825097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Scope</a:t>
            </a:r>
          </a:p>
        </p:txBody>
      </p:sp>
      <p:sp>
        <p:nvSpPr>
          <p:cNvPr id="3" name="Content Placeholder 2"/>
          <p:cNvSpPr>
            <a:spLocks noGrp="1"/>
          </p:cNvSpPr>
          <p:nvPr>
            <p:ph idx="1"/>
          </p:nvPr>
        </p:nvSpPr>
        <p:spPr/>
        <p:txBody>
          <a:bodyPr>
            <a:normAutofit/>
          </a:bodyPr>
          <a:lstStyle/>
          <a:p>
            <a:r>
              <a:rPr lang="en-US" dirty="0"/>
              <a:t>A CNA’s scope defines the vulnerabilities to which it is responsible for assigning CVE IDs</a:t>
            </a:r>
          </a:p>
          <a:p>
            <a:r>
              <a:rPr lang="en-US" dirty="0"/>
              <a:t>The scope sets expectations, which should:</a:t>
            </a:r>
          </a:p>
          <a:p>
            <a:pPr lvl="1"/>
            <a:r>
              <a:rPr lang="en-US" dirty="0"/>
              <a:t>Prevent CNAs with overlapping scopes (e.g., their Root CNA) from assigning duplicate IDs</a:t>
            </a:r>
          </a:p>
          <a:p>
            <a:pPr lvl="1"/>
            <a:r>
              <a:rPr lang="en-US" dirty="0"/>
              <a:t>Save reporters’ time and frustration by preventing them from reporting irrelevant issues</a:t>
            </a:r>
          </a:p>
          <a:p>
            <a:pPr lvl="1"/>
            <a:r>
              <a:rPr lang="en-US" dirty="0"/>
              <a:t>Save the CNA time by reducing the number of unwanted reports</a:t>
            </a:r>
          </a:p>
          <a:p>
            <a:pPr lvl="1"/>
            <a:r>
              <a:rPr lang="en-US" dirty="0"/>
              <a:t>Save the Root CNA time by reducing the number of complaints by unhappy reporters</a:t>
            </a:r>
          </a:p>
          <a:p>
            <a:endParaRPr lang="en-US" dirty="0"/>
          </a:p>
        </p:txBody>
      </p:sp>
    </p:spTree>
    <p:extLst>
      <p:ext uri="{BB962C8B-B14F-4D97-AF65-F5344CB8AC3E}">
        <p14:creationId xmlns:p14="http://schemas.microsoft.com/office/powerpoint/2010/main" val="3185175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Scope: Types of CNAs</a:t>
            </a:r>
          </a:p>
        </p:txBody>
      </p:sp>
      <p:sp>
        <p:nvSpPr>
          <p:cNvPr id="3" name="Content Placeholder 2"/>
          <p:cNvSpPr>
            <a:spLocks noGrp="1"/>
          </p:cNvSpPr>
          <p:nvPr>
            <p:ph idx="1"/>
          </p:nvPr>
        </p:nvSpPr>
        <p:spPr>
          <a:xfrm>
            <a:off x="609600" y="1447800"/>
            <a:ext cx="8229600" cy="4913243"/>
          </a:xfrm>
        </p:spPr>
        <p:txBody>
          <a:bodyPr>
            <a:normAutofit lnSpcReduction="10000"/>
          </a:bodyPr>
          <a:lstStyle/>
          <a:p>
            <a:r>
              <a:rPr lang="en-US" dirty="0"/>
              <a:t>Vendors: Cover products</a:t>
            </a:r>
          </a:p>
          <a:p>
            <a:pPr lvl="1"/>
            <a:r>
              <a:rPr lang="en-US" dirty="0"/>
              <a:t>e.g., Microsoft, OpenSSL, Debian</a:t>
            </a:r>
          </a:p>
          <a:p>
            <a:r>
              <a:rPr lang="en-US" dirty="0"/>
              <a:t>Coordinators: Cover the vulnerabilities coordinated by the organization</a:t>
            </a:r>
          </a:p>
          <a:p>
            <a:pPr lvl="1"/>
            <a:r>
              <a:rPr lang="en-US" dirty="0"/>
              <a:t>e.g., CERT/CC, JPCERT/CC, </a:t>
            </a:r>
            <a:r>
              <a:rPr lang="en-US" dirty="0" err="1"/>
              <a:t>HackerOne</a:t>
            </a:r>
            <a:endParaRPr lang="en-US" dirty="0"/>
          </a:p>
          <a:p>
            <a:r>
              <a:rPr lang="en-US" dirty="0"/>
              <a:t>Research Organizations: Cover the vulnerabilities discovered by individual researchers</a:t>
            </a:r>
          </a:p>
          <a:p>
            <a:pPr lvl="1"/>
            <a:r>
              <a:rPr lang="en-US" dirty="0"/>
              <a:t>e.g., Rapid7</a:t>
            </a:r>
          </a:p>
          <a:p>
            <a:r>
              <a:rPr lang="en-US" dirty="0"/>
              <a:t>Mixed</a:t>
            </a:r>
          </a:p>
          <a:p>
            <a:pPr lvl="1"/>
            <a:r>
              <a:rPr lang="en-US" dirty="0"/>
              <a:t>e.g., Flexera (vendor and research), Drupal (vendor and coordinator)</a:t>
            </a:r>
          </a:p>
          <a:p>
            <a:r>
              <a:rPr lang="en-US" dirty="0"/>
              <a:t>Other: Some CNAs do not fall into the typical categories described above</a:t>
            </a:r>
          </a:p>
          <a:p>
            <a:pPr lvl="1"/>
            <a:r>
              <a:rPr lang="en-US" dirty="0"/>
              <a:t>e.g., MITRE</a:t>
            </a:r>
          </a:p>
          <a:p>
            <a:endParaRPr lang="en-US" dirty="0"/>
          </a:p>
          <a:p>
            <a:endParaRPr lang="en-US" dirty="0"/>
          </a:p>
        </p:txBody>
      </p:sp>
    </p:spTree>
    <p:extLst>
      <p:ext uri="{BB962C8B-B14F-4D97-AF65-F5344CB8AC3E}">
        <p14:creationId xmlns:p14="http://schemas.microsoft.com/office/powerpoint/2010/main" val="1292798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Scope: Limited by Advisory Policy</a:t>
            </a:r>
          </a:p>
        </p:txBody>
      </p:sp>
      <p:sp>
        <p:nvSpPr>
          <p:cNvPr id="3" name="Content Placeholder 2"/>
          <p:cNvSpPr>
            <a:spLocks noGrp="1"/>
          </p:cNvSpPr>
          <p:nvPr>
            <p:ph idx="1"/>
          </p:nvPr>
        </p:nvSpPr>
        <p:spPr/>
        <p:txBody>
          <a:bodyPr/>
          <a:lstStyle/>
          <a:p>
            <a:r>
              <a:rPr lang="en-US" dirty="0"/>
              <a:t>Are there some scenarios where advisories are not published?</a:t>
            </a:r>
          </a:p>
          <a:p>
            <a:r>
              <a:rPr lang="en-US" dirty="0"/>
              <a:t>All advisories must meet the CVE Program’s requirements for being published:</a:t>
            </a:r>
          </a:p>
          <a:p>
            <a:pPr lvl="1"/>
            <a:r>
              <a:rPr lang="en-US" dirty="0"/>
              <a:t>Must have a URL</a:t>
            </a:r>
          </a:p>
          <a:p>
            <a:pPr lvl="1"/>
            <a:r>
              <a:rPr lang="en-US" dirty="0"/>
              <a:t>The Terms of Service must allow a link to the URL</a:t>
            </a:r>
          </a:p>
          <a:p>
            <a:pPr lvl="1"/>
            <a:r>
              <a:rPr lang="en-US" dirty="0"/>
              <a:t>The document linked to the URL must contain the minimum required information for a CVE Entry:</a:t>
            </a:r>
          </a:p>
          <a:p>
            <a:pPr lvl="2"/>
            <a:r>
              <a:rPr lang="en-US" dirty="0"/>
              <a:t>Product</a:t>
            </a:r>
          </a:p>
          <a:p>
            <a:pPr lvl="2"/>
            <a:r>
              <a:rPr lang="en-US" dirty="0"/>
              <a:t>Version</a:t>
            </a:r>
          </a:p>
          <a:p>
            <a:pPr lvl="2"/>
            <a:r>
              <a:rPr lang="en-US" dirty="0"/>
              <a:t>Problem type (vulnerability type or impact)</a:t>
            </a:r>
          </a:p>
          <a:p>
            <a:pPr lvl="1"/>
            <a:r>
              <a:rPr lang="en-US" dirty="0"/>
              <a:t>Must not require a fee to access</a:t>
            </a:r>
          </a:p>
          <a:p>
            <a:endParaRPr lang="en-US" dirty="0"/>
          </a:p>
        </p:txBody>
      </p:sp>
    </p:spTree>
    <p:extLst>
      <p:ext uri="{BB962C8B-B14F-4D97-AF65-F5344CB8AC3E}">
        <p14:creationId xmlns:p14="http://schemas.microsoft.com/office/powerpoint/2010/main" val="1704454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Scope: Limited by Products</a:t>
            </a:r>
          </a:p>
        </p:txBody>
      </p:sp>
      <p:sp>
        <p:nvSpPr>
          <p:cNvPr id="3" name="Content Placeholder 2"/>
          <p:cNvSpPr>
            <a:spLocks noGrp="1"/>
          </p:cNvSpPr>
          <p:nvPr>
            <p:ph idx="1"/>
          </p:nvPr>
        </p:nvSpPr>
        <p:spPr/>
        <p:txBody>
          <a:bodyPr/>
          <a:lstStyle/>
          <a:p>
            <a:r>
              <a:rPr lang="en-US" dirty="0"/>
              <a:t>Do you plan to cover all of the products you produce?</a:t>
            </a:r>
          </a:p>
          <a:p>
            <a:r>
              <a:rPr lang="en-US" dirty="0"/>
              <a:t>Consider the following types of products when deciding which products will be covered within the scope:</a:t>
            </a:r>
          </a:p>
          <a:p>
            <a:pPr lvl="1"/>
            <a:r>
              <a:rPr lang="en-US" dirty="0"/>
              <a:t>Products from subsidiary companies</a:t>
            </a:r>
          </a:p>
          <a:p>
            <a:pPr lvl="1"/>
            <a:r>
              <a:rPr lang="en-US" dirty="0"/>
              <a:t>Products from newly acquired companies</a:t>
            </a:r>
          </a:p>
          <a:p>
            <a:pPr lvl="1"/>
            <a:r>
              <a:rPr lang="en-US" dirty="0"/>
              <a:t>Discontinued products</a:t>
            </a:r>
          </a:p>
          <a:p>
            <a:pPr lvl="1"/>
            <a:r>
              <a:rPr lang="en-US" dirty="0"/>
              <a:t>Versions that have reached their end of support</a:t>
            </a:r>
          </a:p>
          <a:p>
            <a:pPr lvl="1"/>
            <a:r>
              <a:rPr lang="en-US" dirty="0"/>
              <a:t>Experimental products or development branches</a:t>
            </a:r>
          </a:p>
          <a:p>
            <a:pPr lvl="1"/>
            <a:r>
              <a:rPr lang="en-US" dirty="0"/>
              <a:t>Freebie products</a:t>
            </a:r>
          </a:p>
          <a:p>
            <a:endParaRPr lang="en-US" dirty="0"/>
          </a:p>
        </p:txBody>
      </p:sp>
    </p:spTree>
    <p:extLst>
      <p:ext uri="{BB962C8B-B14F-4D97-AF65-F5344CB8AC3E}">
        <p14:creationId xmlns:p14="http://schemas.microsoft.com/office/powerpoint/2010/main" val="29257592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Scope: Limited by Vulnerability Type</a:t>
            </a:r>
          </a:p>
        </p:txBody>
      </p:sp>
      <p:sp>
        <p:nvSpPr>
          <p:cNvPr id="3" name="Content Placeholder 2"/>
          <p:cNvSpPr>
            <a:spLocks noGrp="1"/>
          </p:cNvSpPr>
          <p:nvPr>
            <p:ph idx="1"/>
          </p:nvPr>
        </p:nvSpPr>
        <p:spPr/>
        <p:txBody>
          <a:bodyPr/>
          <a:lstStyle/>
          <a:p>
            <a:r>
              <a:rPr lang="en-US" dirty="0"/>
              <a:t>Explain the criteria used to determine if an issue is a vulnerability</a:t>
            </a:r>
          </a:p>
          <a:p>
            <a:pPr lvl="1"/>
            <a:r>
              <a:rPr lang="en-US" dirty="0"/>
              <a:t>e.g., </a:t>
            </a:r>
            <a:r>
              <a:rPr lang="en-US" dirty="0">
                <a:hlinkClick r:id="rId2"/>
              </a:rPr>
              <a:t>https://msdn.microsoft.com/en-us/library/cc751383.aspx</a:t>
            </a:r>
            <a:endParaRPr lang="en-US" dirty="0"/>
          </a:p>
          <a:p>
            <a:r>
              <a:rPr lang="en-US" dirty="0"/>
              <a:t>Provide an explicit list of the types of issues not considered vulnerabilities to help limit the number of unwanted requests:</a:t>
            </a:r>
          </a:p>
          <a:p>
            <a:pPr lvl="1"/>
            <a:r>
              <a:rPr lang="en-US" dirty="0"/>
              <a:t>Self-</a:t>
            </a:r>
            <a:r>
              <a:rPr lang="en-US" dirty="0" err="1"/>
              <a:t>DoS</a:t>
            </a:r>
            <a:endParaRPr lang="en-US" dirty="0"/>
          </a:p>
          <a:p>
            <a:pPr lvl="1"/>
            <a:r>
              <a:rPr lang="en-US" dirty="0"/>
              <a:t>CSRF logout</a:t>
            </a:r>
          </a:p>
          <a:p>
            <a:pPr lvl="1"/>
            <a:r>
              <a:rPr lang="en-US" dirty="0"/>
              <a:t>Insecure default configurations</a:t>
            </a:r>
          </a:p>
          <a:p>
            <a:pPr lvl="1"/>
            <a:r>
              <a:rPr lang="en-US" dirty="0"/>
              <a:t>Default credentials</a:t>
            </a:r>
          </a:p>
          <a:p>
            <a:endParaRPr lang="en-US" dirty="0"/>
          </a:p>
        </p:txBody>
      </p:sp>
    </p:spTree>
    <p:extLst>
      <p:ext uri="{BB962C8B-B14F-4D97-AF65-F5344CB8AC3E}">
        <p14:creationId xmlns:p14="http://schemas.microsoft.com/office/powerpoint/2010/main" val="35550984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dirty="0"/>
              <a:t>Update Processes</a:t>
            </a:r>
          </a:p>
        </p:txBody>
      </p:sp>
    </p:spTree>
    <p:extLst>
      <p:ext uri="{BB962C8B-B14F-4D97-AF65-F5344CB8AC3E}">
        <p14:creationId xmlns:p14="http://schemas.microsoft.com/office/powerpoint/2010/main" val="31309763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Process: Accepting Vulnerability Reports</a:t>
            </a:r>
          </a:p>
        </p:txBody>
      </p:sp>
      <p:sp>
        <p:nvSpPr>
          <p:cNvPr id="3" name="Content Placeholder 2"/>
          <p:cNvSpPr>
            <a:spLocks noGrp="1"/>
          </p:cNvSpPr>
          <p:nvPr>
            <p:ph idx="1"/>
          </p:nvPr>
        </p:nvSpPr>
        <p:spPr>
          <a:xfrm>
            <a:off x="609600" y="1447800"/>
            <a:ext cx="8229600" cy="4589745"/>
          </a:xfrm>
        </p:spPr>
        <p:txBody>
          <a:bodyPr>
            <a:normAutofit lnSpcReduction="10000"/>
          </a:bodyPr>
          <a:lstStyle/>
          <a:p>
            <a:r>
              <a:rPr lang="en-US" dirty="0"/>
              <a:t>Are third party requests accepted?</a:t>
            </a:r>
          </a:p>
          <a:p>
            <a:r>
              <a:rPr lang="en-US" dirty="0"/>
              <a:t>If so, provide contact information:</a:t>
            </a:r>
          </a:p>
          <a:p>
            <a:pPr lvl="1"/>
            <a:r>
              <a:rPr lang="en-US" dirty="0"/>
              <a:t>Contact information should be provided to your Root CNA</a:t>
            </a:r>
          </a:p>
          <a:p>
            <a:pPr lvl="1"/>
            <a:r>
              <a:rPr lang="en-US" dirty="0"/>
              <a:t>A registry of contact information is maintained on the CVE Program website [1]</a:t>
            </a:r>
          </a:p>
          <a:p>
            <a:r>
              <a:rPr lang="en-US" dirty="0"/>
              <a:t>What information should vulnerability reporters provide?</a:t>
            </a:r>
          </a:p>
          <a:p>
            <a:endParaRPr lang="en-US" dirty="0"/>
          </a:p>
          <a:p>
            <a:endParaRPr lang="en-US" dirty="0"/>
          </a:p>
          <a:p>
            <a:endParaRPr lang="en-US" dirty="0"/>
          </a:p>
          <a:p>
            <a:endParaRPr lang="en-US" dirty="0"/>
          </a:p>
          <a:p>
            <a:endParaRPr lang="en-US" dirty="0"/>
          </a:p>
          <a:p>
            <a:pPr marL="0" indent="0">
              <a:buNone/>
            </a:pPr>
            <a:endParaRPr lang="en-US" dirty="0"/>
          </a:p>
          <a:p>
            <a:r>
              <a:rPr lang="en-US" b="0" dirty="0"/>
              <a:t>[1] </a:t>
            </a:r>
            <a:r>
              <a:rPr lang="en-US" b="0" dirty="0">
                <a:hlinkClick r:id="rId3"/>
              </a:rPr>
              <a:t>https://cve.mitre.org/cve/request_id.html#cna_coverage.html</a:t>
            </a:r>
            <a:r>
              <a:rPr lang="en-US" b="0" dirty="0"/>
              <a:t> </a:t>
            </a:r>
          </a:p>
          <a:p>
            <a:endParaRPr lang="en-US" dirty="0"/>
          </a:p>
        </p:txBody>
      </p:sp>
    </p:spTree>
    <p:extLst>
      <p:ext uri="{BB962C8B-B14F-4D97-AF65-F5344CB8AC3E}">
        <p14:creationId xmlns:p14="http://schemas.microsoft.com/office/powerpoint/2010/main" val="3933356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r>
              <a:rPr lang="en-US" dirty="0"/>
              <a:t>Defining CNAs</a:t>
            </a:r>
          </a:p>
          <a:p>
            <a:r>
              <a:rPr lang="en-US" dirty="0"/>
              <a:t>How to organize your CNA(s)</a:t>
            </a:r>
          </a:p>
          <a:p>
            <a:r>
              <a:rPr lang="en-US" dirty="0"/>
              <a:t>Defining the scope of your coverage</a:t>
            </a:r>
          </a:p>
          <a:p>
            <a:r>
              <a:rPr lang="en-US" dirty="0"/>
              <a:t>Updating your internal processes</a:t>
            </a:r>
          </a:p>
          <a:p>
            <a:r>
              <a:rPr lang="en-US" dirty="0"/>
              <a:t>CNA resources and community involvement</a:t>
            </a:r>
          </a:p>
        </p:txBody>
      </p:sp>
    </p:spTree>
    <p:extLst>
      <p:ext uri="{BB962C8B-B14F-4D97-AF65-F5344CB8AC3E}">
        <p14:creationId xmlns:p14="http://schemas.microsoft.com/office/powerpoint/2010/main" val="42323222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Block Management</a:t>
            </a:r>
          </a:p>
        </p:txBody>
      </p:sp>
      <p:sp>
        <p:nvSpPr>
          <p:cNvPr id="3" name="Content Placeholder 2"/>
          <p:cNvSpPr>
            <a:spLocks noGrp="1"/>
          </p:cNvSpPr>
          <p:nvPr>
            <p:ph idx="1"/>
          </p:nvPr>
        </p:nvSpPr>
        <p:spPr/>
        <p:txBody>
          <a:bodyPr/>
          <a:lstStyle/>
          <a:p>
            <a:r>
              <a:rPr lang="en-US" dirty="0"/>
              <a:t>Who in your organization can assign IDs?</a:t>
            </a:r>
          </a:p>
          <a:p>
            <a:r>
              <a:rPr lang="en-US" dirty="0"/>
              <a:t>At what point in the process should a CVE ID be assigned?</a:t>
            </a:r>
          </a:p>
          <a:p>
            <a:r>
              <a:rPr lang="en-US" dirty="0"/>
              <a:t>When an ID is assigned, how is it recorded?</a:t>
            </a:r>
          </a:p>
          <a:p>
            <a:r>
              <a:rPr lang="en-US" dirty="0"/>
              <a:t>How are vulnerabilities tracked (i.e., which vulnerability is assigned to which CVE ID)?</a:t>
            </a:r>
          </a:p>
          <a:p>
            <a:endParaRPr lang="en-US" dirty="0"/>
          </a:p>
        </p:txBody>
      </p:sp>
    </p:spTree>
    <p:extLst>
      <p:ext uri="{BB962C8B-B14F-4D97-AF65-F5344CB8AC3E}">
        <p14:creationId xmlns:p14="http://schemas.microsoft.com/office/powerpoint/2010/main" val="11057259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Publish a Disclosure Policy</a:t>
            </a:r>
          </a:p>
        </p:txBody>
      </p:sp>
      <p:sp>
        <p:nvSpPr>
          <p:cNvPr id="3" name="Content Placeholder 2"/>
          <p:cNvSpPr>
            <a:spLocks noGrp="1"/>
          </p:cNvSpPr>
          <p:nvPr>
            <p:ph idx="1"/>
          </p:nvPr>
        </p:nvSpPr>
        <p:spPr/>
        <p:txBody>
          <a:bodyPr>
            <a:normAutofit/>
          </a:bodyPr>
          <a:lstStyle/>
          <a:p>
            <a:r>
              <a:rPr lang="en-US" dirty="0"/>
              <a:t>The disclosure policy should at least include the expected timeframe and conditions under which vulnerability information will be published</a:t>
            </a:r>
          </a:p>
          <a:p>
            <a:r>
              <a:rPr lang="en-US" dirty="0"/>
              <a:t>The following additional communication points are advised:</a:t>
            </a:r>
          </a:p>
          <a:p>
            <a:pPr lvl="1"/>
            <a:r>
              <a:rPr lang="en-US" dirty="0"/>
              <a:t>Acknowledge receipt of submission (i.e., provide an initial response to reporter, even if it is just a “we received your request and are looking into it”)</a:t>
            </a:r>
          </a:p>
          <a:p>
            <a:pPr lvl="1"/>
            <a:r>
              <a:rPr lang="en-US" dirty="0"/>
              <a:t>Give reporter approximate time it will take to get back to them with a determination on whether there is a vulnerability</a:t>
            </a:r>
          </a:p>
          <a:p>
            <a:pPr lvl="1"/>
            <a:r>
              <a:rPr lang="en-US" dirty="0"/>
              <a:t>Advise the reporter when they can expect to receive the CVE ID for the vulnerability</a:t>
            </a:r>
          </a:p>
          <a:p>
            <a:pPr lvl="1"/>
            <a:r>
              <a:rPr lang="en-US" dirty="0"/>
              <a:t>Advise the reporter when the issue will be fixed and when an advisory can be published</a:t>
            </a:r>
          </a:p>
        </p:txBody>
      </p:sp>
    </p:spTree>
    <p:extLst>
      <p:ext uri="{BB962C8B-B14F-4D97-AF65-F5344CB8AC3E}">
        <p14:creationId xmlns:p14="http://schemas.microsoft.com/office/powerpoint/2010/main" val="3807603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Publication</a:t>
            </a:r>
          </a:p>
        </p:txBody>
      </p:sp>
      <p:sp>
        <p:nvSpPr>
          <p:cNvPr id="3" name="Content Placeholder 2"/>
          <p:cNvSpPr>
            <a:spLocks noGrp="1"/>
          </p:cNvSpPr>
          <p:nvPr>
            <p:ph idx="1"/>
          </p:nvPr>
        </p:nvSpPr>
        <p:spPr/>
        <p:txBody>
          <a:bodyPr/>
          <a:lstStyle/>
          <a:p>
            <a:r>
              <a:rPr lang="en-US" dirty="0"/>
              <a:t>Advisories must be made public</a:t>
            </a:r>
          </a:p>
          <a:p>
            <a:r>
              <a:rPr lang="en-US" dirty="0"/>
              <a:t>The advisory should clearly state which CVE ID is associated with which vulnerability</a:t>
            </a:r>
          </a:p>
          <a:p>
            <a:r>
              <a:rPr lang="en-US" dirty="0"/>
              <a:t>Are entries sent to the Root CNA, or directly to the Primary?</a:t>
            </a:r>
          </a:p>
          <a:p>
            <a:pPr lvl="1"/>
            <a:r>
              <a:rPr lang="en-US" dirty="0"/>
              <a:t>The Root CNA may require entries be sent directly to them</a:t>
            </a:r>
          </a:p>
          <a:p>
            <a:r>
              <a:rPr lang="en-US" dirty="0"/>
              <a:t>Entries should be sent within 24 hours of the vulnerability being made public</a:t>
            </a:r>
          </a:p>
          <a:p>
            <a:endParaRPr lang="en-US" dirty="0"/>
          </a:p>
          <a:p>
            <a:endParaRPr lang="en-US" dirty="0"/>
          </a:p>
        </p:txBody>
      </p:sp>
    </p:spTree>
    <p:extLst>
      <p:ext uri="{BB962C8B-B14F-4D97-AF65-F5344CB8AC3E}">
        <p14:creationId xmlns:p14="http://schemas.microsoft.com/office/powerpoint/2010/main" val="24901333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CVE Entry Update Requests</a:t>
            </a:r>
          </a:p>
        </p:txBody>
      </p:sp>
      <p:sp>
        <p:nvSpPr>
          <p:cNvPr id="3" name="Content Placeholder 2"/>
          <p:cNvSpPr>
            <a:spLocks noGrp="1"/>
          </p:cNvSpPr>
          <p:nvPr>
            <p:ph idx="1"/>
          </p:nvPr>
        </p:nvSpPr>
        <p:spPr/>
        <p:txBody>
          <a:bodyPr/>
          <a:lstStyle/>
          <a:p>
            <a:r>
              <a:rPr lang="en-US" dirty="0"/>
              <a:t>CNAs will receive requests to update CVE Entries that have been created; a process should be established to handle these requests</a:t>
            </a:r>
          </a:p>
          <a:p>
            <a:r>
              <a:rPr lang="en-US" dirty="0"/>
              <a:t>If the request to update a CVE Entry is sent to a Root CNA or the Program Root CNA, the issuing CNA should decide if they want to be notified.</a:t>
            </a:r>
          </a:p>
          <a:p>
            <a:pPr lvl="1"/>
            <a:r>
              <a:rPr lang="en-US" dirty="0"/>
              <a:t>Decide if notification is necessary under the following conditions:</a:t>
            </a:r>
          </a:p>
          <a:p>
            <a:pPr lvl="2"/>
            <a:r>
              <a:rPr lang="en-US" dirty="0"/>
              <a:t>Spelling or grammar issues</a:t>
            </a:r>
          </a:p>
          <a:p>
            <a:pPr lvl="2"/>
            <a:r>
              <a:rPr lang="en-US" dirty="0"/>
              <a:t>Adding a reference</a:t>
            </a:r>
          </a:p>
        </p:txBody>
      </p:sp>
    </p:spTree>
    <p:extLst>
      <p:ext uri="{BB962C8B-B14F-4D97-AF65-F5344CB8AC3E}">
        <p14:creationId xmlns:p14="http://schemas.microsoft.com/office/powerpoint/2010/main" val="3365263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Reporting (All CNAs)</a:t>
            </a:r>
          </a:p>
        </p:txBody>
      </p:sp>
      <p:sp>
        <p:nvSpPr>
          <p:cNvPr id="3" name="Content Placeholder 2"/>
          <p:cNvSpPr>
            <a:spLocks noGrp="1"/>
          </p:cNvSpPr>
          <p:nvPr>
            <p:ph idx="1"/>
          </p:nvPr>
        </p:nvSpPr>
        <p:spPr/>
        <p:txBody>
          <a:bodyPr>
            <a:normAutofit/>
          </a:bodyPr>
          <a:lstStyle/>
          <a:p>
            <a:r>
              <a:rPr lang="en-US" dirty="0"/>
              <a:t>Quarterly reports on the functioning of the CNA program are required</a:t>
            </a:r>
          </a:p>
          <a:p>
            <a:r>
              <a:rPr lang="en-US" dirty="0"/>
              <a:t>The current requirements are:</a:t>
            </a:r>
          </a:p>
          <a:p>
            <a:pPr lvl="1"/>
            <a:r>
              <a:rPr lang="en-US" dirty="0"/>
              <a:t>For All CNAs:</a:t>
            </a:r>
          </a:p>
          <a:p>
            <a:pPr lvl="2"/>
            <a:r>
              <a:rPr lang="en-US" dirty="0"/>
              <a:t>Number of unique vulnerability reports received from external parties (assigned and not assigned CVE IDs)</a:t>
            </a:r>
            <a:br>
              <a:rPr lang="en-US" dirty="0"/>
            </a:br>
            <a:r>
              <a:rPr lang="en-US" dirty="0"/>
              <a:t>Rationale: This gives an idea of how much vulnerability disclosure activity there is in each CNA, which can then be extrapolated to sectors or some other category </a:t>
            </a:r>
            <a:r>
              <a:rPr lang="en-US"/>
              <a:t>of CAN.</a:t>
            </a:r>
            <a:endParaRPr lang="en-US" dirty="0"/>
          </a:p>
          <a:p>
            <a:pPr lvl="2"/>
            <a:r>
              <a:rPr lang="en-US" dirty="0"/>
              <a:t>Average time between assignment of CVE ID and publication of CVE Entry</a:t>
            </a:r>
            <a:br>
              <a:rPr lang="en-US" dirty="0"/>
            </a:br>
            <a:r>
              <a:rPr lang="en-US" dirty="0"/>
              <a:t>Rationale: Again, taken in aggregate, gives an idea for what the common timeframes are, which can inform discussions of best practice.</a:t>
            </a:r>
          </a:p>
        </p:txBody>
      </p:sp>
    </p:spTree>
    <p:extLst>
      <p:ext uri="{BB962C8B-B14F-4D97-AF65-F5344CB8AC3E}">
        <p14:creationId xmlns:p14="http://schemas.microsoft.com/office/powerpoint/2010/main" val="20896811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9DC51-1AEA-433F-9C13-42870564112C}"/>
              </a:ext>
            </a:extLst>
          </p:cNvPr>
          <p:cNvSpPr>
            <a:spLocks noGrp="1"/>
          </p:cNvSpPr>
          <p:nvPr>
            <p:ph type="title"/>
          </p:nvPr>
        </p:nvSpPr>
        <p:spPr/>
        <p:txBody>
          <a:bodyPr/>
          <a:lstStyle/>
          <a:p>
            <a:r>
              <a:rPr lang="en-US" dirty="0"/>
              <a:t>Process: Reporting (Root CNAs)</a:t>
            </a:r>
          </a:p>
        </p:txBody>
      </p:sp>
      <p:sp>
        <p:nvSpPr>
          <p:cNvPr id="3" name="Content Placeholder 2">
            <a:extLst>
              <a:ext uri="{FF2B5EF4-FFF2-40B4-BE49-F238E27FC236}">
                <a16:creationId xmlns:a16="http://schemas.microsoft.com/office/drawing/2014/main" id="{EC4DD972-4E4A-4E16-8329-6E33CFB782E4}"/>
              </a:ext>
            </a:extLst>
          </p:cNvPr>
          <p:cNvSpPr>
            <a:spLocks noGrp="1"/>
          </p:cNvSpPr>
          <p:nvPr>
            <p:ph idx="1"/>
          </p:nvPr>
        </p:nvSpPr>
        <p:spPr/>
        <p:txBody>
          <a:bodyPr>
            <a:normAutofit lnSpcReduction="10000"/>
          </a:bodyPr>
          <a:lstStyle/>
          <a:p>
            <a:r>
              <a:rPr lang="en-US" dirty="0"/>
              <a:t>The current requirements are:</a:t>
            </a:r>
          </a:p>
          <a:p>
            <a:pPr lvl="1"/>
            <a:r>
              <a:rPr lang="en-US" dirty="0"/>
              <a:t>For Root CNAs:</a:t>
            </a:r>
          </a:p>
          <a:p>
            <a:pPr lvl="2"/>
            <a:r>
              <a:rPr lang="en-US" dirty="0"/>
              <a:t>Number of times an issue was escalated to the Root CNA</a:t>
            </a:r>
            <a:br>
              <a:rPr lang="en-US" dirty="0"/>
            </a:br>
            <a:r>
              <a:rPr lang="en-US" dirty="0"/>
              <a:t>Rationale: How much of a Root CNA’s time is spent dealing with escalations? Does it scale with the number of Sub-CNAs they have? Does it vary between sectors?</a:t>
            </a:r>
          </a:p>
          <a:p>
            <a:pPr lvl="2"/>
            <a:r>
              <a:rPr lang="en-US" dirty="0"/>
              <a:t>Categories of escalated issues and percentage of total:</a:t>
            </a:r>
          </a:p>
          <a:p>
            <a:pPr lvl="3"/>
            <a:r>
              <a:rPr lang="en-US" dirty="0"/>
              <a:t>Dispute</a:t>
            </a:r>
          </a:p>
          <a:p>
            <a:pPr lvl="3"/>
            <a:r>
              <a:rPr lang="en-US" dirty="0"/>
              <a:t>Responsiveness</a:t>
            </a:r>
          </a:p>
          <a:p>
            <a:pPr lvl="3"/>
            <a:r>
              <a:rPr lang="en-US" dirty="0"/>
              <a:t>Misuse of CVE</a:t>
            </a:r>
          </a:p>
          <a:p>
            <a:pPr lvl="2"/>
            <a:r>
              <a:rPr lang="en-US" dirty="0"/>
              <a:t>Rationale: What is the nature of the issues that Root CNAs are addressing, which can inform training, documentation, and process improvement.</a:t>
            </a:r>
          </a:p>
          <a:p>
            <a:pPr lvl="2"/>
            <a:r>
              <a:rPr lang="en-US" dirty="0"/>
              <a:t>List of Sub-CNAs and New Sub-CNAs this quarter</a:t>
            </a:r>
            <a:br>
              <a:rPr lang="en-US" dirty="0"/>
            </a:br>
            <a:r>
              <a:rPr lang="en-US" dirty="0"/>
              <a:t>Rationale: Forces the periodic update of the full CNA directory.</a:t>
            </a:r>
          </a:p>
          <a:p>
            <a:endParaRPr lang="en-US" dirty="0"/>
          </a:p>
        </p:txBody>
      </p:sp>
      <p:sp>
        <p:nvSpPr>
          <p:cNvPr id="4" name="Slide Number Placeholder 3">
            <a:extLst>
              <a:ext uri="{FF2B5EF4-FFF2-40B4-BE49-F238E27FC236}">
                <a16:creationId xmlns:a16="http://schemas.microsoft.com/office/drawing/2014/main" id="{2194C71E-EC13-4B5A-96F0-C318241C26B2}"/>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25</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41542003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Information CNAs Are Required to Provide to their Parent CNA</a:t>
            </a:r>
          </a:p>
        </p:txBody>
      </p:sp>
      <p:sp>
        <p:nvSpPr>
          <p:cNvPr id="3" name="Content Placeholder 2"/>
          <p:cNvSpPr>
            <a:spLocks noGrp="1"/>
          </p:cNvSpPr>
          <p:nvPr>
            <p:ph idx="1"/>
          </p:nvPr>
        </p:nvSpPr>
        <p:spPr/>
        <p:txBody>
          <a:bodyPr/>
          <a:lstStyle/>
          <a:p>
            <a:r>
              <a:rPr lang="en-US" dirty="0"/>
              <a:t>Point of Contact (POC) </a:t>
            </a:r>
          </a:p>
          <a:p>
            <a:pPr lvl="1"/>
            <a:r>
              <a:rPr lang="en-US" dirty="0"/>
              <a:t>As defined by the parent CNA</a:t>
            </a:r>
          </a:p>
          <a:p>
            <a:r>
              <a:rPr lang="en-US" dirty="0"/>
              <a:t>Scope definition</a:t>
            </a:r>
          </a:p>
          <a:p>
            <a:r>
              <a:rPr lang="en-US" dirty="0"/>
              <a:t>Disclosure policy</a:t>
            </a:r>
          </a:p>
          <a:p>
            <a:r>
              <a:rPr lang="en-US" dirty="0"/>
              <a:t>Root CNAs may require additional information to be provided</a:t>
            </a:r>
          </a:p>
        </p:txBody>
      </p:sp>
    </p:spTree>
    <p:extLst>
      <p:ext uri="{BB962C8B-B14F-4D97-AF65-F5344CB8AC3E}">
        <p14:creationId xmlns:p14="http://schemas.microsoft.com/office/powerpoint/2010/main" val="26963459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sz="quarter"/>
          </p:nvPr>
        </p:nvSpPr>
        <p:spPr/>
        <p:txBody>
          <a:bodyPr/>
          <a:lstStyle/>
          <a:p>
            <a:r>
              <a:rPr lang="en-US" dirty="0"/>
              <a:t>CNA Resources and Community Involvement</a:t>
            </a:r>
          </a:p>
        </p:txBody>
      </p:sp>
    </p:spTree>
    <p:extLst>
      <p:ext uri="{BB962C8B-B14F-4D97-AF65-F5344CB8AC3E}">
        <p14:creationId xmlns:p14="http://schemas.microsoft.com/office/powerpoint/2010/main" val="38460274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a:t>
            </a:r>
          </a:p>
        </p:txBody>
      </p:sp>
      <p:sp>
        <p:nvSpPr>
          <p:cNvPr id="3" name="Content Placeholder 2"/>
          <p:cNvSpPr>
            <a:spLocks noGrp="1"/>
          </p:cNvSpPr>
          <p:nvPr>
            <p:ph idx="1"/>
          </p:nvPr>
        </p:nvSpPr>
        <p:spPr/>
        <p:txBody>
          <a:bodyPr/>
          <a:lstStyle/>
          <a:p>
            <a:r>
              <a:rPr lang="en-US" dirty="0"/>
              <a:t>Parent CNA provides initial training</a:t>
            </a:r>
          </a:p>
          <a:p>
            <a:r>
              <a:rPr lang="en-US" dirty="0"/>
              <a:t>The training should include:</a:t>
            </a:r>
          </a:p>
          <a:p>
            <a:pPr lvl="1"/>
            <a:r>
              <a:rPr lang="en-US" dirty="0"/>
              <a:t>A </a:t>
            </a:r>
            <a:r>
              <a:rPr lang="en-US" i="1" dirty="0"/>
              <a:t>CNA Rules </a:t>
            </a:r>
            <a:r>
              <a:rPr lang="en-US" dirty="0"/>
              <a:t>review</a:t>
            </a:r>
          </a:p>
          <a:p>
            <a:pPr lvl="1"/>
            <a:r>
              <a:rPr lang="en-US" dirty="0"/>
              <a:t>Training batch of IDs which will be reviewed with Parent CNA</a:t>
            </a:r>
          </a:p>
          <a:p>
            <a:r>
              <a:rPr lang="en-US" dirty="0"/>
              <a:t>Additional Training</a:t>
            </a:r>
          </a:p>
          <a:p>
            <a:pPr lvl="1"/>
            <a:r>
              <a:rPr lang="en-US" dirty="0"/>
              <a:t>CNA Summits</a:t>
            </a:r>
          </a:p>
          <a:p>
            <a:pPr lvl="1"/>
            <a:r>
              <a:rPr lang="en-US" dirty="0"/>
              <a:t>Supplementary documentation</a:t>
            </a:r>
          </a:p>
          <a:p>
            <a:r>
              <a:rPr lang="en-US" dirty="0"/>
              <a:t>An internal training process should be developed for those who join the team</a:t>
            </a:r>
          </a:p>
          <a:p>
            <a:pPr lvl="1"/>
            <a:r>
              <a:rPr lang="en-US" dirty="0"/>
              <a:t>Program Root CNA (currently MITRE) can help provide supplemental material</a:t>
            </a:r>
          </a:p>
        </p:txBody>
      </p:sp>
    </p:spTree>
    <p:extLst>
      <p:ext uri="{BB962C8B-B14F-4D97-AF65-F5344CB8AC3E}">
        <p14:creationId xmlns:p14="http://schemas.microsoft.com/office/powerpoint/2010/main" val="31610522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F5278-E631-41A0-A3F1-C9CC25390F88}"/>
              </a:ext>
            </a:extLst>
          </p:cNvPr>
          <p:cNvSpPr>
            <a:spLocks noGrp="1"/>
          </p:cNvSpPr>
          <p:nvPr>
            <p:ph type="title"/>
          </p:nvPr>
        </p:nvSpPr>
        <p:spPr/>
        <p:txBody>
          <a:bodyPr/>
          <a:lstStyle/>
          <a:p>
            <a:r>
              <a:rPr lang="en-US" dirty="0"/>
              <a:t>CVE Working Groups</a:t>
            </a:r>
          </a:p>
        </p:txBody>
      </p:sp>
      <p:sp>
        <p:nvSpPr>
          <p:cNvPr id="3" name="Content Placeholder 2">
            <a:extLst>
              <a:ext uri="{FF2B5EF4-FFF2-40B4-BE49-F238E27FC236}">
                <a16:creationId xmlns:a16="http://schemas.microsoft.com/office/drawing/2014/main" id="{29285F77-9E59-4FAB-8861-4E17DADEC1A1}"/>
              </a:ext>
            </a:extLst>
          </p:cNvPr>
          <p:cNvSpPr>
            <a:spLocks noGrp="1"/>
          </p:cNvSpPr>
          <p:nvPr>
            <p:ph idx="1"/>
          </p:nvPr>
        </p:nvSpPr>
        <p:spPr/>
        <p:txBody>
          <a:bodyPr>
            <a:normAutofit fontScale="92500" lnSpcReduction="20000"/>
          </a:bodyPr>
          <a:lstStyle/>
          <a:p>
            <a:r>
              <a:rPr lang="en-US" dirty="0"/>
              <a:t>Automation WG</a:t>
            </a:r>
          </a:p>
          <a:p>
            <a:pPr lvl="1"/>
            <a:r>
              <a:rPr lang="en-US" dirty="0"/>
              <a:t>https://github.com/CVEProject/automation-working-group</a:t>
            </a:r>
          </a:p>
          <a:p>
            <a:pPr lvl="1"/>
            <a:r>
              <a:rPr lang="en-US" dirty="0"/>
              <a:t>JSON format</a:t>
            </a:r>
          </a:p>
          <a:p>
            <a:pPr lvl="2"/>
            <a:r>
              <a:rPr lang="en-US" sz="1400" dirty="0">
                <a:hlinkClick r:id="rId3"/>
              </a:rPr>
              <a:t>https://github.com/CVEProject/JSON-format-project-AWG</a:t>
            </a:r>
            <a:endParaRPr lang="en-US" sz="1400" dirty="0"/>
          </a:p>
          <a:p>
            <a:pPr lvl="2"/>
            <a:r>
              <a:rPr lang="en-US" sz="1400" dirty="0"/>
              <a:t>https://github.com/CVEProject/automation-working-group</a:t>
            </a:r>
          </a:p>
          <a:p>
            <a:pPr lvl="1"/>
            <a:r>
              <a:rPr lang="en-US" dirty="0"/>
              <a:t>Entry submission service</a:t>
            </a:r>
          </a:p>
          <a:p>
            <a:pPr lvl="2"/>
            <a:r>
              <a:rPr lang="en-US" sz="1400" dirty="0"/>
              <a:t>https://github.com/CVEProject/cvelist</a:t>
            </a:r>
          </a:p>
          <a:p>
            <a:pPr lvl="1"/>
            <a:r>
              <a:rPr lang="en-US" dirty="0"/>
              <a:t>CVE ID allocation service</a:t>
            </a:r>
          </a:p>
          <a:p>
            <a:pPr lvl="2"/>
            <a:r>
              <a:rPr lang="en-US" sz="1400" dirty="0"/>
              <a:t>https://github.com/CVEProject/CVE-ID-Allocation-Service</a:t>
            </a:r>
          </a:p>
          <a:p>
            <a:pPr lvl="1"/>
            <a:r>
              <a:rPr lang="en-US" dirty="0"/>
              <a:t>CVE user registry</a:t>
            </a:r>
          </a:p>
          <a:p>
            <a:pPr lvl="2"/>
            <a:r>
              <a:rPr lang="en-US" sz="1400" dirty="0"/>
              <a:t>https://github.com/CVEProject/CVE-User-Registry</a:t>
            </a:r>
            <a:endParaRPr lang="en-US" dirty="0"/>
          </a:p>
          <a:p>
            <a:r>
              <a:rPr lang="en-US" dirty="0"/>
              <a:t>Strategic Planning WG</a:t>
            </a:r>
          </a:p>
          <a:p>
            <a:r>
              <a:rPr lang="en-US" dirty="0"/>
              <a:t>Cloud Services WG</a:t>
            </a:r>
          </a:p>
          <a:p>
            <a:r>
              <a:rPr lang="en-US" dirty="0"/>
              <a:t>CNA Coordination WG</a:t>
            </a:r>
          </a:p>
          <a:p>
            <a:r>
              <a:rPr lang="en-US" dirty="0"/>
              <a:t>CVE Entry Quality WG</a:t>
            </a:r>
          </a:p>
        </p:txBody>
      </p:sp>
      <p:sp>
        <p:nvSpPr>
          <p:cNvPr id="4" name="Slide Number Placeholder 3">
            <a:extLst>
              <a:ext uri="{FF2B5EF4-FFF2-40B4-BE49-F238E27FC236}">
                <a16:creationId xmlns:a16="http://schemas.microsoft.com/office/drawing/2014/main" id="{A02937A6-1FD8-4C16-84BE-EA5F5E996400}"/>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29</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293480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sz="quarter"/>
          </p:nvPr>
        </p:nvSpPr>
        <p:spPr/>
        <p:txBody>
          <a:bodyPr/>
          <a:lstStyle/>
          <a:p>
            <a:r>
              <a:rPr lang="en-US" dirty="0"/>
              <a:t>Defining CNAs</a:t>
            </a:r>
          </a:p>
        </p:txBody>
      </p:sp>
    </p:spTree>
    <p:extLst>
      <p:ext uri="{BB962C8B-B14F-4D97-AF65-F5344CB8AC3E}">
        <p14:creationId xmlns:p14="http://schemas.microsoft.com/office/powerpoint/2010/main" val="25810562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Community Participation</a:t>
            </a:r>
          </a:p>
        </p:txBody>
      </p:sp>
      <p:sp>
        <p:nvSpPr>
          <p:cNvPr id="3" name="Content Placeholder 2"/>
          <p:cNvSpPr>
            <a:spLocks noGrp="1"/>
          </p:cNvSpPr>
          <p:nvPr>
            <p:ph idx="1"/>
          </p:nvPr>
        </p:nvSpPr>
        <p:spPr/>
        <p:txBody>
          <a:bodyPr/>
          <a:lstStyle/>
          <a:p>
            <a:r>
              <a:rPr lang="en-US" dirty="0"/>
              <a:t>CNA mailing list</a:t>
            </a:r>
          </a:p>
          <a:p>
            <a:pPr lvl="1"/>
            <a:r>
              <a:rPr lang="en-US" dirty="0"/>
              <a:t>For program wide announcements</a:t>
            </a:r>
          </a:p>
          <a:p>
            <a:pPr lvl="1"/>
            <a:r>
              <a:rPr lang="en-US" dirty="0"/>
              <a:t>Used by CNAs to discuss issues that may affect multiple CNAs</a:t>
            </a:r>
          </a:p>
          <a:p>
            <a:pPr lvl="1"/>
            <a:r>
              <a:rPr lang="en-US" dirty="0"/>
              <a:t>Limited to CNA and Board members</a:t>
            </a:r>
          </a:p>
          <a:p>
            <a:r>
              <a:rPr lang="en-US" dirty="0"/>
              <a:t>CNA Summits</a:t>
            </a:r>
          </a:p>
          <a:p>
            <a:pPr lvl="1"/>
            <a:r>
              <a:rPr lang="en-US" dirty="0"/>
              <a:t>Yearly conference to discuss lessons learned, issues, and program improvements</a:t>
            </a:r>
          </a:p>
          <a:p>
            <a:r>
              <a:rPr lang="en-US" dirty="0"/>
              <a:t>Webinars</a:t>
            </a:r>
          </a:p>
          <a:p>
            <a:pPr lvl="1"/>
            <a:r>
              <a:rPr lang="en-US" dirty="0"/>
              <a:t>Ad-Hoc meetings to discuss issues affecting CNA and the CVE project</a:t>
            </a:r>
          </a:p>
          <a:p>
            <a:r>
              <a:rPr lang="en-US" dirty="0"/>
              <a:t>Handshake (MITRE’s social media platform)</a:t>
            </a:r>
          </a:p>
        </p:txBody>
      </p:sp>
    </p:spTree>
    <p:extLst>
      <p:ext uri="{BB962C8B-B14F-4D97-AF65-F5344CB8AC3E}">
        <p14:creationId xmlns:p14="http://schemas.microsoft.com/office/powerpoint/2010/main" val="33065884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sz="quarter"/>
          </p:nvPr>
        </p:nvSpPr>
        <p:spPr/>
        <p:txBody>
          <a:bodyPr/>
          <a:lstStyle/>
          <a:p>
            <a:r>
              <a:rPr lang="en-US" dirty="0"/>
              <a:t>Questions</a:t>
            </a:r>
          </a:p>
        </p:txBody>
      </p:sp>
    </p:spTree>
    <p:extLst>
      <p:ext uri="{BB962C8B-B14F-4D97-AF65-F5344CB8AC3E}">
        <p14:creationId xmlns:p14="http://schemas.microsoft.com/office/powerpoint/2010/main" val="4846238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sz="quarter"/>
          </p:nvPr>
        </p:nvSpPr>
        <p:spPr/>
        <p:txBody>
          <a:bodyPr/>
          <a:lstStyle/>
          <a:p>
            <a:r>
              <a:rPr lang="en-US" dirty="0"/>
              <a:t>Backup Slides</a:t>
            </a:r>
          </a:p>
        </p:txBody>
      </p:sp>
    </p:spTree>
    <p:extLst>
      <p:ext uri="{BB962C8B-B14F-4D97-AF65-F5344CB8AC3E}">
        <p14:creationId xmlns:p14="http://schemas.microsoft.com/office/powerpoint/2010/main" val="28195930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Rules</a:t>
            </a:r>
          </a:p>
        </p:txBody>
      </p:sp>
      <p:sp>
        <p:nvSpPr>
          <p:cNvPr id="3" name="Content Placeholder 2"/>
          <p:cNvSpPr>
            <a:spLocks noGrp="1"/>
          </p:cNvSpPr>
          <p:nvPr>
            <p:ph idx="1"/>
          </p:nvPr>
        </p:nvSpPr>
        <p:spPr/>
        <p:txBody>
          <a:bodyPr>
            <a:normAutofit/>
          </a:bodyPr>
          <a:lstStyle/>
          <a:p>
            <a:pPr lvl="0">
              <a:spcAft>
                <a:spcPts val="1200"/>
              </a:spcAft>
            </a:pPr>
            <a:r>
              <a:rPr lang="en-US" dirty="0"/>
              <a:t>The following rules apply to all CNAs when assigning CVE IDs to vulnerabilities:</a:t>
            </a:r>
          </a:p>
          <a:p>
            <a:pPr lvl="1">
              <a:spcAft>
                <a:spcPts val="1200"/>
              </a:spcAft>
            </a:pPr>
            <a:r>
              <a:rPr lang="en-US" dirty="0"/>
              <a:t>Assign CVE IDs to security vulnerabilities within scope of authority for vulnerabilities that are, or will be, made public</a:t>
            </a:r>
          </a:p>
          <a:p>
            <a:pPr lvl="1">
              <a:spcAft>
                <a:spcPts val="1200"/>
              </a:spcAft>
            </a:pPr>
            <a:r>
              <a:rPr lang="en-US" dirty="0"/>
              <a:t>Only assign CVE IDs to security vulnerabilities when no lower level CNA exists that already covers a more constrained scope (this may require coordination)</a:t>
            </a:r>
          </a:p>
          <a:p>
            <a:pPr lvl="1">
              <a:spcAft>
                <a:spcPts val="1200"/>
              </a:spcAft>
            </a:pPr>
            <a:r>
              <a:rPr lang="en-US" dirty="0"/>
              <a:t>Follow CVE counting rules established by the CVE Program as implemented by the Program Root CNA and augmented by Root CNAs and Sub-CNAs if applicable</a:t>
            </a:r>
          </a:p>
          <a:p>
            <a:pPr lvl="1">
              <a:spcAft>
                <a:spcPts val="1200"/>
              </a:spcAft>
            </a:pPr>
            <a:r>
              <a:rPr lang="en-US" dirty="0"/>
              <a:t>Disputes related to scope should first be addressed by the next higher-level CNA before being escalated</a:t>
            </a:r>
          </a:p>
          <a:p>
            <a:endParaRPr lang="en-US" dirty="0"/>
          </a:p>
        </p:txBody>
      </p:sp>
      <p:sp>
        <p:nvSpPr>
          <p:cNvPr id="4" name="Slide Number Placeholder 3"/>
          <p:cNvSpPr>
            <a:spLocks noGrp="1"/>
          </p:cNvSpPr>
          <p:nvPr>
            <p:ph type="sldNum" sz="quarter" idx="4"/>
          </p:nvPr>
        </p:nvSpPr>
        <p:spPr/>
        <p:txBody>
          <a:bodyPr/>
          <a:lstStyle/>
          <a:p>
            <a:r>
              <a:rPr lang="en-US" dirty="0">
                <a:solidFill>
                  <a:srgbClr val="C1CD23"/>
                </a:solidFill>
              </a:rPr>
              <a:t>|</a:t>
            </a:r>
            <a:r>
              <a:rPr lang="en-US" dirty="0"/>
              <a:t> </a:t>
            </a:r>
            <a:endParaRPr lang="en-US" dirty="0">
              <a:solidFill>
                <a:srgbClr val="C1CD23"/>
              </a:solidFill>
            </a:endParaRPr>
          </a:p>
        </p:txBody>
      </p:sp>
    </p:spTree>
    <p:extLst>
      <p:ext uri="{BB962C8B-B14F-4D97-AF65-F5344CB8AC3E}">
        <p14:creationId xmlns:p14="http://schemas.microsoft.com/office/powerpoint/2010/main" val="41986950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A80A2-4F5D-4E38-BA58-1E1864288533}"/>
              </a:ext>
            </a:extLst>
          </p:cNvPr>
          <p:cNvSpPr>
            <a:spLocks noGrp="1"/>
          </p:cNvSpPr>
          <p:nvPr>
            <p:ph type="title"/>
          </p:nvPr>
        </p:nvSpPr>
        <p:spPr/>
        <p:txBody>
          <a:bodyPr/>
          <a:lstStyle/>
          <a:p>
            <a:r>
              <a:rPr lang="en-US" dirty="0"/>
              <a:t>Communication Rules (1 of 2)</a:t>
            </a:r>
          </a:p>
        </p:txBody>
      </p:sp>
      <p:sp>
        <p:nvSpPr>
          <p:cNvPr id="3" name="Content Placeholder 2">
            <a:extLst>
              <a:ext uri="{FF2B5EF4-FFF2-40B4-BE49-F238E27FC236}">
                <a16:creationId xmlns:a16="http://schemas.microsoft.com/office/drawing/2014/main" id="{4F1610AB-C9A4-4D29-A95F-C1BD8000A9D6}"/>
              </a:ext>
            </a:extLst>
          </p:cNvPr>
          <p:cNvSpPr>
            <a:spLocks noGrp="1"/>
          </p:cNvSpPr>
          <p:nvPr>
            <p:ph idx="1"/>
          </p:nvPr>
        </p:nvSpPr>
        <p:spPr/>
        <p:txBody>
          <a:bodyPr>
            <a:normAutofit fontScale="92500" lnSpcReduction="10000"/>
          </a:bodyPr>
          <a:lstStyle/>
          <a:p>
            <a:r>
              <a:rPr lang="en-US" dirty="0"/>
              <a:t>The following communications rules apply to all CNAs:</a:t>
            </a:r>
          </a:p>
          <a:p>
            <a:pPr lvl="1"/>
            <a:r>
              <a:rPr lang="en-US" dirty="0"/>
              <a:t>Provide points of contact (POCs) (e.g., email addresses, URLs, etc.) to all levels above their own</a:t>
            </a:r>
          </a:p>
          <a:p>
            <a:pPr lvl="1"/>
            <a:r>
              <a:rPr lang="en-US" dirty="0"/>
              <a:t>Publish a disclosure (embargo) policy and a description of its scope </a:t>
            </a:r>
          </a:p>
          <a:p>
            <a:pPr lvl="1"/>
            <a:r>
              <a:rPr lang="en-US" dirty="0"/>
              <a:t>If a CNA accepts requests from parties outside the CNA, provide a means (e.g., hyperlink, email) for the public to contact them regarding vulnerabilities. CNAs can also provide guidelines for how to communicate with them, such as language restrictions (“English-only”, “Japanese or English”, etc.). Provide the list publicly and to all levels above their own</a:t>
            </a:r>
          </a:p>
          <a:p>
            <a:pPr lvl="1"/>
            <a:r>
              <a:rPr lang="en-US" dirty="0"/>
              <a:t>Be responsive to inquiries from all CNAs</a:t>
            </a:r>
          </a:p>
          <a:p>
            <a:pPr lvl="1"/>
            <a:r>
              <a:rPr lang="en-US" dirty="0"/>
              <a:t>When a vulnerability is reported to the CNA and a CVE ID is assigned to that vulnerability, provide the CVE ID to the reporter. This rule does not override any embargo rules established by the CNA</a:t>
            </a:r>
          </a:p>
          <a:p>
            <a:pPr lvl="1"/>
            <a:endParaRPr lang="en-US" dirty="0"/>
          </a:p>
          <a:p>
            <a:pPr lvl="1"/>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19400105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 Rules (2 of 2)</a:t>
            </a:r>
          </a:p>
        </p:txBody>
      </p:sp>
      <p:sp>
        <p:nvSpPr>
          <p:cNvPr id="3" name="Content Placeholder 2"/>
          <p:cNvSpPr>
            <a:spLocks noGrp="1"/>
          </p:cNvSpPr>
          <p:nvPr>
            <p:ph idx="1"/>
          </p:nvPr>
        </p:nvSpPr>
        <p:spPr>
          <a:xfrm>
            <a:off x="609600" y="1447800"/>
            <a:ext cx="8229600" cy="4933122"/>
          </a:xfrm>
        </p:spPr>
        <p:txBody>
          <a:bodyPr>
            <a:normAutofit fontScale="85000" lnSpcReduction="20000"/>
          </a:bodyPr>
          <a:lstStyle/>
          <a:p>
            <a:pPr>
              <a:spcAft>
                <a:spcPts val="1200"/>
              </a:spcAft>
            </a:pPr>
            <a:r>
              <a:rPr lang="en-US" dirty="0"/>
              <a:t>The following communication rules apply to all CNAs (cont’d):</a:t>
            </a:r>
          </a:p>
          <a:p>
            <a:pPr lvl="1">
              <a:spcAft>
                <a:spcPts val="1200"/>
              </a:spcAft>
            </a:pPr>
            <a:r>
              <a:rPr lang="en-US" dirty="0"/>
              <a:t>Notify the next higher level CNA when CVE IDs are assigned and the associated vulnerability is made public (the publication of the vulnerability can be made in any language, but the CVE ID entry must include English only; references to information related to the CVE ID in non-English languages would be included in the reference list for the CVE ID entry)</a:t>
            </a:r>
          </a:p>
          <a:p>
            <a:pPr lvl="1">
              <a:spcAft>
                <a:spcPts val="1200"/>
              </a:spcAft>
            </a:pPr>
            <a:r>
              <a:rPr lang="en-US" dirty="0"/>
              <a:t>Provide CVE information to the next higher-level CNA when a CVE ID is assigned and the associated vulnerability made public </a:t>
            </a:r>
          </a:p>
          <a:p>
            <a:pPr lvl="2">
              <a:spcAft>
                <a:spcPts val="1200"/>
              </a:spcAft>
            </a:pPr>
            <a:r>
              <a:rPr lang="en-US" dirty="0"/>
              <a:t>For new CVE IDs, this information includes, at a minimum, the CVE ID used, product, affected or fixed version, the problem type, references, and a description on a per-ID basis</a:t>
            </a:r>
          </a:p>
          <a:p>
            <a:pPr lvl="2">
              <a:spcAft>
                <a:spcPts val="1200"/>
              </a:spcAft>
            </a:pPr>
            <a:r>
              <a:rPr lang="en-US" dirty="0"/>
              <a:t>When a CVE ID is updated, the CVE ID and data change must be included</a:t>
            </a:r>
          </a:p>
          <a:p>
            <a:pPr lvl="1">
              <a:spcAft>
                <a:spcPts val="1200"/>
              </a:spcAft>
            </a:pPr>
            <a:r>
              <a:rPr lang="en-US" dirty="0"/>
              <a:t>Have an established distribution point for in-scope vulnerability disclosures that is freely available to the general public without restrictions (e.g., open websites, websites with registration and free accounts without restrictions, etc.)</a:t>
            </a:r>
          </a:p>
          <a:p>
            <a:pPr lvl="1">
              <a:spcAft>
                <a:spcPts val="1200"/>
              </a:spcAft>
            </a:pPr>
            <a:r>
              <a:rPr lang="en-US" dirty="0"/>
              <a:t>Publish required CVE information in a standard format and presentation</a:t>
            </a:r>
          </a:p>
          <a:p>
            <a:endParaRPr lang="en-US" dirty="0"/>
          </a:p>
        </p:txBody>
      </p:sp>
      <p:sp>
        <p:nvSpPr>
          <p:cNvPr id="4" name="Slide Number Placeholder 3"/>
          <p:cNvSpPr>
            <a:spLocks noGrp="1"/>
          </p:cNvSpPr>
          <p:nvPr>
            <p:ph type="sldNum" sz="quarter" idx="4"/>
          </p:nvPr>
        </p:nvSpPr>
        <p:spPr/>
        <p:txBody>
          <a:bodyPr/>
          <a:lstStyle/>
          <a:p>
            <a:r>
              <a:rPr lang="en-US" dirty="0">
                <a:solidFill>
                  <a:srgbClr val="C1CD23"/>
                </a:solidFill>
              </a:rPr>
              <a:t>|</a:t>
            </a:r>
          </a:p>
        </p:txBody>
      </p:sp>
    </p:spTree>
    <p:extLst>
      <p:ext uri="{BB962C8B-B14F-4D97-AF65-F5344CB8AC3E}">
        <p14:creationId xmlns:p14="http://schemas.microsoft.com/office/powerpoint/2010/main" val="28404181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Administration Rules</a:t>
            </a:r>
          </a:p>
        </p:txBody>
      </p:sp>
      <p:sp>
        <p:nvSpPr>
          <p:cNvPr id="3" name="Content Placeholder 2"/>
          <p:cNvSpPr>
            <a:spLocks noGrp="1"/>
          </p:cNvSpPr>
          <p:nvPr>
            <p:ph idx="1"/>
          </p:nvPr>
        </p:nvSpPr>
        <p:spPr/>
        <p:txBody>
          <a:bodyPr>
            <a:normAutofit/>
          </a:bodyPr>
          <a:lstStyle/>
          <a:p>
            <a:r>
              <a:rPr lang="en-US" dirty="0"/>
              <a:t>The following rules apply to all CNAs for the administration of the CVE Program:</a:t>
            </a:r>
          </a:p>
          <a:p>
            <a:pPr lvl="1"/>
            <a:r>
              <a:rPr lang="en-US" dirty="0"/>
              <a:t>Operate under the CVE </a:t>
            </a:r>
            <a:r>
              <a:rPr lang="en-US" dirty="0">
                <a:hlinkClick r:id="rId2"/>
              </a:rPr>
              <a:t>Terms of Use</a:t>
            </a:r>
            <a:endParaRPr lang="en-US" dirty="0"/>
          </a:p>
          <a:p>
            <a:pPr lvl="1"/>
            <a:r>
              <a:rPr lang="en-US" dirty="0"/>
              <a:t>Track and provide metrics related to responsiveness to higher-level CNAs</a:t>
            </a:r>
          </a:p>
          <a:p>
            <a:pPr lvl="2"/>
            <a:r>
              <a:rPr lang="en-US" dirty="0"/>
              <a:t>Responsiveness metrics are established to ensure that CNAs are responsive to different types of requests from their various communities, and in timeframes appropriate for those communities</a:t>
            </a:r>
          </a:p>
          <a:p>
            <a:pPr lvl="2"/>
            <a:r>
              <a:rPr lang="en-US" dirty="0"/>
              <a:t>Metrics are provided quarterly to the next higher-level CNA </a:t>
            </a:r>
          </a:p>
          <a:p>
            <a:pPr lvl="2"/>
            <a:r>
              <a:rPr lang="en-US" dirty="0"/>
              <a:t>Responsiveness metrics may vary by CNA as determined by the unique circumstances of the particular CNA community </a:t>
            </a:r>
          </a:p>
          <a:p>
            <a:pPr lvl="1"/>
            <a:r>
              <a:rPr lang="en-US" dirty="0"/>
              <a:t>Provide any documentation required to adjudicate disputes to the higher-level CNA</a:t>
            </a:r>
          </a:p>
          <a:p>
            <a:endParaRPr lang="en-US" dirty="0"/>
          </a:p>
        </p:txBody>
      </p:sp>
      <p:sp>
        <p:nvSpPr>
          <p:cNvPr id="4" name="Slide Number Placeholder 3"/>
          <p:cNvSpPr>
            <a:spLocks noGrp="1"/>
          </p:cNvSpPr>
          <p:nvPr>
            <p:ph type="sldNum" sz="quarter" idx="4"/>
          </p:nvPr>
        </p:nvSpPr>
        <p:spPr/>
        <p:txBody>
          <a:bodyPr/>
          <a:lstStyle/>
          <a:p>
            <a:r>
              <a:rPr lang="en-US" dirty="0">
                <a:solidFill>
                  <a:srgbClr val="C1CD23"/>
                </a:solidFill>
              </a:rPr>
              <a:t>|</a:t>
            </a:r>
          </a:p>
        </p:txBody>
      </p:sp>
    </p:spTree>
    <p:extLst>
      <p:ext uri="{BB962C8B-B14F-4D97-AF65-F5344CB8AC3E}">
        <p14:creationId xmlns:p14="http://schemas.microsoft.com/office/powerpoint/2010/main" val="36203284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49829-5B39-4D22-9468-25D0F93629BD}"/>
              </a:ext>
            </a:extLst>
          </p:cNvPr>
          <p:cNvSpPr>
            <a:spLocks noGrp="1"/>
          </p:cNvSpPr>
          <p:nvPr>
            <p:ph type="title"/>
          </p:nvPr>
        </p:nvSpPr>
        <p:spPr/>
        <p:txBody>
          <a:bodyPr/>
          <a:lstStyle/>
          <a:p>
            <a:r>
              <a:rPr lang="en-US" dirty="0"/>
              <a:t>Additional Root CNA Rules (1 of 2)</a:t>
            </a:r>
          </a:p>
        </p:txBody>
      </p:sp>
      <p:sp>
        <p:nvSpPr>
          <p:cNvPr id="3" name="Content Placeholder 2">
            <a:extLst>
              <a:ext uri="{FF2B5EF4-FFF2-40B4-BE49-F238E27FC236}">
                <a16:creationId xmlns:a16="http://schemas.microsoft.com/office/drawing/2014/main" id="{0EC2D3C4-8456-4A48-A7F3-7419187E300B}"/>
              </a:ext>
            </a:extLst>
          </p:cNvPr>
          <p:cNvSpPr>
            <a:spLocks noGrp="1"/>
          </p:cNvSpPr>
          <p:nvPr>
            <p:ph idx="1"/>
          </p:nvPr>
        </p:nvSpPr>
        <p:spPr/>
        <p:txBody>
          <a:bodyPr>
            <a:normAutofit fontScale="92500" lnSpcReduction="20000"/>
          </a:bodyPr>
          <a:lstStyle/>
          <a:p>
            <a:r>
              <a:rPr lang="en-US" dirty="0"/>
              <a:t>In addition to following the aforementioned rules, Root CNAs must perform the following functions:</a:t>
            </a:r>
          </a:p>
          <a:p>
            <a:pPr lvl="1"/>
            <a:r>
              <a:rPr lang="en-US" dirty="0"/>
              <a:t>Assignment Rules</a:t>
            </a:r>
          </a:p>
          <a:p>
            <a:pPr lvl="2"/>
            <a:r>
              <a:rPr lang="en-US" dirty="0"/>
              <a:t>Request CVE ID blocks from the Program Root CNA</a:t>
            </a:r>
          </a:p>
          <a:p>
            <a:pPr lvl="2"/>
            <a:r>
              <a:rPr lang="en-US" dirty="0"/>
              <a:t>Provide CVE ID blocks to Sub-CNAs from their CVE ID block</a:t>
            </a:r>
          </a:p>
          <a:p>
            <a:pPr lvl="2"/>
            <a:r>
              <a:rPr lang="en-US" dirty="0"/>
              <a:t>Assign CVE IDs as a CNA when necessary within its scope per the CVE counting rules when none of their Sub-CNAs cover that scope</a:t>
            </a:r>
          </a:p>
          <a:p>
            <a:pPr lvl="2"/>
            <a:r>
              <a:rPr lang="en-US" dirty="0"/>
              <a:t>Address CVE assignment issues from its Sub-CNAs that require escalation</a:t>
            </a:r>
          </a:p>
          <a:p>
            <a:pPr lvl="1"/>
            <a:r>
              <a:rPr lang="en-US" dirty="0"/>
              <a:t>Communications Rules</a:t>
            </a:r>
          </a:p>
          <a:p>
            <a:pPr lvl="2"/>
            <a:r>
              <a:rPr lang="en-US" dirty="0"/>
              <a:t>Notify the Program Root CNA when Sub-CNAs are established or removed</a:t>
            </a:r>
          </a:p>
          <a:p>
            <a:pPr lvl="2"/>
            <a:r>
              <a:rPr lang="en-US" dirty="0"/>
              <a:t>Provide a public list of POCs and web links for each Sub-CNA in the Root CNA's domain; provide this information to the Program Root CNA</a:t>
            </a:r>
          </a:p>
          <a:p>
            <a:pPr lvl="2"/>
            <a:r>
              <a:rPr lang="en-US" dirty="0"/>
              <a:t>Maintain a private list of individual POCs within each Sub-CNA for use by CNAs only; provide this information to the Program Root CNA</a:t>
            </a:r>
          </a:p>
          <a:p>
            <a:pPr lvl="2"/>
            <a:r>
              <a:rPr lang="en-US" dirty="0"/>
              <a:t>Maintain a public listing of the established counting rules followed by the Root CNA and Sub-CNAs in its domain</a:t>
            </a:r>
          </a:p>
          <a:p>
            <a:pPr lvl="2"/>
            <a:endParaRPr lang="en-US" dirty="0"/>
          </a:p>
          <a:p>
            <a:endParaRPr lang="en-US" dirty="0"/>
          </a:p>
        </p:txBody>
      </p:sp>
    </p:spTree>
    <p:extLst>
      <p:ext uri="{BB962C8B-B14F-4D97-AF65-F5344CB8AC3E}">
        <p14:creationId xmlns:p14="http://schemas.microsoft.com/office/powerpoint/2010/main" val="27800334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8A587-B5E5-4EEF-88A3-401608E70112}"/>
              </a:ext>
            </a:extLst>
          </p:cNvPr>
          <p:cNvSpPr>
            <a:spLocks noGrp="1"/>
          </p:cNvSpPr>
          <p:nvPr>
            <p:ph type="title"/>
          </p:nvPr>
        </p:nvSpPr>
        <p:spPr/>
        <p:txBody>
          <a:bodyPr/>
          <a:lstStyle/>
          <a:p>
            <a:r>
              <a:rPr lang="en-US" dirty="0"/>
              <a:t>Additional Root CNA Rules (2 of 2)</a:t>
            </a:r>
          </a:p>
        </p:txBody>
      </p:sp>
      <p:sp>
        <p:nvSpPr>
          <p:cNvPr id="3" name="Content Placeholder 2">
            <a:extLst>
              <a:ext uri="{FF2B5EF4-FFF2-40B4-BE49-F238E27FC236}">
                <a16:creationId xmlns:a16="http://schemas.microsoft.com/office/drawing/2014/main" id="{3513BE57-ABD0-4EAA-8A19-3C01E61A8F15}"/>
              </a:ext>
            </a:extLst>
          </p:cNvPr>
          <p:cNvSpPr>
            <a:spLocks noGrp="1"/>
          </p:cNvSpPr>
          <p:nvPr>
            <p:ph idx="1"/>
          </p:nvPr>
        </p:nvSpPr>
        <p:spPr/>
        <p:txBody>
          <a:bodyPr>
            <a:normAutofit lnSpcReduction="10000"/>
          </a:bodyPr>
          <a:lstStyle/>
          <a:p>
            <a:pPr lvl="1"/>
            <a:r>
              <a:rPr lang="en-US" dirty="0"/>
              <a:t>Administration Rules</a:t>
            </a:r>
          </a:p>
          <a:p>
            <a:pPr lvl="2"/>
            <a:r>
              <a:rPr lang="en-US" dirty="0"/>
              <a:t>Accept metrics reports from Sub-CNAs; the format and instructions for sending metrics are determined by the Root CNA</a:t>
            </a:r>
          </a:p>
          <a:p>
            <a:pPr lvl="2"/>
            <a:r>
              <a:rPr lang="en-US" dirty="0"/>
              <a:t>Submit metrics from Sub-CNAs quarterly, within two weeks of the quarter, to the Program Root CNA; quarters are based on the calendar year</a:t>
            </a:r>
          </a:p>
          <a:p>
            <a:pPr lvl="2"/>
            <a:r>
              <a:rPr lang="en-US" dirty="0"/>
              <a:t>Act as an escalation and adjudication point for issue resolution for Sub-CNAs in its domain </a:t>
            </a:r>
          </a:p>
          <a:p>
            <a:pPr lvl="2"/>
            <a:r>
              <a:rPr lang="en-US" dirty="0"/>
              <a:t>When appropriate, apply sanctions upon any Sub-CNAs within its domain and notify the Program Root CNA; the application of sanctions should occur as a last resort</a:t>
            </a:r>
          </a:p>
          <a:p>
            <a:pPr lvl="2"/>
            <a:r>
              <a:rPr lang="en-US" dirty="0"/>
              <a:t>Facilitate the enforcement of any administrative actions taken by the Program Root CNA against a Sub-CNA</a:t>
            </a:r>
          </a:p>
          <a:p>
            <a:pPr lvl="2"/>
            <a:r>
              <a:rPr lang="en-US" dirty="0"/>
              <a:t>Follow the CNA Candidate Process described in Section 4 of the </a:t>
            </a:r>
            <a:r>
              <a:rPr lang="en-US" i="1" dirty="0"/>
              <a:t>CNA Rules</a:t>
            </a:r>
            <a:r>
              <a:rPr lang="en-US" dirty="0"/>
              <a:t> when adding new Sub-CNAs</a:t>
            </a:r>
          </a:p>
          <a:p>
            <a:pPr lvl="2"/>
            <a:endParaRPr lang="en-US" dirty="0"/>
          </a:p>
          <a:p>
            <a:pPr lvl="2"/>
            <a:endParaRPr lang="en-US" dirty="0"/>
          </a:p>
        </p:txBody>
      </p:sp>
    </p:spTree>
    <p:extLst>
      <p:ext uri="{BB962C8B-B14F-4D97-AF65-F5344CB8AC3E}">
        <p14:creationId xmlns:p14="http://schemas.microsoft.com/office/powerpoint/2010/main" val="24461277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8E60B-CF6D-40D7-B6DE-511B409224AC}"/>
              </a:ext>
            </a:extLst>
          </p:cNvPr>
          <p:cNvSpPr>
            <a:spLocks noGrp="1"/>
          </p:cNvSpPr>
          <p:nvPr>
            <p:ph type="title"/>
          </p:nvPr>
        </p:nvSpPr>
        <p:spPr/>
        <p:txBody>
          <a:bodyPr>
            <a:normAutofit fontScale="90000"/>
          </a:bodyPr>
          <a:lstStyle/>
          <a:p>
            <a:r>
              <a:rPr lang="en-US" dirty="0"/>
              <a:t>Additional Program Root CNA Rules (1 of 2)</a:t>
            </a:r>
          </a:p>
        </p:txBody>
      </p:sp>
      <p:sp>
        <p:nvSpPr>
          <p:cNvPr id="3" name="Content Placeholder 2">
            <a:extLst>
              <a:ext uri="{FF2B5EF4-FFF2-40B4-BE49-F238E27FC236}">
                <a16:creationId xmlns:a16="http://schemas.microsoft.com/office/drawing/2014/main" id="{13BBB940-9712-4828-98DB-FADE804B3CD5}"/>
              </a:ext>
            </a:extLst>
          </p:cNvPr>
          <p:cNvSpPr>
            <a:spLocks noGrp="1"/>
          </p:cNvSpPr>
          <p:nvPr>
            <p:ph idx="1"/>
          </p:nvPr>
        </p:nvSpPr>
        <p:spPr/>
        <p:txBody>
          <a:bodyPr>
            <a:normAutofit fontScale="85000" lnSpcReduction="20000"/>
          </a:bodyPr>
          <a:lstStyle/>
          <a:p>
            <a:r>
              <a:rPr lang="en-US" dirty="0"/>
              <a:t>In addition to following the afore mentioned rules, the Program Root CNA must perform the following functions:</a:t>
            </a:r>
          </a:p>
          <a:p>
            <a:pPr lvl="1"/>
            <a:r>
              <a:rPr lang="en-US" dirty="0"/>
              <a:t>Assignment Rules</a:t>
            </a:r>
          </a:p>
          <a:p>
            <a:pPr lvl="2"/>
            <a:r>
              <a:rPr lang="en-US" dirty="0"/>
              <a:t>Provide CVE ID blocks to Root CNAs</a:t>
            </a:r>
          </a:p>
          <a:p>
            <a:pPr lvl="2"/>
            <a:r>
              <a:rPr lang="en-US" dirty="0"/>
              <a:t>Maintain the CVE List and provide that information to the public</a:t>
            </a:r>
          </a:p>
          <a:p>
            <a:pPr lvl="2"/>
            <a:r>
              <a:rPr lang="en-US" dirty="0"/>
              <a:t>Assign CVE IDs as a CNA when necessary, per the CVE counting rules, when no Root CNAs cover that scope </a:t>
            </a:r>
          </a:p>
          <a:p>
            <a:pPr lvl="2"/>
            <a:r>
              <a:rPr lang="en-US" dirty="0"/>
              <a:t>Act as the CNA of last resort for assignment issues that require escalation</a:t>
            </a:r>
          </a:p>
          <a:p>
            <a:pPr lvl="1"/>
            <a:r>
              <a:rPr lang="en-US" dirty="0"/>
              <a:t>Communications Rules</a:t>
            </a:r>
          </a:p>
          <a:p>
            <a:pPr lvl="2"/>
            <a:r>
              <a:rPr lang="en-US" dirty="0"/>
              <a:t>Provide a listing of all Root CNAs and Sub-CNAs, including public points of contact and web links; obtain this information from Root CNAs</a:t>
            </a:r>
          </a:p>
          <a:p>
            <a:pPr lvl="2"/>
            <a:r>
              <a:rPr lang="en-US" dirty="0"/>
              <a:t>Maintain a private list of individual POCs for each Root and Sub-CNA for use by CNAs only</a:t>
            </a:r>
          </a:p>
          <a:p>
            <a:pPr lvl="2"/>
            <a:r>
              <a:rPr lang="en-US" dirty="0"/>
              <a:t>Provide coordination of communication channels between Root CNAs</a:t>
            </a:r>
          </a:p>
          <a:p>
            <a:pPr lvl="2"/>
            <a:r>
              <a:rPr lang="en-US" dirty="0"/>
              <a:t>Respond to inquiries by Root CNAs and Sub-CNAs in a timely manner; establish responsiveness metrics for such responsiveness</a:t>
            </a:r>
          </a:p>
          <a:p>
            <a:pPr lvl="2"/>
            <a:r>
              <a:rPr lang="en-US" dirty="0"/>
              <a:t>Maintain a public listing of the established counting rules for the CVE Program</a:t>
            </a:r>
          </a:p>
          <a:p>
            <a:pPr lvl="2"/>
            <a:endParaRPr lang="en-US" dirty="0"/>
          </a:p>
        </p:txBody>
      </p:sp>
    </p:spTree>
    <p:extLst>
      <p:ext uri="{BB962C8B-B14F-4D97-AF65-F5344CB8AC3E}">
        <p14:creationId xmlns:p14="http://schemas.microsoft.com/office/powerpoint/2010/main" val="1065196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Role of the CNA</a:t>
            </a:r>
          </a:p>
        </p:txBody>
      </p:sp>
      <p:sp>
        <p:nvSpPr>
          <p:cNvPr id="3" name="Content Placeholder 2"/>
          <p:cNvSpPr>
            <a:spLocks noGrp="1"/>
          </p:cNvSpPr>
          <p:nvPr>
            <p:ph idx="1"/>
          </p:nvPr>
        </p:nvSpPr>
        <p:spPr/>
        <p:txBody>
          <a:bodyPr>
            <a:normAutofit/>
          </a:bodyPr>
          <a:lstStyle/>
          <a:p>
            <a:r>
              <a:rPr lang="en-US" dirty="0"/>
              <a:t>What are CVE Numbering Authorities (CNAs)?</a:t>
            </a:r>
          </a:p>
          <a:p>
            <a:pPr lvl="1"/>
            <a:r>
              <a:rPr lang="en-US" dirty="0"/>
              <a:t>CNAs are organizations that are authorized to assign CVE IDs to vulnerabilities affecting products within their distinct, agreed upon scope</a:t>
            </a:r>
          </a:p>
          <a:p>
            <a:r>
              <a:rPr lang="en-US" dirty="0"/>
              <a:t>Why do we need CNAs?</a:t>
            </a:r>
          </a:p>
          <a:p>
            <a:pPr lvl="1"/>
            <a:r>
              <a:rPr lang="en-US" dirty="0"/>
              <a:t>CNAs help to address the CVE Program's primary challenge to satisfy the demand for timely, accurate CVE ID assignments while rapidly expanding the scope of coverage to address the increasing number of vulnerabilities and evolving state of vulnerability management</a:t>
            </a:r>
          </a:p>
          <a:p>
            <a:r>
              <a:rPr lang="en-US" dirty="0"/>
              <a:t>What value do CNAs provide?</a:t>
            </a:r>
          </a:p>
          <a:p>
            <a:pPr lvl="1"/>
            <a:r>
              <a:rPr lang="en-US" dirty="0"/>
              <a:t>CNAs allow CVE IDs to be produced more quickly and in a more distributed manner</a:t>
            </a:r>
          </a:p>
        </p:txBody>
      </p:sp>
      <p:sp>
        <p:nvSpPr>
          <p:cNvPr id="4" name="Slide Number Placeholder 3"/>
          <p:cNvSpPr>
            <a:spLocks noGrp="1"/>
          </p:cNvSpPr>
          <p:nvPr>
            <p:ph type="sldNum" sz="quarter" idx="4"/>
          </p:nvPr>
        </p:nvSpPr>
        <p:spPr/>
        <p:txBody>
          <a:bodyPr/>
          <a:lstStyle/>
          <a:p>
            <a:r>
              <a:rPr lang="en-US" dirty="0">
                <a:solidFill>
                  <a:srgbClr val="C1CD23"/>
                </a:solidFill>
              </a:rPr>
              <a:t>|</a:t>
            </a:r>
            <a:r>
              <a:rPr lang="en-US" dirty="0"/>
              <a:t>  </a:t>
            </a:r>
            <a:r>
              <a:rPr lang="en-US" dirty="0">
                <a:solidFill>
                  <a:srgbClr val="C1CD23"/>
                </a:solidFill>
              </a:rPr>
              <a:t>|</a:t>
            </a:r>
          </a:p>
        </p:txBody>
      </p:sp>
    </p:spTree>
    <p:extLst>
      <p:ext uri="{BB962C8B-B14F-4D97-AF65-F5344CB8AC3E}">
        <p14:creationId xmlns:p14="http://schemas.microsoft.com/office/powerpoint/2010/main" val="5913378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A8935-EFD7-489B-92D1-D337BAFC458A}"/>
              </a:ext>
            </a:extLst>
          </p:cNvPr>
          <p:cNvSpPr>
            <a:spLocks noGrp="1"/>
          </p:cNvSpPr>
          <p:nvPr>
            <p:ph type="title"/>
          </p:nvPr>
        </p:nvSpPr>
        <p:spPr/>
        <p:txBody>
          <a:bodyPr>
            <a:normAutofit fontScale="90000"/>
          </a:bodyPr>
          <a:lstStyle/>
          <a:p>
            <a:r>
              <a:rPr lang="en-US" dirty="0"/>
              <a:t>Additional Program Root CNA Rules (2 of 2)</a:t>
            </a:r>
          </a:p>
        </p:txBody>
      </p:sp>
      <p:sp>
        <p:nvSpPr>
          <p:cNvPr id="3" name="Content Placeholder 2">
            <a:extLst>
              <a:ext uri="{FF2B5EF4-FFF2-40B4-BE49-F238E27FC236}">
                <a16:creationId xmlns:a16="http://schemas.microsoft.com/office/drawing/2014/main" id="{745A70A4-068B-4BEF-B02B-BCF8A8499CA8}"/>
              </a:ext>
            </a:extLst>
          </p:cNvPr>
          <p:cNvSpPr>
            <a:spLocks noGrp="1"/>
          </p:cNvSpPr>
          <p:nvPr>
            <p:ph idx="1"/>
          </p:nvPr>
        </p:nvSpPr>
        <p:spPr/>
        <p:txBody>
          <a:bodyPr/>
          <a:lstStyle/>
          <a:p>
            <a:r>
              <a:rPr lang="en-US" dirty="0"/>
              <a:t>Administration Rules</a:t>
            </a:r>
          </a:p>
          <a:p>
            <a:pPr lvl="1"/>
            <a:r>
              <a:rPr lang="en-US" dirty="0"/>
              <a:t>Serve as a member, and the Board moderator, of the CVE Board</a:t>
            </a:r>
          </a:p>
          <a:p>
            <a:pPr lvl="1"/>
            <a:r>
              <a:rPr lang="en-US" dirty="0"/>
              <a:t>Accept metrics reports from Root CNAs quarterly, within one month of the calendar quarter</a:t>
            </a:r>
          </a:p>
          <a:p>
            <a:pPr lvl="1"/>
            <a:r>
              <a:rPr lang="en-US" dirty="0"/>
              <a:t>Act as the final arbiter for appeals regarding CNA assignment decisions and CNA program issues</a:t>
            </a:r>
          </a:p>
          <a:p>
            <a:pPr lvl="1"/>
            <a:r>
              <a:rPr lang="en-US" dirty="0"/>
              <a:t>Act as an escalation point for issue resolution should this process fail at the Root CNA level</a:t>
            </a:r>
          </a:p>
          <a:p>
            <a:pPr lvl="1"/>
            <a:r>
              <a:rPr lang="en-US" dirty="0"/>
              <a:t>When appropriate, apply sanctions upon any CNA</a:t>
            </a:r>
          </a:p>
          <a:p>
            <a:pPr lvl="1"/>
            <a:r>
              <a:rPr lang="en-US" dirty="0"/>
              <a:t>Follow the CNA Candidate Process described in Section 4 of the </a:t>
            </a:r>
            <a:r>
              <a:rPr lang="en-US" i="1" dirty="0"/>
              <a:t>CNA Rules </a:t>
            </a:r>
            <a:r>
              <a:rPr lang="en-US" dirty="0"/>
              <a:t>when adding new Root CNAs</a:t>
            </a:r>
          </a:p>
          <a:p>
            <a:pPr lvl="1"/>
            <a:endParaRPr lang="en-US" dirty="0"/>
          </a:p>
        </p:txBody>
      </p:sp>
    </p:spTree>
    <p:extLst>
      <p:ext uri="{BB962C8B-B14F-4D97-AF65-F5344CB8AC3E}">
        <p14:creationId xmlns:p14="http://schemas.microsoft.com/office/powerpoint/2010/main" val="31272932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CVE ID Appeals Process</a:t>
            </a:r>
          </a:p>
        </p:txBody>
      </p:sp>
      <p:sp>
        <p:nvSpPr>
          <p:cNvPr id="3" name="Content Placeholder 2"/>
          <p:cNvSpPr>
            <a:spLocks noGrp="1"/>
          </p:cNvSpPr>
          <p:nvPr>
            <p:ph idx="1"/>
          </p:nvPr>
        </p:nvSpPr>
        <p:spPr/>
        <p:txBody>
          <a:bodyPr>
            <a:normAutofit fontScale="85000" lnSpcReduction="10000"/>
          </a:bodyPr>
          <a:lstStyle/>
          <a:p>
            <a:pPr>
              <a:spcAft>
                <a:spcPts val="1200"/>
              </a:spcAft>
            </a:pPr>
            <a:r>
              <a:rPr lang="en-US" dirty="0"/>
              <a:t>For situations where CVE ID assignment decisions are disputed, or where there is a disagreement between Root CNAs or between a Root CNA and one of their Sub-CNAs, the following process should be followed to resolve the issues:</a:t>
            </a:r>
          </a:p>
          <a:p>
            <a:pPr lvl="1">
              <a:spcAft>
                <a:spcPts val="1200"/>
              </a:spcAft>
            </a:pPr>
            <a:r>
              <a:rPr lang="en-US" dirty="0"/>
              <a:t>The party seeking to appeal a decision made by a Root CNA, or resolve a disagreement between Root CNAs, contacts the Program Root CNA at </a:t>
            </a:r>
            <a:r>
              <a:rPr lang="en-US" u="sng" dirty="0">
                <a:hlinkClick r:id="rId2"/>
              </a:rPr>
              <a:t>cve@mitre.org</a:t>
            </a:r>
            <a:r>
              <a:rPr lang="en-US" dirty="0"/>
              <a:t> and asks for arbitration of the appeal</a:t>
            </a:r>
          </a:p>
          <a:p>
            <a:pPr lvl="1">
              <a:spcAft>
                <a:spcPts val="1200"/>
              </a:spcAft>
            </a:pPr>
            <a:r>
              <a:rPr lang="en-US" dirty="0"/>
              <a:t>The Program Root CNA sets expectations for when a timely resolution may be available; appeals of time-sensitive issues are prioritized, as determined by the Program Root CNA</a:t>
            </a:r>
          </a:p>
          <a:p>
            <a:pPr lvl="1">
              <a:spcAft>
                <a:spcPts val="1200"/>
              </a:spcAft>
            </a:pPr>
            <a:r>
              <a:rPr lang="en-US" dirty="0"/>
              <a:t>The Program Root CNA contacts the appropriate entities to collect information relevant to the issue. The CNAs involved in the dispute provide documentation per the rules established in the </a:t>
            </a:r>
            <a:r>
              <a:rPr lang="en-US" i="1" dirty="0"/>
              <a:t>CNA Rules</a:t>
            </a:r>
            <a:r>
              <a:rPr lang="en-US" dirty="0"/>
              <a:t>. The Program Root CNA may also engage the CVE Board for their consideration of the issue</a:t>
            </a:r>
          </a:p>
          <a:p>
            <a:pPr lvl="1">
              <a:spcAft>
                <a:spcPts val="1200"/>
              </a:spcAft>
            </a:pPr>
            <a:r>
              <a:rPr lang="en-US" dirty="0"/>
              <a:t>The Program Root CNA communicates its decision to all relevant parties once the disagreement or appeal has been fully considered; this result is final</a:t>
            </a:r>
          </a:p>
          <a:p>
            <a:endParaRPr lang="en-US" dirty="0"/>
          </a:p>
        </p:txBody>
      </p:sp>
      <p:sp>
        <p:nvSpPr>
          <p:cNvPr id="4" name="Slide Number Placeholder 3"/>
          <p:cNvSpPr>
            <a:spLocks noGrp="1"/>
          </p:cNvSpPr>
          <p:nvPr>
            <p:ph type="sldNum" sz="quarter" idx="4"/>
          </p:nvPr>
        </p:nvSpPr>
        <p:spPr/>
        <p:txBody>
          <a:bodyPr/>
          <a:lstStyle/>
          <a:p>
            <a:r>
              <a:rPr lang="en-US" dirty="0">
                <a:solidFill>
                  <a:srgbClr val="C1CD23"/>
                </a:solidFill>
              </a:rPr>
              <a:t>|</a:t>
            </a:r>
          </a:p>
        </p:txBody>
      </p:sp>
    </p:spTree>
    <p:extLst>
      <p:ext uri="{BB962C8B-B14F-4D97-AF65-F5344CB8AC3E}">
        <p14:creationId xmlns:p14="http://schemas.microsoft.com/office/powerpoint/2010/main" val="4101388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Being a CNA</a:t>
            </a:r>
          </a:p>
        </p:txBody>
      </p:sp>
      <p:sp>
        <p:nvSpPr>
          <p:cNvPr id="3" name="Content Placeholder 2"/>
          <p:cNvSpPr>
            <a:spLocks noGrp="1"/>
          </p:cNvSpPr>
          <p:nvPr>
            <p:ph idx="1"/>
          </p:nvPr>
        </p:nvSpPr>
        <p:spPr/>
        <p:txBody>
          <a:bodyPr/>
          <a:lstStyle/>
          <a:p>
            <a:r>
              <a:rPr lang="en-US" dirty="0"/>
              <a:t>Benefits of becoming a CNA include:</a:t>
            </a:r>
          </a:p>
          <a:p>
            <a:pPr lvl="1"/>
            <a:r>
              <a:rPr lang="en-US" dirty="0"/>
              <a:t>More control over CVE Entry publication process</a:t>
            </a:r>
          </a:p>
          <a:p>
            <a:pPr lvl="1"/>
            <a:r>
              <a:rPr lang="en-US" dirty="0"/>
              <a:t>Ability to publicly disclose a vulnerability with an already assigned CVE ID </a:t>
            </a:r>
          </a:p>
          <a:p>
            <a:pPr lvl="1"/>
            <a:r>
              <a:rPr lang="en-US" dirty="0"/>
              <a:t>Ability to control the disclosure of vulnerability information without pre-publishing </a:t>
            </a:r>
          </a:p>
          <a:p>
            <a:pPr lvl="1"/>
            <a:r>
              <a:rPr lang="en-US" dirty="0"/>
              <a:t>Early notification, by researchers requesting a CVE ID, of vulnerabilities in products within a CNA’s scope</a:t>
            </a:r>
          </a:p>
          <a:p>
            <a:pPr lvl="1"/>
            <a:r>
              <a:rPr lang="en-US" dirty="0"/>
              <a:t>Being part of the CNA community</a:t>
            </a:r>
          </a:p>
        </p:txBody>
      </p:sp>
      <p:sp>
        <p:nvSpPr>
          <p:cNvPr id="4" name="Slide Number Placeholder 3"/>
          <p:cNvSpPr>
            <a:spLocks noGrp="1"/>
          </p:cNvSpPr>
          <p:nvPr>
            <p:ph type="sldNum" sz="quarter" idx="4"/>
          </p:nvPr>
        </p:nvSpPr>
        <p:spPr/>
        <p:txBody>
          <a:bodyPr/>
          <a:lstStyle/>
          <a:p>
            <a:r>
              <a:rPr lang="en-US" dirty="0">
                <a:solidFill>
                  <a:srgbClr val="C1CD23"/>
                </a:solidFill>
              </a:rPr>
              <a:t>|</a:t>
            </a:r>
            <a:r>
              <a:rPr lang="en-US" dirty="0"/>
              <a:t>  </a:t>
            </a:r>
            <a:r>
              <a:rPr lang="en-US" dirty="0">
                <a:solidFill>
                  <a:srgbClr val="C1CD23"/>
                </a:solidFill>
              </a:rPr>
              <a:t>|</a:t>
            </a:r>
          </a:p>
        </p:txBody>
      </p:sp>
    </p:spTree>
    <p:extLst>
      <p:ext uri="{BB962C8B-B14F-4D97-AF65-F5344CB8AC3E}">
        <p14:creationId xmlns:p14="http://schemas.microsoft.com/office/powerpoint/2010/main" val="190676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CNA Qualifications</a:t>
            </a:r>
          </a:p>
        </p:txBody>
      </p:sp>
      <p:sp>
        <p:nvSpPr>
          <p:cNvPr id="3" name="Content Placeholder 2"/>
          <p:cNvSpPr>
            <a:spLocks noGrp="1"/>
          </p:cNvSpPr>
          <p:nvPr>
            <p:ph idx="1"/>
          </p:nvPr>
        </p:nvSpPr>
        <p:spPr/>
        <p:txBody>
          <a:bodyPr>
            <a:normAutofit lnSpcReduction="10000"/>
          </a:bodyPr>
          <a:lstStyle/>
          <a:p>
            <a:pPr lvl="0">
              <a:spcAft>
                <a:spcPts val="1200"/>
              </a:spcAft>
            </a:pPr>
            <a:r>
              <a:rPr lang="en-US" dirty="0"/>
              <a:t>A CNA must be: </a:t>
            </a:r>
          </a:p>
          <a:p>
            <a:pPr lvl="1">
              <a:spcAft>
                <a:spcPts val="1200"/>
              </a:spcAft>
            </a:pPr>
            <a:r>
              <a:rPr lang="en-US" dirty="0"/>
              <a:t>A vendor with a significant user base and an established security advisory capability or an established entity with an established security advisory capability that typically acts as a neutral interface between researchers and vendors </a:t>
            </a:r>
          </a:p>
          <a:p>
            <a:pPr lvl="1">
              <a:spcAft>
                <a:spcPts val="1200"/>
              </a:spcAft>
            </a:pPr>
            <a:r>
              <a:rPr lang="en-US" dirty="0"/>
              <a:t>An established distribution point or source for first-time product vulnerability announcements (which may concern their own products)</a:t>
            </a:r>
          </a:p>
          <a:p>
            <a:pPr lvl="1">
              <a:spcAft>
                <a:spcPts val="1200"/>
              </a:spcAft>
            </a:pPr>
            <a:r>
              <a:rPr lang="en-US" dirty="0"/>
              <a:t>Willing to follow </a:t>
            </a:r>
            <a:r>
              <a:rPr lang="en-US" i="1" dirty="0"/>
              <a:t>CNA Rules</a:t>
            </a:r>
          </a:p>
          <a:p>
            <a:pPr lvl="0">
              <a:spcAft>
                <a:spcPts val="1200"/>
              </a:spcAft>
            </a:pPr>
            <a:r>
              <a:rPr lang="en-US" dirty="0"/>
              <a:t>The CNA must follow coordinated disclosure practices as determined by the community they serve in order to reduce the likelihood that duplicate or inaccurate information will be introduced into CVE</a:t>
            </a:r>
          </a:p>
          <a:p>
            <a:endParaRPr lang="en-US" dirty="0"/>
          </a:p>
        </p:txBody>
      </p:sp>
      <p:sp>
        <p:nvSpPr>
          <p:cNvPr id="4" name="Slide Number Placeholder 3"/>
          <p:cNvSpPr>
            <a:spLocks noGrp="1"/>
          </p:cNvSpPr>
          <p:nvPr>
            <p:ph type="sldNum" sz="quarter" idx="4"/>
          </p:nvPr>
        </p:nvSpPr>
        <p:spPr/>
        <p:txBody>
          <a:bodyPr/>
          <a:lstStyle/>
          <a:p>
            <a:r>
              <a:rPr lang="en-US" dirty="0">
                <a:solidFill>
                  <a:srgbClr val="C1CD23"/>
                </a:solidFill>
              </a:rPr>
              <a:t>|</a:t>
            </a:r>
            <a:r>
              <a:rPr lang="en-US" dirty="0"/>
              <a:t>  </a:t>
            </a:r>
            <a:r>
              <a:rPr lang="en-US" dirty="0">
                <a:solidFill>
                  <a:srgbClr val="C1CD23"/>
                </a:solidFill>
              </a:rPr>
              <a:t>|</a:t>
            </a:r>
          </a:p>
        </p:txBody>
      </p:sp>
    </p:spTree>
    <p:extLst>
      <p:ext uri="{BB962C8B-B14F-4D97-AF65-F5344CB8AC3E}">
        <p14:creationId xmlns:p14="http://schemas.microsoft.com/office/powerpoint/2010/main" val="3191215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 of Being a CNA</a:t>
            </a:r>
          </a:p>
        </p:txBody>
      </p:sp>
      <p:sp>
        <p:nvSpPr>
          <p:cNvPr id="3" name="Content Placeholder 2"/>
          <p:cNvSpPr>
            <a:spLocks noGrp="1"/>
          </p:cNvSpPr>
          <p:nvPr>
            <p:ph idx="1"/>
          </p:nvPr>
        </p:nvSpPr>
        <p:spPr/>
        <p:txBody>
          <a:bodyPr/>
          <a:lstStyle/>
          <a:p>
            <a:r>
              <a:rPr lang="en-US" dirty="0"/>
              <a:t>There is no fee</a:t>
            </a:r>
          </a:p>
          <a:p>
            <a:r>
              <a:rPr lang="en-US" dirty="0"/>
              <a:t>There is no contract to sign</a:t>
            </a:r>
          </a:p>
          <a:p>
            <a:r>
              <a:rPr lang="en-US" dirty="0"/>
              <a:t>You are expected to put in the time and effort to implement the </a:t>
            </a:r>
            <a:r>
              <a:rPr lang="en-US" i="1" dirty="0"/>
              <a:t>CNA Rules</a:t>
            </a:r>
          </a:p>
          <a:p>
            <a:pPr lvl="1"/>
            <a:endParaRPr lang="en-US" dirty="0"/>
          </a:p>
          <a:p>
            <a:pPr lvl="1"/>
            <a:endParaRPr lang="en-US" dirty="0"/>
          </a:p>
        </p:txBody>
      </p:sp>
    </p:spTree>
    <p:extLst>
      <p:ext uri="{BB962C8B-B14F-4D97-AF65-F5344CB8AC3E}">
        <p14:creationId xmlns:p14="http://schemas.microsoft.com/office/powerpoint/2010/main" val="279529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to Contact</a:t>
            </a:r>
          </a:p>
        </p:txBody>
      </p:sp>
      <p:sp>
        <p:nvSpPr>
          <p:cNvPr id="3" name="Content Placeholder 2"/>
          <p:cNvSpPr>
            <a:spLocks noGrp="1"/>
          </p:cNvSpPr>
          <p:nvPr>
            <p:ph idx="1"/>
          </p:nvPr>
        </p:nvSpPr>
        <p:spPr/>
        <p:txBody>
          <a:bodyPr/>
          <a:lstStyle/>
          <a:p>
            <a:r>
              <a:rPr lang="en-US" dirty="0"/>
              <a:t>Which parent CNA is right for you?</a:t>
            </a:r>
          </a:p>
          <a:p>
            <a:pPr lvl="1"/>
            <a:r>
              <a:rPr lang="en-US" dirty="0"/>
              <a:t>National level</a:t>
            </a:r>
          </a:p>
          <a:p>
            <a:pPr lvl="1"/>
            <a:r>
              <a:rPr lang="en-US" dirty="0"/>
              <a:t>Industry level</a:t>
            </a:r>
          </a:p>
          <a:p>
            <a:pPr lvl="1"/>
            <a:r>
              <a:rPr lang="en-US" dirty="0"/>
              <a:t>Program Root level</a:t>
            </a:r>
          </a:p>
          <a:p>
            <a:r>
              <a:rPr lang="en-US" dirty="0"/>
              <a:t>If you are not sure, contact the CVE Program Root CNA:</a:t>
            </a:r>
          </a:p>
          <a:p>
            <a:pPr lvl="1"/>
            <a:r>
              <a:rPr lang="en-US" dirty="0">
                <a:hlinkClick r:id="rId2"/>
              </a:rPr>
              <a:t>https://cveform.mitre.org/</a:t>
            </a:r>
            <a:endParaRPr lang="en-US" dirty="0"/>
          </a:p>
          <a:p>
            <a:pPr lvl="1"/>
            <a:r>
              <a:rPr lang="en-US" dirty="0">
                <a:hlinkClick r:id="rId3"/>
              </a:rPr>
              <a:t>cve@mitre.org</a:t>
            </a:r>
            <a:endParaRPr lang="en-US" dirty="0"/>
          </a:p>
          <a:p>
            <a:r>
              <a:rPr lang="en-US" dirty="0"/>
              <a:t>Contact information for the CNAs:</a:t>
            </a:r>
          </a:p>
          <a:p>
            <a:pPr lvl="1"/>
            <a:r>
              <a:rPr lang="en-US" dirty="0">
                <a:hlinkClick r:id="rId4"/>
              </a:rPr>
              <a:t>https://cve.mitre.org/cve/request_id.html#cna_coverage.html</a:t>
            </a:r>
            <a:r>
              <a:rPr lang="en-US" dirty="0"/>
              <a:t> </a:t>
            </a:r>
          </a:p>
        </p:txBody>
      </p:sp>
    </p:spTree>
    <p:extLst>
      <p:ext uri="{BB962C8B-B14F-4D97-AF65-F5344CB8AC3E}">
        <p14:creationId xmlns:p14="http://schemas.microsoft.com/office/powerpoint/2010/main" val="3362527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dirty="0"/>
              <a:t>Organization</a:t>
            </a:r>
          </a:p>
        </p:txBody>
      </p:sp>
    </p:spTree>
    <p:extLst>
      <p:ext uri="{BB962C8B-B14F-4D97-AF65-F5344CB8AC3E}">
        <p14:creationId xmlns:p14="http://schemas.microsoft.com/office/powerpoint/2010/main" val="2891409388"/>
      </p:ext>
    </p:extLst>
  </p:cSld>
  <p:clrMapOvr>
    <a:masterClrMapping/>
  </p:clrMapOvr>
</p:sld>
</file>

<file path=ppt/theme/theme1.xml><?xml version="1.0" encoding="utf-8"?>
<a:theme xmlns:a="http://schemas.openxmlformats.org/drawingml/2006/main" name="Presentation6">
  <a:themeElements>
    <a:clrScheme name="MITRE Corporate Colors">
      <a:dk1>
        <a:sysClr val="windowText" lastClr="000000"/>
      </a:dk1>
      <a:lt1>
        <a:sysClr val="window" lastClr="FFFFFF"/>
      </a:lt1>
      <a:dk2>
        <a:srgbClr val="005F9E"/>
      </a:dk2>
      <a:lt2>
        <a:srgbClr val="EEECE1"/>
      </a:lt2>
      <a:accent1>
        <a:srgbClr val="00B3DC"/>
      </a:accent1>
      <a:accent2>
        <a:srgbClr val="F7901E"/>
      </a:accent2>
      <a:accent3>
        <a:srgbClr val="FFE23C"/>
      </a:accent3>
      <a:accent4>
        <a:srgbClr val="C1CD23"/>
      </a:accent4>
      <a:accent5>
        <a:srgbClr val="C6401D"/>
      </a:accent5>
      <a:accent6>
        <a:srgbClr val="FFFFFF"/>
      </a:accent6>
      <a:hlink>
        <a:srgbClr val="0000FF"/>
      </a:hlink>
      <a:folHlink>
        <a:srgbClr val="800080"/>
      </a:folHlink>
    </a:clrScheme>
    <a:fontScheme name="MITRE Corporate Fonts">
      <a:majorFont>
        <a:latin typeface="Helvetica LT Std"/>
        <a:ea typeface=""/>
        <a:cs typeface=""/>
      </a:majorFont>
      <a:minorFont>
        <a:latin typeface="Helvetica LT St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6350">
          <a:solidFill>
            <a:schemeClr val="tx1">
              <a:lumMod val="50000"/>
              <a:lumOff val="50000"/>
            </a:schemeClr>
          </a:solidFill>
        </a:ln>
      </a:spPr>
      <a:bodyPr rtlCol="0" anchor="ctr"/>
      <a:lstStyle>
        <a:defPPr algn="ctr">
          <a:defRPr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spcAft>
            <a:spcPts val="600"/>
          </a:spcAft>
          <a:defRPr sz="1600">
            <a:ea typeface="Verdana" pitchFamily="34" charset="0"/>
            <a:cs typeface="Verdana" pitchFamily="34" charset="0"/>
          </a:defRPr>
        </a:defPPr>
      </a:lstStyle>
    </a:txDef>
  </a:objectDefaults>
  <a:extraClrSchemeLst/>
  <a:extLst>
    <a:ext uri="{05A4C25C-085E-4340-85A3-A5531E510DB2}">
      <thm15:themeFamily xmlns:thm15="http://schemas.microsoft.com/office/thememl/2012/main" name="Presentation6" id="{B5AB9BDD-A03F-40B0-8FC2-7AA59C1C6FB9}" vid="{3CD1B688-2795-4ADF-9211-C4DFE78992C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customXsn xmlns="http://schemas.microsoft.com/office/2006/metadata/customXsn">
  <xsnLocation/>
  <cached>True</cached>
  <openByDefault>True</openByDefault>
  <xsnScope/>
</customXsn>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MITRE Work" ma:contentTypeID="0x010100823A99C636F7423283FB0D200866C613006635D4F535B0564BA1CF28EBA6D51C69" ma:contentTypeVersion="4" ma:contentTypeDescription="Materials and documents that contain MITRE authored content and other content directly attributable to MITRE and its work" ma:contentTypeScope="" ma:versionID="a0e8e30c96128f2f9f4cf73e52721af3">
  <xsd:schema xmlns:xsd="http://www.w3.org/2001/XMLSchema" xmlns:xs="http://www.w3.org/2001/XMLSchema" xmlns:p="http://schemas.microsoft.com/office/2006/metadata/properties" xmlns:ns1="http://schemas.microsoft.com/sharepoint/v3" xmlns:ns2="http://schemas.microsoft.com/sharepoint/v3/fields" targetNamespace="http://schemas.microsoft.com/office/2006/metadata/properties" ma:root="true" ma:fieldsID="4ecced815c1fcad0d6ce5c0941b6b895" ns1:_="" ns2:_="">
    <xsd:import namespace="http://schemas.microsoft.com/sharepoint/v3"/>
    <xsd:import namespace="http://schemas.microsoft.com/sharepoint/v3/fields"/>
    <xsd:element name="properties">
      <xsd:complexType>
        <xsd:sequence>
          <xsd:element name="documentManagement">
            <xsd:complexType>
              <xsd:all>
                <xsd:element ref="ns2:_Contributor" minOccurs="0"/>
                <xsd:element ref="ns1:MITRE_x0020_Sensitivity"/>
                <xsd:element ref="ns1:Release_x0020_Statement"/>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MITRE_x0020_Sensitivity" ma:index="10" ma:displayName="Sensitivity" ma:default="Internal MITRE Information" ma:internalName="MITRE_x0020_Sensitivity">
      <xsd:simpleType>
        <xsd:restriction base="dms:Choice">
          <xsd:enumeration value="Public Information"/>
          <xsd:enumeration value="Internal MITRE Information"/>
          <xsd:enumeration value="Sensitive Information"/>
          <xsd:enumeration value="Highly Sensitive Information"/>
        </xsd:restriction>
      </xsd:simpleType>
    </xsd:element>
    <xsd:element name="Release_x0020_Statement" ma:index="11" ma:displayName="Release Statement" ma:default="For Internal MITRE Use" ma:internalName="Release_x0020_Statement">
      <xsd:simpleType>
        <xsd:union memberTypes="dms:Text">
          <xsd:simpleType>
            <xsd:restriction base="dms:Choice">
              <xsd:enumeration value="Approved for Public Release"/>
              <xsd:enumeration value="For Internal MITRE Use"/>
              <xsd:enumeration value="For Release to All Sponsors"/>
              <xsd:enumeration value="For Limited Internal MITRE Use"/>
              <xsd:enumeration value="For Limited External Release"/>
              <xsd:enumeration value="Privileged: Sensitive Personal Information"/>
              <xsd:enumeration value="MITRE Proprietary"/>
              <xsd:enumeration value="Source Selection Sensitive"/>
              <xsd:enumeration value="Restricted: Highly Sensitive Personal Information"/>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Contributor" ma:index="9" nillable="true" ma:displayName="Contributor" ma:description="One or more people or organizations that contributed to this resource" ma:internalName="_Contributor">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8"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MITRE_x0020_Sensitivity xmlns="http://schemas.microsoft.com/sharepoint/v3">Internal MITRE Information</MITRE_x0020_Sensitivity>
    <_Contributor xmlns="http://schemas.microsoft.com/sharepoint/v3/fields" xsi:nil="true"/>
    <Release_x0020_Statement xmlns="http://schemas.microsoft.com/sharepoint/v3">For Internal MITRE Use</Release_x0020_Statement>
  </documentManagement>
</p:properties>
</file>

<file path=customXml/itemProps1.xml><?xml version="1.0" encoding="utf-8"?>
<ds:datastoreItem xmlns:ds="http://schemas.openxmlformats.org/officeDocument/2006/customXml" ds:itemID="{DA4BE8BC-21DD-494E-8FAB-B2E9DD91F2E2}">
  <ds:schemaRefs>
    <ds:schemaRef ds:uri="http://schemas.microsoft.com/office/2006/metadata/customXsn"/>
  </ds:schemaRefs>
</ds:datastoreItem>
</file>

<file path=customXml/itemProps2.xml><?xml version="1.0" encoding="utf-8"?>
<ds:datastoreItem xmlns:ds="http://schemas.openxmlformats.org/officeDocument/2006/customXml" ds:itemID="{7B6B16B2-404F-4040-9CA3-AFE4C0590207}">
  <ds:schemaRefs>
    <ds:schemaRef ds:uri="http://schemas.microsoft.com/sharepoint/v3/contenttype/forms"/>
  </ds:schemaRefs>
</ds:datastoreItem>
</file>

<file path=customXml/itemProps3.xml><?xml version="1.0" encoding="utf-8"?>
<ds:datastoreItem xmlns:ds="http://schemas.openxmlformats.org/officeDocument/2006/customXml" ds:itemID="{8796BF26-5B75-4DC2-9FF6-CB071673E3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760E1BCA-B7C8-4D5D-A2B9-87067345F3DD}">
  <ds:schemaRefs>
    <ds:schemaRef ds:uri="http://purl.org/dc/dcmitype/"/>
    <ds:schemaRef ds:uri="http://purl.org/dc/elements/1.1/"/>
    <ds:schemaRef ds:uri="http://schemas.microsoft.com/sharepoint/v3"/>
    <ds:schemaRef ds:uri="http://www.w3.org/XML/1998/namespace"/>
    <ds:schemaRef ds:uri="http://schemas.microsoft.com/office/infopath/2007/PartnerControls"/>
    <ds:schemaRef ds:uri="http://schemas.microsoft.com/office/2006/documentManagement/types"/>
    <ds:schemaRef ds:uri="http://schemas.openxmlformats.org/package/2006/metadata/core-properties"/>
    <ds:schemaRef ds:uri="http://schemas.microsoft.com/sharepoint/v3/fields"/>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Presentation6</Template>
  <TotalTime>23404</TotalTime>
  <Words>3142</Words>
  <Application>Microsoft Office PowerPoint</Application>
  <PresentationFormat>On-screen Show (4:3)</PresentationFormat>
  <Paragraphs>304</Paragraphs>
  <Slides>41</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Helvetica LT Std</vt:lpstr>
      <vt:lpstr>Wingdings</vt:lpstr>
      <vt:lpstr>Presentation6</vt:lpstr>
      <vt:lpstr>Becoming a CNA</vt:lpstr>
      <vt:lpstr>Overview</vt:lpstr>
      <vt:lpstr>Defining CNAs</vt:lpstr>
      <vt:lpstr>Role of the CNA</vt:lpstr>
      <vt:lpstr>Benefits of Being a CNA</vt:lpstr>
      <vt:lpstr>CNA Qualifications</vt:lpstr>
      <vt:lpstr>Cost of Being a CNA</vt:lpstr>
      <vt:lpstr>Who to Contact</vt:lpstr>
      <vt:lpstr>Organization</vt:lpstr>
      <vt:lpstr>Organizing Your CNA Program</vt:lpstr>
      <vt:lpstr>Types of CNA Structures</vt:lpstr>
      <vt:lpstr>Scope</vt:lpstr>
      <vt:lpstr>Defining Scope</vt:lpstr>
      <vt:lpstr>Scope: Types of CNAs</vt:lpstr>
      <vt:lpstr>Scope: Limited by Advisory Policy</vt:lpstr>
      <vt:lpstr>Scope: Limited by Products</vt:lpstr>
      <vt:lpstr>Scope: Limited by Vulnerability Type</vt:lpstr>
      <vt:lpstr>Update Processes</vt:lpstr>
      <vt:lpstr>Process: Accepting Vulnerability Reports</vt:lpstr>
      <vt:lpstr>Process: Block Management</vt:lpstr>
      <vt:lpstr>Process: Publish a Disclosure Policy</vt:lpstr>
      <vt:lpstr>Process: Publication</vt:lpstr>
      <vt:lpstr>Process: CVE Entry Update Requests</vt:lpstr>
      <vt:lpstr>Process: Reporting (All CNAs)</vt:lpstr>
      <vt:lpstr>Process: Reporting (Root CNAs)</vt:lpstr>
      <vt:lpstr>Information CNAs Are Required to Provide to their Parent CNA</vt:lpstr>
      <vt:lpstr>CNA Resources and Community Involvement</vt:lpstr>
      <vt:lpstr>Training</vt:lpstr>
      <vt:lpstr>CVE Working Groups</vt:lpstr>
      <vt:lpstr>Other Community Participation</vt:lpstr>
      <vt:lpstr>Questions</vt:lpstr>
      <vt:lpstr>Backup Slides</vt:lpstr>
      <vt:lpstr>Assignment Rules</vt:lpstr>
      <vt:lpstr>Communication Rules (1 of 2)</vt:lpstr>
      <vt:lpstr>Communication Rules (2 of 2)</vt:lpstr>
      <vt:lpstr>Administration Rules</vt:lpstr>
      <vt:lpstr>Additional Root CNA Rules (1 of 2)</vt:lpstr>
      <vt:lpstr>Additional Root CNA Rules (2 of 2)</vt:lpstr>
      <vt:lpstr>Additional Program Root CNA Rules (1 of 2)</vt:lpstr>
      <vt:lpstr>Additional Program Root CNA Rules (2 of 2)</vt:lpstr>
      <vt:lpstr>CVE ID Appeals Process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Becoming a CNA</dc:title>
  <dc:creator>Evans, Jonathan L.</dc:creator>
  <cp:lastModifiedBy>Evans, Jonathan L.</cp:lastModifiedBy>
  <cp:revision>115</cp:revision>
  <dcterms:created xsi:type="dcterms:W3CDTF">2017-05-01T12:30:03Z</dcterms:created>
  <dcterms:modified xsi:type="dcterms:W3CDTF">2019-02-22T16:07:38Z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0x010100823A99C636F7423283FB0D200866C613006635D4F535B0564BA1CF28EBA6D51C69</vt:lpwstr>
  </property>
  <property fmtid="{D5CDD505-2E9C-101B-9397-08002B2CF9AE}" pid="3" name="Order">
    <vt:r8>6900</vt:r8>
  </property>
  <property fmtid="{D5CDD505-2E9C-101B-9397-08002B2CF9AE}" pid="4" name="URL">
    <vt:lpwstr/>
  </property>
  <property fmtid="{D5CDD505-2E9C-101B-9397-08002B2CF9AE}" pid="5" name="xd_ProgID">
    <vt:lpwstr/>
  </property>
  <property fmtid="{D5CDD505-2E9C-101B-9397-08002B2CF9AE}" pid="6" name="TemplateUrl">
    <vt:lpwstr/>
  </property>
</Properties>
</file>