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54"/>
  </p:notesMasterIdLst>
  <p:handoutMasterIdLst>
    <p:handoutMasterId r:id="rId55"/>
  </p:handoutMasterIdLst>
  <p:sldIdLst>
    <p:sldId id="256" r:id="rId6"/>
    <p:sldId id="262" r:id="rId7"/>
    <p:sldId id="263" r:id="rId8"/>
    <p:sldId id="316" r:id="rId9"/>
    <p:sldId id="306" r:id="rId10"/>
    <p:sldId id="307" r:id="rId11"/>
    <p:sldId id="308" r:id="rId12"/>
    <p:sldId id="309" r:id="rId13"/>
    <p:sldId id="264" r:id="rId14"/>
    <p:sldId id="265" r:id="rId15"/>
    <p:sldId id="317" r:id="rId16"/>
    <p:sldId id="267" r:id="rId17"/>
    <p:sldId id="268" r:id="rId18"/>
    <p:sldId id="269" r:id="rId19"/>
    <p:sldId id="270" r:id="rId20"/>
    <p:sldId id="271" r:id="rId21"/>
    <p:sldId id="272" r:id="rId22"/>
    <p:sldId id="311" r:id="rId23"/>
    <p:sldId id="312" r:id="rId24"/>
    <p:sldId id="276" r:id="rId25"/>
    <p:sldId id="277" r:id="rId26"/>
    <p:sldId id="278" r:id="rId27"/>
    <p:sldId id="279" r:id="rId28"/>
    <p:sldId id="280" r:id="rId29"/>
    <p:sldId id="281" r:id="rId30"/>
    <p:sldId id="282" r:id="rId31"/>
    <p:sldId id="261" r:id="rId32"/>
    <p:sldId id="321" r:id="rId33"/>
    <p:sldId id="285" r:id="rId34"/>
    <p:sldId id="286" r:id="rId35"/>
    <p:sldId id="287" r:id="rId36"/>
    <p:sldId id="31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19" r:id="rId50"/>
    <p:sldId id="320" r:id="rId51"/>
    <p:sldId id="303"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81" autoAdjust="0"/>
  </p:normalViewPr>
  <p:slideViewPr>
    <p:cSldViewPr snapToGrid="0">
      <p:cViewPr varScale="1">
        <p:scale>
          <a:sx n="69" d="100"/>
          <a:sy n="69" d="100"/>
        </p:scale>
        <p:origin x="855"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1551" custLinFactNeighborY="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that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must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duplicates are not assigned</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247651" y="249333"/>
          <a:ext cx="1651010" cy="11557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CNT1</a:t>
          </a:r>
        </a:p>
      </dsp:txBody>
      <dsp:txXfrm rot="-5400000">
        <a:off x="1" y="579536"/>
        <a:ext cx="1155707" cy="495303"/>
      </dsp:txXfrm>
    </dsp:sp>
    <dsp:sp modelId="{43DCE3B8-FBF1-419B-B418-EBA6851574B3}">
      <dsp:nvSpPr>
        <dsp:cNvPr id="0" name=""/>
        <dsp:cNvSpPr/>
      </dsp:nvSpPr>
      <dsp:spPr>
        <a:xfrm rot="5400000">
          <a:off x="4875667" y="-3718278"/>
          <a:ext cx="1073156" cy="85130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Independently Fixable</a:t>
          </a:r>
        </a:p>
        <a:p>
          <a:pPr marL="114300" lvl="1" indent="-114300" algn="l" defTabSz="666750">
            <a:lnSpc>
              <a:spcPct val="90000"/>
            </a:lnSpc>
            <a:spcBef>
              <a:spcPct val="0"/>
            </a:spcBef>
            <a:spcAft>
              <a:spcPct val="15000"/>
            </a:spcAft>
            <a:buChar char="•"/>
          </a:pPr>
          <a:r>
            <a:rPr lang="en-US" sz="1500" kern="1200" dirty="0"/>
            <a:t>Divide the bugs into independently fixable groups</a:t>
          </a:r>
        </a:p>
      </dsp:txBody>
      <dsp:txXfrm rot="-5400000">
        <a:off x="1155708" y="54068"/>
        <a:ext cx="8460689" cy="968382"/>
      </dsp:txXfrm>
    </dsp:sp>
    <dsp:sp modelId="{32A550F3-97AF-4B24-B7CE-9297C63B6DDC}">
      <dsp:nvSpPr>
        <dsp:cNvPr id="0" name=""/>
        <dsp:cNvSpPr/>
      </dsp:nvSpPr>
      <dsp:spPr>
        <a:xfrm rot="5400000">
          <a:off x="-247651" y="1706787"/>
          <a:ext cx="1651010" cy="11557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CNT2</a:t>
          </a:r>
        </a:p>
      </dsp:txBody>
      <dsp:txXfrm rot="-5400000">
        <a:off x="1" y="2036990"/>
        <a:ext cx="1155707" cy="495303"/>
      </dsp:txXfrm>
    </dsp:sp>
    <dsp:sp modelId="{9C4A5456-E089-4B5B-A91B-AAFECBA8315B}">
      <dsp:nvSpPr>
        <dsp:cNvPr id="0" name=""/>
        <dsp:cNvSpPr/>
      </dsp:nvSpPr>
      <dsp:spPr>
        <a:xfrm rot="5400000">
          <a:off x="4875667" y="-2260824"/>
          <a:ext cx="1073156" cy="85130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Do the bugs result in a vulnerability?</a:t>
          </a:r>
        </a:p>
        <a:p>
          <a:pPr marL="114300" lvl="1" indent="-114300" algn="l" defTabSz="666750">
            <a:lnSpc>
              <a:spcPct val="90000"/>
            </a:lnSpc>
            <a:spcBef>
              <a:spcPct val="0"/>
            </a:spcBef>
            <a:spcAft>
              <a:spcPct val="15000"/>
            </a:spcAft>
            <a:buChar char="•"/>
          </a:pPr>
          <a:r>
            <a:rPr lang="en-US" sz="1500" kern="1200" dirty="0"/>
            <a:t>CNT2.1: Does the vendor acknowledge the vulnerability?</a:t>
          </a:r>
        </a:p>
        <a:p>
          <a:pPr marL="114300" lvl="1" indent="-114300" algn="l" defTabSz="666750">
            <a:lnSpc>
              <a:spcPct val="90000"/>
            </a:lnSpc>
            <a:spcBef>
              <a:spcPct val="0"/>
            </a:spcBef>
            <a:spcAft>
              <a:spcPct val="15000"/>
            </a:spcAft>
            <a:buChar char="•"/>
          </a:pPr>
          <a:r>
            <a:rPr lang="en-US" sz="1500" kern="1200" dirty="0"/>
            <a:t>CNT2.2A: Claim-based model</a:t>
          </a:r>
        </a:p>
        <a:p>
          <a:pPr marL="114300" lvl="1" indent="-114300" algn="l" defTabSz="666750">
            <a:lnSpc>
              <a:spcPct val="90000"/>
            </a:lnSpc>
            <a:spcBef>
              <a:spcPct val="0"/>
            </a:spcBef>
            <a:spcAft>
              <a:spcPct val="15000"/>
            </a:spcAft>
            <a:buChar char="•"/>
          </a:pPr>
          <a:r>
            <a:rPr lang="en-US" sz="1500" kern="1200" dirty="0"/>
            <a:t>CNT2.2B: Policy-based model</a:t>
          </a:r>
        </a:p>
      </dsp:txBody>
      <dsp:txXfrm rot="-5400000">
        <a:off x="1155708" y="1511522"/>
        <a:ext cx="8460689" cy="968382"/>
      </dsp:txXfrm>
    </dsp:sp>
    <dsp:sp modelId="{85F2F205-B48A-4C85-A940-9380118674FB}">
      <dsp:nvSpPr>
        <dsp:cNvPr id="0" name=""/>
        <dsp:cNvSpPr/>
      </dsp:nvSpPr>
      <dsp:spPr>
        <a:xfrm rot="5400000">
          <a:off x="-247651" y="3164241"/>
          <a:ext cx="1651010" cy="11557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CNT3</a:t>
          </a:r>
        </a:p>
      </dsp:txBody>
      <dsp:txXfrm rot="-5400000">
        <a:off x="1" y="3494444"/>
        <a:ext cx="1155707" cy="495303"/>
      </dsp:txXfrm>
    </dsp:sp>
    <dsp:sp modelId="{6FF4AE95-CF2B-4B83-B356-E2E5EB09E003}">
      <dsp:nvSpPr>
        <dsp:cNvPr id="0" name=""/>
        <dsp:cNvSpPr/>
      </dsp:nvSpPr>
      <dsp:spPr>
        <a:xfrm rot="5400000">
          <a:off x="4875667" y="-803370"/>
          <a:ext cx="1073156" cy="851307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Merge vulnerabilities if they are the result of a shared codebase</a:t>
          </a:r>
        </a:p>
      </dsp:txBody>
      <dsp:txXfrm rot="-5400000">
        <a:off x="1155708" y="2968976"/>
        <a:ext cx="8460689" cy="968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47645" y="148866"/>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INC1</a:t>
          </a:r>
        </a:p>
      </dsp:txBody>
      <dsp:txXfrm rot="-5400000">
        <a:off x="1" y="345728"/>
        <a:ext cx="689013" cy="295291"/>
      </dsp:txXfrm>
    </dsp:sp>
    <dsp:sp modelId="{F7477202-B8F2-4C16-99AD-C018F1964124}">
      <dsp:nvSpPr>
        <dsp:cNvPr id="0" name=""/>
        <dsp:cNvSpPr/>
      </dsp:nvSpPr>
      <dsp:spPr>
        <a:xfrm rot="5400000">
          <a:off x="4812735" y="-4122501"/>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 Scope of Authority</a:t>
          </a:r>
        </a:p>
        <a:p>
          <a:pPr marL="171450" lvl="1" indent="-171450" algn="l" defTabSz="800100">
            <a:lnSpc>
              <a:spcPct val="90000"/>
            </a:lnSpc>
            <a:spcBef>
              <a:spcPct val="0"/>
            </a:spcBef>
            <a:spcAft>
              <a:spcPct val="15000"/>
            </a:spcAft>
            <a:buChar char="•"/>
          </a:pPr>
          <a:r>
            <a:rPr lang="en-US" sz="1800" kern="1200" dirty="0"/>
            <a:t>CVE IDs should be assigned by the CNA that is responsible for the product</a:t>
          </a:r>
        </a:p>
      </dsp:txBody>
      <dsp:txXfrm rot="-5400000">
        <a:off x="689014" y="32452"/>
        <a:ext cx="8856009" cy="577334"/>
      </dsp:txXfrm>
    </dsp:sp>
    <dsp:sp modelId="{4055F545-909F-4D45-9272-85D811112467}">
      <dsp:nvSpPr>
        <dsp:cNvPr id="0" name=""/>
        <dsp:cNvSpPr/>
      </dsp:nvSpPr>
      <dsp:spPr>
        <a:xfrm rot="5400000">
          <a:off x="-147645" y="1014683"/>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INC2</a:t>
          </a:r>
        </a:p>
      </dsp:txBody>
      <dsp:txXfrm rot="-5400000">
        <a:off x="1" y="1211545"/>
        <a:ext cx="689013" cy="295291"/>
      </dsp:txXfrm>
    </dsp:sp>
    <dsp:sp modelId="{9CD0123B-753D-4749-A9BD-9A4310C14FBA}">
      <dsp:nvSpPr>
        <dsp:cNvPr id="0" name=""/>
        <dsp:cNvSpPr/>
      </dsp:nvSpPr>
      <dsp:spPr>
        <a:xfrm rot="5400000">
          <a:off x="4812735" y="-3256684"/>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Is the vulnerability public or will it be made public?</a:t>
          </a:r>
        </a:p>
      </dsp:txBody>
      <dsp:txXfrm rot="-5400000">
        <a:off x="689014" y="898269"/>
        <a:ext cx="8856009" cy="577334"/>
      </dsp:txXfrm>
    </dsp:sp>
    <dsp:sp modelId="{03C56319-74B6-4772-94E2-CCBD17A58176}">
      <dsp:nvSpPr>
        <dsp:cNvPr id="0" name=""/>
        <dsp:cNvSpPr/>
      </dsp:nvSpPr>
      <dsp:spPr>
        <a:xfrm rot="5400000">
          <a:off x="-147645" y="1880499"/>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INC3</a:t>
          </a:r>
        </a:p>
      </dsp:txBody>
      <dsp:txXfrm rot="-5400000">
        <a:off x="1" y="2077361"/>
        <a:ext cx="689013" cy="295291"/>
      </dsp:txXfrm>
    </dsp:sp>
    <dsp:sp modelId="{FCC44D9A-370B-4ACF-AF59-01ACD3586271}">
      <dsp:nvSpPr>
        <dsp:cNvPr id="0" name=""/>
        <dsp:cNvSpPr/>
      </dsp:nvSpPr>
      <dsp:spPr>
        <a:xfrm rot="5400000">
          <a:off x="4812735" y="-2390867"/>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Customer Controlled</a:t>
          </a:r>
        </a:p>
        <a:p>
          <a:pPr marL="171450" lvl="1" indent="-171450" algn="l" defTabSz="800100">
            <a:lnSpc>
              <a:spcPct val="90000"/>
            </a:lnSpc>
            <a:spcBef>
              <a:spcPct val="0"/>
            </a:spcBef>
            <a:spcAft>
              <a:spcPct val="15000"/>
            </a:spcAft>
            <a:buChar char="•"/>
          </a:pPr>
          <a:r>
            <a:rPr lang="en-US" sz="1800" kern="1200" dirty="0"/>
            <a:t>CVE IDs should only be assigned if the users of the product must take some action</a:t>
          </a:r>
        </a:p>
      </dsp:txBody>
      <dsp:txXfrm rot="-5400000">
        <a:off x="689014" y="1764086"/>
        <a:ext cx="8856009" cy="577334"/>
      </dsp:txXfrm>
    </dsp:sp>
    <dsp:sp modelId="{D0377552-D94E-4A88-857D-38DBBFE47EC4}">
      <dsp:nvSpPr>
        <dsp:cNvPr id="0" name=""/>
        <dsp:cNvSpPr/>
      </dsp:nvSpPr>
      <dsp:spPr>
        <a:xfrm rot="5400000">
          <a:off x="-147645" y="2746316"/>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INC4</a:t>
          </a:r>
        </a:p>
      </dsp:txBody>
      <dsp:txXfrm rot="-5400000">
        <a:off x="1" y="2943178"/>
        <a:ext cx="689013" cy="295291"/>
      </dsp:txXfrm>
    </dsp:sp>
    <dsp:sp modelId="{86B30D86-E904-408B-9F1B-88A08EB29B86}">
      <dsp:nvSpPr>
        <dsp:cNvPr id="0" name=""/>
        <dsp:cNvSpPr/>
      </dsp:nvSpPr>
      <dsp:spPr>
        <a:xfrm rot="5400000">
          <a:off x="4812735" y="-1525050"/>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Publicly Available and Licensable</a:t>
          </a:r>
        </a:p>
        <a:p>
          <a:pPr marL="171450" lvl="1" indent="-171450" algn="l" defTabSz="800100">
            <a:lnSpc>
              <a:spcPct val="90000"/>
            </a:lnSpc>
            <a:spcBef>
              <a:spcPct val="0"/>
            </a:spcBef>
            <a:spcAft>
              <a:spcPct val="15000"/>
            </a:spcAft>
            <a:buChar char="•"/>
          </a:pPr>
          <a:r>
            <a:rPr lang="en-US" sz="1800" kern="1200" dirty="0"/>
            <a:t>CVE IDs should be assigned to products meant for public distribution</a:t>
          </a:r>
        </a:p>
      </dsp:txBody>
      <dsp:txXfrm rot="-5400000">
        <a:off x="689014" y="2629903"/>
        <a:ext cx="8856009" cy="577334"/>
      </dsp:txXfrm>
    </dsp:sp>
    <dsp:sp modelId="{41D33F43-BF9B-4B7C-9715-D882DC349FD3}">
      <dsp:nvSpPr>
        <dsp:cNvPr id="0" name=""/>
        <dsp:cNvSpPr/>
      </dsp:nvSpPr>
      <dsp:spPr>
        <a:xfrm rot="5400000">
          <a:off x="-147645" y="3612133"/>
          <a:ext cx="984304" cy="68901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INC5</a:t>
          </a:r>
        </a:p>
      </dsp:txBody>
      <dsp:txXfrm rot="-5400000">
        <a:off x="1" y="3808995"/>
        <a:ext cx="689013" cy="295291"/>
      </dsp:txXfrm>
    </dsp:sp>
    <dsp:sp modelId="{45920723-3CE4-4815-A744-A555ED47D6B0}">
      <dsp:nvSpPr>
        <dsp:cNvPr id="0" name=""/>
        <dsp:cNvSpPr/>
      </dsp:nvSpPr>
      <dsp:spPr>
        <a:xfrm rot="5400000">
          <a:off x="4812735" y="-659234"/>
          <a:ext cx="639798" cy="88872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Duplicates</a:t>
          </a:r>
        </a:p>
        <a:p>
          <a:pPr marL="171450" lvl="1" indent="-171450" algn="l" defTabSz="800100">
            <a:lnSpc>
              <a:spcPct val="90000"/>
            </a:lnSpc>
            <a:spcBef>
              <a:spcPct val="0"/>
            </a:spcBef>
            <a:spcAft>
              <a:spcPct val="15000"/>
            </a:spcAft>
            <a:buChar char="•"/>
          </a:pPr>
          <a:r>
            <a:rPr lang="en-US" sz="1800" kern="1200" dirty="0"/>
            <a:t>Check the official CVE List to make duplicates are not assigned</a:t>
          </a:r>
        </a:p>
      </dsp:txBody>
      <dsp:txXfrm rot="-5400000">
        <a:off x="689014" y="3495719"/>
        <a:ext cx="8856009" cy="5773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5/20/2019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5/20/2019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a:t>
            </a:fld>
            <a:endParaRPr lang="en-US"/>
          </a:p>
        </p:txBody>
      </p:sp>
    </p:spTree>
    <p:extLst>
      <p:ext uri="{BB962C8B-B14F-4D97-AF65-F5344CB8AC3E}">
        <p14:creationId xmlns:p14="http://schemas.microsoft.com/office/powerpoint/2010/main" val="1117750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24</a:t>
            </a:fld>
            <a:endParaRPr lang="en-US"/>
          </a:p>
        </p:txBody>
      </p:sp>
    </p:spTree>
    <p:extLst>
      <p:ext uri="{BB962C8B-B14F-4D97-AF65-F5344CB8AC3E}">
        <p14:creationId xmlns:p14="http://schemas.microsoft.com/office/powerpoint/2010/main" val="2885961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29</a:t>
            </a:fld>
            <a:endParaRPr lang="en-US"/>
          </a:p>
        </p:txBody>
      </p:sp>
    </p:spTree>
    <p:extLst>
      <p:ext uri="{BB962C8B-B14F-4D97-AF65-F5344CB8AC3E}">
        <p14:creationId xmlns:p14="http://schemas.microsoft.com/office/powerpoint/2010/main" val="2815274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TLS 1.2 does not require the use of MD5.  Therefore, it is an implementation issue.   However, the implementation are inheriting the vulnerability from the MD5 standard, and therefore should use the CVE ID for MD5 (CVE-2004-2761).  </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31</a:t>
            </a:fld>
            <a:endParaRPr lang="en-US"/>
          </a:p>
        </p:txBody>
      </p:sp>
    </p:spTree>
    <p:extLst>
      <p:ext uri="{BB962C8B-B14F-4D97-AF65-F5344CB8AC3E}">
        <p14:creationId xmlns:p14="http://schemas.microsoft.com/office/powerpoint/2010/main" val="60220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34</a:t>
            </a:fld>
            <a:endParaRPr lang="en-US"/>
          </a:p>
        </p:txBody>
      </p:sp>
    </p:spTree>
    <p:extLst>
      <p:ext uri="{BB962C8B-B14F-4D97-AF65-F5344CB8AC3E}">
        <p14:creationId xmlns:p14="http://schemas.microsoft.com/office/powerpoint/2010/main" val="1735245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 and Google both maintained </a:t>
            </a:r>
            <a:r>
              <a:rPr lang="en-US" dirty="0" err="1"/>
              <a:t>Webkit</a:t>
            </a:r>
            <a:r>
              <a:rPr lang="en-US" dirty="0"/>
              <a:t> and negotiated who would assign a CVE ID to each vulnerability</a:t>
            </a:r>
          </a:p>
          <a:p>
            <a:r>
              <a:rPr lang="en-US" dirty="0"/>
              <a:t>The Linux distros have a mailing list where common vulnerabilities are posted and the CNAs determine who should assign.</a:t>
            </a:r>
          </a:p>
          <a:p>
            <a:r>
              <a:rPr lang="en-US" dirty="0"/>
              <a:t>Oracle and IBM maintain their own versions of Java.  IBM uses the CVE IDs Oracle assigns. </a:t>
            </a:r>
          </a:p>
        </p:txBody>
      </p:sp>
      <p:sp>
        <p:nvSpPr>
          <p:cNvPr id="4" name="Slide Number Placeholder 3"/>
          <p:cNvSpPr>
            <a:spLocks noGrp="1"/>
          </p:cNvSpPr>
          <p:nvPr>
            <p:ph type="sldNum" sz="quarter" idx="10"/>
          </p:nvPr>
        </p:nvSpPr>
        <p:spPr/>
        <p:txBody>
          <a:bodyPr/>
          <a:lstStyle/>
          <a:p>
            <a:fld id="{6FCCDFB8-CE1E-4CEA-A9A7-0392F69410F3}" type="slidenum">
              <a:rPr lang="en-US" smtClean="0"/>
              <a:t>36</a:t>
            </a:fld>
            <a:endParaRPr lang="en-US"/>
          </a:p>
        </p:txBody>
      </p:sp>
    </p:spTree>
    <p:extLst>
      <p:ext uri="{BB962C8B-B14F-4D97-AF65-F5344CB8AC3E}">
        <p14:creationId xmlns:p14="http://schemas.microsoft.com/office/powerpoint/2010/main" val="293802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42</a:t>
            </a:fld>
            <a:endParaRPr lang="en-US"/>
          </a:p>
        </p:txBody>
      </p:sp>
    </p:spTree>
    <p:extLst>
      <p:ext uri="{BB962C8B-B14F-4D97-AF65-F5344CB8AC3E}">
        <p14:creationId xmlns:p14="http://schemas.microsoft.com/office/powerpoint/2010/main" val="141591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Everyone’s definition of a vulnerability is different.  While there is often overlap they vary widely in what they cover.</a:t>
            </a:r>
          </a:p>
          <a:p>
            <a:endParaRPr lang="en-US" dirty="0"/>
          </a:p>
          <a:p>
            <a:endParaRPr lang="en-US" dirty="0"/>
          </a:p>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4524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a definition </a:t>
            </a:r>
            <a:r>
              <a:rPr lang="en-US"/>
              <a:t>is shared</a:t>
            </a:r>
            <a:r>
              <a:rPr lang="en-US" dirty="0"/>
              <a:t>, the imprecision of language causes many edge cases.</a:t>
            </a:r>
          </a:p>
        </p:txBody>
      </p:sp>
      <p:sp>
        <p:nvSpPr>
          <p:cNvPr id="4" name="Slide Number Placeholder 3"/>
          <p:cNvSpPr>
            <a:spLocks noGrp="1"/>
          </p:cNvSpPr>
          <p:nvPr>
            <p:ph type="sldNum" sz="quarter" idx="10"/>
          </p:nvPr>
        </p:nvSpPr>
        <p:spPr/>
        <p:txBody>
          <a:bodyPr/>
          <a:lstStyle/>
          <a:p>
            <a:fld id="{FF0F432A-6797-4A63-9A6F-D8BC415B5D83}" type="slidenum">
              <a:rPr lang="en-US" smtClean="0"/>
              <a:t>6</a:t>
            </a:fld>
            <a:endParaRPr lang="en-US"/>
          </a:p>
        </p:txBody>
      </p:sp>
    </p:spTree>
    <p:extLst>
      <p:ext uri="{BB962C8B-B14F-4D97-AF65-F5344CB8AC3E}">
        <p14:creationId xmlns:p14="http://schemas.microsoft.com/office/powerpoint/2010/main" val="220313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you agree that there is a vulnerability. You can’t always get agreement on how many there are.</a:t>
            </a:r>
          </a:p>
        </p:txBody>
      </p:sp>
      <p:sp>
        <p:nvSpPr>
          <p:cNvPr id="4" name="Slide Number Placeholder 3"/>
          <p:cNvSpPr>
            <a:spLocks noGrp="1"/>
          </p:cNvSpPr>
          <p:nvPr>
            <p:ph type="sldNum" sz="quarter" idx="10"/>
          </p:nvPr>
        </p:nvSpPr>
        <p:spPr/>
        <p:txBody>
          <a:bodyPr/>
          <a:lstStyle/>
          <a:p>
            <a:fld id="{FF0F432A-6797-4A63-9A6F-D8BC415B5D83}" type="slidenum">
              <a:rPr lang="en-US" smtClean="0"/>
              <a:t>7</a:t>
            </a:fld>
            <a:endParaRPr lang="en-US"/>
          </a:p>
        </p:txBody>
      </p:sp>
    </p:spTree>
    <p:extLst>
      <p:ext uri="{BB962C8B-B14F-4D97-AF65-F5344CB8AC3E}">
        <p14:creationId xmlns:p14="http://schemas.microsoft.com/office/powerpoint/2010/main" val="2939927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14</a:t>
            </a:fld>
            <a:endParaRPr lang="en-US"/>
          </a:p>
        </p:txBody>
      </p:sp>
    </p:spTree>
    <p:extLst>
      <p:ext uri="{BB962C8B-B14F-4D97-AF65-F5344CB8AC3E}">
        <p14:creationId xmlns:p14="http://schemas.microsoft.com/office/powerpoint/2010/main" val="64540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15</a:t>
            </a:fld>
            <a:endParaRPr lang="en-US"/>
          </a:p>
        </p:txBody>
      </p:sp>
    </p:spTree>
    <p:extLst>
      <p:ext uri="{BB962C8B-B14F-4D97-AF65-F5344CB8AC3E}">
        <p14:creationId xmlns:p14="http://schemas.microsoft.com/office/powerpoint/2010/main" val="3326674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independently fixable vulnerability in the code when you set height and/or width to 0.  </a:t>
            </a:r>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937567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22</a:t>
            </a:fld>
            <a:endParaRPr lang="en-US"/>
          </a:p>
        </p:txBody>
      </p:sp>
    </p:spTree>
    <p:extLst>
      <p:ext uri="{BB962C8B-B14F-4D97-AF65-F5344CB8AC3E}">
        <p14:creationId xmlns:p14="http://schemas.microsoft.com/office/powerpoint/2010/main" val="307750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the impact is a very loose requirement.</a:t>
            </a:r>
          </a:p>
        </p:txBody>
      </p:sp>
      <p:sp>
        <p:nvSpPr>
          <p:cNvPr id="4" name="Slide Number Placeholder 3"/>
          <p:cNvSpPr>
            <a:spLocks noGrp="1"/>
          </p:cNvSpPr>
          <p:nvPr>
            <p:ph type="sldNum" sz="quarter" idx="10"/>
          </p:nvPr>
        </p:nvSpPr>
        <p:spPr/>
        <p:txBody>
          <a:bodyPr/>
          <a:lstStyle/>
          <a:p>
            <a:fld id="{FF0F432A-6797-4A63-9A6F-D8BC415B5D83}" type="slidenum">
              <a:rPr lang="en-US" smtClean="0"/>
              <a:t>23</a:t>
            </a:fld>
            <a:endParaRPr lang="en-US"/>
          </a:p>
        </p:txBody>
      </p:sp>
    </p:spTree>
    <p:extLst>
      <p:ext uri="{BB962C8B-B14F-4D97-AF65-F5344CB8AC3E}">
        <p14:creationId xmlns:p14="http://schemas.microsoft.com/office/powerpoint/2010/main" val="3517403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440784" y="6327030"/>
            <a:ext cx="816844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440783" y="6327030"/>
            <a:ext cx="816844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384223" y="6327030"/>
            <a:ext cx="822500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393649" y="6327030"/>
            <a:ext cx="8215580"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299381" y="6327030"/>
            <a:ext cx="830984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572759" y="6327030"/>
            <a:ext cx="8036470"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355941" y="6327030"/>
            <a:ext cx="8253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421929" y="6327030"/>
            <a:ext cx="8187299"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baseline="0" dirty="0">
                <a:latin typeface="Helvetica LT Std"/>
              </a:rPr>
              <a:t>CVE is sponsored by </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the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 Department of Homeland Security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(DHS) </a:t>
            </a:r>
            <a:r>
              <a:rPr lang="en-US" sz="1050" u="sng" baseline="0" dirty="0">
                <a:solidFill>
                  <a:srgbClr val="4472C4"/>
                </a:solidFill>
                <a:effectLst/>
                <a:latin typeface="Helvetica LT Std"/>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Cybersecurity and Infrastructure Security Agency</a:t>
            </a:r>
            <a:r>
              <a:rPr lang="en-US" sz="1050" baseline="0" dirty="0">
                <a:solidFill>
                  <a:srgbClr val="000000"/>
                </a:solidFill>
                <a:effectLst/>
                <a:latin typeface="Helvetica LT Std"/>
                <a:ea typeface="Calibri" panose="020F0502020204030204" pitchFamily="34" charset="0"/>
                <a:cs typeface="Times New Roman" panose="02020603050405020304" pitchFamily="18" charset="0"/>
              </a:rPr>
              <a:t> (CISA)</a:t>
            </a:r>
            <a:r>
              <a:rPr lang="en-US" sz="1050" baseline="0" dirty="0">
                <a:latin typeface="Helvetica LT Std"/>
              </a:rPr>
              <a:t>. Copyright © 1999–2019, </a:t>
            </a:r>
            <a:r>
              <a:rPr lang="en-US" sz="1050" baseline="0" dirty="0">
                <a:latin typeface="Helvetica LT Std"/>
                <a:hlinkClick r:id="rId5"/>
              </a:rPr>
              <a:t>The MITRE Corporation</a:t>
            </a:r>
            <a:r>
              <a:rPr lang="en-US" sz="1050" baseline="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hyperlink" Target="https://cve.mitre.org/cve/"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a:xfrm>
            <a:off x="1009528" y="368932"/>
            <a:ext cx="10631182" cy="1981200"/>
          </a:xfrm>
        </p:spPr>
        <p:txBody>
          <a:bodyPr/>
          <a:lstStyle/>
          <a:p>
            <a:r>
              <a:rPr lang="en-US" dirty="0"/>
              <a:t>CNA Rules 2.0: Counting Rules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the CNA’s scope, it can use INC1 to reject it immediately</a:t>
            </a:r>
          </a:p>
          <a:p>
            <a:pPr lvl="1"/>
            <a:r>
              <a:rPr lang="en-US" dirty="0"/>
              <a:t>For the official rules, INC1 is after CNT3 because you cannot be certain the product is in the CNA’s scope until the codebase analysis has been performed</a:t>
            </a:r>
          </a:p>
          <a:p>
            <a:endParaRPr lang="en-US" dirty="0"/>
          </a:p>
        </p:txBody>
      </p:sp>
      <p:sp>
        <p:nvSpPr>
          <p:cNvPr id="4" name="Slide Number Placeholder 3">
            <a:extLst>
              <a:ext uri="{FF2B5EF4-FFF2-40B4-BE49-F238E27FC236}">
                <a16:creationId xmlns:a16="http://schemas.microsoft.com/office/drawing/2014/main" id="{AC3EA259-8AD9-4483-87A0-25337DDA9E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14822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Counting Rules</a:t>
            </a:r>
          </a:p>
        </p:txBody>
      </p:sp>
      <p:sp>
        <p:nvSpPr>
          <p:cNvPr id="2" name="Slide Number Placeholder 1">
            <a:extLst>
              <a:ext uri="{FF2B5EF4-FFF2-40B4-BE49-F238E27FC236}">
                <a16:creationId xmlns:a16="http://schemas.microsoft.com/office/drawing/2014/main" id="{A2BC3CC0-1E74-4921-A06B-C2FE9066328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3937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Counting Decisions</a:t>
            </a:r>
          </a:p>
          <a:p>
            <a:pPr lvl="1"/>
            <a:r>
              <a:rPr lang="en-US" dirty="0"/>
              <a:t>Number of vulnerabilities</a:t>
            </a:r>
          </a:p>
          <a:p>
            <a:r>
              <a:rPr lang="en-US" dirty="0"/>
              <a:t>Inclusion Decision</a:t>
            </a:r>
          </a:p>
          <a:p>
            <a:pPr lvl="1"/>
            <a:r>
              <a:rPr lang="en-US" dirty="0"/>
              <a:t>Whether or not a CVE ID should be assigned</a:t>
            </a:r>
          </a:p>
          <a:p>
            <a:pPr lvl="1"/>
            <a:r>
              <a:rPr lang="en-US" dirty="0"/>
              <a:t>Who should do the assignment</a:t>
            </a:r>
          </a:p>
          <a:p>
            <a:endParaRPr lang="en-US" dirty="0"/>
          </a:p>
        </p:txBody>
      </p:sp>
      <p:sp>
        <p:nvSpPr>
          <p:cNvPr id="4" name="Slide Number Placeholder 3">
            <a:extLst>
              <a:ext uri="{FF2B5EF4-FFF2-40B4-BE49-F238E27FC236}">
                <a16:creationId xmlns:a16="http://schemas.microsoft.com/office/drawing/2014/main" id="{59B7D6D5-46D1-4EED-A8E7-870C1B709F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4666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9328727" cy="868362"/>
          </a:xfrm>
        </p:spPr>
        <p:txBody>
          <a:bodyPr/>
          <a:lstStyle/>
          <a:p>
            <a:r>
              <a:rPr lang="en-US" dirty="0"/>
              <a:t>Counting Decisions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35499"/>
              </p:ext>
            </p:extLst>
          </p:nvPr>
        </p:nvGraphicFramePr>
        <p:xfrm>
          <a:off x="1529537" y="1399429"/>
          <a:ext cx="9668784" cy="4569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253A9D8-7A4D-4523-9D50-9B702AE5401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4635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595" y="378005"/>
            <a:ext cx="10933043" cy="868362"/>
          </a:xfrm>
        </p:spPr>
        <p:txBody>
          <a:bodyPr>
            <a:normAutofit fontScale="90000"/>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658609672"/>
              </p:ext>
            </p:extLst>
          </p:nvPr>
        </p:nvGraphicFramePr>
        <p:xfrm>
          <a:off x="2133601" y="1528138"/>
          <a:ext cx="8229600" cy="1034418"/>
        </p:xfrm>
        <a:graphic>
          <a:graphicData uri="http://schemas.openxmlformats.org/drawingml/2006/table">
            <a:tbl>
              <a:tblPr firstRow="1" firstCol="1" bandRow="1">
                <a:tableStyleId>{616DA210-FB5B-4158-B5E0-FEB733F419BA}</a:tableStyleId>
              </a:tblPr>
              <a:tblGrid>
                <a:gridCol w="626254">
                  <a:extLst>
                    <a:ext uri="{9D8B030D-6E8A-4147-A177-3AD203B41FA5}">
                      <a16:colId xmlns:a16="http://schemas.microsoft.com/office/drawing/2014/main" val="4269151724"/>
                    </a:ext>
                  </a:extLst>
                </a:gridCol>
                <a:gridCol w="7603346">
                  <a:extLst>
                    <a:ext uri="{9D8B030D-6E8A-4147-A177-3AD203B41FA5}">
                      <a16:colId xmlns:a16="http://schemas.microsoft.com/office/drawing/2014/main" val="1230611389"/>
                    </a:ext>
                  </a:extLst>
                </a:gridCol>
              </a:tblGrid>
              <a:tr h="1034418">
                <a:tc>
                  <a:txBody>
                    <a:bodyPr/>
                    <a:lstStyle/>
                    <a:p>
                      <a:pPr marL="0" marR="0">
                        <a:spcBef>
                          <a:spcPts val="0"/>
                        </a:spcBef>
                        <a:spcAft>
                          <a:spcPts val="0"/>
                        </a:spcAft>
                      </a:pPr>
                      <a:r>
                        <a:rPr lang="en-US" sz="900" dirty="0">
                          <a:effectLst/>
                        </a:rPr>
                        <a:t>    CNT1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Independently Fixable: For each reported bug, determine if it can be fixed independently of the other bugs (i.e., a code fix can be created to fix only the bug in question).</a:t>
                      </a:r>
                    </a:p>
                    <a:p>
                      <a:pPr marL="58738" marR="0" indent="0">
                        <a:spcBef>
                          <a:spcPts val="0"/>
                        </a:spcBef>
                        <a:spcAft>
                          <a:spcPts val="0"/>
                        </a:spcAft>
                      </a:pPr>
                      <a:r>
                        <a:rPr lang="en-US" sz="900" dirty="0">
                          <a:effectLst/>
                        </a:rPr>
                        <a:t>A common indicator of independently fixable would be that the vulnerability affects a different version of the product than the other reported vulnerabilities. Note that this does not mean the bugs </a:t>
                      </a:r>
                      <a:r>
                        <a:rPr lang="en-US" sz="900" i="1" dirty="0">
                          <a:effectLst/>
                        </a:rPr>
                        <a:t>are</a:t>
                      </a:r>
                      <a:r>
                        <a:rPr lang="en-US" sz="900" dirty="0">
                          <a:effectLst/>
                        </a:rPr>
                        <a:t> fixed independently, but that the vendor can </a:t>
                      </a:r>
                      <a:r>
                        <a:rPr lang="en-US" sz="900" i="1" dirty="0">
                          <a:effectLst/>
                        </a:rPr>
                        <a:t>choose</a:t>
                      </a:r>
                      <a:r>
                        <a:rPr lang="en-US" sz="900" dirty="0">
                          <a:effectLst/>
                        </a:rPr>
                        <a:t> to fix the bugs independently.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5565649" y="2756864"/>
            <a:ext cx="4797552" cy="2954661"/>
          </a:xfrm>
        </p:spPr>
        <p:txBody>
          <a:bodyPr>
            <a:normAutofit fontScale="625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it can be fixed without fixing another bug</a:t>
            </a:r>
          </a:p>
          <a:p>
            <a:pPr lvl="1"/>
            <a:r>
              <a:rPr lang="en-US" dirty="0"/>
              <a:t>If a bug cannot be fixed without fixing one or more other bugs, group those bugs together</a:t>
            </a:r>
          </a:p>
          <a:p>
            <a:pPr lvl="1"/>
            <a:r>
              <a:rPr lang="en-US" dirty="0"/>
              <a:t>If it is unclear whether or not the bugs are independently fixable, merge them together</a:t>
            </a:r>
          </a:p>
        </p:txBody>
      </p:sp>
      <p:pic>
        <p:nvPicPr>
          <p:cNvPr id="7" name="Picture 6"/>
          <p:cNvPicPr>
            <a:picLocks noChangeAspect="1"/>
          </p:cNvPicPr>
          <p:nvPr/>
        </p:nvPicPr>
        <p:blipFill>
          <a:blip r:embed="rId3"/>
          <a:stretch>
            <a:fillRect/>
          </a:stretch>
        </p:blipFill>
        <p:spPr>
          <a:xfrm>
            <a:off x="2133604" y="3000014"/>
            <a:ext cx="3256503" cy="2072435"/>
          </a:xfrm>
          <a:prstGeom prst="rect">
            <a:avLst/>
          </a:prstGeom>
        </p:spPr>
      </p:pic>
      <p:sp>
        <p:nvSpPr>
          <p:cNvPr id="5" name="Slide Number Placeholder 4">
            <a:extLst>
              <a:ext uri="{FF2B5EF4-FFF2-40B4-BE49-F238E27FC236}">
                <a16:creationId xmlns:a16="http://schemas.microsoft.com/office/drawing/2014/main" id="{B25FEFDC-B9D8-4701-A1DE-9794846F44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94314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Individual Bugs</a:t>
            </a:r>
          </a:p>
        </p:txBody>
      </p:sp>
      <p:pic>
        <p:nvPicPr>
          <p:cNvPr id="8" name="Content Placeholder 7"/>
          <p:cNvPicPr>
            <a:picLocks noGrp="1" noChangeAspect="1"/>
          </p:cNvPicPr>
          <p:nvPr>
            <p:ph sz="half" idx="1"/>
          </p:nvPr>
        </p:nvPicPr>
        <p:blipFill>
          <a:blip r:embed="rId3"/>
          <a:stretch>
            <a:fillRect/>
          </a:stretch>
        </p:blipFill>
        <p:spPr>
          <a:xfrm>
            <a:off x="2177143" y="2095501"/>
            <a:ext cx="4038600" cy="2870673"/>
          </a:xfrm>
          <a:prstGeom prst="rect">
            <a:avLst/>
          </a:prstGeom>
        </p:spPr>
      </p:pic>
      <p:sp>
        <p:nvSpPr>
          <p:cNvPr id="9" name="Content Placeholder 8"/>
          <p:cNvSpPr>
            <a:spLocks noGrp="1"/>
          </p:cNvSpPr>
          <p:nvPr>
            <p:ph sz="half" idx="2"/>
          </p:nvPr>
        </p:nvSpPr>
        <p:spPr>
          <a:xfrm>
            <a:off x="2106386" y="1677614"/>
            <a:ext cx="4038600" cy="417887"/>
          </a:xfrm>
        </p:spPr>
        <p:txBody>
          <a:bodyPr/>
          <a:lstStyle/>
          <a:p>
            <a:pPr marL="0" indent="0">
              <a:buNone/>
            </a:pPr>
            <a:r>
              <a:rPr lang="en-US" dirty="0"/>
              <a:t>Rejected Definitions</a:t>
            </a:r>
          </a:p>
        </p:txBody>
      </p:sp>
      <p:sp>
        <p:nvSpPr>
          <p:cNvPr id="10" name="Content Placeholder 8"/>
          <p:cNvSpPr txBox="1">
            <a:spLocks/>
          </p:cNvSpPr>
          <p:nvPr/>
        </p:nvSpPr>
        <p:spPr>
          <a:xfrm>
            <a:off x="6335486" y="1790701"/>
            <a:ext cx="4142014" cy="4247243"/>
          </a:xfrm>
          <a:prstGeom prst="rect">
            <a:avLst/>
          </a:prstGeom>
        </p:spPr>
        <p:txBody>
          <a:bodyPr vert="horz" lIns="68580" tIns="34290" rIns="68580" bIns="34290" rtlCol="0">
            <a:norm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500" dirty="0"/>
              <a:t>As with vulnerabilities, there is no shared definition of bug</a:t>
            </a:r>
          </a:p>
          <a:p>
            <a:r>
              <a:rPr lang="en-US" sz="1500" dirty="0"/>
              <a:t>Tried to provide simple rules</a:t>
            </a:r>
          </a:p>
          <a:p>
            <a:pPr lvl="1"/>
            <a:r>
              <a:rPr lang="en-US" sz="1500" dirty="0"/>
              <a:t>Had definition problems</a:t>
            </a:r>
          </a:p>
          <a:p>
            <a:pPr lvl="1"/>
            <a:r>
              <a:rPr lang="en-US" sz="1500" dirty="0"/>
              <a:t>Often resulted in unacceptable outcomes</a:t>
            </a:r>
          </a:p>
          <a:p>
            <a:r>
              <a:rPr lang="en-US" sz="1500" dirty="0"/>
              <a:t>Could not come to an agreement</a:t>
            </a:r>
          </a:p>
          <a:p>
            <a:r>
              <a:rPr lang="en-US" sz="1500" dirty="0"/>
              <a:t>Left to the CNA’s judgement</a:t>
            </a:r>
          </a:p>
          <a:p>
            <a:r>
              <a:rPr lang="en-US" sz="1500" dirty="0"/>
              <a:t>The models from CNT2 can help make the judgement</a:t>
            </a:r>
          </a:p>
          <a:p>
            <a:pPr lvl="1"/>
            <a:r>
              <a:rPr lang="en-US" sz="1500" dirty="0"/>
              <a:t>Claim-based: Separate into groups of independently fixable claims</a:t>
            </a:r>
          </a:p>
          <a:p>
            <a:pPr lvl="2"/>
            <a:r>
              <a:rPr lang="en-US" sz="1350" dirty="0"/>
              <a:t>Program Root CNA uses this model</a:t>
            </a:r>
          </a:p>
          <a:p>
            <a:pPr lvl="1"/>
            <a:r>
              <a:rPr lang="en-US" sz="1500" dirty="0"/>
              <a:t>Policy-based: Separate into groups of independently fixable policy violations</a:t>
            </a:r>
          </a:p>
          <a:p>
            <a:endParaRPr lang="en-US" sz="1500" dirty="0"/>
          </a:p>
          <a:p>
            <a:endParaRPr lang="en-US" sz="1500" dirty="0"/>
          </a:p>
        </p:txBody>
      </p:sp>
      <p:cxnSp>
        <p:nvCxnSpPr>
          <p:cNvPr id="4" name="Straight Connector 3">
            <a:extLst>
              <a:ext uri="{FF2B5EF4-FFF2-40B4-BE49-F238E27FC236}">
                <a16:creationId xmlns:a16="http://schemas.microsoft.com/office/drawing/2014/main" id="{26BE63D8-6932-41B9-9F98-BBDC177C5D57}"/>
              </a:ext>
            </a:extLst>
          </p:cNvPr>
          <p:cNvCxnSpPr>
            <a:cxnSpLocks/>
          </p:cNvCxnSpPr>
          <p:nvPr/>
        </p:nvCxnSpPr>
        <p:spPr>
          <a:xfrm>
            <a:off x="2177143" y="2162630"/>
            <a:ext cx="0" cy="26270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37166D0-51CC-4E5B-9D7A-B52F7BA85B9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45679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9282090" cy="868362"/>
          </a:xfrm>
        </p:spPr>
        <p:txBody>
          <a:bodyPr>
            <a:normAutofit fontScale="90000"/>
          </a:bodyPr>
          <a:lstStyle/>
          <a:p>
            <a:r>
              <a:rPr lang="en-US" dirty="0"/>
              <a:t>CNT1: Determine if Bugs Are Independently Fixable</a:t>
            </a:r>
          </a:p>
        </p:txBody>
      </p:sp>
      <p:sp>
        <p:nvSpPr>
          <p:cNvPr id="3" name="Content Placeholder 2"/>
          <p:cNvSpPr>
            <a:spLocks noGrp="1"/>
          </p:cNvSpPr>
          <p:nvPr>
            <p:ph idx="1"/>
          </p:nvPr>
        </p:nvSpPr>
        <p:spPr/>
        <p:txBody>
          <a:bodyPr>
            <a:normAutofit/>
          </a:bodyPr>
          <a:lstStyle/>
          <a:p>
            <a:r>
              <a:rPr lang="en-US" dirty="0"/>
              <a:t>What matters for CNT1 is that the bugs </a:t>
            </a:r>
            <a:r>
              <a:rPr lang="en-US" i="1" dirty="0"/>
              <a:t>COULD </a:t>
            </a:r>
            <a:r>
              <a:rPr lang="en-US" dirty="0"/>
              <a:t>be fixed independently</a:t>
            </a:r>
            <a:endParaRPr lang="en-US" i="1" dirty="0"/>
          </a:p>
          <a:p>
            <a:pPr lvl="2"/>
            <a:r>
              <a:rPr lang="en-US" dirty="0"/>
              <a:t>It does not matter if a single change was used to fix multiple independently fixable vulnerabilities, i.e., we are not counting patches</a:t>
            </a:r>
          </a:p>
          <a:p>
            <a:pPr lvl="2"/>
            <a:r>
              <a:rPr lang="en-US" dirty="0"/>
              <a:t>It does not matter if multiple code changes were used to fix a single vulnerability  </a:t>
            </a:r>
          </a:p>
          <a:p>
            <a:r>
              <a:rPr lang="en-US" dirty="0"/>
              <a:t>The results are highly dependent on the information available</a:t>
            </a:r>
          </a:p>
          <a:p>
            <a:pPr lvl="1"/>
            <a:r>
              <a:rPr lang="en-US" dirty="0"/>
              <a:t>Access to source code and code pathing help significantly</a:t>
            </a:r>
          </a:p>
          <a:p>
            <a:pPr lvl="1"/>
            <a:r>
              <a:rPr lang="en-US" dirty="0"/>
              <a:t>One reason the CNA most familiar with the product should make the assignments (INC1)</a:t>
            </a:r>
          </a:p>
          <a:p>
            <a:r>
              <a:rPr lang="en-US" dirty="0"/>
              <a:t>There will often not be enough information to make a perfect determination</a:t>
            </a:r>
          </a:p>
          <a:p>
            <a:pPr lvl="1"/>
            <a:r>
              <a:rPr lang="en-US" dirty="0"/>
              <a:t>If unsure, merge the bugs into a single group</a:t>
            </a:r>
          </a:p>
          <a:p>
            <a:endParaRPr lang="en-US" dirty="0"/>
          </a:p>
        </p:txBody>
      </p:sp>
      <p:sp>
        <p:nvSpPr>
          <p:cNvPr id="4" name="Slide Number Placeholder 3">
            <a:extLst>
              <a:ext uri="{FF2B5EF4-FFF2-40B4-BE49-F238E27FC236}">
                <a16:creationId xmlns:a16="http://schemas.microsoft.com/office/drawing/2014/main" id="{14E43D5C-E70E-4D6B-A9C4-DEA14EAF70E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8292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 (1 of 3)</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r>
              <a:rPr lang="en-US" dirty="0"/>
              <a:t>Some would consider this six vulnerabilities, while other would consider it one vulnerability, and others may fall in between</a:t>
            </a:r>
          </a:p>
          <a:p>
            <a:endParaRPr lang="en-US" dirty="0"/>
          </a:p>
          <a:p>
            <a:endParaRPr lang="en-US" dirty="0"/>
          </a:p>
        </p:txBody>
      </p:sp>
      <p:sp>
        <p:nvSpPr>
          <p:cNvPr id="2" name="Slide Number Placeholder 1">
            <a:extLst>
              <a:ext uri="{FF2B5EF4-FFF2-40B4-BE49-F238E27FC236}">
                <a16:creationId xmlns:a16="http://schemas.microsoft.com/office/drawing/2014/main" id="{73430E98-8634-4B09-9BC9-592D3CF5B92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70964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0E9-331F-4761-A165-A19FC84938F4}"/>
              </a:ext>
            </a:extLst>
          </p:cNvPr>
          <p:cNvSpPr>
            <a:spLocks noGrp="1"/>
          </p:cNvSpPr>
          <p:nvPr>
            <p:ph type="title"/>
          </p:nvPr>
        </p:nvSpPr>
        <p:spPr/>
        <p:txBody>
          <a:bodyPr/>
          <a:lstStyle/>
          <a:p>
            <a:r>
              <a:rPr lang="en-US" dirty="0"/>
              <a:t>CNT1: Example 1 (2 of 3)</a:t>
            </a:r>
          </a:p>
        </p:txBody>
      </p:sp>
      <p:sp>
        <p:nvSpPr>
          <p:cNvPr id="3" name="Content Placeholder 2">
            <a:extLst>
              <a:ext uri="{FF2B5EF4-FFF2-40B4-BE49-F238E27FC236}">
                <a16:creationId xmlns:a16="http://schemas.microsoft.com/office/drawing/2014/main" id="{5A0B0B1F-093A-460F-B940-6C579654C744}"/>
              </a:ext>
            </a:extLst>
          </p:cNvPr>
          <p:cNvSpPr>
            <a:spLocks noGrp="1"/>
          </p:cNvSpPr>
          <p:nvPr>
            <p:ph idx="1"/>
          </p:nvPr>
        </p:nvSpPr>
        <p:spPr/>
        <p:txBody>
          <a:bodyPr/>
          <a:lstStyle/>
          <a:p>
            <a:r>
              <a:rPr lang="en-US" dirty="0"/>
              <a:t>There are three different code blocks below showing different ways the example could be implemented</a:t>
            </a:r>
          </a:p>
          <a:p>
            <a:r>
              <a:rPr lang="en-US" dirty="0"/>
              <a:t>Each red </a:t>
            </a:r>
            <a:r>
              <a:rPr lang="en-US" dirty="0" err="1"/>
              <a:t>strcpy</a:t>
            </a:r>
            <a:r>
              <a:rPr lang="en-US" dirty="0"/>
              <a:t> call represents a place in the code where a buffer overflow can happen</a:t>
            </a:r>
          </a:p>
          <a:p>
            <a:r>
              <a:rPr lang="en-US" dirty="0"/>
              <a:t>How many IDs should be assigned for each?</a:t>
            </a:r>
          </a:p>
        </p:txBody>
      </p:sp>
      <p:grpSp>
        <p:nvGrpSpPr>
          <p:cNvPr id="5" name="Group 4">
            <a:extLst>
              <a:ext uri="{FF2B5EF4-FFF2-40B4-BE49-F238E27FC236}">
                <a16:creationId xmlns:a16="http://schemas.microsoft.com/office/drawing/2014/main" id="{47472A8E-C15F-4519-A911-ABB97BB04D3E}"/>
              </a:ext>
            </a:extLst>
          </p:cNvPr>
          <p:cNvGrpSpPr/>
          <p:nvPr/>
        </p:nvGrpSpPr>
        <p:grpSpPr>
          <a:xfrm>
            <a:off x="7903467" y="2476887"/>
            <a:ext cx="2254143" cy="3551105"/>
            <a:chOff x="7574451" y="1609748"/>
            <a:chExt cx="3005524" cy="4734806"/>
          </a:xfrm>
        </p:grpSpPr>
        <p:sp>
          <p:nvSpPr>
            <p:cNvPr id="6" name="Rectangle 3">
              <a:extLst>
                <a:ext uri="{FF2B5EF4-FFF2-40B4-BE49-F238E27FC236}">
                  <a16:creationId xmlns:a16="http://schemas.microsoft.com/office/drawing/2014/main" id="{DC49CFAE-7734-456C-BDCF-20D452276787}"/>
                </a:ext>
              </a:extLst>
            </p:cNvPr>
            <p:cNvSpPr>
              <a:spLocks noChangeArrowheads="1"/>
            </p:cNvSpPr>
            <p:nvPr/>
          </p:nvSpPr>
          <p:spPr bwMode="auto">
            <a:xfrm>
              <a:off x="7574451" y="1912572"/>
              <a:ext cx="3005524" cy="4431982"/>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p:txBody>
        </p:sp>
        <p:sp>
          <p:nvSpPr>
            <p:cNvPr id="7" name="TextBox 6">
              <a:extLst>
                <a:ext uri="{FF2B5EF4-FFF2-40B4-BE49-F238E27FC236}">
                  <a16:creationId xmlns:a16="http://schemas.microsoft.com/office/drawing/2014/main" id="{293F3FFC-3484-4519-850D-99965CBD7C72}"/>
                </a:ext>
              </a:extLst>
            </p:cNvPr>
            <p:cNvSpPr txBox="1"/>
            <p:nvPr/>
          </p:nvSpPr>
          <p:spPr>
            <a:xfrm>
              <a:off x="8321426" y="1609748"/>
              <a:ext cx="1184513"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3:</a:t>
              </a:r>
            </a:p>
          </p:txBody>
        </p:sp>
      </p:grpSp>
      <p:grpSp>
        <p:nvGrpSpPr>
          <p:cNvPr id="8" name="Group 7">
            <a:extLst>
              <a:ext uri="{FF2B5EF4-FFF2-40B4-BE49-F238E27FC236}">
                <a16:creationId xmlns:a16="http://schemas.microsoft.com/office/drawing/2014/main" id="{80CA5D43-58A0-438A-A992-DB7405E20F79}"/>
              </a:ext>
            </a:extLst>
          </p:cNvPr>
          <p:cNvGrpSpPr/>
          <p:nvPr/>
        </p:nvGrpSpPr>
        <p:grpSpPr>
          <a:xfrm>
            <a:off x="5331323" y="3847107"/>
            <a:ext cx="2044148" cy="1127363"/>
            <a:chOff x="1247409" y="1683993"/>
            <a:chExt cx="2725528" cy="1503149"/>
          </a:xfrm>
        </p:grpSpPr>
        <p:sp>
          <p:nvSpPr>
            <p:cNvPr id="9" name="Rectangle 4">
              <a:extLst>
                <a:ext uri="{FF2B5EF4-FFF2-40B4-BE49-F238E27FC236}">
                  <a16:creationId xmlns:a16="http://schemas.microsoft.com/office/drawing/2014/main" id="{EA378ADB-37A7-44CD-9F5D-BE9433E8070A}"/>
                </a:ext>
              </a:extLst>
            </p:cNvPr>
            <p:cNvSpPr>
              <a:spLocks noChangeArrowheads="1"/>
            </p:cNvSpPr>
            <p:nvPr/>
          </p:nvSpPr>
          <p:spPr bwMode="auto">
            <a:xfrm>
              <a:off x="1247409" y="1986816"/>
              <a:ext cx="2725528" cy="12003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arg</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p:txBody>
        </p:sp>
        <p:sp>
          <p:nvSpPr>
            <p:cNvPr id="10" name="TextBox 9">
              <a:extLst>
                <a:ext uri="{FF2B5EF4-FFF2-40B4-BE49-F238E27FC236}">
                  <a16:creationId xmlns:a16="http://schemas.microsoft.com/office/drawing/2014/main" id="{3593084B-19FC-42E3-A3E3-FB7E883E1894}"/>
                </a:ext>
              </a:extLst>
            </p:cNvPr>
            <p:cNvSpPr txBox="1"/>
            <p:nvPr/>
          </p:nvSpPr>
          <p:spPr>
            <a:xfrm>
              <a:off x="1934560" y="1683993"/>
              <a:ext cx="1184512"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2:</a:t>
              </a:r>
            </a:p>
          </p:txBody>
        </p:sp>
      </p:grpSp>
      <p:grpSp>
        <p:nvGrpSpPr>
          <p:cNvPr id="11" name="Group 10">
            <a:extLst>
              <a:ext uri="{FF2B5EF4-FFF2-40B4-BE49-F238E27FC236}">
                <a16:creationId xmlns:a16="http://schemas.microsoft.com/office/drawing/2014/main" id="{B5BAEE87-991C-4A1F-AD5C-F04A0C11CA38}"/>
              </a:ext>
            </a:extLst>
          </p:cNvPr>
          <p:cNvGrpSpPr/>
          <p:nvPr/>
        </p:nvGrpSpPr>
        <p:grpSpPr>
          <a:xfrm>
            <a:off x="2527844" y="3708606"/>
            <a:ext cx="2044149" cy="1289524"/>
            <a:chOff x="4166452" y="1678558"/>
            <a:chExt cx="2725532" cy="1719367"/>
          </a:xfrm>
        </p:grpSpPr>
        <p:sp>
          <p:nvSpPr>
            <p:cNvPr id="12" name="TextBox 11">
              <a:extLst>
                <a:ext uri="{FF2B5EF4-FFF2-40B4-BE49-F238E27FC236}">
                  <a16:creationId xmlns:a16="http://schemas.microsoft.com/office/drawing/2014/main" id="{EACDEE81-4E1E-4FCB-8FB1-1BE5D94073C5}"/>
                </a:ext>
              </a:extLst>
            </p:cNvPr>
            <p:cNvSpPr txBox="1"/>
            <p:nvPr/>
          </p:nvSpPr>
          <p:spPr>
            <a:xfrm>
              <a:off x="4853604" y="1678558"/>
              <a:ext cx="1184513"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1:</a:t>
              </a:r>
            </a:p>
          </p:txBody>
        </p:sp>
        <p:sp>
          <p:nvSpPr>
            <p:cNvPr id="13" name="Rectangle 5">
              <a:extLst>
                <a:ext uri="{FF2B5EF4-FFF2-40B4-BE49-F238E27FC236}">
                  <a16:creationId xmlns:a16="http://schemas.microsoft.com/office/drawing/2014/main" id="{D5B61757-773A-4CC3-A91C-C17B6E0D2557}"/>
                </a:ext>
              </a:extLst>
            </p:cNvPr>
            <p:cNvSpPr>
              <a:spLocks noChangeArrowheads="1"/>
            </p:cNvSpPr>
            <p:nvPr/>
          </p:nvSpPr>
          <p:spPr bwMode="auto">
            <a:xfrm>
              <a:off x="4166452" y="1982152"/>
              <a:ext cx="2725532" cy="1415773"/>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process_show_command</a:t>
              </a:r>
              <a:r>
                <a:rPr lang="en-US" altLang="en-US" sz="1050" kern="0" dirty="0"/>
                <a:t>(</a:t>
              </a:r>
              <a:r>
                <a:rPr lang="en-US" altLang="en-US" sz="1050" kern="0" dirty="0" err="1"/>
                <a:t>str</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process_clear_command</a:t>
              </a:r>
              <a:r>
                <a:rPr lang="en-US" altLang="en-US" sz="1050" kern="0" dirty="0"/>
                <a:t>(</a:t>
              </a:r>
              <a:r>
                <a:rPr lang="en-US" altLang="en-US" sz="1050" kern="0" dirty="0" err="1"/>
                <a:t>str</a:t>
              </a:r>
              <a:r>
                <a:rPr lang="en-US" altLang="en-US" sz="1050" kern="0" dirty="0"/>
                <a:t>); }</a:t>
              </a:r>
            </a:p>
          </p:txBody>
        </p:sp>
      </p:grpSp>
      <p:sp>
        <p:nvSpPr>
          <p:cNvPr id="14" name="Slide Number Placeholder 13">
            <a:extLst>
              <a:ext uri="{FF2B5EF4-FFF2-40B4-BE49-F238E27FC236}">
                <a16:creationId xmlns:a16="http://schemas.microsoft.com/office/drawing/2014/main" id="{4EE8FF65-07E6-4330-BAE2-D228DDE6E74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7826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5396-BAD7-403C-9292-0EB653C74EF0}"/>
              </a:ext>
            </a:extLst>
          </p:cNvPr>
          <p:cNvSpPr>
            <a:spLocks noGrp="1"/>
          </p:cNvSpPr>
          <p:nvPr>
            <p:ph type="title"/>
          </p:nvPr>
        </p:nvSpPr>
        <p:spPr/>
        <p:txBody>
          <a:bodyPr/>
          <a:lstStyle/>
          <a:p>
            <a:r>
              <a:rPr lang="en-US" dirty="0"/>
              <a:t>CNT1: Example 1 (3 of 3)</a:t>
            </a:r>
          </a:p>
        </p:txBody>
      </p:sp>
      <p:sp>
        <p:nvSpPr>
          <p:cNvPr id="3" name="Content Placeholder 2">
            <a:extLst>
              <a:ext uri="{FF2B5EF4-FFF2-40B4-BE49-F238E27FC236}">
                <a16:creationId xmlns:a16="http://schemas.microsoft.com/office/drawing/2014/main" id="{6232DABA-5464-4C19-8D8F-85D496C42FB7}"/>
              </a:ext>
            </a:extLst>
          </p:cNvPr>
          <p:cNvSpPr>
            <a:spLocks noGrp="1"/>
          </p:cNvSpPr>
          <p:nvPr>
            <p:ph idx="1"/>
          </p:nvPr>
        </p:nvSpPr>
        <p:spPr/>
        <p:txBody>
          <a:bodyPr>
            <a:normAutofit fontScale="62500" lnSpcReduction="20000"/>
          </a:bodyPr>
          <a:lstStyle/>
          <a:p>
            <a:r>
              <a:rPr lang="en-US" dirty="0"/>
              <a:t>In the code excerpt for Scenario 1:</a:t>
            </a:r>
          </a:p>
          <a:p>
            <a:pPr lvl="1"/>
            <a:r>
              <a:rPr lang="en-US" dirty="0"/>
              <a:t>There are two problematic </a:t>
            </a:r>
            <a:r>
              <a:rPr lang="en-US" dirty="0" err="1"/>
              <a:t>strcpy</a:t>
            </a:r>
            <a:r>
              <a:rPr lang="en-US" dirty="0"/>
              <a:t> calls</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Two CVE IDs should be assigned</a:t>
            </a:r>
          </a:p>
          <a:p>
            <a:r>
              <a:rPr lang="en-US" dirty="0"/>
              <a:t>In the code excerpt for Scenario 2:</a:t>
            </a:r>
          </a:p>
          <a:p>
            <a:pPr lvl="1"/>
            <a:r>
              <a:rPr lang="en-US" dirty="0"/>
              <a:t>There is only one call </a:t>
            </a:r>
            <a:r>
              <a:rPr lang="en-US" dirty="0" err="1"/>
              <a:t>strcpy</a:t>
            </a:r>
            <a:endParaRPr lang="en-US" dirty="0"/>
          </a:p>
          <a:p>
            <a:pPr lvl="1"/>
            <a:r>
              <a:rPr lang="en-US" dirty="0"/>
              <a:t>The check must be placed before the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a:p>
            <a:r>
              <a:rPr lang="en-US" dirty="0"/>
              <a:t>In the code excerpt for Scenario 3:</a:t>
            </a:r>
          </a:p>
          <a:p>
            <a:pPr lvl="1"/>
            <a:r>
              <a:rPr lang="en-US" dirty="0"/>
              <a:t>There are six </a:t>
            </a:r>
            <a:r>
              <a:rPr lang="en-US" dirty="0" err="1"/>
              <a:t>strcpy</a:t>
            </a:r>
            <a:r>
              <a:rPr lang="en-US" dirty="0"/>
              <a:t> calls</a:t>
            </a:r>
          </a:p>
          <a:p>
            <a:pPr lvl="1"/>
            <a:r>
              <a:rPr lang="en-US" dirty="0"/>
              <a:t>Each results in the </a:t>
            </a:r>
            <a:r>
              <a:rPr lang="en-US" dirty="0" err="1"/>
              <a:t>str</a:t>
            </a:r>
            <a:r>
              <a:rPr lang="en-US" dirty="0"/>
              <a:t> buffer being overflown</a:t>
            </a:r>
          </a:p>
          <a:p>
            <a:pPr lvl="1"/>
            <a:r>
              <a:rPr lang="en-US" dirty="0"/>
              <a:t>Six CVE IDs should be assigned</a:t>
            </a:r>
          </a:p>
          <a:p>
            <a:r>
              <a:rPr lang="en-US" dirty="0"/>
              <a:t>Note that the range check could be placed before the first if statement in each case, but this is irrelevant for determining if the bugs are independently fixable</a:t>
            </a:r>
          </a:p>
          <a:p>
            <a:pPr lvl="1"/>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67503711-BDE1-4723-8C0A-7EEC9852D8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0758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
        <p:nvSpPr>
          <p:cNvPr id="4" name="Slide Number Placeholder 3">
            <a:extLst>
              <a:ext uri="{FF2B5EF4-FFF2-40B4-BE49-F238E27FC236}">
                <a16:creationId xmlns:a16="http://schemas.microsoft.com/office/drawing/2014/main" id="{169C1BE9-91A2-4C3F-9168-E744A64724F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2298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772249" cy="868362"/>
          </a:xfrm>
        </p:spPr>
        <p:txBody>
          <a:bodyPr>
            <a:normAutofit/>
          </a:bodyPr>
          <a:lstStyle/>
          <a:p>
            <a:r>
              <a:rPr lang="en-US" dirty="0"/>
              <a:t>CNT1: Group Bugs that Are Not Independently Fixable</a:t>
            </a:r>
          </a:p>
        </p:txBody>
      </p:sp>
      <p:sp>
        <p:nvSpPr>
          <p:cNvPr id="3" name="Content Placeholder 2"/>
          <p:cNvSpPr>
            <a:spLocks noGrp="1"/>
          </p:cNvSpPr>
          <p:nvPr>
            <p:ph idx="1"/>
          </p:nvPr>
        </p:nvSpPr>
        <p:spPr/>
        <p:txBody>
          <a:bodyPr>
            <a:normAutofit/>
          </a:bodyPr>
          <a:lstStyle/>
          <a:p>
            <a:r>
              <a:rPr lang="en-US" dirty="0"/>
              <a:t>When would a bug </a:t>
            </a:r>
            <a:r>
              <a:rPr lang="en-US" i="1" dirty="0"/>
              <a:t>not</a:t>
            </a:r>
            <a:r>
              <a:rPr lang="en-US" dirty="0"/>
              <a:t> be independently fixable?</a:t>
            </a:r>
          </a:p>
          <a:p>
            <a:pPr lvl="1"/>
            <a:r>
              <a:rPr lang="en-US" dirty="0"/>
              <a:t>Chains – multiple bugs strung together are required to result in a vulnerability (e.g., an integer overflow that leads to a buffer overflow)</a:t>
            </a:r>
          </a:p>
          <a:p>
            <a:pPr lvl="1"/>
            <a:r>
              <a:rPr lang="en-US" dirty="0"/>
              <a:t>Composites – multiple bugs combine to result in a single vulnerability (e.g., symbolic link attacks require insecure permissions, predictable file names, and a race condition)</a:t>
            </a:r>
          </a:p>
          <a:p>
            <a:pPr lvl="1"/>
            <a:r>
              <a:rPr lang="en-US" dirty="0"/>
              <a:t>In both cases, if one bug is fixed, the other bugs do not result in a vulnerability by themselves </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205F075-D0F7-4F3A-98F3-8B16DF4F14F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28862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5836801" y="2377699"/>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4591457" y="2326499"/>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8777644" y="2437231"/>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7087181" y="2243154"/>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4343979" y="2700353"/>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6664509" y="266344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8344482" y="268963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4864923" y="190918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6083482" y="190918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3" name="Text Box 12"/>
          <p:cNvSpPr txBox="1">
            <a:spLocks noChangeArrowheads="1"/>
          </p:cNvSpPr>
          <p:nvPr/>
        </p:nvSpPr>
        <p:spPr bwMode="auto">
          <a:xfrm>
            <a:off x="7636057" y="1860965"/>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14" name="Text Box 13"/>
          <p:cNvSpPr txBox="1">
            <a:spLocks noChangeArrowheads="1"/>
          </p:cNvSpPr>
          <p:nvPr/>
        </p:nvSpPr>
        <p:spPr bwMode="auto">
          <a:xfrm>
            <a:off x="8992729" y="190918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nvGrpSpPr>
          <p:cNvPr id="15" name="Group 24"/>
          <p:cNvGrpSpPr>
            <a:grpSpLocks/>
          </p:cNvGrpSpPr>
          <p:nvPr/>
        </p:nvGrpSpPr>
        <p:grpSpPr bwMode="auto">
          <a:xfrm>
            <a:off x="4629729" y="3614757"/>
            <a:ext cx="4229100" cy="1649523"/>
            <a:chOff x="2133600" y="4038600"/>
            <a:chExt cx="5638800" cy="2199361"/>
          </a:xfrm>
        </p:grpSpPr>
        <p:sp>
          <p:nvSpPr>
            <p:cNvPr id="16" name="Text Box 15"/>
            <p:cNvSpPr txBox="1">
              <a:spLocks noChangeArrowheads="1"/>
            </p:cNvSpPr>
            <p:nvPr/>
          </p:nvSpPr>
          <p:spPr bwMode="auto">
            <a:xfrm>
              <a:off x="2590800" y="4041775"/>
              <a:ext cx="5181600" cy="20621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b="1" kern="0">
                  <a:latin typeface="Courier" pitchFamily="49" charset="0"/>
                </a:rPr>
                <a:t>if (height &gt; 64000 ||</a:t>
              </a:r>
            </a:p>
            <a:p>
              <a:pPr defTabSz="685766">
                <a:defRPr/>
              </a:pPr>
              <a:r>
                <a:rPr lang="en-US" altLang="en-US" sz="1350" b="1" kern="0">
                  <a:latin typeface="Courier" pitchFamily="49" charset="0"/>
                </a:rPr>
                <a:t>    width &gt; 64000) {</a:t>
              </a:r>
            </a:p>
            <a:p>
              <a:pPr defTabSz="685766">
                <a:defRPr/>
              </a:pPr>
              <a:r>
                <a:rPr lang="en-US" altLang="en-US" sz="1350" b="1" kern="0">
                  <a:latin typeface="Courier" pitchFamily="49" charset="0"/>
                </a:rPr>
                <a:t>    error("too big!");</a:t>
              </a:r>
            </a:p>
            <a:p>
              <a:pPr defTabSz="685766">
                <a:defRPr/>
              </a:pPr>
              <a:r>
                <a:rPr lang="en-US" altLang="en-US" sz="1350" b="1" kern="0">
                  <a:latin typeface="Courier" pitchFamily="49" charset="0"/>
                </a:rPr>
                <a:t>}</a:t>
              </a:r>
            </a:p>
            <a:p>
              <a:pPr defTabSz="685766">
                <a:defRPr/>
              </a:pPr>
              <a:r>
                <a:rPr lang="en-US" altLang="en-US" sz="1350" b="1" kern="0">
                  <a:latin typeface="Courier" pitchFamily="49" charset="0"/>
                </a:rPr>
                <a:t>size = height * width;</a:t>
              </a:r>
            </a:p>
            <a:p>
              <a:pPr defTabSz="685766">
                <a:defRPr/>
              </a:pPr>
              <a:r>
                <a:rPr lang="en-US" altLang="en-US" sz="1350" b="1" kern="0">
                  <a:latin typeface="Courier" pitchFamily="49" charset="0"/>
                </a:rPr>
                <a:t>buf = malloc(size);</a:t>
              </a:r>
            </a:p>
            <a:p>
              <a:pPr defTabSz="685766">
                <a:defRPr/>
              </a:pPr>
              <a:r>
                <a:rPr lang="en-US" altLang="en-US" sz="1350" b="1" kern="0">
                  <a:latin typeface="Courier" pitchFamily="49" charset="0"/>
                </a:rPr>
                <a:t>memmove(buf, InputBuf, SZ);</a:t>
              </a:r>
            </a:p>
          </p:txBody>
        </p:sp>
        <p:sp>
          <p:nvSpPr>
            <p:cNvPr id="17" name="Text Box 16"/>
            <p:cNvSpPr txBox="1">
              <a:spLocks noChangeArrowheads="1"/>
            </p:cNvSpPr>
            <p:nvPr/>
          </p:nvSpPr>
          <p:spPr bwMode="auto">
            <a:xfrm>
              <a:off x="2133600" y="40386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8" name="Text Box 17"/>
            <p:cNvSpPr txBox="1">
              <a:spLocks noChangeArrowheads="1"/>
            </p:cNvSpPr>
            <p:nvPr/>
          </p:nvSpPr>
          <p:spPr bwMode="auto">
            <a:xfrm>
              <a:off x="2133600" y="5105399"/>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9" name="Text Box 18"/>
            <p:cNvSpPr txBox="1">
              <a:spLocks noChangeArrowheads="1"/>
            </p:cNvSpPr>
            <p:nvPr/>
          </p:nvSpPr>
          <p:spPr bwMode="auto">
            <a:xfrm>
              <a:off x="2133600" y="54102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C</a:t>
              </a:r>
            </a:p>
          </p:txBody>
        </p:sp>
        <p:sp>
          <p:nvSpPr>
            <p:cNvPr id="20" name="Text Box 19"/>
            <p:cNvSpPr txBox="1">
              <a:spLocks noChangeArrowheads="1"/>
            </p:cNvSpPr>
            <p:nvPr/>
          </p:nvSpPr>
          <p:spPr bwMode="auto">
            <a:xfrm>
              <a:off x="2133600" y="5807075"/>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D</a:t>
              </a:r>
            </a:p>
          </p:txBody>
        </p:sp>
      </p:grpSp>
      <p:sp>
        <p:nvSpPr>
          <p:cNvPr id="21" name="Text Box 20"/>
          <p:cNvSpPr txBox="1">
            <a:spLocks noChangeArrowheads="1"/>
          </p:cNvSpPr>
          <p:nvPr/>
        </p:nvSpPr>
        <p:spPr bwMode="auto">
          <a:xfrm>
            <a:off x="5054921" y="3214676"/>
            <a:ext cx="2743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i="1" kern="0" dirty="0"/>
              <a:t>height = -65534; width = -65534</a:t>
            </a:r>
          </a:p>
        </p:txBody>
      </p:sp>
      <p:sp>
        <p:nvSpPr>
          <p:cNvPr id="22" name="Text Box 21"/>
          <p:cNvSpPr txBox="1">
            <a:spLocks noChangeArrowheads="1"/>
          </p:cNvSpPr>
          <p:nvPr/>
        </p:nvSpPr>
        <p:spPr bwMode="auto">
          <a:xfrm>
            <a:off x="2826977" y="3900504"/>
            <a:ext cx="180275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Assumption: The range check will prevent an overflow from occurring.</a:t>
            </a:r>
          </a:p>
        </p:txBody>
      </p:sp>
      <p:sp>
        <p:nvSpPr>
          <p:cNvPr id="23" name="Text Box 22"/>
          <p:cNvSpPr txBox="1">
            <a:spLocks noChangeArrowheads="1"/>
          </p:cNvSpPr>
          <p:nvPr/>
        </p:nvSpPr>
        <p:spPr bwMode="auto">
          <a:xfrm>
            <a:off x="3143829" y="2158620"/>
            <a:ext cx="1200150" cy="1131079"/>
          </a:xfrm>
          <a:prstGeom prst="rect">
            <a:avLst/>
          </a:prstGeom>
          <a:solidFill>
            <a:srgbClr val="FFFF99"/>
          </a:solid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24" name="Text Box 23"/>
          <p:cNvSpPr txBox="1">
            <a:spLocks noChangeArrowheads="1"/>
          </p:cNvSpPr>
          <p:nvPr/>
        </p:nvSpPr>
        <p:spPr bwMode="auto">
          <a:xfrm>
            <a:off x="3601029" y="1872870"/>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25" name="Line 24"/>
          <p:cNvSpPr>
            <a:spLocks noChangeShapeType="1"/>
          </p:cNvSpPr>
          <p:nvPr/>
        </p:nvSpPr>
        <p:spPr bwMode="auto">
          <a:xfrm>
            <a:off x="5398875" y="267177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3" name="Slide Number Placeholder 2">
            <a:extLst>
              <a:ext uri="{FF2B5EF4-FFF2-40B4-BE49-F238E27FC236}">
                <a16:creationId xmlns:a16="http://schemas.microsoft.com/office/drawing/2014/main" id="{D28E3C9B-8868-4FE2-A6B5-AB17289E66D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3928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116" y="364587"/>
            <a:ext cx="10690022" cy="651272"/>
          </a:xfrm>
        </p:spPr>
        <p:txBody>
          <a:bodyPr/>
          <a:lstStyle/>
          <a:p>
            <a:r>
              <a:rPr lang="en-US" dirty="0"/>
              <a:t>Chains: Possible Fixes</a:t>
            </a:r>
          </a:p>
        </p:txBody>
      </p:sp>
      <p:sp>
        <p:nvSpPr>
          <p:cNvPr id="3" name="Content Placeholder 2"/>
          <p:cNvSpPr>
            <a:spLocks noGrp="1"/>
          </p:cNvSpPr>
          <p:nvPr>
            <p:ph idx="1"/>
          </p:nvPr>
        </p:nvSpPr>
        <p:spPr>
          <a:xfrm>
            <a:off x="2222768" y="3048481"/>
            <a:ext cx="8229600" cy="2347225"/>
          </a:xfrm>
        </p:spPr>
        <p:txBody>
          <a:bodyPr>
            <a:normAutofit fontScale="55000" lnSpcReduction="2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grpSp>
        <p:nvGrpSpPr>
          <p:cNvPr id="27" name="Group 26">
            <a:extLst>
              <a:ext uri="{FF2B5EF4-FFF2-40B4-BE49-F238E27FC236}">
                <a16:creationId xmlns:a16="http://schemas.microsoft.com/office/drawing/2014/main" id="{3F1BFFAB-CA13-4FAD-A7BE-6FE44DE85FC5}"/>
              </a:ext>
            </a:extLst>
          </p:cNvPr>
          <p:cNvGrpSpPr/>
          <p:nvPr/>
        </p:nvGrpSpPr>
        <p:grpSpPr>
          <a:xfrm>
            <a:off x="2307464" y="1759629"/>
            <a:ext cx="6793311" cy="2225798"/>
            <a:chOff x="783463" y="1759629"/>
            <a:chExt cx="6793311" cy="2225798"/>
          </a:xfrm>
        </p:grpSpPr>
        <p:sp>
          <p:nvSpPr>
            <p:cNvPr id="4" name="Text Box 3"/>
            <p:cNvSpPr txBox="1">
              <a:spLocks noChangeArrowheads="1"/>
            </p:cNvSpPr>
            <p:nvPr/>
          </p:nvSpPr>
          <p:spPr bwMode="auto">
            <a:xfrm>
              <a:off x="3805416" y="2287237"/>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cxnSp>
          <p:nvCxnSpPr>
            <p:cNvPr id="19" name="Connector: Elbow 18"/>
            <p:cNvCxnSpPr>
              <a:cxnSpLocks/>
              <a:stCxn id="5" idx="0"/>
              <a:endCxn id="28" idx="1"/>
            </p:cNvCxnSpPr>
            <p:nvPr/>
          </p:nvCxnSpPr>
          <p:spPr>
            <a:xfrm rot="16200000" flipH="1" flipV="1">
              <a:off x="1415965" y="1603538"/>
              <a:ext cx="923743" cy="2188739"/>
            </a:xfrm>
            <a:prstGeom prst="bentConnector4">
              <a:avLst>
                <a:gd name="adj1" fmla="val -24747"/>
                <a:gd name="adj2" fmla="val 11044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2560074" y="2236037"/>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742892" y="2287237"/>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055798" y="2187827"/>
              <a:ext cx="1266825" cy="715580"/>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312595" y="2609891"/>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633126" y="257298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313098" y="259917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2" name="Text Box 11"/>
            <p:cNvSpPr txBox="1">
              <a:spLocks noChangeArrowheads="1"/>
            </p:cNvSpPr>
            <p:nvPr/>
          </p:nvSpPr>
          <p:spPr bwMode="auto">
            <a:xfrm>
              <a:off x="4052099" y="177399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sp>
          <p:nvSpPr>
            <p:cNvPr id="13" name="Text Box 13"/>
            <p:cNvSpPr txBox="1">
              <a:spLocks noChangeArrowheads="1"/>
            </p:cNvSpPr>
            <p:nvPr/>
          </p:nvSpPr>
          <p:spPr bwMode="auto">
            <a:xfrm>
              <a:off x="6961344" y="175962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sp>
          <p:nvSpPr>
            <p:cNvPr id="15" name="Text Box 22"/>
            <p:cNvSpPr txBox="1">
              <a:spLocks noChangeArrowheads="1"/>
            </p:cNvSpPr>
            <p:nvPr/>
          </p:nvSpPr>
          <p:spPr bwMode="auto">
            <a:xfrm>
              <a:off x="888608" y="2068160"/>
              <a:ext cx="1423988" cy="923329"/>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7" name="Line 24"/>
            <p:cNvSpPr>
              <a:spLocks noChangeShapeType="1"/>
            </p:cNvSpPr>
            <p:nvPr/>
          </p:nvSpPr>
          <p:spPr bwMode="auto">
            <a:xfrm>
              <a:off x="3367493" y="258131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8" name="Text Box 11"/>
            <p:cNvSpPr txBox="1">
              <a:spLocks noChangeArrowheads="1"/>
            </p:cNvSpPr>
            <p:nvPr/>
          </p:nvSpPr>
          <p:spPr bwMode="auto">
            <a:xfrm>
              <a:off x="5486400" y="1767797"/>
              <a:ext cx="3863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28" name="Rectangle 27"/>
            <p:cNvSpPr/>
            <p:nvPr/>
          </p:nvSpPr>
          <p:spPr>
            <a:xfrm>
              <a:off x="783467" y="3072452"/>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Rectangle 34"/>
            <p:cNvSpPr/>
            <p:nvPr/>
          </p:nvSpPr>
          <p:spPr>
            <a:xfrm>
              <a:off x="783463" y="3810771"/>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Text Box 10"/>
            <p:cNvSpPr txBox="1">
              <a:spLocks noChangeArrowheads="1"/>
            </p:cNvSpPr>
            <p:nvPr/>
          </p:nvSpPr>
          <p:spPr bwMode="auto">
            <a:xfrm>
              <a:off x="2963505" y="176779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A</a:t>
              </a:r>
            </a:p>
          </p:txBody>
        </p:sp>
        <p:sp>
          <p:nvSpPr>
            <p:cNvPr id="16" name="Text Box 23"/>
            <p:cNvSpPr txBox="1">
              <a:spLocks noChangeArrowheads="1"/>
            </p:cNvSpPr>
            <p:nvPr/>
          </p:nvSpPr>
          <p:spPr bwMode="auto">
            <a:xfrm>
              <a:off x="1485844" y="175962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cxnSp>
          <p:nvCxnSpPr>
            <p:cNvPr id="34" name="Connector: Elbow 33"/>
            <p:cNvCxnSpPr>
              <a:cxnSpLocks/>
              <a:stCxn id="9" idx="0"/>
              <a:endCxn id="35" idx="1"/>
            </p:cNvCxnSpPr>
            <p:nvPr/>
          </p:nvCxnSpPr>
          <p:spPr>
            <a:xfrm rot="5400000">
              <a:off x="2045741" y="1310716"/>
              <a:ext cx="1325113" cy="3849658"/>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4" name="Slide Number Placeholder 13">
            <a:extLst>
              <a:ext uri="{FF2B5EF4-FFF2-40B4-BE49-F238E27FC236}">
                <a16:creationId xmlns:a16="http://schemas.microsoft.com/office/drawing/2014/main" id="{2780429B-71BA-4766-BAD0-965DC1AE340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5914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67004"/>
            <a:ext cx="6996545" cy="868362"/>
          </a:xfrm>
        </p:spPr>
        <p:txBody>
          <a:bodyPr/>
          <a:lstStyle/>
          <a:p>
            <a:r>
              <a:rPr lang="en-US" dirty="0"/>
              <a:t>CNT2: Is It a Vulnerability?</a:t>
            </a:r>
          </a:p>
        </p:txBody>
      </p:sp>
      <p:sp>
        <p:nvSpPr>
          <p:cNvPr id="3" name="Content Placeholder 2"/>
          <p:cNvSpPr>
            <a:spLocks noGrp="1"/>
          </p:cNvSpPr>
          <p:nvPr>
            <p:ph idx="1"/>
          </p:nvPr>
        </p:nvSpPr>
        <p:spPr>
          <a:xfrm>
            <a:off x="812800" y="1400093"/>
            <a:ext cx="10972800" cy="4589745"/>
          </a:xfrm>
        </p:spPr>
        <p:txBody>
          <a:bodyPr>
            <a:normAutofit/>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p:sp>
        <p:nvSpPr>
          <p:cNvPr id="4" name="Slide Number Placeholder 3">
            <a:extLst>
              <a:ext uri="{FF2B5EF4-FFF2-40B4-BE49-F238E27FC236}">
                <a16:creationId xmlns:a16="http://schemas.microsoft.com/office/drawing/2014/main" id="{A14D5901-5055-41BF-B1A7-109CE281CF0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2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43" y="237958"/>
            <a:ext cx="10720105" cy="868362"/>
          </a:xfrm>
        </p:spPr>
        <p:txBody>
          <a:bodyPr/>
          <a:lstStyle/>
          <a:p>
            <a:r>
              <a:rPr lang="en-US" dirty="0"/>
              <a:t>CNT2.1: Vendor Acknowledgement</a:t>
            </a:r>
          </a:p>
        </p:txBody>
      </p:sp>
      <p:graphicFrame>
        <p:nvGraphicFramePr>
          <p:cNvPr id="4" name="Content Placeholder 3"/>
          <p:cNvGraphicFramePr>
            <a:graphicFrameLocks noGrp="1"/>
          </p:cNvGraphicFramePr>
          <p:nvPr>
            <p:ph sz="half" idx="1"/>
            <p:extLst/>
          </p:nvPr>
        </p:nvGraphicFramePr>
        <p:xfrm>
          <a:off x="2133601" y="1389837"/>
          <a:ext cx="8167352" cy="868362"/>
        </p:xfrm>
        <a:graphic>
          <a:graphicData uri="http://schemas.openxmlformats.org/drawingml/2006/table">
            <a:tbl>
              <a:tblPr firstRow="1" firstCol="1" bandRow="1">
                <a:tableStyleId>{616DA210-FB5B-4158-B5E0-FEB733F419BA}</a:tableStyleId>
              </a:tblPr>
              <a:tblGrid>
                <a:gridCol w="609990">
                  <a:extLst>
                    <a:ext uri="{9D8B030D-6E8A-4147-A177-3AD203B41FA5}">
                      <a16:colId xmlns:a16="http://schemas.microsoft.com/office/drawing/2014/main" val="944892769"/>
                    </a:ext>
                  </a:extLst>
                </a:gridCol>
                <a:gridCol w="7557362">
                  <a:extLst>
                    <a:ext uri="{9D8B030D-6E8A-4147-A177-3AD203B41FA5}">
                      <a16:colId xmlns:a16="http://schemas.microsoft.com/office/drawing/2014/main" val="3622635339"/>
                    </a:ext>
                  </a:extLst>
                </a:gridCol>
              </a:tblGrid>
              <a:tr h="868362">
                <a:tc>
                  <a:txBody>
                    <a:bodyPr/>
                    <a:lstStyle/>
                    <a:p>
                      <a:pPr marL="0" marR="0">
                        <a:spcBef>
                          <a:spcPts val="0"/>
                        </a:spcBef>
                        <a:spcAft>
                          <a:spcPts val="0"/>
                        </a:spcAft>
                      </a:pPr>
                      <a:r>
                        <a:rPr lang="en-US" sz="900" dirty="0">
                          <a:effectLst/>
                        </a:rPr>
                        <a:t>   CNT2.1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Vendor acknowledgment: Does the affected vendor acknowledge the bug as a vulnerability and does it also acknowledge a negative impact on security? </a:t>
                      </a:r>
                    </a:p>
                    <a:p>
                      <a:pPr marL="58738" marR="0" indent="0">
                        <a:spcBef>
                          <a:spcPts val="0"/>
                        </a:spcBef>
                        <a:spcAft>
                          <a:spcPts val="0"/>
                        </a:spcAft>
                      </a:pPr>
                      <a:r>
                        <a:rPr lang="en-US" sz="900" dirty="0">
                          <a:effectLst/>
                        </a:rPr>
                        <a:t>Examples of negative impact could include: code execution, providing the attacker with extra privileges or information, causing a denial of service, etc.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5492496" y="2600938"/>
            <a:ext cx="4870704" cy="2983765"/>
          </a:xfrm>
        </p:spPr>
        <p:txBody>
          <a:bodyPr/>
          <a:lstStyle/>
          <a:p>
            <a:r>
              <a:rPr lang="en-US" dirty="0"/>
              <a:t>Process</a:t>
            </a:r>
          </a:p>
          <a:p>
            <a:pPr lvl="1"/>
            <a:r>
              <a:rPr lang="en-US" dirty="0"/>
              <a:t>Determine product vendor</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2133604" y="2600935"/>
            <a:ext cx="3184187" cy="2867228"/>
          </a:xfrm>
          <a:prstGeom prst="rect">
            <a:avLst/>
          </a:prstGeom>
        </p:spPr>
      </p:pic>
      <p:sp>
        <p:nvSpPr>
          <p:cNvPr id="6" name="Slide Number Placeholder 5">
            <a:extLst>
              <a:ext uri="{FF2B5EF4-FFF2-40B4-BE49-F238E27FC236}">
                <a16:creationId xmlns:a16="http://schemas.microsoft.com/office/drawing/2014/main" id="{50D94836-44F9-49B4-AAE1-C88706B19E0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94059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2800" y="298808"/>
            <a:ext cx="10636194" cy="868362"/>
          </a:xfrm>
        </p:spPr>
        <p:txBody>
          <a:bodyPr/>
          <a:lstStyle/>
          <a:p>
            <a:r>
              <a:rPr lang="en-US" dirty="0"/>
              <a:t>CNT2.1: Process</a:t>
            </a:r>
          </a:p>
        </p:txBody>
      </p:sp>
      <p:sp>
        <p:nvSpPr>
          <p:cNvPr id="6" name="Content Placeholder 5"/>
          <p:cNvSpPr>
            <a:spLocks noGrp="1"/>
          </p:cNvSpPr>
          <p:nvPr>
            <p:ph idx="1"/>
          </p:nvPr>
        </p:nvSpPr>
        <p:spPr>
          <a:xfrm>
            <a:off x="812800" y="1400093"/>
            <a:ext cx="10972800" cy="4589745"/>
          </a:xfrm>
        </p:spPr>
        <p:txBody>
          <a:bodyPr>
            <a:normAutofit/>
          </a:bodyPr>
          <a:lstStyle/>
          <a:p>
            <a:r>
              <a:rPr lang="en-US" dirty="0"/>
              <a:t>Determine product vendor</a:t>
            </a:r>
          </a:p>
          <a:p>
            <a:pPr lvl="1"/>
            <a:r>
              <a:rPr lang="en-US" dirty="0"/>
              <a:t>Vendors who bundle the affected product on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unsure, use CNT2.2</a:t>
            </a:r>
          </a:p>
          <a:p>
            <a:r>
              <a:rPr lang="en-US" dirty="0"/>
              <a:t>Determine if the acknowledgement says there is a negative impact</a:t>
            </a:r>
          </a:p>
          <a:p>
            <a:pPr lvl="1"/>
            <a:r>
              <a:rPr lang="en-US" dirty="0"/>
              <a:t>Let the vendor decide what a negative impact is for the product</a:t>
            </a:r>
          </a:p>
          <a:p>
            <a:endParaRPr lang="en-US" dirty="0"/>
          </a:p>
        </p:txBody>
      </p:sp>
      <p:sp>
        <p:nvSpPr>
          <p:cNvPr id="2" name="Slide Number Placeholder 1">
            <a:extLst>
              <a:ext uri="{FF2B5EF4-FFF2-40B4-BE49-F238E27FC236}">
                <a16:creationId xmlns:a16="http://schemas.microsoft.com/office/drawing/2014/main" id="{46C0D9A2-8D87-4AAE-8A8D-9C0DC086469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2497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684" y="292077"/>
            <a:ext cx="10707756" cy="868362"/>
          </a:xfrm>
        </p:spPr>
        <p:txBody>
          <a:bodyPr>
            <a:normAutofit/>
          </a:bodyPr>
          <a:lstStyle/>
          <a:p>
            <a:r>
              <a:rPr lang="en-US" dirty="0"/>
              <a:t>CNT2.2: Vulnerability Models</a:t>
            </a:r>
          </a:p>
        </p:txBody>
      </p:sp>
      <p:sp>
        <p:nvSpPr>
          <p:cNvPr id="5" name="Content Placeholder 4"/>
          <p:cNvSpPr>
            <a:spLocks noGrp="1"/>
          </p:cNvSpPr>
          <p:nvPr>
            <p:ph idx="1"/>
          </p:nvPr>
        </p:nvSpPr>
        <p:spPr>
          <a:xfrm>
            <a:off x="813684" y="2228851"/>
            <a:ext cx="11045658" cy="3223027"/>
          </a:xfrm>
        </p:spPr>
        <p:txBody>
          <a:bodyPr>
            <a:normAutofit fontScale="85000" lnSpcReduction="20000"/>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results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nvPr>
        </p:nvGraphicFramePr>
        <p:xfrm>
          <a:off x="2133600" y="1379843"/>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nvPr>
        </p:nvGraphicFramePr>
        <p:xfrm>
          <a:off x="6171796" y="1372315"/>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dirty="0">
                          <a:effectLst/>
                        </a:rPr>
                        <a:t>CNT2.2A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3" name="Slide Number Placeholder 2">
            <a:extLst>
              <a:ext uri="{FF2B5EF4-FFF2-40B4-BE49-F238E27FC236}">
                <a16:creationId xmlns:a16="http://schemas.microsoft.com/office/drawing/2014/main" id="{AFBE97FB-169D-4EAF-B06D-D8759E0904A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52892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CE8597-6A47-4A7D-A193-35284F12EB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
        <p:nvSpPr>
          <p:cNvPr id="6" name="Title 1">
            <a:extLst>
              <a:ext uri="{FF2B5EF4-FFF2-40B4-BE49-F238E27FC236}">
                <a16:creationId xmlns:a16="http://schemas.microsoft.com/office/drawing/2014/main" id="{9930CB59-685C-462D-B75B-3924228107E2}"/>
              </a:ext>
            </a:extLst>
          </p:cNvPr>
          <p:cNvSpPr>
            <a:spLocks noGrp="1"/>
          </p:cNvSpPr>
          <p:nvPr>
            <p:ph type="title"/>
          </p:nvPr>
        </p:nvSpPr>
        <p:spPr>
          <a:xfrm>
            <a:off x="812800" y="274638"/>
            <a:ext cx="9328150" cy="868362"/>
          </a:xfrm>
        </p:spPr>
        <p:txBody>
          <a:bodyPr>
            <a:normAutofit/>
          </a:bodyPr>
          <a:lstStyle/>
          <a:p>
            <a:r>
              <a:rPr lang="en-US" dirty="0"/>
              <a:t>CNT2.2: Security Model vs. Vulnerability Claim</a:t>
            </a:r>
          </a:p>
        </p:txBody>
      </p:sp>
      <p:sp>
        <p:nvSpPr>
          <p:cNvPr id="7" name="Content Placeholder 2">
            <a:extLst>
              <a:ext uri="{FF2B5EF4-FFF2-40B4-BE49-F238E27FC236}">
                <a16:creationId xmlns:a16="http://schemas.microsoft.com/office/drawing/2014/main" id="{DABA27A2-3C62-4EF4-85B2-AE987BD9E13F}"/>
              </a:ext>
            </a:extLst>
          </p:cNvPr>
          <p:cNvSpPr txBox="1">
            <a:spLocks/>
          </p:cNvSpPr>
          <p:nvPr/>
        </p:nvSpPr>
        <p:spPr>
          <a:xfrm>
            <a:off x="1955059" y="2192594"/>
            <a:ext cx="3868340" cy="314639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 not always agree on security policy </a:t>
            </a:r>
          </a:p>
          <a:p>
            <a:pPr lvl="1"/>
            <a:r>
              <a:rPr lang="en-US" dirty="0"/>
              <a:t>Often many of the policies are not documented</a:t>
            </a:r>
          </a:p>
          <a:p>
            <a:pPr lvl="1"/>
            <a:r>
              <a:rPr lang="en-US" dirty="0"/>
              <a:t>Hard to know from the outside</a:t>
            </a:r>
          </a:p>
          <a:p>
            <a:r>
              <a:rPr lang="en-US" dirty="0"/>
              <a:t>Program Root CNA used this decision for the old rules</a:t>
            </a:r>
          </a:p>
          <a:p>
            <a:endParaRPr lang="en-US" dirty="0"/>
          </a:p>
        </p:txBody>
      </p:sp>
      <p:graphicFrame>
        <p:nvGraphicFramePr>
          <p:cNvPr id="9" name="Table 8">
            <a:extLst>
              <a:ext uri="{FF2B5EF4-FFF2-40B4-BE49-F238E27FC236}">
                <a16:creationId xmlns:a16="http://schemas.microsoft.com/office/drawing/2014/main" id="{1E9A959A-CB68-403A-99F7-508B2AE78A86}"/>
              </a:ext>
            </a:extLst>
          </p:cNvPr>
          <p:cNvGraphicFramePr>
            <a:graphicFrameLocks noGrp="1"/>
          </p:cNvGraphicFramePr>
          <p:nvPr>
            <p:extLst>
              <p:ext uri="{D42A27DB-BD31-4B8C-83A1-F6EECF244321}">
                <p14:modId xmlns:p14="http://schemas.microsoft.com/office/powerpoint/2010/main" val="3921148853"/>
              </p:ext>
            </p:extLst>
          </p:nvPr>
        </p:nvGraphicFramePr>
        <p:xfrm>
          <a:off x="1955059" y="1458029"/>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10" name="Content Placeholder 3">
            <a:extLst>
              <a:ext uri="{FF2B5EF4-FFF2-40B4-BE49-F238E27FC236}">
                <a16:creationId xmlns:a16="http://schemas.microsoft.com/office/drawing/2014/main" id="{B1D68437-56BC-4D0F-AE5C-B1A4EF809013}"/>
              </a:ext>
            </a:extLst>
          </p:cNvPr>
          <p:cNvGraphicFramePr>
            <a:graphicFrameLocks/>
          </p:cNvGraphicFramePr>
          <p:nvPr>
            <p:extLst>
              <p:ext uri="{D42A27DB-BD31-4B8C-83A1-F6EECF244321}">
                <p14:modId xmlns:p14="http://schemas.microsoft.com/office/powerpoint/2010/main" val="2114845423"/>
              </p:ext>
            </p:extLst>
          </p:nvPr>
        </p:nvGraphicFramePr>
        <p:xfrm>
          <a:off x="6153152" y="1450500"/>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11" name="Content Placeholder 5">
            <a:extLst>
              <a:ext uri="{FF2B5EF4-FFF2-40B4-BE49-F238E27FC236}">
                <a16:creationId xmlns:a16="http://schemas.microsoft.com/office/drawing/2014/main" id="{A5174B1B-5CF2-4DF9-8A74-34F86E67EECC}"/>
              </a:ext>
            </a:extLst>
          </p:cNvPr>
          <p:cNvSpPr txBox="1">
            <a:spLocks/>
          </p:cNvSpPr>
          <p:nvPr/>
        </p:nvSpPr>
        <p:spPr>
          <a:xfrm>
            <a:off x="6153152" y="2192594"/>
            <a:ext cx="4318716" cy="2975753"/>
          </a:xfrm>
          <a:prstGeom prst="rect">
            <a:avLst/>
          </a:prstGeom>
        </p:spPr>
        <p:txBody>
          <a:bodyPr vert="horz" lIns="91440" tIns="45720" rIns="91440" bIns="45720" rtlCol="0" anchor="b">
            <a:normAutofit fontScale="92500" lnSpcReduction="10000"/>
          </a:bodyPr>
          <a:lstStyle>
            <a:defPPr>
              <a:defRPr lang="en-US"/>
            </a:defPPr>
            <a:lvl1pPr marL="0" algn="r" defTabSz="914400" rtl="0" eaLnBrk="1" latinLnBrk="0" hangingPunct="1">
              <a:defRPr sz="1000" kern="1200">
                <a:solidFill>
                  <a:schemeClr val="tx1">
                    <a:tint val="75000"/>
                  </a:schemeClr>
                </a:solidFill>
                <a:latin typeface="Helvetica LT Std"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lnSpc>
                <a:spcPct val="110000"/>
              </a:lnSpc>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Pros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Easy</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Fast</a:t>
            </a:r>
          </a:p>
          <a:p>
            <a:pPr marL="285750" indent="-285750" algn="l">
              <a:lnSpc>
                <a:spcPct val="70000"/>
              </a:lnSpc>
              <a:spcBef>
                <a:spcPts val="1000"/>
              </a:spcBef>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Cons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Inherently trusts researchers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Could result in wide variations in abstraction</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Requires distinct claims</a:t>
            </a:r>
          </a:p>
          <a:p>
            <a:pPr marL="685800" lvl="1" indent="-228600">
              <a:lnSpc>
                <a:spcPct val="80000"/>
              </a:lnSpc>
              <a:spcBef>
                <a:spcPts val="500"/>
              </a:spcBef>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Opinions differ on identification of negative impact</a:t>
            </a:r>
          </a:p>
          <a:p>
            <a:pPr marL="228600" indent="-228600" algn="l">
              <a:lnSpc>
                <a:spcPct val="80000"/>
              </a:lnSpc>
              <a:spcBef>
                <a:spcPts val="1000"/>
              </a:spcBef>
              <a:buFont typeface="Arial" panose="020B0604020202020204" pitchFamily="34" charset="0"/>
              <a:buChar char="•"/>
            </a:pP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Program Root CNA is using this decision for the new rules</a:t>
            </a:r>
          </a:p>
          <a:p>
            <a:endParaRPr lang="en-US" dirty="0"/>
          </a:p>
        </p:txBody>
      </p:sp>
    </p:spTree>
    <p:extLst>
      <p:ext uri="{BB962C8B-B14F-4D97-AF65-F5344CB8AC3E}">
        <p14:creationId xmlns:p14="http://schemas.microsoft.com/office/powerpoint/2010/main" val="3198138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CNT2.2: Example</a:t>
            </a:r>
          </a:p>
        </p:txBody>
      </p:sp>
      <p:sp>
        <p:nvSpPr>
          <p:cNvPr id="5" name="Slide Number Placeholder 4">
            <a:extLst>
              <a:ext uri="{FF2B5EF4-FFF2-40B4-BE49-F238E27FC236}">
                <a16:creationId xmlns:a16="http://schemas.microsoft.com/office/drawing/2014/main" id="{E3CE8597-6A47-4A7D-A193-35284F12EB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
        <p:nvSpPr>
          <p:cNvPr id="6" name="Text Placeholder 3">
            <a:extLst>
              <a:ext uri="{FF2B5EF4-FFF2-40B4-BE49-F238E27FC236}">
                <a16:creationId xmlns:a16="http://schemas.microsoft.com/office/drawing/2014/main" id="{2A1F9289-E0AA-4388-99D1-AE2205C7596F}"/>
              </a:ext>
            </a:extLst>
          </p:cNvPr>
          <p:cNvSpPr txBox="1">
            <a:spLocks/>
          </p:cNvSpPr>
          <p:nvPr/>
        </p:nvSpPr>
        <p:spPr>
          <a:xfrm>
            <a:off x="2349398" y="2223248"/>
            <a:ext cx="3868340" cy="390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lang="en-US" sz="2000" b="1" kern="1200">
                <a:solidFill>
                  <a:schemeClr val="tx1"/>
                </a:solidFill>
                <a:latin typeface="Helvetica LT Std" pitchFamily="34" charset="0"/>
                <a:ea typeface="Verdana" pitchFamily="34" charset="0"/>
                <a:cs typeface="Verdana" pitchFamily="34" charset="0"/>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lang="en-US" sz="2000" kern="1200">
                <a:solidFill>
                  <a:schemeClr val="tx1"/>
                </a:solidFill>
                <a:latin typeface="Helvetica LT Std" pitchFamily="34" charset="0"/>
                <a:ea typeface="Verdana" pitchFamily="34" charset="0"/>
                <a:cs typeface="Verdana" pitchFamily="34" charset="0"/>
              </a:defRPr>
            </a:lvl2pPr>
            <a:lvl3pPr marL="1143000" indent="-228600" algn="l" defTabSz="914400" rtl="0" eaLnBrk="1" latinLnBrk="0" hangingPunct="1">
              <a:lnSpc>
                <a:spcPct val="90000"/>
              </a:lnSpc>
              <a:spcBef>
                <a:spcPts val="500"/>
              </a:spcBef>
              <a:spcAft>
                <a:spcPts val="600"/>
              </a:spcAft>
              <a:buFont typeface="Arial" panose="020B0604020202020204" pitchFamily="34" charset="0"/>
              <a:buChar char="•"/>
              <a:defRPr lang="en-US" sz="1800" kern="1200">
                <a:solidFill>
                  <a:schemeClr val="tx1"/>
                </a:solidFill>
                <a:latin typeface="Helvetica LT Std" pitchFamily="34" charset="0"/>
                <a:ea typeface="Verdana" pitchFamily="34" charset="0"/>
                <a:cs typeface="Verdana"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u="sng" dirty="0">
                <a:latin typeface="Helvetica LT Std"/>
              </a:rPr>
              <a:t>Security Model</a:t>
            </a:r>
          </a:p>
        </p:txBody>
      </p:sp>
      <p:sp>
        <p:nvSpPr>
          <p:cNvPr id="7" name="Content Placeholder 2">
            <a:extLst>
              <a:ext uri="{FF2B5EF4-FFF2-40B4-BE49-F238E27FC236}">
                <a16:creationId xmlns:a16="http://schemas.microsoft.com/office/drawing/2014/main" id="{5920B51D-66AE-46E6-9696-BB912C8AA243}"/>
              </a:ext>
            </a:extLst>
          </p:cNvPr>
          <p:cNvSpPr txBox="1">
            <a:spLocks/>
          </p:cNvSpPr>
          <p:nvPr/>
        </p:nvSpPr>
        <p:spPr>
          <a:xfrm>
            <a:off x="2349398" y="2720226"/>
            <a:ext cx="3868340" cy="31370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Helvetica LT Std"/>
              </a:rPr>
              <a:t>Regular users should not have access to admin pages except wp-admin/admin-</a:t>
            </a:r>
            <a:r>
              <a:rPr lang="en-US" sz="1500" dirty="0" err="1">
                <a:latin typeface="Helvetica LT Std"/>
              </a:rPr>
              <a:t>ajax.php</a:t>
            </a:r>
            <a:endParaRPr lang="en-US" sz="1500" dirty="0">
              <a:latin typeface="Helvetica LT Std"/>
            </a:endParaRPr>
          </a:p>
          <a:p>
            <a:r>
              <a:rPr lang="en-US" sz="1500" dirty="0">
                <a:latin typeface="Helvetica LT Std"/>
              </a:rPr>
              <a:t>Can administrators inject arbitrary script into pages?</a:t>
            </a:r>
          </a:p>
          <a:p>
            <a:pPr lvl="1"/>
            <a:r>
              <a:rPr lang="en-US" sz="1500" dirty="0">
                <a:latin typeface="Helvetica LT Std"/>
              </a:rPr>
              <a:t>Only if they have the </a:t>
            </a:r>
            <a:r>
              <a:rPr lang="en-US" sz="1500" dirty="0" err="1">
                <a:latin typeface="Helvetica LT Std"/>
              </a:rPr>
              <a:t>unfiltered_html</a:t>
            </a:r>
            <a:r>
              <a:rPr lang="en-US" sz="1500" dirty="0">
                <a:latin typeface="Helvetica LT Std"/>
              </a:rPr>
              <a:t> permission, which they have by default except when WordPress is installed in Multisite mode</a:t>
            </a:r>
          </a:p>
          <a:p>
            <a:r>
              <a:rPr lang="en-US" sz="1500" dirty="0">
                <a:latin typeface="Helvetica LT Std"/>
              </a:rPr>
              <a:t>Assign one or two CVE IDs, depending on the answers to the questions</a:t>
            </a:r>
          </a:p>
        </p:txBody>
      </p:sp>
      <p:sp>
        <p:nvSpPr>
          <p:cNvPr id="8" name="Text Placeholder 4">
            <a:extLst>
              <a:ext uri="{FF2B5EF4-FFF2-40B4-BE49-F238E27FC236}">
                <a16:creationId xmlns:a16="http://schemas.microsoft.com/office/drawing/2014/main" id="{881B5407-1CBA-40BF-971C-CBB302ABD354}"/>
              </a:ext>
            </a:extLst>
          </p:cNvPr>
          <p:cNvSpPr txBox="1">
            <a:spLocks/>
          </p:cNvSpPr>
          <p:nvPr/>
        </p:nvSpPr>
        <p:spPr>
          <a:xfrm>
            <a:off x="6462245" y="2247582"/>
            <a:ext cx="3887391" cy="39052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u="sng" dirty="0">
                <a:latin typeface="Helvetica LT Std"/>
              </a:rPr>
              <a:t>Vulnerability Claim</a:t>
            </a:r>
          </a:p>
        </p:txBody>
      </p:sp>
      <p:sp>
        <p:nvSpPr>
          <p:cNvPr id="10" name="Content Placeholder 2">
            <a:extLst>
              <a:ext uri="{FF2B5EF4-FFF2-40B4-BE49-F238E27FC236}">
                <a16:creationId xmlns:a16="http://schemas.microsoft.com/office/drawing/2014/main" id="{A86CA71B-4EED-4B13-9453-AC03696053EA}"/>
              </a:ext>
            </a:extLst>
          </p:cNvPr>
          <p:cNvSpPr txBox="1">
            <a:spLocks/>
          </p:cNvSpPr>
          <p:nvPr/>
        </p:nvSpPr>
        <p:spPr>
          <a:xfrm>
            <a:off x="952906" y="1513150"/>
            <a:ext cx="10846830" cy="60364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latin typeface="Helvetica LT Std"/>
              </a:rPr>
              <a:t>Stored XSS vulnerability in the admin page of a WordPress module allows unauthenticated attackers to obtain cookies</a:t>
            </a:r>
          </a:p>
        </p:txBody>
      </p:sp>
      <p:sp>
        <p:nvSpPr>
          <p:cNvPr id="11" name="Content Placeholder 5">
            <a:extLst>
              <a:ext uri="{FF2B5EF4-FFF2-40B4-BE49-F238E27FC236}">
                <a16:creationId xmlns:a16="http://schemas.microsoft.com/office/drawing/2014/main" id="{0086CD7C-5DBD-4782-8320-F3CDF9313D4F}"/>
              </a:ext>
            </a:extLst>
          </p:cNvPr>
          <p:cNvSpPr txBox="1">
            <a:spLocks/>
          </p:cNvSpPr>
          <p:nvPr/>
        </p:nvSpPr>
        <p:spPr>
          <a:xfrm>
            <a:off x="6462245" y="2768893"/>
            <a:ext cx="3887391" cy="206550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000" kern="1200">
                <a:solidFill>
                  <a:schemeClr val="tx1">
                    <a:tint val="75000"/>
                  </a:schemeClr>
                </a:solidFill>
                <a:latin typeface="Helvetica LT Std"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spcBef>
                <a:spcPts val="1000"/>
              </a:spcBef>
              <a:buFont typeface="Arial" panose="020B0604020202020204" pitchFamily="34" charset="0"/>
              <a:buChar char="•"/>
            </a:pPr>
            <a:r>
              <a:rPr lang="en-US" sz="1500" b="1" dirty="0">
                <a:solidFill>
                  <a:schemeClr val="tx1"/>
                </a:solidFill>
                <a:latin typeface="Helvetica LT Std"/>
              </a:rPr>
              <a:t>The reporter claims there is a XSS vulnerability (improper/no sanitation)</a:t>
            </a:r>
          </a:p>
          <a:p>
            <a:pPr marL="228600" indent="-228600" algn="l">
              <a:spcBef>
                <a:spcPts val="1000"/>
              </a:spcBef>
              <a:buFont typeface="Arial" panose="020B0604020202020204" pitchFamily="34" charset="0"/>
              <a:buChar char="•"/>
            </a:pPr>
            <a:r>
              <a:rPr lang="en-US" sz="1500" b="1" dirty="0">
                <a:solidFill>
                  <a:schemeClr val="tx1"/>
                </a:solidFill>
                <a:latin typeface="Helvetica LT Std"/>
              </a:rPr>
              <a:t>The reporter says it can be used to obtain cookies</a:t>
            </a:r>
          </a:p>
          <a:p>
            <a:pPr marL="228600" indent="-228600" algn="l">
              <a:spcBef>
                <a:spcPts val="1000"/>
              </a:spcBef>
              <a:buFont typeface="Arial" panose="020B0604020202020204" pitchFamily="34" charset="0"/>
              <a:buChar char="•"/>
            </a:pPr>
            <a:r>
              <a:rPr lang="en-US" sz="1500" b="1" dirty="0">
                <a:solidFill>
                  <a:schemeClr val="tx1"/>
                </a:solidFill>
                <a:latin typeface="Helvetica LT Std"/>
              </a:rPr>
              <a:t>Assign a single CVE ID</a:t>
            </a:r>
          </a:p>
        </p:txBody>
      </p:sp>
    </p:spTree>
    <p:extLst>
      <p:ext uri="{BB962C8B-B14F-4D97-AF65-F5344CB8AC3E}">
        <p14:creationId xmlns:p14="http://schemas.microsoft.com/office/powerpoint/2010/main" val="193562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84" y="274638"/>
            <a:ext cx="9031208" cy="868362"/>
          </a:xfrm>
        </p:spPr>
        <p:txBody>
          <a:bodyPr>
            <a:normAutofit fontScale="90000"/>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2653452" y="2464958"/>
            <a:ext cx="2998899" cy="2426963"/>
          </a:xfrm>
          <a:prstGeom prst="rect">
            <a:avLst/>
          </a:prstGeom>
        </p:spPr>
      </p:pic>
      <p:sp>
        <p:nvSpPr>
          <p:cNvPr id="3" name="Content Placeholder 2"/>
          <p:cNvSpPr>
            <a:spLocks noGrp="1"/>
          </p:cNvSpPr>
          <p:nvPr>
            <p:ph sz="half" idx="2"/>
          </p:nvPr>
        </p:nvSpPr>
        <p:spPr>
          <a:xfrm>
            <a:off x="5821680" y="2464957"/>
            <a:ext cx="4541520" cy="2910716"/>
          </a:xfrm>
        </p:spPr>
        <p:txBody>
          <a:bodyPr/>
          <a:lstStyle/>
          <a:p>
            <a:r>
              <a:rPr lang="en-US" sz="2000" dirty="0"/>
              <a:t>Purpose</a:t>
            </a:r>
          </a:p>
          <a:p>
            <a:pPr lvl="1"/>
            <a:r>
              <a:rPr lang="en-US" sz="2000" dirty="0"/>
              <a:t>Prevent assignments of duplicate/overlapping CVE IDs by ensuring that assignments are made at the same level of abstraction</a:t>
            </a:r>
          </a:p>
          <a:p>
            <a:r>
              <a:rPr lang="en-US" sz="2000" dirty="0"/>
              <a:t>Process</a:t>
            </a:r>
          </a:p>
          <a:p>
            <a:pPr lvl="1"/>
            <a:r>
              <a:rPr lang="en-US" sz="2000" dirty="0"/>
              <a:t>See next slide</a:t>
            </a:r>
          </a:p>
        </p:txBody>
      </p:sp>
      <p:graphicFrame>
        <p:nvGraphicFramePr>
          <p:cNvPr id="5" name="Table 4"/>
          <p:cNvGraphicFramePr>
            <a:graphicFrameLocks noGrp="1"/>
          </p:cNvGraphicFramePr>
          <p:nvPr>
            <p:extLst/>
          </p:nvPr>
        </p:nvGraphicFramePr>
        <p:xfrm>
          <a:off x="2133602" y="1501082"/>
          <a:ext cx="8160912" cy="622994"/>
        </p:xfrm>
        <a:graphic>
          <a:graphicData uri="http://schemas.openxmlformats.org/drawingml/2006/table">
            <a:tbl>
              <a:tblPr firstRow="1" firstCol="1" bandRow="1">
                <a:tableStyleId>{616DA210-FB5B-4158-B5E0-FEB733F419BA}</a:tableStyleId>
              </a:tblPr>
              <a:tblGrid>
                <a:gridCol w="621026">
                  <a:extLst>
                    <a:ext uri="{9D8B030D-6E8A-4147-A177-3AD203B41FA5}">
                      <a16:colId xmlns:a16="http://schemas.microsoft.com/office/drawing/2014/main" val="3916561137"/>
                    </a:ext>
                  </a:extLst>
                </a:gridCol>
                <a:gridCol w="7539886">
                  <a:extLst>
                    <a:ext uri="{9D8B030D-6E8A-4147-A177-3AD203B41FA5}">
                      <a16:colId xmlns:a16="http://schemas.microsoft.com/office/drawing/2014/main" val="3466420301"/>
                    </a:ext>
                  </a:extLst>
                </a:gridCol>
              </a:tblGrid>
              <a:tr h="622994">
                <a:tc>
                  <a:txBody>
                    <a:bodyPr/>
                    <a:lstStyle/>
                    <a:p>
                      <a:pPr marL="0" marR="0">
                        <a:spcBef>
                          <a:spcPts val="0"/>
                        </a:spcBef>
                        <a:spcAft>
                          <a:spcPts val="0"/>
                        </a:spcAft>
                      </a:pPr>
                      <a:r>
                        <a:rPr lang="en-US" sz="1000" dirty="0">
                          <a:effectLst/>
                        </a:rPr>
                        <a:t>   CNT3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868760735"/>
                  </a:ext>
                </a:extLst>
              </a:tr>
            </a:tbl>
          </a:graphicData>
        </a:graphic>
      </p:graphicFrame>
      <p:sp>
        <p:nvSpPr>
          <p:cNvPr id="4" name="Slide Number Placeholder 3">
            <a:extLst>
              <a:ext uri="{FF2B5EF4-FFF2-40B4-BE49-F238E27FC236}">
                <a16:creationId xmlns:a16="http://schemas.microsoft.com/office/drawing/2014/main" id="{EF9F9EA0-2511-4D07-B9D2-9B43B002A8C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2072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a:t>
            </a:r>
            <a:r>
              <a:rPr lang="en-US" altLang="en-US" i="1" dirty="0">
                <a:latin typeface="Helvetica LT Std"/>
              </a:rPr>
              <a:t>purpose</a:t>
            </a:r>
            <a:r>
              <a:rPr lang="en-US" altLang="en-US" dirty="0">
                <a:latin typeface="Helvetica LT Std"/>
              </a:rPr>
              <a:t> and provide the intended </a:t>
            </a:r>
            <a:r>
              <a:rPr lang="en-US" altLang="en-US" i="1" dirty="0">
                <a:latin typeface="Helvetica LT Std"/>
              </a:rPr>
              <a:t>values</a:t>
            </a:r>
            <a:r>
              <a:rPr lang="en-US" altLang="en-US" dirty="0">
                <a:latin typeface="Helvetica LT Std"/>
              </a:rPr>
              <a:t>:</a:t>
            </a:r>
            <a:endParaRPr lang="en-US" altLang="en-US" i="1" dirty="0">
              <a:latin typeface="Helvetica LT Std"/>
            </a:endParaRP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750" dirty="0"/>
          </a:p>
          <a:p>
            <a:pPr lvl="1"/>
            <a:r>
              <a:rPr lang="en-US" altLang="en-US" dirty="0">
                <a:latin typeface="Helvetica LT Std"/>
              </a:rPr>
              <a:t>Value: Stakeholders have confidence that they can refer to a CVE Identifier (CVE ID) and know they are talking about a specific, unique vulnerability regardless of the tool or forum being used</a:t>
            </a:r>
          </a:p>
        </p:txBody>
      </p:sp>
      <p:sp>
        <p:nvSpPr>
          <p:cNvPr id="4" name="Slide Number Placeholder 3">
            <a:extLst>
              <a:ext uri="{FF2B5EF4-FFF2-40B4-BE49-F238E27FC236}">
                <a16:creationId xmlns:a16="http://schemas.microsoft.com/office/drawing/2014/main" id="{1BED44F9-7AF8-49DB-B7DB-2E9FD788111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9699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lnSpcReduction="10000"/>
          </a:bodyPr>
          <a:lstStyle/>
          <a:p>
            <a:r>
              <a:rPr lang="en-US" dirty="0"/>
              <a:t>Shared Codebase</a:t>
            </a:r>
          </a:p>
          <a:p>
            <a:pPr lvl="1"/>
            <a:r>
              <a:rPr lang="en-US" dirty="0"/>
              <a:t>Affects a single product; assign one CVE ID</a:t>
            </a:r>
          </a:p>
          <a:p>
            <a:pPr lvl="1"/>
            <a:r>
              <a:rPr lang="en-US" dirty="0"/>
              <a:t>Affects the same code in multiple products; assign a CVE ID to the shared codebase</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(i.e., all implementations must be vulnerable); assign a single CVE ID</a:t>
            </a:r>
          </a:p>
          <a:p>
            <a:pPr lvl="1"/>
            <a:r>
              <a:rPr lang="en-US" dirty="0"/>
              <a:t>Results from a choice by the implementer (implementer makes a decision to use a vulnerable option instead of a secure one); assign a CVE ID to each affected codebase/product</a:t>
            </a:r>
          </a:p>
          <a:p>
            <a:pPr lvl="1"/>
            <a:r>
              <a:rPr lang="en-US" dirty="0"/>
              <a:t>Not sure; assign a CVE ID to each affected codebase</a:t>
            </a:r>
          </a:p>
          <a:p>
            <a:endParaRPr lang="en-US" dirty="0"/>
          </a:p>
        </p:txBody>
      </p:sp>
      <p:sp>
        <p:nvSpPr>
          <p:cNvPr id="4" name="Slide Number Placeholder 3">
            <a:extLst>
              <a:ext uri="{FF2B5EF4-FFF2-40B4-BE49-F238E27FC236}">
                <a16:creationId xmlns:a16="http://schemas.microsoft.com/office/drawing/2014/main" id="{F46CE699-C3B9-46B4-B0A5-C91116F878A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72742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TLS 1.2 allows for the use of MD5, SHA-1, SHA-224, SHA-256, SHA-384, and SHA-512 for hashing signatures</a:t>
            </a:r>
          </a:p>
          <a:p>
            <a:pPr lvl="1"/>
            <a:r>
              <a:rPr lang="en-US" dirty="0"/>
              <a:t>If a product uses TLS 1.2 and supports MD5 for the signature hashing algorithm, an attacker can use SLOTH to impersonate a client</a:t>
            </a:r>
          </a:p>
          <a:p>
            <a:r>
              <a:rPr lang="en-US" dirty="0"/>
              <a:t>Should this be considered a problem in the protocol or the implementations of the products?</a:t>
            </a:r>
          </a:p>
          <a:p>
            <a:endParaRPr lang="en-US" dirty="0"/>
          </a:p>
        </p:txBody>
      </p:sp>
      <p:sp>
        <p:nvSpPr>
          <p:cNvPr id="4" name="Slide Number Placeholder 3">
            <a:extLst>
              <a:ext uri="{FF2B5EF4-FFF2-40B4-BE49-F238E27FC236}">
                <a16:creationId xmlns:a16="http://schemas.microsoft.com/office/drawing/2014/main" id="{E8EF2103-85BD-4950-BED7-932F54A30FE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4925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Inclusion Decisions</a:t>
            </a:r>
          </a:p>
        </p:txBody>
      </p:sp>
      <p:sp>
        <p:nvSpPr>
          <p:cNvPr id="2" name="Slide Number Placeholder 1">
            <a:extLst>
              <a:ext uri="{FF2B5EF4-FFF2-40B4-BE49-F238E27FC236}">
                <a16:creationId xmlns:a16="http://schemas.microsoft.com/office/drawing/2014/main" id="{87A50076-951F-40DE-84EB-838A2885DFC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18433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28750974"/>
              </p:ext>
            </p:extLst>
          </p:nvPr>
        </p:nvGraphicFramePr>
        <p:xfrm>
          <a:off x="1622066" y="1431234"/>
          <a:ext cx="9576255" cy="445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F26A2C54-464F-49D5-9141-A67F6CD1E7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09003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30" y="304509"/>
            <a:ext cx="6996545" cy="868362"/>
          </a:xfrm>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2133603" y="2398599"/>
            <a:ext cx="3556271" cy="2582566"/>
          </a:xfrm>
          <a:prstGeom prst="rect">
            <a:avLst/>
          </a:prstGeom>
        </p:spPr>
      </p:pic>
      <p:graphicFrame>
        <p:nvGraphicFramePr>
          <p:cNvPr id="5" name="Table 4"/>
          <p:cNvGraphicFramePr>
            <a:graphicFrameLocks noGrp="1"/>
          </p:cNvGraphicFramePr>
          <p:nvPr>
            <p:extLst/>
          </p:nvPr>
        </p:nvGraphicFramePr>
        <p:xfrm>
          <a:off x="2133604" y="1387891"/>
          <a:ext cx="8229601" cy="545684"/>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744225160"/>
                    </a:ext>
                  </a:extLst>
                </a:gridCol>
                <a:gridCol w="7720760">
                  <a:extLst>
                    <a:ext uri="{9D8B030D-6E8A-4147-A177-3AD203B41FA5}">
                      <a16:colId xmlns:a16="http://schemas.microsoft.com/office/drawing/2014/main" val="118809380"/>
                    </a:ext>
                  </a:extLst>
                </a:gridCol>
              </a:tblGrid>
              <a:tr h="545684">
                <a:tc>
                  <a:txBody>
                    <a:bodyPr/>
                    <a:lstStyle/>
                    <a:p>
                      <a:pPr marL="0" marR="0">
                        <a:spcBef>
                          <a:spcPts val="0"/>
                        </a:spcBef>
                        <a:spcAft>
                          <a:spcPts val="0"/>
                        </a:spcAft>
                      </a:pPr>
                      <a:r>
                        <a:rPr lang="en-US" sz="1000" dirty="0">
                          <a:effectLst/>
                        </a:rPr>
                        <a:t>   INC1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 Scope of Authority: Does the vulnerability report fall into the scope of authority for the CNA. CNAs can only assign CVE IDs to vulnerabilities that are within their scope of authority as defined by their Root CNA.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5821420" y="2376684"/>
            <a:ext cx="4541785" cy="3118292"/>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Reduce duplicate assignments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those with the greatest amount of relevant information are making the assignments</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which product is affected (CNT3)</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Identify CNA with most appropriate scope for vulnerability</a:t>
            </a:r>
          </a:p>
        </p:txBody>
      </p:sp>
      <p:sp>
        <p:nvSpPr>
          <p:cNvPr id="3" name="Slide Number Placeholder 2">
            <a:extLst>
              <a:ext uri="{FF2B5EF4-FFF2-40B4-BE49-F238E27FC236}">
                <a16:creationId xmlns:a16="http://schemas.microsoft.com/office/drawing/2014/main" id="{BB75B625-2440-41E4-810A-33B280572A4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3458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9" y="274638"/>
            <a:ext cx="9245614" cy="868362"/>
          </a:xfrm>
        </p:spPr>
        <p:txBody>
          <a:bodyPr>
            <a:normAutofit fontScale="90000"/>
          </a:bodyPr>
          <a:lstStyle/>
          <a:p>
            <a:r>
              <a:rPr lang="en-US" dirty="0"/>
              <a:t>INC1: Identify CNA with Most Appropriate Scope</a:t>
            </a:r>
          </a:p>
        </p:txBody>
      </p:sp>
      <p:sp>
        <p:nvSpPr>
          <p:cNvPr id="3" name="Content Placeholder 2"/>
          <p:cNvSpPr>
            <a:spLocks noGrp="1"/>
          </p:cNvSpPr>
          <p:nvPr>
            <p:ph idx="1"/>
          </p:nvPr>
        </p:nvSpPr>
        <p:spPr>
          <a:xfrm>
            <a:off x="930303" y="1447801"/>
            <a:ext cx="10929039" cy="4589745"/>
          </a:xfrm>
        </p:spPr>
        <p:txBody>
          <a:bodyPr>
            <a:normAutofit fontScale="85000" lnSpcReduction="20000"/>
          </a:bodyPr>
          <a:lstStyle/>
          <a:p>
            <a:pPr>
              <a:lnSpc>
                <a:spcPct val="120000"/>
              </a:lnSpc>
              <a:spcAft>
                <a:spcPts val="800"/>
              </a:spcAft>
              <a:buClr>
                <a:srgbClr val="005B94"/>
              </a:buClr>
            </a:pPr>
            <a:r>
              <a:rPr lang="en-US" dirty="0">
                <a:solidFill>
                  <a:prstClr val="black"/>
                </a:solidFill>
              </a:rPr>
              <a:t>The scopes of the CNAs are defined at </a:t>
            </a:r>
            <a:r>
              <a:rPr lang="en-US" dirty="0">
                <a:solidFill>
                  <a:prstClr val="black"/>
                </a:solidFill>
                <a:hlinkClick r:id="rId2"/>
              </a:rPr>
              <a:t>https://cve.mitre.org/cve/request_id.html#cna_coverage.html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i.e., not all CNAs define which of their products have reached the end of support</a:t>
            </a:r>
          </a:p>
          <a:p>
            <a:pPr lvl="1">
              <a:buClr>
                <a:srgbClr val="005B94"/>
              </a:buClr>
            </a:pPr>
            <a:r>
              <a:rPr lang="en-US" dirty="0">
                <a:solidFill>
                  <a:prstClr val="black"/>
                </a:solidFill>
              </a:rPr>
              <a:t>Program Root CNA is working with the CNAs to make the scope definitions as accurate as possible</a:t>
            </a:r>
          </a:p>
          <a:p>
            <a:pPr lvl="0">
              <a:buClr>
                <a:srgbClr val="005B94"/>
              </a:buClr>
            </a:pPr>
            <a:r>
              <a:rPr lang="en-US" dirty="0">
                <a:solidFill>
                  <a:prstClr val="black"/>
                </a:solidFill>
              </a:rPr>
              <a:t>If a product is explicitly within another CNA’s scope,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when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 not a CNA)</a:t>
            </a:r>
          </a:p>
          <a:p>
            <a:pPr lvl="1"/>
            <a:r>
              <a:rPr lang="en-US" dirty="0"/>
              <a:t>If there is a disagreement between the CNAs as to whether an issue is a vulnerability, assign a CVE ID and note the disagreement in the description</a:t>
            </a:r>
          </a:p>
          <a:p>
            <a:pPr lvl="1"/>
            <a:r>
              <a:rPr lang="en-US" dirty="0"/>
              <a:t>If uncertain what to do, contact parent CNA</a:t>
            </a:r>
          </a:p>
        </p:txBody>
      </p:sp>
      <p:sp>
        <p:nvSpPr>
          <p:cNvPr id="4" name="Slide Number Placeholder 3">
            <a:extLst>
              <a:ext uri="{FF2B5EF4-FFF2-40B4-BE49-F238E27FC236}">
                <a16:creationId xmlns:a16="http://schemas.microsoft.com/office/drawing/2014/main" id="{0C6CF5F5-7EA5-4939-8C18-579AF5613D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7833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 (Red Hat, Canonical, Debian, SUSE)</a:t>
            </a:r>
          </a:p>
          <a:p>
            <a:r>
              <a:rPr lang="en-US" dirty="0"/>
              <a:t>Oracle and IBM versions of Java</a:t>
            </a:r>
          </a:p>
        </p:txBody>
      </p:sp>
      <p:sp>
        <p:nvSpPr>
          <p:cNvPr id="4" name="Slide Number Placeholder 3">
            <a:extLst>
              <a:ext uri="{FF2B5EF4-FFF2-40B4-BE49-F238E27FC236}">
                <a16:creationId xmlns:a16="http://schemas.microsoft.com/office/drawing/2014/main" id="{95CB250F-2FD2-47A4-893C-A49C41DC6D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1593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nvPr>
        </p:nvGraphicFramePr>
        <p:xfrm>
          <a:off x="2133600" y="1363998"/>
          <a:ext cx="8229600" cy="617203"/>
        </p:xfrm>
        <a:graphic>
          <a:graphicData uri="http://schemas.openxmlformats.org/drawingml/2006/table">
            <a:tbl>
              <a:tblPr firstRow="1" firstCol="1" bandRow="1">
                <a:tableStyleId>{616DA210-FB5B-4158-B5E0-FEB733F419BA}</a:tableStyleId>
              </a:tblPr>
              <a:tblGrid>
                <a:gridCol w="486169">
                  <a:extLst>
                    <a:ext uri="{9D8B030D-6E8A-4147-A177-3AD203B41FA5}">
                      <a16:colId xmlns:a16="http://schemas.microsoft.com/office/drawing/2014/main" val="4281071920"/>
                    </a:ext>
                  </a:extLst>
                </a:gridCol>
                <a:gridCol w="7743431">
                  <a:extLst>
                    <a:ext uri="{9D8B030D-6E8A-4147-A177-3AD203B41FA5}">
                      <a16:colId xmlns:a16="http://schemas.microsoft.com/office/drawing/2014/main" val="3248880478"/>
                    </a:ext>
                  </a:extLst>
                </a:gridCol>
              </a:tblGrid>
              <a:tr h="617203">
                <a:tc>
                  <a:txBody>
                    <a:bodyPr/>
                    <a:lstStyle/>
                    <a:p>
                      <a:pPr marL="0" marR="0">
                        <a:spcBef>
                          <a:spcPts val="0"/>
                        </a:spcBef>
                        <a:spcAft>
                          <a:spcPts val="0"/>
                        </a:spcAft>
                      </a:pPr>
                      <a:r>
                        <a:rPr lang="en-US" sz="1000" dirty="0">
                          <a:effectLst/>
                        </a:rPr>
                        <a:t>  INC2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5879784" y="2349711"/>
            <a:ext cx="4483419" cy="3222419"/>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CVE ID is usable by the community</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vulnerability is public</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it is, determine if public information meets information requirements defined in Appendix B of </a:t>
            </a:r>
            <a:r>
              <a:rPr lang="en-US" sz="1500" b="1" i="1" dirty="0">
                <a:solidFill>
                  <a:prstClr val="black"/>
                </a:solidFill>
                <a:latin typeface="Arial" pitchFamily="34" charset="0"/>
                <a:cs typeface="Arial" pitchFamily="34" charset="0"/>
              </a:rPr>
              <a:t>CNA Rules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not already public, determine if the required information will be made public</a:t>
            </a:r>
          </a:p>
        </p:txBody>
      </p:sp>
      <p:pic>
        <p:nvPicPr>
          <p:cNvPr id="3" name="Picture 2"/>
          <p:cNvPicPr>
            <a:picLocks noChangeAspect="1"/>
          </p:cNvPicPr>
          <p:nvPr/>
        </p:nvPicPr>
        <p:blipFill>
          <a:blip r:embed="rId2"/>
          <a:stretch>
            <a:fillRect/>
          </a:stretch>
        </p:blipFill>
        <p:spPr>
          <a:xfrm>
            <a:off x="2133600" y="2349709"/>
            <a:ext cx="3521590" cy="2534795"/>
          </a:xfrm>
          <a:prstGeom prst="rect">
            <a:avLst/>
          </a:prstGeom>
        </p:spPr>
      </p:pic>
      <p:sp>
        <p:nvSpPr>
          <p:cNvPr id="5" name="Slide Number Placeholder 4">
            <a:extLst>
              <a:ext uri="{FF2B5EF4-FFF2-40B4-BE49-F238E27FC236}">
                <a16:creationId xmlns:a16="http://schemas.microsoft.com/office/drawing/2014/main" id="{4CC816C5-4B4F-4910-8530-188D4B913F2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15588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643" y="274638"/>
            <a:ext cx="8808123" cy="868362"/>
          </a:xfrm>
        </p:spPr>
        <p:txBody>
          <a:bodyPr>
            <a:normAutofit fontScale="90000"/>
          </a:bodyPr>
          <a:lstStyle/>
          <a:p>
            <a:r>
              <a:rPr lang="en-US" dirty="0"/>
              <a:t>INC2: Determine if Vulnerability Is Public (1 of 2)</a:t>
            </a:r>
          </a:p>
        </p:txBody>
      </p:sp>
      <p:sp>
        <p:nvSpPr>
          <p:cNvPr id="3" name="Content Placeholder 2"/>
          <p:cNvSpPr>
            <a:spLocks noGrp="1"/>
          </p:cNvSpPr>
          <p:nvPr>
            <p:ph idx="1"/>
          </p:nvPr>
        </p:nvSpPr>
        <p:spPr/>
        <p:txBody>
          <a:bodyPr>
            <a:normAutofit fontScale="92500" lnSpcReduction="10000"/>
          </a:bodyPr>
          <a:lstStyle/>
          <a:p>
            <a:r>
              <a:rPr lang="en-US" dirty="0"/>
              <a:t>For a vulnerability to be considered public, it must meet the following conditions:</a:t>
            </a:r>
          </a:p>
          <a:p>
            <a:pPr lvl="1"/>
            <a:r>
              <a:rPr lang="en-US" dirty="0"/>
              <a:t>Must have a URL</a:t>
            </a:r>
          </a:p>
          <a:p>
            <a:pPr lvl="1"/>
            <a:r>
              <a:rPr lang="en-US" dirty="0"/>
              <a:t>The Terms must allow ability to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 be no other restrictions</a:t>
            </a:r>
          </a:p>
          <a:p>
            <a:r>
              <a:rPr lang="en-US" dirty="0"/>
              <a:t>Advisories that require payment to access are not considered public</a:t>
            </a:r>
          </a:p>
          <a:p>
            <a:pPr lvl="1"/>
            <a:r>
              <a:rPr lang="en-US" dirty="0"/>
              <a:t>If there is a public advisory with the minimum required details and other details require payment to access, then the vulnerability is considered public</a:t>
            </a:r>
          </a:p>
          <a:p>
            <a:endParaRPr lang="en-US" dirty="0"/>
          </a:p>
        </p:txBody>
      </p:sp>
      <p:sp>
        <p:nvSpPr>
          <p:cNvPr id="4" name="Slide Number Placeholder 3">
            <a:extLst>
              <a:ext uri="{FF2B5EF4-FFF2-40B4-BE49-F238E27FC236}">
                <a16:creationId xmlns:a16="http://schemas.microsoft.com/office/drawing/2014/main" id="{6120B81E-16B2-4DFB-A199-8859AC80061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0475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1" y="274638"/>
            <a:ext cx="9165315" cy="868362"/>
          </a:xfrm>
        </p:spPr>
        <p:txBody>
          <a:bodyPr>
            <a:normAutofit fontScale="90000"/>
          </a:bodyPr>
          <a:lstStyle/>
          <a:p>
            <a:r>
              <a:rPr lang="en-US" dirty="0"/>
              <a:t>INC2: Determine if Vulnerability Is Public (2 of 2)</a:t>
            </a:r>
          </a:p>
        </p:txBody>
      </p:sp>
      <p:sp>
        <p:nvSpPr>
          <p:cNvPr id="3" name="Content Placeholder 2"/>
          <p:cNvSpPr>
            <a:spLocks noGrp="1"/>
          </p:cNvSpPr>
          <p:nvPr>
            <p:ph idx="1"/>
          </p:nvPr>
        </p:nvSpPr>
        <p:spPr>
          <a:xfrm>
            <a:off x="858741" y="1447801"/>
            <a:ext cx="11000601" cy="4589745"/>
          </a:xfrm>
        </p:spPr>
        <p:txBody>
          <a:bodyPr/>
          <a:lstStyle/>
          <a:p>
            <a:r>
              <a:rPr lang="en-US" dirty="0"/>
              <a:t>Patches are not considered public</a:t>
            </a:r>
          </a:p>
          <a:p>
            <a:pPr lvl="1"/>
            <a:r>
              <a:rPr lang="en-US" dirty="0"/>
              <a:t>They do not meet the URL and information requirements</a:t>
            </a:r>
          </a:p>
          <a:p>
            <a:pPr lvl="1"/>
            <a:r>
              <a:rPr lang="en-US" dirty="0"/>
              <a:t>Exception: Public open source commits (in some cases)</a:t>
            </a:r>
          </a:p>
          <a:p>
            <a:r>
              <a:rPr lang="en-US" dirty="0"/>
              <a:t>If a researcher wishes to make a vulnerability public, it is best practice for the CNA to assign a CVE ID</a:t>
            </a:r>
          </a:p>
          <a:p>
            <a:pPr lvl="1"/>
            <a:r>
              <a:rPr lang="en-US" dirty="0"/>
              <a:t>If CNA does not assign a CVE ID and the researcher publishes the vulnerability, the CNA’s Root CNA may choose to assign on their own</a:t>
            </a:r>
          </a:p>
          <a:p>
            <a:pPr marL="0" indent="0">
              <a:buNone/>
            </a:pPr>
            <a:endParaRPr lang="en-US" dirty="0"/>
          </a:p>
        </p:txBody>
      </p:sp>
      <p:sp>
        <p:nvSpPr>
          <p:cNvPr id="4" name="Slide Number Placeholder 3">
            <a:extLst>
              <a:ext uri="{FF2B5EF4-FFF2-40B4-BE49-F238E27FC236}">
                <a16:creationId xmlns:a16="http://schemas.microsoft.com/office/drawing/2014/main" id="{6C14E09A-E194-42E7-816D-292C6E8E284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3354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a:xfrm>
            <a:off x="1572701" y="2586678"/>
            <a:ext cx="9046597" cy="1803399"/>
          </a:xfrm>
        </p:spPr>
        <p:txBody>
          <a:bodyPr/>
          <a:lstStyle/>
          <a:p>
            <a:r>
              <a:rPr lang="en-US" dirty="0"/>
              <a:t>Is There an Established Method to Count Vulnerabilities?</a:t>
            </a:r>
          </a:p>
        </p:txBody>
      </p:sp>
      <p:sp>
        <p:nvSpPr>
          <p:cNvPr id="2" name="Slide Number Placeholder 1">
            <a:extLst>
              <a:ext uri="{FF2B5EF4-FFF2-40B4-BE49-F238E27FC236}">
                <a16:creationId xmlns:a16="http://schemas.microsoft.com/office/drawing/2014/main" id="{A4072CF0-BE91-4F17-A5CD-D84909F9561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528230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nvPr>
        </p:nvGraphicFramePr>
        <p:xfrm>
          <a:off x="2133601" y="1365210"/>
          <a:ext cx="8229601" cy="730290"/>
        </p:xfrm>
        <a:graphic>
          <a:graphicData uri="http://schemas.openxmlformats.org/drawingml/2006/table">
            <a:tbl>
              <a:tblPr firstRow="1" firstCol="1" bandRow="1">
                <a:tableStyleId>{616DA210-FB5B-4158-B5E0-FEB733F419BA}</a:tableStyleId>
              </a:tblPr>
              <a:tblGrid>
                <a:gridCol w="554183">
                  <a:extLst>
                    <a:ext uri="{9D8B030D-6E8A-4147-A177-3AD203B41FA5}">
                      <a16:colId xmlns:a16="http://schemas.microsoft.com/office/drawing/2014/main" val="2153880092"/>
                    </a:ext>
                  </a:extLst>
                </a:gridCol>
                <a:gridCol w="7675418">
                  <a:extLst>
                    <a:ext uri="{9D8B030D-6E8A-4147-A177-3AD203B41FA5}">
                      <a16:colId xmlns:a16="http://schemas.microsoft.com/office/drawing/2014/main" val="2067566818"/>
                    </a:ext>
                  </a:extLst>
                </a:gridCol>
              </a:tblGrid>
              <a:tr h="730290">
                <a:tc>
                  <a:txBody>
                    <a:bodyPr/>
                    <a:lstStyle/>
                    <a:p>
                      <a:pPr marL="0" marR="0">
                        <a:spcBef>
                          <a:spcPts val="0"/>
                        </a:spcBef>
                        <a:spcAft>
                          <a:spcPts val="0"/>
                        </a:spcAft>
                      </a:pPr>
                      <a:r>
                        <a:rPr lang="en-US" sz="1000" dirty="0">
                          <a:effectLst/>
                        </a:rPr>
                        <a:t>   INC3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Installable/Customer-Controlled Software: Is the vulnerability site-specific? Is it only in an online service (software-as-a-service), on a specific website, or only offered through hosting solutions that are under the full control of the vendor? CVE IDs are assigned to products that are customer-controlled or customer-installable.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5908967" y="2611277"/>
            <a:ext cx="4454236" cy="2969425"/>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that CVE IDs are only assigned to vulnerabilities users care about</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the end user of the product can take an action to mitigate the vulnerability</a:t>
            </a:r>
          </a:p>
          <a:p>
            <a:endParaRPr lang="en-US" sz="1350" dirty="0"/>
          </a:p>
          <a:p>
            <a:endParaRPr lang="en-US" sz="1350" dirty="0"/>
          </a:p>
          <a:p>
            <a:endParaRPr lang="en-US" sz="1350" dirty="0"/>
          </a:p>
        </p:txBody>
      </p:sp>
      <p:pic>
        <p:nvPicPr>
          <p:cNvPr id="3" name="Picture 2"/>
          <p:cNvPicPr>
            <a:picLocks noChangeAspect="1"/>
          </p:cNvPicPr>
          <p:nvPr/>
        </p:nvPicPr>
        <p:blipFill>
          <a:blip r:embed="rId2"/>
          <a:stretch>
            <a:fillRect/>
          </a:stretch>
        </p:blipFill>
        <p:spPr>
          <a:xfrm>
            <a:off x="2381250" y="2317710"/>
            <a:ext cx="2928836" cy="3010284"/>
          </a:xfrm>
          <a:prstGeom prst="rect">
            <a:avLst/>
          </a:prstGeom>
        </p:spPr>
      </p:pic>
      <p:sp>
        <p:nvSpPr>
          <p:cNvPr id="5" name="Slide Number Placeholder 4">
            <a:extLst>
              <a:ext uri="{FF2B5EF4-FFF2-40B4-BE49-F238E27FC236}">
                <a16:creationId xmlns:a16="http://schemas.microsoft.com/office/drawing/2014/main" id="{4227084F-86B0-483A-8D2E-5C7C7F3FBEC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695883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Exclusions </a:t>
            </a:r>
          </a:p>
        </p:txBody>
      </p:sp>
      <p:sp>
        <p:nvSpPr>
          <p:cNvPr id="3" name="Content Placeholder 2"/>
          <p:cNvSpPr>
            <a:spLocks noGrp="1"/>
          </p:cNvSpPr>
          <p:nvPr>
            <p:ph idx="1"/>
          </p:nvPr>
        </p:nvSpPr>
        <p:spPr>
          <a:xfrm>
            <a:off x="812800" y="1447801"/>
            <a:ext cx="11046541" cy="4589745"/>
          </a:xfrm>
        </p:spPr>
        <p:txBody>
          <a:bodyPr/>
          <a:lstStyle/>
          <a:p>
            <a:r>
              <a:rPr lang="en-US" dirty="0"/>
              <a:t>INC3 does not include:</a:t>
            </a:r>
          </a:p>
          <a:p>
            <a:pPr lvl="1"/>
            <a:r>
              <a:rPr lang="en-US" dirty="0"/>
              <a:t>Software-as-a-Service (SaaS)</a:t>
            </a:r>
          </a:p>
          <a:p>
            <a:pPr lvl="2"/>
            <a:r>
              <a:rPr lang="en-US" dirty="0"/>
              <a:t>Vulnerabilities in an installed thin client would still get assigned CVE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
        <p:nvSpPr>
          <p:cNvPr id="4" name="Slide Number Placeholder 3">
            <a:extLst>
              <a:ext uri="{FF2B5EF4-FFF2-40B4-BE49-F238E27FC236}">
                <a16:creationId xmlns:a16="http://schemas.microsoft.com/office/drawing/2014/main" id="{DC92514F-DE5A-4C49-851E-45551479EE3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82088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nvPr>
        </p:nvGraphicFramePr>
        <p:xfrm>
          <a:off x="2133601" y="1432303"/>
          <a:ext cx="8229601" cy="710823"/>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1928582382"/>
                    </a:ext>
                  </a:extLst>
                </a:gridCol>
                <a:gridCol w="7720760">
                  <a:extLst>
                    <a:ext uri="{9D8B030D-6E8A-4147-A177-3AD203B41FA5}">
                      <a16:colId xmlns:a16="http://schemas.microsoft.com/office/drawing/2014/main" val="2644293710"/>
                    </a:ext>
                  </a:extLst>
                </a:gridCol>
              </a:tblGrid>
              <a:tr h="710823">
                <a:tc>
                  <a:txBody>
                    <a:bodyPr/>
                    <a:lstStyle/>
                    <a:p>
                      <a:pPr marL="0" marR="0">
                        <a:spcBef>
                          <a:spcPts val="0"/>
                        </a:spcBef>
                        <a:spcAft>
                          <a:spcPts val="0"/>
                        </a:spcAft>
                      </a:pPr>
                      <a:r>
                        <a:rPr lang="en-US" sz="1000" dirty="0">
                          <a:effectLst/>
                        </a:rPr>
                        <a:t>   INC4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5352330" y="2466036"/>
            <a:ext cx="5010874" cy="3211887"/>
          </a:xfrm>
        </p:spPr>
        <p:txBody>
          <a:bodyPr>
            <a:normAutofit fontScale="92500" lnSpcReduction="10000"/>
          </a:bodyPr>
          <a:lstStyle/>
          <a:p>
            <a:pPr lvl="0">
              <a:buClr>
                <a:srgbClr val="005B94"/>
              </a:buClr>
            </a:pPr>
            <a:r>
              <a:rPr lang="en-US" sz="2200" dirty="0">
                <a:solidFill>
                  <a:prstClr val="black"/>
                </a:solidFill>
                <a:latin typeface="Helvetica LT Std"/>
              </a:rPr>
              <a:t>Purpose</a:t>
            </a:r>
          </a:p>
          <a:p>
            <a:pPr marL="685782" lvl="1" indent="-342900">
              <a:buClr>
                <a:srgbClr val="005B94"/>
              </a:buClr>
              <a:buSzPct val="120000"/>
            </a:pPr>
            <a:r>
              <a:rPr lang="en-US" sz="2200" b="1" dirty="0">
                <a:solidFill>
                  <a:prstClr val="black"/>
                </a:solidFill>
                <a:latin typeface="Helvetica LT Std"/>
              </a:rPr>
              <a:t>Ensure that CVE IDs are only assigned to vulnerabilities users care about</a:t>
            </a:r>
          </a:p>
          <a:p>
            <a:r>
              <a:rPr lang="en-US" sz="2200" dirty="0">
                <a:latin typeface="Helvetica LT Std"/>
              </a:rPr>
              <a:t>Process</a:t>
            </a:r>
          </a:p>
          <a:p>
            <a:pPr lvl="1"/>
            <a:r>
              <a:rPr lang="en-US" sz="2200" dirty="0">
                <a:latin typeface="Helvetica LT Std"/>
              </a:rPr>
              <a:t>Determine if the vulnerability is in software</a:t>
            </a:r>
          </a:p>
          <a:p>
            <a:pPr lvl="1"/>
            <a:r>
              <a:rPr lang="en-US" sz="2200" dirty="0">
                <a:latin typeface="Helvetica LT Std"/>
              </a:rPr>
              <a:t>Determine if the software was meant to be publicly distributed</a:t>
            </a:r>
          </a:p>
          <a:p>
            <a:pPr lvl="1"/>
            <a:r>
              <a:rPr lang="en-US" sz="2200" dirty="0">
                <a:latin typeface="Helvetica LT Std"/>
              </a:rPr>
              <a:t>Determine if the software was meant to be distributed legally</a:t>
            </a:r>
          </a:p>
          <a:p>
            <a:endParaRPr lang="en-US" dirty="0"/>
          </a:p>
        </p:txBody>
      </p:sp>
      <p:pic>
        <p:nvPicPr>
          <p:cNvPr id="3" name="Picture 2"/>
          <p:cNvPicPr>
            <a:picLocks noChangeAspect="1"/>
          </p:cNvPicPr>
          <p:nvPr/>
        </p:nvPicPr>
        <p:blipFill>
          <a:blip r:embed="rId3"/>
          <a:stretch>
            <a:fillRect/>
          </a:stretch>
        </p:blipFill>
        <p:spPr>
          <a:xfrm>
            <a:off x="2133603" y="2466036"/>
            <a:ext cx="2914245" cy="3211887"/>
          </a:xfrm>
          <a:prstGeom prst="rect">
            <a:avLst/>
          </a:prstGeom>
        </p:spPr>
      </p:pic>
      <p:sp>
        <p:nvSpPr>
          <p:cNvPr id="5" name="Slide Number Placeholder 4">
            <a:extLst>
              <a:ext uri="{FF2B5EF4-FFF2-40B4-BE49-F238E27FC236}">
                <a16:creationId xmlns:a16="http://schemas.microsoft.com/office/drawing/2014/main" id="{8BA732FB-5D81-43FB-B1D3-860AF330472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6231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Exclusions</a:t>
            </a:r>
          </a:p>
        </p:txBody>
      </p:sp>
      <p:sp>
        <p:nvSpPr>
          <p:cNvPr id="6" name="Content Placeholder 5"/>
          <p:cNvSpPr>
            <a:spLocks noGrp="1"/>
          </p:cNvSpPr>
          <p:nvPr>
            <p:ph idx="1"/>
          </p:nvPr>
        </p:nvSpPr>
        <p:spPr>
          <a:xfrm>
            <a:off x="812800" y="1447801"/>
            <a:ext cx="11046542" cy="4589745"/>
          </a:xfrm>
        </p:spPr>
        <p:txBody>
          <a:bodyPr/>
          <a:lstStyle/>
          <a:p>
            <a:pPr lvl="0">
              <a:buClr>
                <a:srgbClr val="005B94"/>
              </a:buClr>
            </a:pPr>
            <a:r>
              <a:rPr lang="en-US" dirty="0">
                <a:solidFill>
                  <a:prstClr val="black"/>
                </a:solidFill>
              </a:rPr>
              <a:t>INC4 does not include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
        <p:nvSpPr>
          <p:cNvPr id="2" name="Slide Number Placeholder 1">
            <a:extLst>
              <a:ext uri="{FF2B5EF4-FFF2-40B4-BE49-F238E27FC236}">
                <a16:creationId xmlns:a16="http://schemas.microsoft.com/office/drawing/2014/main" id="{439FFFDE-BE91-4AC7-B3E6-5E936AF80B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865142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nvPr>
        </p:nvGraphicFramePr>
        <p:xfrm>
          <a:off x="2133601" y="1482327"/>
          <a:ext cx="8229601" cy="451248"/>
        </p:xfrm>
        <a:graphic>
          <a:graphicData uri="http://schemas.openxmlformats.org/drawingml/2006/table">
            <a:tbl>
              <a:tblPr firstRow="1" firstCol="1" bandRow="1">
                <a:tableStyleId>{616DA210-FB5B-4158-B5E0-FEB733F419BA}</a:tableStyleId>
              </a:tblPr>
              <a:tblGrid>
                <a:gridCol w="478613">
                  <a:extLst>
                    <a:ext uri="{9D8B030D-6E8A-4147-A177-3AD203B41FA5}">
                      <a16:colId xmlns:a16="http://schemas.microsoft.com/office/drawing/2014/main" val="2607264283"/>
                    </a:ext>
                  </a:extLst>
                </a:gridCol>
                <a:gridCol w="7750988">
                  <a:extLst>
                    <a:ext uri="{9D8B030D-6E8A-4147-A177-3AD203B41FA5}">
                      <a16:colId xmlns:a16="http://schemas.microsoft.com/office/drawing/2014/main" val="4094919461"/>
                    </a:ext>
                  </a:extLst>
                </a:gridCol>
              </a:tblGrid>
              <a:tr h="451248">
                <a:tc>
                  <a:txBody>
                    <a:bodyPr/>
                    <a:lstStyle/>
                    <a:p>
                      <a:pPr marL="0" marR="0">
                        <a:spcBef>
                          <a:spcPts val="0"/>
                        </a:spcBef>
                        <a:spcAft>
                          <a:spcPts val="0"/>
                        </a:spcAft>
                      </a:pPr>
                      <a:r>
                        <a:rPr lang="en-US" sz="1000" dirty="0">
                          <a:effectLst/>
                        </a:rPr>
                        <a:t>  INC5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Duplicate: Has the vulnerability already been assigned a CVE ID by you or does it already exist in the CVE List?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6153912" y="2272902"/>
            <a:ext cx="4514088" cy="3085658"/>
          </a:xfrm>
        </p:spPr>
        <p:txBody>
          <a:bodyPr/>
          <a:lstStyle/>
          <a:p>
            <a:r>
              <a:rPr lang="en-US" sz="2000" dirty="0">
                <a:latin typeface="Helvetica LT Std"/>
              </a:rPr>
              <a:t>Purpose</a:t>
            </a:r>
          </a:p>
          <a:p>
            <a:pPr lvl="1"/>
            <a:r>
              <a:rPr lang="en-US" sz="2000" dirty="0">
                <a:latin typeface="Helvetica LT Std"/>
              </a:rPr>
              <a:t>Prevent duplicate assignments</a:t>
            </a:r>
          </a:p>
          <a:p>
            <a:r>
              <a:rPr lang="en-US" sz="2000" dirty="0">
                <a:latin typeface="Helvetica LT Std"/>
              </a:rPr>
              <a:t>Process</a:t>
            </a:r>
          </a:p>
          <a:p>
            <a:pPr lvl="1"/>
            <a:r>
              <a:rPr lang="en-US" sz="2000" dirty="0">
                <a:latin typeface="Helvetica LT Std"/>
              </a:rPr>
              <a:t>Check the CVE List for the vulnerability</a:t>
            </a:r>
          </a:p>
          <a:p>
            <a:pPr lvl="1"/>
            <a:r>
              <a:rPr lang="en-US" sz="2000" dirty="0">
                <a:latin typeface="Helvetica LT Std"/>
                <a:hlinkClick r:id="rId2"/>
              </a:rPr>
              <a:t>https://cve.mitre.org/cve/</a:t>
            </a:r>
            <a:r>
              <a:rPr lang="en-US" sz="2000" dirty="0">
                <a:latin typeface="Helvetica LT Std"/>
              </a:rPr>
              <a:t> </a:t>
            </a:r>
          </a:p>
        </p:txBody>
      </p:sp>
      <p:pic>
        <p:nvPicPr>
          <p:cNvPr id="3" name="Picture 2"/>
          <p:cNvPicPr>
            <a:picLocks noChangeAspect="1"/>
          </p:cNvPicPr>
          <p:nvPr/>
        </p:nvPicPr>
        <p:blipFill>
          <a:blip r:embed="rId3"/>
          <a:stretch>
            <a:fillRect/>
          </a:stretch>
        </p:blipFill>
        <p:spPr>
          <a:xfrm>
            <a:off x="2276475" y="2272902"/>
            <a:ext cx="3607340" cy="2555330"/>
          </a:xfrm>
          <a:prstGeom prst="rect">
            <a:avLst/>
          </a:prstGeom>
        </p:spPr>
      </p:pic>
      <p:sp>
        <p:nvSpPr>
          <p:cNvPr id="5" name="Slide Number Placeholder 4">
            <a:extLst>
              <a:ext uri="{FF2B5EF4-FFF2-40B4-BE49-F238E27FC236}">
                <a16:creationId xmlns:a16="http://schemas.microsoft.com/office/drawing/2014/main" id="{3BDB396B-AD7C-42AF-9C68-BCED813FC92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25358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2" name="Slide Number Placeholder 1">
            <a:extLst>
              <a:ext uri="{FF2B5EF4-FFF2-40B4-BE49-F238E27FC236}">
                <a16:creationId xmlns:a16="http://schemas.microsoft.com/office/drawing/2014/main" id="{08AE9F47-2C5C-40CA-86D5-D101EC4C29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264549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2" name="Slide Number Placeholder 1">
            <a:extLst>
              <a:ext uri="{FF2B5EF4-FFF2-40B4-BE49-F238E27FC236}">
                <a16:creationId xmlns:a16="http://schemas.microsoft.com/office/drawing/2014/main" id="{3179878C-33ED-44A5-A91D-AC5F4C92E4D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346517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1" y="274638"/>
            <a:ext cx="9126679" cy="868362"/>
          </a:xfrm>
        </p:spPr>
        <p:txBody>
          <a:bodyPr>
            <a:normAutofit fontScale="90000"/>
          </a:bodyPr>
          <a:lstStyle/>
          <a:p>
            <a:r>
              <a:rPr lang="en-US" dirty="0"/>
              <a:t>Chains Example: Split into Multiple Code Paths</a:t>
            </a:r>
          </a:p>
        </p:txBody>
      </p:sp>
      <p:grpSp>
        <p:nvGrpSpPr>
          <p:cNvPr id="9" name="Group 8">
            <a:extLst>
              <a:ext uri="{FF2B5EF4-FFF2-40B4-BE49-F238E27FC236}">
                <a16:creationId xmlns:a16="http://schemas.microsoft.com/office/drawing/2014/main" id="{D6F28D0F-2D97-410F-B227-9AD28DF00F45}"/>
              </a:ext>
            </a:extLst>
          </p:cNvPr>
          <p:cNvGrpSpPr/>
          <p:nvPr/>
        </p:nvGrpSpPr>
        <p:grpSpPr>
          <a:xfrm>
            <a:off x="2865164" y="2251252"/>
            <a:ext cx="6765543" cy="1874922"/>
            <a:chOff x="1144322" y="1775748"/>
            <a:chExt cx="6765543" cy="1874922"/>
          </a:xfrm>
        </p:grpSpPr>
        <p:sp>
          <p:nvSpPr>
            <p:cNvPr id="4" name="Text Box 3"/>
            <p:cNvSpPr txBox="1">
              <a:spLocks noChangeArrowheads="1"/>
            </p:cNvSpPr>
            <p:nvPr/>
          </p:nvSpPr>
          <p:spPr bwMode="auto">
            <a:xfrm>
              <a:off x="4061130" y="2633235"/>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Integer</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815786" y="2582035"/>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568309" y="2955890"/>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624953" y="2404039"/>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089253"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307812"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7075983" y="1890370"/>
              <a:ext cx="833882" cy="786438"/>
              <a:chOff x="8763192" y="1657473"/>
              <a:chExt cx="1111841" cy="1048583"/>
            </a:xfrm>
          </p:grpSpPr>
          <p:sp>
            <p:nvSpPr>
              <p:cNvPr id="6" name="Text Box 5"/>
              <p:cNvSpPr txBox="1">
                <a:spLocks noChangeArrowheads="1"/>
              </p:cNvSpPr>
              <p:nvPr/>
            </p:nvSpPr>
            <p:spPr bwMode="auto">
              <a:xfrm>
                <a:off x="8763192" y="2028948"/>
                <a:ext cx="1111841" cy="677108"/>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Heap</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1144322" y="2414158"/>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694663" y="2128496"/>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a:off x="3623206" y="2927315"/>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5358126" y="1775748"/>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grpSp>
          <p:nvGrpSpPr>
            <p:cNvPr id="20" name="Group 19"/>
            <p:cNvGrpSpPr/>
            <p:nvPr/>
          </p:nvGrpSpPr>
          <p:grpSpPr>
            <a:xfrm>
              <a:off x="5358126" y="2845183"/>
              <a:ext cx="1266825" cy="805487"/>
              <a:chOff x="6509239" y="1373310"/>
              <a:chExt cx="1689100" cy="1073983"/>
            </a:xfrm>
          </p:grpSpPr>
          <p:sp>
            <p:nvSpPr>
              <p:cNvPr id="21" name="Text Box 6"/>
              <p:cNvSpPr txBox="1">
                <a:spLocks noChangeArrowheads="1"/>
              </p:cNvSpPr>
              <p:nvPr/>
            </p:nvSpPr>
            <p:spPr bwMode="auto">
              <a:xfrm>
                <a:off x="6509239" y="1770185"/>
                <a:ext cx="1689100" cy="677108"/>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Out-of-bounds</a:t>
                </a:r>
              </a:p>
              <a:p>
                <a:pPr algn="ctr" defTabSz="685766">
                  <a:defRPr/>
                </a:pPr>
                <a:r>
                  <a:rPr lang="en-US" sz="1350" kern="0" dirty="0">
                    <a:solidFill>
                      <a:sysClr val="windowText" lastClr="000000"/>
                    </a:solidFill>
                    <a:effectLst>
                      <a:outerShdw blurRad="38100" dist="38100" dir="2700000" algn="tl">
                        <a:srgbClr val="C0C0C0"/>
                      </a:outerShdw>
                    </a:effectLst>
                  </a:rPr>
                  <a:t>Read</a:t>
                </a:r>
              </a:p>
            </p:txBody>
          </p:sp>
          <p:sp>
            <p:nvSpPr>
              <p:cNvPr id="22" name="Text Box 11"/>
              <p:cNvSpPr txBox="1">
                <a:spLocks noChangeArrowheads="1"/>
              </p:cNvSpPr>
              <p:nvPr/>
            </p:nvSpPr>
            <p:spPr bwMode="auto">
              <a:xfrm>
                <a:off x="7166343" y="1373310"/>
                <a:ext cx="4172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E</a:t>
                </a:r>
              </a:p>
            </p:txBody>
          </p:sp>
        </p:grpSp>
        <p:cxnSp>
          <p:nvCxnSpPr>
            <p:cNvPr id="24" name="Connector: Elbow 23"/>
            <p:cNvCxnSpPr>
              <a:stCxn id="4" idx="3"/>
              <a:endCxn id="21" idx="1"/>
            </p:cNvCxnSpPr>
            <p:nvPr/>
          </p:nvCxnSpPr>
          <p:spPr>
            <a:xfrm>
              <a:off x="4895012" y="2887151"/>
              <a:ext cx="463114" cy="509604"/>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4895012" y="2431194"/>
              <a:ext cx="463114" cy="455957"/>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Slide Number Placeholder 22">
            <a:extLst>
              <a:ext uri="{FF2B5EF4-FFF2-40B4-BE49-F238E27FC236}">
                <a16:creationId xmlns:a16="http://schemas.microsoft.com/office/drawing/2014/main" id="{C83876EF-A0D4-459B-9A54-B256F5BFC46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6604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37" y="274638"/>
            <a:ext cx="9255076" cy="868362"/>
          </a:xfrm>
        </p:spPr>
        <p:txBody>
          <a:bodyPr>
            <a:normAutofit fontScale="90000"/>
          </a:bodyPr>
          <a:lstStyle/>
          <a:p>
            <a:r>
              <a:rPr lang="en-US" dirty="0"/>
              <a:t>Chains Example: Merge into a Single Code Path</a:t>
            </a:r>
          </a:p>
        </p:txBody>
      </p:sp>
      <p:grpSp>
        <p:nvGrpSpPr>
          <p:cNvPr id="9" name="Group 8">
            <a:extLst>
              <a:ext uri="{FF2B5EF4-FFF2-40B4-BE49-F238E27FC236}">
                <a16:creationId xmlns:a16="http://schemas.microsoft.com/office/drawing/2014/main" id="{B404771B-0789-41D8-AB0F-1D47E37D13F1}"/>
              </a:ext>
            </a:extLst>
          </p:cNvPr>
          <p:cNvGrpSpPr/>
          <p:nvPr/>
        </p:nvGrpSpPr>
        <p:grpSpPr>
          <a:xfrm>
            <a:off x="2987405" y="2220969"/>
            <a:ext cx="6751075" cy="1470425"/>
            <a:chOff x="680215" y="1892820"/>
            <a:chExt cx="6751075" cy="1470425"/>
          </a:xfrm>
        </p:grpSpPr>
        <p:sp>
          <p:nvSpPr>
            <p:cNvPr id="4" name="Text Box 3"/>
            <p:cNvSpPr txBox="1">
              <a:spLocks noChangeArrowheads="1"/>
            </p:cNvSpPr>
            <p:nvPr/>
          </p:nvSpPr>
          <p:spPr bwMode="auto">
            <a:xfrm>
              <a:off x="3723288" y="2169524"/>
              <a:ext cx="833882"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Integer</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51679" y="2607792"/>
              <a:ext cx="824264"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31296" y="2981137"/>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02117" y="18928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97408" y="2417170"/>
              <a:ext cx="833882" cy="786438"/>
              <a:chOff x="8763192" y="1657473"/>
              <a:chExt cx="1111841" cy="1048583"/>
            </a:xfrm>
          </p:grpSpPr>
          <p:sp>
            <p:nvSpPr>
              <p:cNvPr id="6" name="Text Box 5"/>
              <p:cNvSpPr txBox="1">
                <a:spLocks noChangeArrowheads="1"/>
              </p:cNvSpPr>
              <p:nvPr/>
            </p:nvSpPr>
            <p:spPr bwMode="auto">
              <a:xfrm>
                <a:off x="8763192" y="2028948"/>
                <a:ext cx="1111841" cy="677108"/>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Heap</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flipV="1">
              <a:off x="3181724" y="2956197"/>
              <a:ext cx="1675203" cy="1155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49385" y="2305037"/>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cxnSp>
          <p:nvCxnSpPr>
            <p:cNvPr id="23" name="Connector: Elbow 22"/>
            <p:cNvCxnSpPr>
              <a:stCxn id="5" idx="3"/>
              <a:endCxn id="4" idx="1"/>
            </p:cNvCxnSpPr>
            <p:nvPr/>
          </p:nvCxnSpPr>
          <p:spPr>
            <a:xfrm flipV="1">
              <a:off x="3175943" y="2423440"/>
              <a:ext cx="547345" cy="5421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4557170" y="2423440"/>
              <a:ext cx="292215" cy="5370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Slide Number Placeholder 19">
            <a:extLst>
              <a:ext uri="{FF2B5EF4-FFF2-40B4-BE49-F238E27FC236}">
                <a16:creationId xmlns:a16="http://schemas.microsoft.com/office/drawing/2014/main" id="{BEE32327-6128-41EB-8A0E-B85941E9846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55276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Vulnerability</a:t>
            </a:r>
          </a:p>
        </p:txBody>
      </p:sp>
      <p:sp>
        <p:nvSpPr>
          <p:cNvPr id="3" name="Content Placeholder 2"/>
          <p:cNvSpPr>
            <a:spLocks noGrp="1"/>
          </p:cNvSpPr>
          <p:nvPr>
            <p:ph idx="1"/>
          </p:nvPr>
        </p:nvSpPr>
        <p:spPr>
          <a:xfrm>
            <a:off x="812801" y="1359673"/>
            <a:ext cx="10972800" cy="4630165"/>
          </a:xfrm>
        </p:spPr>
        <p:txBody>
          <a:bodyPr>
            <a:normAutofit/>
          </a:bodyPr>
          <a:lstStyle/>
          <a:p>
            <a:r>
              <a:rPr lang="en-US" sz="1800" dirty="0"/>
              <a:t>Many different organizations have their own definition of a vulnerability:</a:t>
            </a:r>
          </a:p>
          <a:p>
            <a:pPr lvl="1"/>
            <a:r>
              <a:rPr lang="en-US" sz="1575" dirty="0"/>
              <a:t>NIST: A weakness in the computational logic found in products or devices that could be exploited by a threat source. [NISTIR 8138]</a:t>
            </a:r>
          </a:p>
          <a:p>
            <a:pPr lvl="1"/>
            <a:r>
              <a:rPr lang="en-US" sz="1575" dirty="0"/>
              <a:t>ISACA: A weakness in the design, implementation, operation or internal control of a process that could expose the system to adverse threats from threat events [1]</a:t>
            </a:r>
          </a:p>
          <a:p>
            <a:pPr lvl="1"/>
            <a:r>
              <a:rPr lang="en-US" sz="1575" dirty="0"/>
              <a:t>CERT: A software defect that allows an attacker to violate an explicit (or implicit) security policy to achieve some impact (or consequence). [2]</a:t>
            </a:r>
          </a:p>
          <a:p>
            <a:pPr lvl="1"/>
            <a:r>
              <a:rPr lang="en-US" sz="1575" dirty="0"/>
              <a:t>OWASP: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pPr lvl="1"/>
            <a:r>
              <a:rPr lang="en-US" sz="1575" dirty="0"/>
              <a:t>Microsoft: A security vulnerability is a weakness in a product that could allow an attacker to compromise the integrity, availability, or confidentiality of that product. [4]</a:t>
            </a:r>
          </a:p>
          <a:p>
            <a:pPr lvl="1"/>
            <a:r>
              <a:rPr lang="en-US" sz="1575" dirty="0" err="1"/>
              <a:t>HackerOne</a:t>
            </a:r>
            <a:r>
              <a:rPr lang="en-US" sz="1575" dirty="0"/>
              <a:t>: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
        <p:nvSpPr>
          <p:cNvPr id="4" name="Slide Number Placeholder 3">
            <a:extLst>
              <a:ext uri="{FF2B5EF4-FFF2-40B4-BE49-F238E27FC236}">
                <a16:creationId xmlns:a16="http://schemas.microsoft.com/office/drawing/2014/main" id="{7AA89312-CE76-4AA2-BCC9-7F0B6452A0A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9456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fontScale="92500" lnSpcReduction="2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
        <p:nvSpPr>
          <p:cNvPr id="4" name="Slide Number Placeholder 3">
            <a:extLst>
              <a:ext uri="{FF2B5EF4-FFF2-40B4-BE49-F238E27FC236}">
                <a16:creationId xmlns:a16="http://schemas.microsoft.com/office/drawing/2014/main" id="{61A1B7A8-5EFF-40BD-8D62-ED843539C3A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3882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Separating Vulnerabilities</a:t>
            </a:r>
          </a:p>
        </p:txBody>
      </p:sp>
      <p:grpSp>
        <p:nvGrpSpPr>
          <p:cNvPr id="11" name="Group 19"/>
          <p:cNvGrpSpPr>
            <a:grpSpLocks/>
          </p:cNvGrpSpPr>
          <p:nvPr/>
        </p:nvGrpSpPr>
        <p:grpSpPr bwMode="auto">
          <a:xfrm>
            <a:off x="2061423" y="2919315"/>
            <a:ext cx="2384697" cy="2382857"/>
            <a:chOff x="5181600" y="3135758"/>
            <a:chExt cx="3179596" cy="3177595"/>
          </a:xfrm>
        </p:grpSpPr>
        <p:sp>
          <p:nvSpPr>
            <p:cNvPr id="12" name="TextBox 11"/>
            <p:cNvSpPr txBox="1"/>
            <p:nvPr/>
          </p:nvSpPr>
          <p:spPr>
            <a:xfrm>
              <a:off x="5295900" y="3886277"/>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login.php</a:t>
              </a:r>
            </a:p>
          </p:txBody>
        </p:sp>
        <p:sp>
          <p:nvSpPr>
            <p:cNvPr id="13" name="TextBox 12"/>
            <p:cNvSpPr txBox="1"/>
            <p:nvPr/>
          </p:nvSpPr>
          <p:spPr>
            <a:xfrm>
              <a:off x="5181600" y="4915122"/>
              <a:ext cx="31242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admin.php</a:t>
              </a:r>
            </a:p>
          </p:txBody>
        </p:sp>
        <p:sp>
          <p:nvSpPr>
            <p:cNvPr id="14" name="TextBox 12"/>
            <p:cNvSpPr txBox="1">
              <a:spLocks noChangeArrowheads="1"/>
            </p:cNvSpPr>
            <p:nvPr/>
          </p:nvSpPr>
          <p:spPr bwMode="auto">
            <a:xfrm>
              <a:off x="5246668" y="3135758"/>
              <a:ext cx="3114528" cy="73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Component</a:t>
              </a:r>
            </a:p>
          </p:txBody>
        </p:sp>
        <p:sp>
          <p:nvSpPr>
            <p:cNvPr id="15" name="TextBox 14"/>
            <p:cNvSpPr txBox="1"/>
            <p:nvPr/>
          </p:nvSpPr>
          <p:spPr>
            <a:xfrm>
              <a:off x="5295900" y="4400699"/>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order.php</a:t>
              </a:r>
            </a:p>
          </p:txBody>
        </p:sp>
        <p:sp>
          <p:nvSpPr>
            <p:cNvPr id="16" name="TextBox 15"/>
            <p:cNvSpPr txBox="1"/>
            <p:nvPr/>
          </p:nvSpPr>
          <p:spPr>
            <a:xfrm>
              <a:off x="5676900" y="5429544"/>
              <a:ext cx="2133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login.php</a:t>
              </a:r>
            </a:p>
          </p:txBody>
        </p:sp>
        <p:sp>
          <p:nvSpPr>
            <p:cNvPr id="17" name="TextBox 16"/>
            <p:cNvSpPr txBox="1"/>
            <p:nvPr/>
          </p:nvSpPr>
          <p:spPr>
            <a:xfrm>
              <a:off x="5600700" y="5943968"/>
              <a:ext cx="22860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search.php</a:t>
              </a:r>
            </a:p>
          </p:txBody>
        </p:sp>
      </p:grpSp>
      <p:grpSp>
        <p:nvGrpSpPr>
          <p:cNvPr id="3" name="Group 2">
            <a:extLst>
              <a:ext uri="{FF2B5EF4-FFF2-40B4-BE49-F238E27FC236}">
                <a16:creationId xmlns:a16="http://schemas.microsoft.com/office/drawing/2014/main" id="{5E415993-26EC-438F-AC57-B3D1B1BD4190}"/>
              </a:ext>
            </a:extLst>
          </p:cNvPr>
          <p:cNvGrpSpPr/>
          <p:nvPr/>
        </p:nvGrpSpPr>
        <p:grpSpPr>
          <a:xfrm>
            <a:off x="3232996" y="1640804"/>
            <a:ext cx="7295941" cy="3782705"/>
            <a:chOff x="1659758" y="1865886"/>
            <a:chExt cx="7295941" cy="3782705"/>
          </a:xfrm>
        </p:grpSpPr>
        <p:grpSp>
          <p:nvGrpSpPr>
            <p:cNvPr id="22" name="Group 21"/>
            <p:cNvGrpSpPr/>
            <p:nvPr/>
          </p:nvGrpSpPr>
          <p:grpSpPr>
            <a:xfrm>
              <a:off x="6155349" y="3211190"/>
              <a:ext cx="2800350" cy="1024060"/>
              <a:chOff x="1175238" y="3420588"/>
              <a:chExt cx="3733800" cy="1365414"/>
            </a:xfrm>
          </p:grpSpPr>
          <p:grpSp>
            <p:nvGrpSpPr>
              <p:cNvPr id="7" name="Group 20"/>
              <p:cNvGrpSpPr>
                <a:grpSpLocks/>
              </p:cNvGrpSpPr>
              <p:nvPr/>
            </p:nvGrpSpPr>
            <p:grpSpPr bwMode="auto">
              <a:xfrm>
                <a:off x="1175238" y="3894383"/>
                <a:ext cx="3733800" cy="891619"/>
                <a:chOff x="304800" y="3745074"/>
                <a:chExt cx="3733800" cy="891883"/>
              </a:xfrm>
            </p:grpSpPr>
            <p:sp>
              <p:nvSpPr>
                <p:cNvPr id="9" name="TextBox 8"/>
                <p:cNvSpPr txBox="1"/>
                <p:nvPr/>
              </p:nvSpPr>
              <p:spPr>
                <a:xfrm>
                  <a:off x="304800" y="3745074"/>
                  <a:ext cx="37338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Multiple SQL injections in 1.x and 2.x</a:t>
                  </a:r>
                </a:p>
              </p:txBody>
            </p:sp>
            <p:sp>
              <p:nvSpPr>
                <p:cNvPr id="10" name="TextBox 9"/>
                <p:cNvSpPr txBox="1"/>
                <p:nvPr/>
              </p:nvSpPr>
              <p:spPr>
                <a:xfrm>
                  <a:off x="1143000" y="4267516"/>
                  <a:ext cx="15240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2.x</a:t>
                  </a:r>
                </a:p>
              </p:txBody>
            </p:sp>
          </p:grpSp>
          <p:sp>
            <p:nvSpPr>
              <p:cNvPr id="21" name="TextBox 12"/>
              <p:cNvSpPr txBox="1">
                <a:spLocks noChangeArrowheads="1"/>
              </p:cNvSpPr>
              <p:nvPr/>
            </p:nvSpPr>
            <p:spPr bwMode="auto">
              <a:xfrm>
                <a:off x="1712499" y="3420588"/>
                <a:ext cx="26592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p:txBody>
          </p:sp>
        </p:grpSp>
        <p:grpSp>
          <p:nvGrpSpPr>
            <p:cNvPr id="24" name="Group 23"/>
            <p:cNvGrpSpPr/>
            <p:nvPr/>
          </p:nvGrpSpPr>
          <p:grpSpPr>
            <a:xfrm>
              <a:off x="3199090" y="4055203"/>
              <a:ext cx="2914650" cy="603090"/>
              <a:chOff x="1170281" y="5349880"/>
              <a:chExt cx="3886200" cy="804119"/>
            </a:xfrm>
          </p:grpSpPr>
          <p:sp>
            <p:nvSpPr>
              <p:cNvPr id="20" name="TextBox 19"/>
              <p:cNvSpPr txBox="1"/>
              <p:nvPr/>
            </p:nvSpPr>
            <p:spPr bwMode="auto">
              <a:xfrm>
                <a:off x="1170281" y="5784668"/>
                <a:ext cx="3886200" cy="369331"/>
              </a:xfrm>
              <a:prstGeom prst="rect">
                <a:avLst/>
              </a:prstGeom>
              <a:solidFill>
                <a:schemeClr val="bg2">
                  <a:lumMod val="75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and XSS in 1.x and 2.x</a:t>
                </a:r>
              </a:p>
            </p:txBody>
          </p:sp>
          <p:sp>
            <p:nvSpPr>
              <p:cNvPr id="23" name="TextBox 12"/>
              <p:cNvSpPr txBox="1">
                <a:spLocks noChangeArrowheads="1"/>
              </p:cNvSpPr>
              <p:nvPr/>
            </p:nvSpPr>
            <p:spPr bwMode="auto">
              <a:xfrm>
                <a:off x="2477309" y="5349880"/>
                <a:ext cx="127214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Patch</a:t>
                </a:r>
              </a:p>
            </p:txBody>
          </p:sp>
        </p:grpSp>
        <p:grpSp>
          <p:nvGrpSpPr>
            <p:cNvPr id="26" name="Group 25"/>
            <p:cNvGrpSpPr/>
            <p:nvPr/>
          </p:nvGrpSpPr>
          <p:grpSpPr>
            <a:xfrm>
              <a:off x="1659758" y="1865886"/>
              <a:ext cx="5657850" cy="1668470"/>
              <a:chOff x="1194776" y="1396932"/>
              <a:chExt cx="7543800" cy="2224627"/>
            </a:xfrm>
          </p:grpSpPr>
          <p:sp>
            <p:nvSpPr>
              <p:cNvPr id="4" name="TextBox 3"/>
              <p:cNvSpPr txBox="1"/>
              <p:nvPr/>
            </p:nvSpPr>
            <p:spPr>
              <a:xfrm>
                <a:off x="1194776" y="21960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1.x through login.php and order.php.</a:t>
                </a:r>
              </a:p>
            </p:txBody>
          </p:sp>
          <p:sp>
            <p:nvSpPr>
              <p:cNvPr id="5" name="TextBox 4"/>
              <p:cNvSpPr txBox="1"/>
              <p:nvPr/>
            </p:nvSpPr>
            <p:spPr>
              <a:xfrm>
                <a:off x="5233376" y="2196026"/>
                <a:ext cx="35052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2.x through admin.php.</a:t>
                </a:r>
                <a:endParaRPr lang="en-US" sz="1350" kern="0" dirty="0">
                  <a:solidFill>
                    <a:sysClr val="windowText" lastClr="000000"/>
                  </a:solidFill>
                </a:endParaRPr>
              </a:p>
            </p:txBody>
          </p:sp>
          <p:sp>
            <p:nvSpPr>
              <p:cNvPr id="6" name="TextBox 5"/>
              <p:cNvSpPr txBox="1"/>
              <p:nvPr/>
            </p:nvSpPr>
            <p:spPr>
              <a:xfrm>
                <a:off x="3399620" y="300600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version 2.x through login.php and search.php.</a:t>
                </a:r>
              </a:p>
            </p:txBody>
          </p:sp>
          <p:sp>
            <p:nvSpPr>
              <p:cNvPr id="25" name="TextBox 12"/>
              <p:cNvSpPr txBox="1">
                <a:spLocks noChangeArrowheads="1"/>
              </p:cNvSpPr>
              <p:nvPr/>
            </p:nvSpPr>
            <p:spPr bwMode="auto">
              <a:xfrm>
                <a:off x="3619427" y="1396932"/>
                <a:ext cx="27853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defTabSz="685766">
                  <a:defRPr/>
                </a:pPr>
                <a:r>
                  <a:rPr lang="en-US" altLang="en-US" sz="1500" i="1" kern="0" dirty="0"/>
                  <a:t>By Vulnerability Type</a:t>
                </a:r>
              </a:p>
              <a:p>
                <a:pPr algn="ctr" defTabSz="685766">
                  <a:defRPr/>
                </a:pPr>
                <a:r>
                  <a:rPr lang="en-US" altLang="en-US" sz="1500" i="1" kern="0" dirty="0"/>
                  <a:t>and Affected Versions</a:t>
                </a:r>
              </a:p>
            </p:txBody>
          </p:sp>
        </p:grpSp>
        <p:sp>
          <p:nvSpPr>
            <p:cNvPr id="28" name="TextBox 27"/>
            <p:cNvSpPr txBox="1"/>
            <p:nvPr/>
          </p:nvSpPr>
          <p:spPr>
            <a:xfrm>
              <a:off x="5517865" y="5030473"/>
              <a:ext cx="2742033" cy="618118"/>
            </a:xfrm>
            <a:prstGeom prst="rect">
              <a:avLst/>
            </a:prstGeom>
            <a:noFill/>
          </p:spPr>
          <p:txBody>
            <a:bodyPr wrap="none" rtlCol="0">
              <a:spAutoFit/>
            </a:bodyPr>
            <a:lstStyle/>
            <a:p>
              <a:pPr>
                <a:spcAft>
                  <a:spcPts val="450"/>
                </a:spcAft>
              </a:pPr>
              <a:r>
                <a:rPr lang="en-US" sz="1500" b="1" dirty="0">
                  <a:ea typeface="Verdana" pitchFamily="34" charset="0"/>
                  <a:cs typeface="Verdana" pitchFamily="34" charset="0"/>
                </a:rPr>
                <a:t>All of these methods have been </a:t>
              </a:r>
            </a:p>
            <a:p>
              <a:pPr>
                <a:spcAft>
                  <a:spcPts val="450"/>
                </a:spcAft>
              </a:pPr>
              <a:r>
                <a:rPr lang="en-US" sz="1500" b="1" dirty="0">
                  <a:ea typeface="Verdana" pitchFamily="34" charset="0"/>
                  <a:cs typeface="Verdana" pitchFamily="34" charset="0"/>
                </a:rPr>
                <a:t>used by vulnerability databases</a:t>
              </a:r>
            </a:p>
          </p:txBody>
        </p:sp>
      </p:grpSp>
      <p:sp>
        <p:nvSpPr>
          <p:cNvPr id="8" name="Slide Number Placeholder 7">
            <a:extLst>
              <a:ext uri="{FF2B5EF4-FFF2-40B4-BE49-F238E27FC236}">
                <a16:creationId xmlns:a16="http://schemas.microsoft.com/office/drawing/2014/main" id="{18CAE8BA-BBC8-44A3-BC72-6523F7D008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5353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CVE Must Create Its Own Standard</a:t>
            </a:r>
          </a:p>
        </p:txBody>
      </p:sp>
      <p:sp>
        <p:nvSpPr>
          <p:cNvPr id="3" name="Content Placeholder 2"/>
          <p:cNvSpPr>
            <a:spLocks noGrp="1"/>
          </p:cNvSpPr>
          <p:nvPr>
            <p:ph idx="1"/>
          </p:nvPr>
        </p:nvSpPr>
        <p:spPr>
          <a:xfrm>
            <a:off x="812801" y="1352385"/>
            <a:ext cx="10972800" cy="4589745"/>
          </a:xfrm>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of the rules are:</a:t>
            </a:r>
          </a:p>
          <a:p>
            <a:pPr lvl="1"/>
            <a:r>
              <a:rPr lang="en-US" dirty="0"/>
              <a:t>Be easy to use by a large, diverse set of CNAs</a:t>
            </a:r>
          </a:p>
          <a:p>
            <a:pPr lvl="1"/>
            <a:r>
              <a:rPr lang="en-US" dirty="0"/>
              <a:t>Ensure consistent results when given the same information</a:t>
            </a:r>
          </a:p>
          <a:p>
            <a:endParaRPr lang="en-US" dirty="0"/>
          </a:p>
        </p:txBody>
      </p:sp>
      <p:sp>
        <p:nvSpPr>
          <p:cNvPr id="4" name="Slide Number Placeholder 3">
            <a:extLst>
              <a:ext uri="{FF2B5EF4-FFF2-40B4-BE49-F238E27FC236}">
                <a16:creationId xmlns:a16="http://schemas.microsoft.com/office/drawing/2014/main" id="{D00B5328-57C4-494C-BA33-849A69B1CE6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53127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a:xfrm>
            <a:off x="812801" y="1400093"/>
            <a:ext cx="10972800" cy="4589745"/>
          </a:xfrm>
        </p:spPr>
        <p:txBody>
          <a:bodyPr>
            <a:normAutofit fontScale="92500" lnSpcReduction="2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Then determine which set of products are affected</a:t>
            </a:r>
          </a:p>
          <a:p>
            <a:r>
              <a:rPr lang="en-US" dirty="0"/>
              <a:t>Now that you have identified the affected product(s),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 vulnerability is in software they have some control</a:t>
            </a:r>
          </a:p>
          <a:p>
            <a:pPr lvl="1"/>
            <a:r>
              <a:rPr lang="en-US" dirty="0"/>
              <a:t>They have to be concerned about the security of the product</a:t>
            </a:r>
          </a:p>
          <a:p>
            <a:r>
              <a:rPr lang="en-US" dirty="0"/>
              <a:t>Finally, determine if a CVE ID has already been assigned to the vulnerability</a:t>
            </a:r>
          </a:p>
        </p:txBody>
      </p:sp>
      <p:sp>
        <p:nvSpPr>
          <p:cNvPr id="4" name="Slide Number Placeholder 3">
            <a:extLst>
              <a:ext uri="{FF2B5EF4-FFF2-40B4-BE49-F238E27FC236}">
                <a16:creationId xmlns:a16="http://schemas.microsoft.com/office/drawing/2014/main" id="{5869CF20-E1E6-4028-BC19-C6CFBC7B23F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835316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45d44e74-5c87-4253-a1a6-fb7a2a9835a8"/>
    <ds:schemaRef ds:uri="http://purl.org/dc/dcmitype/"/>
    <ds:schemaRef ds:uri="http://schemas.microsoft.com/office/2006/documentManagement/types"/>
    <ds:schemaRef ds:uri="http://purl.org/dc/elements/1.1/"/>
    <ds:schemaRef ds:uri="http://schemas.microsoft.com/office/2006/metadata/properties"/>
    <ds:schemaRef ds:uri="d6dad062-3ecc-4c2a-98eb-3d03c2389ab6"/>
    <ds:schemaRef ds:uri="http://schemas.microsoft.com/sharepoint/v3"/>
    <ds:schemaRef ds:uri="http://schemas.microsoft.com/sharepoint/v4"/>
    <ds:schemaRef ds:uri="http://schemas.microsoft.com/office/infopath/2007/PartnerControl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4.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773</TotalTime>
  <Words>4988</Words>
  <Application>Microsoft Office PowerPoint</Application>
  <PresentationFormat>Widescreen</PresentationFormat>
  <Paragraphs>582</Paragraphs>
  <Slides>48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Courier</vt:lpstr>
      <vt:lpstr>Helvetica LT Std</vt:lpstr>
      <vt:lpstr>Tahoma</vt:lpstr>
      <vt:lpstr>Times New Roman</vt:lpstr>
      <vt:lpstr>Wingdings</vt:lpstr>
      <vt:lpstr>mitre-2018</vt:lpstr>
      <vt:lpstr>CNA Rules 2.0: Counting Rules</vt:lpstr>
      <vt:lpstr>Overview</vt:lpstr>
      <vt:lpstr>Definition and Purpose</vt:lpstr>
      <vt:lpstr>Is There an Established Method to Count Vulnerabilities?</vt:lpstr>
      <vt:lpstr>Definitions of Vulnerability</vt:lpstr>
      <vt:lpstr>There Will Always Be Edge Cases</vt:lpstr>
      <vt:lpstr>Methods of Separating Vulnerabilities</vt:lpstr>
      <vt:lpstr>CVE Must Create Its Own Standard</vt:lpstr>
      <vt:lpstr>Counting Process Summary</vt:lpstr>
      <vt:lpstr>The Decision Process Varies in Practice</vt:lpstr>
      <vt:lpstr>Counting Rules</vt:lpstr>
      <vt:lpstr>Counting Rules Structure</vt:lpstr>
      <vt:lpstr>Counting Decisions Overview</vt:lpstr>
      <vt:lpstr>CNT1: Split by Independently Fixable Groups of Bugs</vt:lpstr>
      <vt:lpstr>CNT1: Identify Individual Bugs</vt:lpstr>
      <vt:lpstr>CNT1: Determine if Bugs Are Independently Fixable</vt:lpstr>
      <vt:lpstr>CNT1: Example 1 (1 of 3)</vt:lpstr>
      <vt:lpstr>CNT1: Example 1 (2 of 3)</vt:lpstr>
      <vt:lpstr>CNT1: Example 1 (3 of 3)</vt:lpstr>
      <vt:lpstr>CNT1: Group Bugs that Are Not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CNA with Most Appropriate Scope</vt:lpstr>
      <vt:lpstr>Examples of Overlapping Scopes</vt:lpstr>
      <vt:lpstr>INC2: Intended to Be Public</vt:lpstr>
      <vt:lpstr>INC2: Determine if Vulnerability Is Public (1 of 2)</vt:lpstr>
      <vt:lpstr>INC2: Determine if Vulnerability Is Public (2 of 2)</vt:lpstr>
      <vt:lpstr>INC3: Customer-Controlled Software</vt:lpstr>
      <vt:lpstr>INC3: Exclusions </vt:lpstr>
      <vt:lpstr>INC4: Publicly Available Software</vt:lpstr>
      <vt:lpstr>INC4: Exclusions</vt:lpstr>
      <vt:lpstr>INC5: Duplicates</vt:lpstr>
      <vt:lpstr>Questions?</vt:lpstr>
      <vt:lpstr>Backup Slides</vt:lpstr>
      <vt:lpstr>Chains Example: Split into Multiple Code Paths</vt:lpstr>
      <vt:lpstr>Chains Example: Merge into a Single Code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Robert Roberge</cp:lastModifiedBy>
  <cp:revision>58</cp:revision>
  <dcterms:created xsi:type="dcterms:W3CDTF">2019-02-26T16:06:40Z</dcterms:created>
  <dcterms:modified xsi:type="dcterms:W3CDTF">2019-05-20T15:21:44Z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