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6" r:id="rId5"/>
  </p:sldMasterIdLst>
  <p:notesMasterIdLst>
    <p:notesMasterId r:id="rId29"/>
  </p:notesMasterIdLst>
  <p:handoutMasterIdLst>
    <p:handoutMasterId r:id="rId30"/>
  </p:handoutMasterIdLst>
  <p:sldIdLst>
    <p:sldId id="256"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83" r:id="rId19"/>
    <p:sldId id="282" r:id="rId20"/>
    <p:sldId id="278" r:id="rId21"/>
    <p:sldId id="290" r:id="rId22"/>
    <p:sldId id="276" r:id="rId23"/>
    <p:sldId id="285" r:id="rId24"/>
    <p:sldId id="279" r:id="rId25"/>
    <p:sldId id="284" r:id="rId26"/>
    <p:sldId id="289" r:id="rId27"/>
    <p:sldId id="288" r:id="rId28"/>
  </p:sldIdLst>
  <p:sldSz cx="12192000" cy="6858000"/>
  <p:notesSz cx="7026275" cy="9312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zar, Jo E." initials="BJE" lastIdx="2" clrIdx="0">
    <p:extLst>
      <p:ext uri="{19B8F6BF-5375-455C-9EA6-DF929625EA0E}">
        <p15:presenceInfo xmlns:p15="http://schemas.microsoft.com/office/powerpoint/2012/main" userId="S::JBAZAR@MITRE.ORG::52c1f954-4a07-49ab-b36f-92619f3b8e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78785" autoAdjust="0"/>
  </p:normalViewPr>
  <p:slideViewPr>
    <p:cSldViewPr snapToGrid="0">
      <p:cViewPr varScale="1">
        <p:scale>
          <a:sx n="99" d="100"/>
          <a:sy n="99" d="100"/>
        </p:scale>
        <p:origin x="774"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335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3044719" cy="467231"/>
          </a:xfrm>
          <a:prstGeom prst="rect">
            <a:avLst/>
          </a:prstGeom>
        </p:spPr>
        <p:txBody>
          <a:bodyPr vert="horz" lIns="93360" tIns="46680" rIns="93360" bIns="4668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979930" y="0"/>
            <a:ext cx="3044719" cy="467231"/>
          </a:xfrm>
          <a:prstGeom prst="rect">
            <a:avLst/>
          </a:prstGeom>
        </p:spPr>
        <p:txBody>
          <a:bodyPr vert="horz" lIns="93360" tIns="46680" rIns="93360" bIns="46680" rtlCol="0"/>
          <a:lstStyle>
            <a:lvl1pPr algn="r">
              <a:defRPr sz="1200"/>
            </a:lvl1pPr>
          </a:lstStyle>
          <a:p>
            <a:fld id="{FD8C879B-2DAC-426D-B5B4-08F42B952A26}" type="datetimeFigureOut">
              <a:rPr lang="en-US" smtClean="0"/>
              <a:t>10/9/2019</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845046"/>
            <a:ext cx="3044719" cy="467230"/>
          </a:xfrm>
          <a:prstGeom prst="rect">
            <a:avLst/>
          </a:prstGeom>
        </p:spPr>
        <p:txBody>
          <a:bodyPr vert="horz" lIns="93360" tIns="46680" rIns="93360" bIns="4668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979930" y="8845046"/>
            <a:ext cx="3044719" cy="467230"/>
          </a:xfrm>
          <a:prstGeom prst="rect">
            <a:avLst/>
          </a:prstGeom>
        </p:spPr>
        <p:txBody>
          <a:bodyPr vert="horz" lIns="93360" tIns="46680" rIns="93360" bIns="4668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719" cy="467231"/>
          </a:xfrm>
          <a:prstGeom prst="rect">
            <a:avLst/>
          </a:prstGeom>
        </p:spPr>
        <p:txBody>
          <a:bodyPr vert="horz" lIns="93360" tIns="46680" rIns="93360" bIns="46680" rtlCol="0"/>
          <a:lstStyle>
            <a:lvl1pPr algn="l">
              <a:defRPr sz="1200"/>
            </a:lvl1pPr>
          </a:lstStyle>
          <a:p>
            <a:endParaRPr lang="en-US"/>
          </a:p>
        </p:txBody>
      </p:sp>
      <p:sp>
        <p:nvSpPr>
          <p:cNvPr id="3" name="Date Placeholder 2"/>
          <p:cNvSpPr>
            <a:spLocks noGrp="1"/>
          </p:cNvSpPr>
          <p:nvPr>
            <p:ph type="dt" idx="1"/>
          </p:nvPr>
        </p:nvSpPr>
        <p:spPr>
          <a:xfrm>
            <a:off x="3979930" y="0"/>
            <a:ext cx="3044719" cy="467231"/>
          </a:xfrm>
          <a:prstGeom prst="rect">
            <a:avLst/>
          </a:prstGeom>
        </p:spPr>
        <p:txBody>
          <a:bodyPr vert="horz" lIns="93360" tIns="46680" rIns="93360" bIns="46680" rtlCol="0"/>
          <a:lstStyle>
            <a:lvl1pPr algn="r">
              <a:defRPr sz="1200"/>
            </a:lvl1pPr>
          </a:lstStyle>
          <a:p>
            <a:fld id="{92E54576-A3BB-48F9-891E-992E86D01A7B}" type="datetimeFigureOut">
              <a:rPr lang="en-US" smtClean="0"/>
              <a:t>10/9/2019</a:t>
            </a:fld>
            <a:endParaRPr lang="en-US"/>
          </a:p>
        </p:txBody>
      </p:sp>
      <p:sp>
        <p:nvSpPr>
          <p:cNvPr id="4" name="Slide Image Placeholder 3"/>
          <p:cNvSpPr>
            <a:spLocks noGrp="1" noRot="1" noChangeAspect="1"/>
          </p:cNvSpPr>
          <p:nvPr>
            <p:ph type="sldImg" idx="2"/>
          </p:nvPr>
        </p:nvSpPr>
        <p:spPr>
          <a:xfrm>
            <a:off x="719138" y="1163638"/>
            <a:ext cx="5588000" cy="3143250"/>
          </a:xfrm>
          <a:prstGeom prst="rect">
            <a:avLst/>
          </a:prstGeom>
          <a:noFill/>
          <a:ln w="12700">
            <a:solidFill>
              <a:prstClr val="black"/>
            </a:solidFill>
          </a:ln>
        </p:spPr>
        <p:txBody>
          <a:bodyPr vert="horz" lIns="93360" tIns="46680" rIns="93360" bIns="46680" rtlCol="0" anchor="ctr"/>
          <a:lstStyle/>
          <a:p>
            <a:endParaRPr lang="en-US"/>
          </a:p>
        </p:txBody>
      </p:sp>
      <p:sp>
        <p:nvSpPr>
          <p:cNvPr id="5" name="Notes Placeholder 4"/>
          <p:cNvSpPr>
            <a:spLocks noGrp="1"/>
          </p:cNvSpPr>
          <p:nvPr>
            <p:ph type="body" sz="quarter" idx="3"/>
          </p:nvPr>
        </p:nvSpPr>
        <p:spPr>
          <a:xfrm>
            <a:off x="702628" y="4481532"/>
            <a:ext cx="5621020" cy="3666708"/>
          </a:xfrm>
          <a:prstGeom prst="rect">
            <a:avLst/>
          </a:prstGeom>
        </p:spPr>
        <p:txBody>
          <a:bodyPr vert="horz" lIns="93360" tIns="46680" rIns="93360" bIns="4668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5046"/>
            <a:ext cx="3044719" cy="467230"/>
          </a:xfrm>
          <a:prstGeom prst="rect">
            <a:avLst/>
          </a:prstGeom>
        </p:spPr>
        <p:txBody>
          <a:bodyPr vert="horz" lIns="93360" tIns="46680" rIns="93360" bIns="46680" rtlCol="0" anchor="b"/>
          <a:lstStyle>
            <a:lvl1pPr algn="l">
              <a:defRPr sz="1200"/>
            </a:lvl1pPr>
          </a:lstStyle>
          <a:p>
            <a:endParaRPr lang="en-US"/>
          </a:p>
        </p:txBody>
      </p:sp>
      <p:sp>
        <p:nvSpPr>
          <p:cNvPr id="7" name="Slide Number Placeholder 6"/>
          <p:cNvSpPr>
            <a:spLocks noGrp="1"/>
          </p:cNvSpPr>
          <p:nvPr>
            <p:ph type="sldNum" sz="quarter" idx="5"/>
          </p:nvPr>
        </p:nvSpPr>
        <p:spPr>
          <a:xfrm>
            <a:off x="3979930" y="8845046"/>
            <a:ext cx="3044719" cy="467230"/>
          </a:xfrm>
          <a:prstGeom prst="rect">
            <a:avLst/>
          </a:prstGeom>
        </p:spPr>
        <p:txBody>
          <a:bodyPr vert="horz" lIns="93360" tIns="46680" rIns="93360" bIns="4668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Once you have assigned the CVE IDs, performed your coordination to get the vulnerability fixed, and published the vulnerability information, you are going to need to populate the CVE entry.  In these slides, we will going over how to create a CVE entry.</a:t>
            </a:r>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a:p>
        </p:txBody>
      </p:sp>
    </p:spTree>
    <p:extLst>
      <p:ext uri="{BB962C8B-B14F-4D97-AF65-F5344CB8AC3E}">
        <p14:creationId xmlns:p14="http://schemas.microsoft.com/office/powerpoint/2010/main" val="975035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Here is another example, where we were given some additional information and can now distinguish between the two vulnerabilities.  However, if I am a researcher and I found a vulnerability, this is probably not enough information for me to determine whether I have rediscovered the vulnerability.</a:t>
            </a:r>
          </a:p>
          <a:p>
            <a:endParaRPr lang="en-US" dirty="0"/>
          </a:p>
          <a:p>
            <a:endParaRPr lang="en-US" dirty="0"/>
          </a:p>
          <a:p>
            <a:r>
              <a:rPr lang="en-US" dirty="0"/>
              <a:t>* The issue described here is not specific to Microsoft.  Microsoft has a long history as a CNA, which made it easier to have consistency across the examples.</a:t>
            </a:r>
          </a:p>
        </p:txBody>
      </p:sp>
      <p:sp>
        <p:nvSpPr>
          <p:cNvPr id="4" name="Slide Number Placeholder 3"/>
          <p:cNvSpPr>
            <a:spLocks noGrp="1"/>
          </p:cNvSpPr>
          <p:nvPr>
            <p:ph type="sldNum" sz="quarter" idx="10"/>
          </p:nvPr>
        </p:nvSpPr>
        <p:spPr/>
        <p:txBody>
          <a:bodyPr/>
          <a:lstStyle/>
          <a:p>
            <a:fld id="{482ED7A9-1512-4F10-9149-7B882BBE8FBB}" type="slidenum">
              <a:rPr lang="en-US" smtClean="0"/>
              <a:t>10</a:t>
            </a:fld>
            <a:endParaRPr lang="en-US"/>
          </a:p>
        </p:txBody>
      </p:sp>
    </p:spTree>
    <p:extLst>
      <p:ext uri="{BB962C8B-B14F-4D97-AF65-F5344CB8AC3E}">
        <p14:creationId xmlns:p14="http://schemas.microsoft.com/office/powerpoint/2010/main" val="372618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Providing some additional information, like the root causes in this case, may allow researchers to do that mapping and reduce duplicate requests.</a:t>
            </a:r>
          </a:p>
          <a:p>
            <a:endParaRPr lang="en-US" dirty="0"/>
          </a:p>
          <a:p>
            <a:r>
              <a:rPr lang="en-US" dirty="0"/>
              <a:t>* The issue described here is not specific to Microsoft.  Microsoft has a long history as a CNA, which made it easier to have consistency across the examples.</a:t>
            </a:r>
          </a:p>
        </p:txBody>
      </p:sp>
      <p:sp>
        <p:nvSpPr>
          <p:cNvPr id="4" name="Slide Number Placeholder 3"/>
          <p:cNvSpPr>
            <a:spLocks noGrp="1"/>
          </p:cNvSpPr>
          <p:nvPr>
            <p:ph type="sldNum" sz="quarter" idx="10"/>
          </p:nvPr>
        </p:nvSpPr>
        <p:spPr/>
        <p:txBody>
          <a:bodyPr/>
          <a:lstStyle/>
          <a:p>
            <a:fld id="{482ED7A9-1512-4F10-9149-7B882BBE8FBB}" type="slidenum">
              <a:rPr lang="en-US" smtClean="0"/>
              <a:t>11</a:t>
            </a:fld>
            <a:endParaRPr lang="en-US"/>
          </a:p>
        </p:txBody>
      </p:sp>
    </p:spTree>
    <p:extLst>
      <p:ext uri="{BB962C8B-B14F-4D97-AF65-F5344CB8AC3E}">
        <p14:creationId xmlns:p14="http://schemas.microsoft.com/office/powerpoint/2010/main" val="2360895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However, you can also get too specific.  In the top example, the description says that the vulnerability originates on line 523 of </a:t>
            </a:r>
            <a:r>
              <a:rPr lang="en-US" dirty="0" err="1"/>
              <a:t>pi.c</a:t>
            </a:r>
            <a:r>
              <a:rPr lang="en-US" dirty="0"/>
              <a:t>.  However, the vulnerability is really a chain of bug in multiple locations.  The requester tried to get a CVE per bug using this description as a reason why more CVE IDs should be assigned.</a:t>
            </a:r>
          </a:p>
          <a:p>
            <a:endParaRPr lang="en-US" dirty="0"/>
          </a:p>
          <a:p>
            <a:r>
              <a:rPr lang="en-US" dirty="0"/>
              <a:t>The description in the bottom example, says the vulnerability is in the Tatsuya Kinoshita w3m for, when in reality the vulnerability was inherited from the main w3m branch and thus all w3m branches are affected.</a:t>
            </a:r>
          </a:p>
          <a:p>
            <a:endParaRPr lang="en-US" dirty="0"/>
          </a:p>
          <a:p>
            <a:r>
              <a:rPr lang="en-US" dirty="0"/>
              <a:t>So be careful with what you put in a description.</a:t>
            </a:r>
          </a:p>
        </p:txBody>
      </p:sp>
      <p:sp>
        <p:nvSpPr>
          <p:cNvPr id="4" name="Slide Number Placeholder 3"/>
          <p:cNvSpPr>
            <a:spLocks noGrp="1"/>
          </p:cNvSpPr>
          <p:nvPr>
            <p:ph type="sldNum" sz="quarter" idx="5"/>
          </p:nvPr>
        </p:nvSpPr>
        <p:spPr/>
        <p:txBody>
          <a:bodyPr/>
          <a:lstStyle/>
          <a:p>
            <a:fld id="{D58F3C89-9E49-4851-A18A-DAECD34FD650}" type="slidenum">
              <a:rPr lang="en-US" smtClean="0"/>
              <a:t>12</a:t>
            </a:fld>
            <a:endParaRPr lang="en-US"/>
          </a:p>
        </p:txBody>
      </p:sp>
    </p:spTree>
    <p:extLst>
      <p:ext uri="{BB962C8B-B14F-4D97-AF65-F5344CB8AC3E}">
        <p14:creationId xmlns:p14="http://schemas.microsoft.com/office/powerpoint/2010/main" val="2647766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So, what should you do?  Again, there is not perfect answer.  If you are already writing a description and they meet our requirements, then go ahead and use it.  Unfortunately, due to the way most CNAs structure their advisories, they have to make modifications before they can submit the description to MITRE.</a:t>
            </a:r>
          </a:p>
        </p:txBody>
      </p:sp>
      <p:sp>
        <p:nvSpPr>
          <p:cNvPr id="4" name="Slide Number Placeholder 3"/>
          <p:cNvSpPr>
            <a:spLocks noGrp="1"/>
          </p:cNvSpPr>
          <p:nvPr>
            <p:ph type="sldNum" sz="quarter" idx="5"/>
          </p:nvPr>
        </p:nvSpPr>
        <p:spPr/>
        <p:txBody>
          <a:bodyPr/>
          <a:lstStyle/>
          <a:p>
            <a:fld id="{D58F3C89-9E49-4851-A18A-DAECD34FD650}" type="slidenum">
              <a:rPr lang="en-US" smtClean="0"/>
              <a:t>13</a:t>
            </a:fld>
            <a:endParaRPr lang="en-US"/>
          </a:p>
        </p:txBody>
      </p:sp>
    </p:spTree>
    <p:extLst>
      <p:ext uri="{BB962C8B-B14F-4D97-AF65-F5344CB8AC3E}">
        <p14:creationId xmlns:p14="http://schemas.microsoft.com/office/powerpoint/2010/main" val="3193431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Here we have an example from F5 where the description for their advisory is almost exactly what is required, but the version information is in a separate table.  When they submit the CVE entry, they should add the version information to the description.</a:t>
            </a:r>
          </a:p>
        </p:txBody>
      </p:sp>
      <p:sp>
        <p:nvSpPr>
          <p:cNvPr id="4" name="Slide Number Placeholder 3"/>
          <p:cNvSpPr>
            <a:spLocks noGrp="1"/>
          </p:cNvSpPr>
          <p:nvPr>
            <p:ph type="sldNum" sz="quarter" idx="5"/>
          </p:nvPr>
        </p:nvSpPr>
        <p:spPr/>
        <p:txBody>
          <a:bodyPr/>
          <a:lstStyle/>
          <a:p>
            <a:fld id="{D58F3C89-9E49-4851-A18A-DAECD34FD650}" type="slidenum">
              <a:rPr lang="en-US" smtClean="0"/>
              <a:t>14</a:t>
            </a:fld>
            <a:endParaRPr lang="en-US"/>
          </a:p>
        </p:txBody>
      </p:sp>
    </p:spTree>
    <p:extLst>
      <p:ext uri="{BB962C8B-B14F-4D97-AF65-F5344CB8AC3E}">
        <p14:creationId xmlns:p14="http://schemas.microsoft.com/office/powerpoint/2010/main" val="1256422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If you don’t have your own description style, you can use MITER’s.  It is a simple fill in the blank sentence.  We have document up on GitHub on how we fill in those blanks if you want more information.</a:t>
            </a:r>
          </a:p>
        </p:txBody>
      </p:sp>
      <p:sp>
        <p:nvSpPr>
          <p:cNvPr id="4" name="Slide Number Placeholder 3"/>
          <p:cNvSpPr>
            <a:spLocks noGrp="1"/>
          </p:cNvSpPr>
          <p:nvPr>
            <p:ph type="sldNum" sz="quarter" idx="10"/>
          </p:nvPr>
        </p:nvSpPr>
        <p:spPr/>
        <p:txBody>
          <a:bodyPr/>
          <a:lstStyle/>
          <a:p>
            <a:fld id="{902852A1-3618-42A5-AF23-F474AE14C30C}" type="slidenum">
              <a:rPr lang="en-US" smtClean="0"/>
              <a:t>15</a:t>
            </a:fld>
            <a:endParaRPr lang="en-US"/>
          </a:p>
        </p:txBody>
      </p:sp>
    </p:spTree>
    <p:extLst>
      <p:ext uri="{BB962C8B-B14F-4D97-AF65-F5344CB8AC3E}">
        <p14:creationId xmlns:p14="http://schemas.microsoft.com/office/powerpoint/2010/main" val="1631317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There are certain things that should not be in a CVE entry.  No advertising or inappropriate language.  No Code excerpts, diffs, exploits, or proofs of concepts.  All of the CVE entries go through transforms and none of the formatting will be preserved, so even if you do put them in there, they will look ugly.</a:t>
            </a:r>
          </a:p>
        </p:txBody>
      </p:sp>
      <p:sp>
        <p:nvSpPr>
          <p:cNvPr id="4" name="Slide Number Placeholder 3"/>
          <p:cNvSpPr>
            <a:spLocks noGrp="1"/>
          </p:cNvSpPr>
          <p:nvPr>
            <p:ph type="sldNum" sz="quarter" idx="5"/>
          </p:nvPr>
        </p:nvSpPr>
        <p:spPr/>
        <p:txBody>
          <a:bodyPr/>
          <a:lstStyle/>
          <a:p>
            <a:fld id="{D58F3C89-9E49-4851-A18A-DAECD34FD650}" type="slidenum">
              <a:rPr lang="en-US" smtClean="0"/>
              <a:t>16</a:t>
            </a:fld>
            <a:endParaRPr lang="en-US"/>
          </a:p>
        </p:txBody>
      </p:sp>
    </p:spTree>
    <p:extLst>
      <p:ext uri="{BB962C8B-B14F-4D97-AF65-F5344CB8AC3E}">
        <p14:creationId xmlns:p14="http://schemas.microsoft.com/office/powerpoint/2010/main" val="574196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Here are some additional tips for creating a CVE entry.</a:t>
            </a:r>
          </a:p>
        </p:txBody>
      </p:sp>
      <p:sp>
        <p:nvSpPr>
          <p:cNvPr id="4" name="Slide Number Placeholder 3"/>
          <p:cNvSpPr>
            <a:spLocks noGrp="1"/>
          </p:cNvSpPr>
          <p:nvPr>
            <p:ph type="sldNum" sz="quarter" idx="5"/>
          </p:nvPr>
        </p:nvSpPr>
        <p:spPr/>
        <p:txBody>
          <a:bodyPr/>
          <a:lstStyle/>
          <a:p>
            <a:fld id="{D58F3C89-9E49-4851-A18A-DAECD34FD650}" type="slidenum">
              <a:rPr lang="en-US" smtClean="0"/>
              <a:t>17</a:t>
            </a:fld>
            <a:endParaRPr lang="en-US"/>
          </a:p>
        </p:txBody>
      </p:sp>
    </p:spTree>
    <p:extLst>
      <p:ext uri="{BB962C8B-B14F-4D97-AF65-F5344CB8AC3E}">
        <p14:creationId xmlns:p14="http://schemas.microsoft.com/office/powerpoint/2010/main" val="2223234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Avoid using commit IDs as versions.  Downstream users will rarely know if the version they are using has that commit.  We have also run into instances where the commit ID changes.  However, sometimes that is all you have so that is what you use.</a:t>
            </a:r>
          </a:p>
        </p:txBody>
      </p:sp>
      <p:sp>
        <p:nvSpPr>
          <p:cNvPr id="4" name="Slide Number Placeholder 3"/>
          <p:cNvSpPr>
            <a:spLocks noGrp="1"/>
          </p:cNvSpPr>
          <p:nvPr>
            <p:ph type="sldNum" sz="quarter" idx="5"/>
          </p:nvPr>
        </p:nvSpPr>
        <p:spPr/>
        <p:txBody>
          <a:bodyPr/>
          <a:lstStyle/>
          <a:p>
            <a:fld id="{D58F3C89-9E49-4851-A18A-DAECD34FD650}" type="slidenum">
              <a:rPr lang="en-US" smtClean="0"/>
              <a:t>18</a:t>
            </a:fld>
            <a:endParaRPr lang="en-US"/>
          </a:p>
        </p:txBody>
      </p:sp>
    </p:spTree>
    <p:extLst>
      <p:ext uri="{BB962C8B-B14F-4D97-AF65-F5344CB8AC3E}">
        <p14:creationId xmlns:p14="http://schemas.microsoft.com/office/powerpoint/2010/main" val="3210638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Avoid saying “all versions” or “versions X and later” are affected.  People will take you at your word (including vulnerability scanners) and they won’t always look for an update.</a:t>
            </a:r>
          </a:p>
        </p:txBody>
      </p:sp>
      <p:sp>
        <p:nvSpPr>
          <p:cNvPr id="4" name="Slide Number Placeholder 3"/>
          <p:cNvSpPr>
            <a:spLocks noGrp="1"/>
          </p:cNvSpPr>
          <p:nvPr>
            <p:ph type="sldNum" sz="quarter" idx="5"/>
          </p:nvPr>
        </p:nvSpPr>
        <p:spPr/>
        <p:txBody>
          <a:bodyPr/>
          <a:lstStyle/>
          <a:p>
            <a:fld id="{D26DA38A-5B6D-4B73-8631-E3ACB22184B3}" type="slidenum">
              <a:rPr lang="en-US" smtClean="0"/>
              <a:t>19</a:t>
            </a:fld>
            <a:endParaRPr lang="en-US"/>
          </a:p>
        </p:txBody>
      </p:sp>
    </p:spTree>
    <p:extLst>
      <p:ext uri="{BB962C8B-B14F-4D97-AF65-F5344CB8AC3E}">
        <p14:creationId xmlns:p14="http://schemas.microsoft.com/office/powerpoint/2010/main" val="1125857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CVE entries are what is put into the CVE master list. CVE Entries contain the CVE ID, a description, references, and other metadata.</a:t>
            </a:r>
          </a:p>
        </p:txBody>
      </p:sp>
      <p:sp>
        <p:nvSpPr>
          <p:cNvPr id="4" name="Slide Number Placeholder 3"/>
          <p:cNvSpPr>
            <a:spLocks noGrp="1"/>
          </p:cNvSpPr>
          <p:nvPr>
            <p:ph type="sldNum" sz="quarter" idx="10"/>
          </p:nvPr>
        </p:nvSpPr>
        <p:spPr/>
        <p:txBody>
          <a:bodyPr/>
          <a:lstStyle/>
          <a:p>
            <a:fld id="{ECEEDBAE-EA7E-4BCF-8469-5AD683F556B3}" type="slidenum">
              <a:rPr lang="en-US" smtClean="0"/>
              <a:t>2</a:t>
            </a:fld>
            <a:endParaRPr lang="en-US" dirty="0"/>
          </a:p>
        </p:txBody>
      </p:sp>
    </p:spTree>
    <p:extLst>
      <p:ext uri="{BB962C8B-B14F-4D97-AF65-F5344CB8AC3E}">
        <p14:creationId xmlns:p14="http://schemas.microsoft.com/office/powerpoint/2010/main" val="1250972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Again, avoid including exploits.  Here is an example where MITRE wasn’t entirely sure what was going on so we wrote that PCRE mishandles this pattern.  If you aren’t familiar with PCRE, it is a library used to process regular expressions and is often used parse data.  It turns out that there were a number of people where using PCRE to parse the CVE List and we exploited them.  We received a few angry emails.</a:t>
            </a:r>
          </a:p>
        </p:txBody>
      </p:sp>
      <p:sp>
        <p:nvSpPr>
          <p:cNvPr id="4" name="Slide Number Placeholder 3"/>
          <p:cNvSpPr>
            <a:spLocks noGrp="1"/>
          </p:cNvSpPr>
          <p:nvPr>
            <p:ph type="sldNum" sz="quarter" idx="5"/>
          </p:nvPr>
        </p:nvSpPr>
        <p:spPr/>
        <p:txBody>
          <a:bodyPr/>
          <a:lstStyle/>
          <a:p>
            <a:fld id="{D26DA38A-5B6D-4B73-8631-E3ACB22184B3}" type="slidenum">
              <a:rPr lang="en-US" smtClean="0"/>
              <a:t>20</a:t>
            </a:fld>
            <a:endParaRPr lang="en-US"/>
          </a:p>
        </p:txBody>
      </p:sp>
    </p:spTree>
    <p:extLst>
      <p:ext uri="{BB962C8B-B14F-4D97-AF65-F5344CB8AC3E}">
        <p14:creationId xmlns:p14="http://schemas.microsoft.com/office/powerpoint/2010/main" val="447658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If you assign a CVE ID to a third-party product, please make it clear that it is the origin of the vulnerability.  In the example, the description reads as if only Google Chrome is affected, when in reality, </a:t>
            </a:r>
            <a:r>
              <a:rPr lang="en-US" dirty="0" err="1"/>
              <a:t>Ffmpeg</a:t>
            </a:r>
            <a:r>
              <a:rPr lang="en-US" dirty="0"/>
              <a:t> and any other product using </a:t>
            </a:r>
            <a:r>
              <a:rPr lang="en-US" dirty="0" err="1"/>
              <a:t>Ffmpeg</a:t>
            </a:r>
            <a:r>
              <a:rPr lang="en-US" dirty="0"/>
              <a:t> are affected.</a:t>
            </a:r>
          </a:p>
        </p:txBody>
      </p:sp>
      <p:sp>
        <p:nvSpPr>
          <p:cNvPr id="4" name="Slide Number Placeholder 3"/>
          <p:cNvSpPr>
            <a:spLocks noGrp="1"/>
          </p:cNvSpPr>
          <p:nvPr>
            <p:ph type="sldNum" sz="quarter" idx="5"/>
          </p:nvPr>
        </p:nvSpPr>
        <p:spPr/>
        <p:txBody>
          <a:bodyPr/>
          <a:lstStyle/>
          <a:p>
            <a:fld id="{D26DA38A-5B6D-4B73-8631-E3ACB22184B3}" type="slidenum">
              <a:rPr lang="en-US" smtClean="0"/>
              <a:t>21</a:t>
            </a:fld>
            <a:endParaRPr lang="en-US"/>
          </a:p>
        </p:txBody>
      </p:sp>
    </p:spTree>
    <p:extLst>
      <p:ext uri="{BB962C8B-B14F-4D97-AF65-F5344CB8AC3E}">
        <p14:creationId xmlns:p14="http://schemas.microsoft.com/office/powerpoint/2010/main" val="1537651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22</a:t>
            </a:fld>
            <a:endParaRPr lang="en-US"/>
          </a:p>
        </p:txBody>
      </p:sp>
    </p:spTree>
    <p:extLst>
      <p:ext uri="{BB962C8B-B14F-4D97-AF65-F5344CB8AC3E}">
        <p14:creationId xmlns:p14="http://schemas.microsoft.com/office/powerpoint/2010/main" val="2405671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602">
              <a:defRPr/>
            </a:pPr>
            <a:r>
              <a:rPr lang="en-US" dirty="0"/>
              <a:t>http://cve.mitre.org/about/termsofuse.html</a:t>
            </a:r>
          </a:p>
          <a:p>
            <a:r>
              <a:rPr lang="en-US" dirty="0"/>
              <a:t>Copied 2/20/2018</a:t>
            </a:r>
          </a:p>
        </p:txBody>
      </p:sp>
      <p:sp>
        <p:nvSpPr>
          <p:cNvPr id="4" name="Slide Number Placeholder 3"/>
          <p:cNvSpPr>
            <a:spLocks noGrp="1"/>
          </p:cNvSpPr>
          <p:nvPr>
            <p:ph type="sldNum" sz="quarter" idx="10"/>
          </p:nvPr>
        </p:nvSpPr>
        <p:spPr/>
        <p:txBody>
          <a:bodyPr/>
          <a:lstStyle/>
          <a:p>
            <a:fld id="{482ED7A9-1512-4F10-9149-7B882BBE8FBB}" type="slidenum">
              <a:rPr lang="en-US" smtClean="0"/>
              <a:t>23</a:t>
            </a:fld>
            <a:endParaRPr lang="en-US"/>
          </a:p>
        </p:txBody>
      </p:sp>
    </p:spTree>
    <p:extLst>
      <p:ext uri="{BB962C8B-B14F-4D97-AF65-F5344CB8AC3E}">
        <p14:creationId xmlns:p14="http://schemas.microsoft.com/office/powerpoint/2010/main" val="572043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CVE entries inform users when there is a new vulnerability, which ID is associated with the vulnerability and how the vulnerability is different from the other vulnerabilities, etc.</a:t>
            </a:r>
          </a:p>
        </p:txBody>
      </p:sp>
      <p:sp>
        <p:nvSpPr>
          <p:cNvPr id="4" name="Slide Number Placeholder 3"/>
          <p:cNvSpPr>
            <a:spLocks noGrp="1"/>
          </p:cNvSpPr>
          <p:nvPr>
            <p:ph type="sldNum" sz="quarter" idx="5"/>
          </p:nvPr>
        </p:nvSpPr>
        <p:spPr/>
        <p:txBody>
          <a:bodyPr/>
          <a:lstStyle/>
          <a:p>
            <a:fld id="{D58F3C89-9E49-4851-A18A-DAECD34FD650}" type="slidenum">
              <a:rPr lang="en-US" smtClean="0"/>
              <a:t>3</a:t>
            </a:fld>
            <a:endParaRPr lang="en-US"/>
          </a:p>
        </p:txBody>
      </p:sp>
    </p:spTree>
    <p:extLst>
      <p:ext uri="{BB962C8B-B14F-4D97-AF65-F5344CB8AC3E}">
        <p14:creationId xmlns:p14="http://schemas.microsoft.com/office/powerpoint/2010/main" val="3346504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When submitting a CVE entry, it must contain a CVE ID, product name, version information (whether affected or fixed), a problem type (either a vulnerability type, root cause, or impact), a prose description, and one or more references.  Lastly, you also have to access the CVE program’s Terms of Use, which basically say that you allow MITRE to republish the information provided and downstream users of CVE can do the same.</a:t>
            </a:r>
          </a:p>
        </p:txBody>
      </p:sp>
      <p:sp>
        <p:nvSpPr>
          <p:cNvPr id="4" name="Slide Number Placeholder 3"/>
          <p:cNvSpPr>
            <a:spLocks noGrp="1"/>
          </p:cNvSpPr>
          <p:nvPr>
            <p:ph type="sldNum" sz="quarter" idx="5"/>
          </p:nvPr>
        </p:nvSpPr>
        <p:spPr/>
        <p:txBody>
          <a:bodyPr/>
          <a:lstStyle/>
          <a:p>
            <a:fld id="{D58F3C89-9E49-4851-A18A-DAECD34FD650}" type="slidenum">
              <a:rPr lang="en-US" smtClean="0"/>
              <a:t>4</a:t>
            </a:fld>
            <a:endParaRPr lang="en-US"/>
          </a:p>
        </p:txBody>
      </p:sp>
    </p:spTree>
    <p:extLst>
      <p:ext uri="{BB962C8B-B14F-4D97-AF65-F5344CB8AC3E}">
        <p14:creationId xmlns:p14="http://schemas.microsoft.com/office/powerpoint/2010/main" val="1474603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The description in the CVE entry has additional requirements.  First, the product, version, and problem type information must also be in the description.  Many of our downstream users only look at the description and will be confused if the product name is not included, for example.</a:t>
            </a:r>
          </a:p>
          <a:p>
            <a:endParaRPr lang="en-US" dirty="0"/>
          </a:p>
          <a:p>
            <a:r>
              <a:rPr lang="en-US" dirty="0"/>
              <a:t>All details in the description must be supported by information in the references.  The CVE Program is trusted with embargoed information.  We not want to even have the appearance of leaking embargoed information.</a:t>
            </a:r>
          </a:p>
          <a:p>
            <a:endParaRPr lang="en-US" dirty="0"/>
          </a:p>
          <a:p>
            <a:r>
              <a:rPr lang="en-US" dirty="0"/>
              <a:t>All information in the description should be relevant to the vulnerability and the description must be in English.  Using the JSON format, you can provide descriptions in multiple languages, but at least one of them has to be in English.</a:t>
            </a:r>
          </a:p>
          <a:p>
            <a:endParaRPr lang="en-US" dirty="0"/>
          </a:p>
          <a:p>
            <a:r>
              <a:rPr lang="en-US" dirty="0"/>
              <a:t>OPTIONAL:  Discuss the proposed change to publish without a reference.</a:t>
            </a:r>
          </a:p>
        </p:txBody>
      </p:sp>
      <p:sp>
        <p:nvSpPr>
          <p:cNvPr id="4" name="Slide Number Placeholder 3"/>
          <p:cNvSpPr>
            <a:spLocks noGrp="1"/>
          </p:cNvSpPr>
          <p:nvPr>
            <p:ph type="sldNum" sz="quarter" idx="5"/>
          </p:nvPr>
        </p:nvSpPr>
        <p:spPr/>
        <p:txBody>
          <a:bodyPr/>
          <a:lstStyle/>
          <a:p>
            <a:fld id="{D58F3C89-9E49-4851-A18A-DAECD34FD650}" type="slidenum">
              <a:rPr lang="en-US" smtClean="0"/>
              <a:t>5</a:t>
            </a:fld>
            <a:endParaRPr lang="en-US"/>
          </a:p>
        </p:txBody>
      </p:sp>
    </p:spTree>
    <p:extLst>
      <p:ext uri="{BB962C8B-B14F-4D97-AF65-F5344CB8AC3E}">
        <p14:creationId xmlns:p14="http://schemas.microsoft.com/office/powerpoint/2010/main" val="1595754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You can </a:t>
            </a:r>
            <a:r>
              <a:rPr lang="en-US" dirty="0"/>
              <a:t>provide more details than those required.  For example, you may want to include whether the attacker needs to be authenticated or if the vulnerability can be exploited remotely.</a:t>
            </a:r>
          </a:p>
        </p:txBody>
      </p:sp>
      <p:sp>
        <p:nvSpPr>
          <p:cNvPr id="4" name="Slide Number Placeholder 3"/>
          <p:cNvSpPr>
            <a:spLocks noGrp="1"/>
          </p:cNvSpPr>
          <p:nvPr>
            <p:ph type="sldNum" sz="quarter" idx="5"/>
          </p:nvPr>
        </p:nvSpPr>
        <p:spPr/>
        <p:txBody>
          <a:bodyPr/>
          <a:lstStyle/>
          <a:p>
            <a:fld id="{D58F3C89-9E49-4851-A18A-DAECD34FD650}" type="slidenum">
              <a:rPr lang="en-US" smtClean="0"/>
              <a:t>6</a:t>
            </a:fld>
            <a:endParaRPr lang="en-US"/>
          </a:p>
        </p:txBody>
      </p:sp>
    </p:spTree>
    <p:extLst>
      <p:ext uri="{BB962C8B-B14F-4D97-AF65-F5344CB8AC3E}">
        <p14:creationId xmlns:p14="http://schemas.microsoft.com/office/powerpoint/2010/main" val="3642043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Voice Track: </a:t>
            </a:r>
            <a:r>
              <a:rPr lang="en-US" dirty="0"/>
              <a:t>Writing a good description is </a:t>
            </a:r>
            <a:r>
              <a:rPr lang="en-US" sz="1200" kern="1200" dirty="0">
                <a:solidFill>
                  <a:schemeClr val="tx1"/>
                </a:solidFill>
                <a:effectLst/>
                <a:latin typeface="+mn-lt"/>
                <a:ea typeface="+mn-ea"/>
                <a:cs typeface="+mn-cs"/>
              </a:rPr>
              <a:t>as much an art as it is a science.  E</a:t>
            </a:r>
            <a:r>
              <a:rPr lang="en-US" dirty="0"/>
              <a:t>very CNA balances providing enough information for users to defend themselves without disclosing too much information.</a:t>
            </a:r>
          </a:p>
        </p:txBody>
      </p:sp>
      <p:sp>
        <p:nvSpPr>
          <p:cNvPr id="4" name="Slide Number Placeholder 3"/>
          <p:cNvSpPr>
            <a:spLocks noGrp="1"/>
          </p:cNvSpPr>
          <p:nvPr>
            <p:ph type="sldNum" sz="quarter" idx="5"/>
          </p:nvPr>
        </p:nvSpPr>
        <p:spPr/>
        <p:txBody>
          <a:bodyPr/>
          <a:lstStyle/>
          <a:p>
            <a:fld id="{D58F3C89-9E49-4851-A18A-DAECD34FD650}" type="slidenum">
              <a:rPr lang="en-US" smtClean="0"/>
              <a:t>7</a:t>
            </a:fld>
            <a:endParaRPr lang="en-US"/>
          </a:p>
        </p:txBody>
      </p:sp>
    </p:spTree>
    <p:extLst>
      <p:ext uri="{BB962C8B-B14F-4D97-AF65-F5344CB8AC3E}">
        <p14:creationId xmlns:p14="http://schemas.microsoft.com/office/powerpoint/2010/main" val="1178819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We ask that you provide more than just the minimum information because it is often not enough to distinguish between vulnerabilities.  You can imagine how many buffer overflows there are in a particular version of Windows.</a:t>
            </a:r>
          </a:p>
        </p:txBody>
      </p:sp>
      <p:sp>
        <p:nvSpPr>
          <p:cNvPr id="4" name="Slide Number Placeholder 3"/>
          <p:cNvSpPr>
            <a:spLocks noGrp="1"/>
          </p:cNvSpPr>
          <p:nvPr>
            <p:ph type="sldNum" sz="quarter" idx="5"/>
          </p:nvPr>
        </p:nvSpPr>
        <p:spPr/>
        <p:txBody>
          <a:bodyPr/>
          <a:lstStyle/>
          <a:p>
            <a:fld id="{D58F3C89-9E49-4851-A18A-DAECD34FD650}" type="slidenum">
              <a:rPr lang="en-US" smtClean="0"/>
              <a:t>8</a:t>
            </a:fld>
            <a:endParaRPr lang="en-US"/>
          </a:p>
        </p:txBody>
      </p:sp>
    </p:spTree>
    <p:extLst>
      <p:ext uri="{BB962C8B-B14F-4D97-AF65-F5344CB8AC3E}">
        <p14:creationId xmlns:p14="http://schemas.microsoft.com/office/powerpoint/2010/main" val="2498966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And we have an example of this.  Here only the minimum information was provided so the descriptions look exactly the same.  We kept getting requests to merge these entries from people who believed the were the same vulnerability, which is why we added the phrase at the end of the description saying that they are different.  Even with the phrase, we still sometimes get requests to merge the IDs.</a:t>
            </a:r>
          </a:p>
          <a:p>
            <a:endParaRPr lang="en-US" dirty="0"/>
          </a:p>
          <a:p>
            <a:r>
              <a:rPr lang="en-US" dirty="0"/>
              <a:t>* The issue described here is not specific to Microsoft.  Microsoft has a long history as a CNA, which made it easier to have consistency across the examples.</a:t>
            </a:r>
          </a:p>
        </p:txBody>
      </p:sp>
      <p:sp>
        <p:nvSpPr>
          <p:cNvPr id="4" name="Slide Number Placeholder 3"/>
          <p:cNvSpPr>
            <a:spLocks noGrp="1"/>
          </p:cNvSpPr>
          <p:nvPr>
            <p:ph type="sldNum" sz="quarter" idx="10"/>
          </p:nvPr>
        </p:nvSpPr>
        <p:spPr/>
        <p:txBody>
          <a:bodyPr/>
          <a:lstStyle/>
          <a:p>
            <a:fld id="{482ED7A9-1512-4F10-9149-7B882BBE8FBB}" type="slidenum">
              <a:rPr lang="en-US" smtClean="0"/>
              <a:t>9</a:t>
            </a:fld>
            <a:endParaRPr lang="en-US"/>
          </a:p>
        </p:txBody>
      </p:sp>
    </p:spTree>
    <p:extLst>
      <p:ext uri="{BB962C8B-B14F-4D97-AF65-F5344CB8AC3E}">
        <p14:creationId xmlns:p14="http://schemas.microsoft.com/office/powerpoint/2010/main" val="14822334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mitre.org/" TargetMode="External"/><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hyperlink" Target="http://www.facebook.com/MITREcorp"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dirty="0"/>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dirty="0">
                <a:latin typeface="Tahoma" panose="020B0604030504040204" pitchFamily="34" charset="0"/>
                <a:ea typeface="Tahoma" panose="020B0604030504040204" pitchFamily="34" charset="0"/>
                <a:cs typeface="Tahoma" panose="020B0604030504040204" pitchFamily="34" charset="0"/>
              </a:rPr>
              <a:t> </a:t>
            </a:r>
            <a:r>
              <a:rPr lang="en-US" dirty="0">
                <a:latin typeface="Arial" pitchFamily="34" charset="0"/>
              </a:rPr>
              <a:t>|</a:t>
            </a:r>
            <a:r>
              <a:rPr lang="en-US" dirty="0">
                <a:latin typeface="Arial" pitchFamily="34" charset="0"/>
                <a:ea typeface="Verdana" pitchFamily="34" charset="0"/>
                <a:cs typeface="Verdana" pitchFamily="34" charset="0"/>
              </a:rPr>
              <a:t> </a:t>
            </a:r>
          </a:p>
        </p:txBody>
      </p:sp>
      <p:pic>
        <p:nvPicPr>
          <p:cNvPr id="15" name="Picture 14">
            <a:extLst>
              <a:ext uri="{FF2B5EF4-FFF2-40B4-BE49-F238E27FC236}">
                <a16:creationId xmlns:a16="http://schemas.microsoft.com/office/drawing/2014/main" id="{77C638E1-417D-42D6-BE35-6B0C68E0CD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3799002" y="6327030"/>
            <a:ext cx="7810226"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baseline="0" dirty="0">
                <a:latin typeface="Helvetica LT Std"/>
              </a:rPr>
              <a:t>CVE is sponsored by </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the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(DHS)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(CISA)</a:t>
            </a:r>
            <a:r>
              <a:rPr lang="en-US" sz="1050" baseline="0" dirty="0">
                <a:latin typeface="Helvetica LT Std"/>
              </a:rPr>
              <a:t>. Copyright © 1999–2019, </a:t>
            </a:r>
            <a:r>
              <a:rPr lang="en-US" sz="1050" baseline="0" dirty="0">
                <a:latin typeface="Helvetica LT Std"/>
                <a:hlinkClick r:id="rId5"/>
              </a:rPr>
              <a:t>The MITRE Corporation</a:t>
            </a:r>
            <a:r>
              <a:rPr lang="en-US" sz="1050" baseline="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264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6" name="Picture 5">
            <a:extLst>
              <a:ext uri="{FF2B5EF4-FFF2-40B4-BE49-F238E27FC236}">
                <a16:creationId xmlns:a16="http://schemas.microsoft.com/office/drawing/2014/main" id="{31D7181D-716A-4D91-A867-E15F7B0D94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5B17FFB1-3C4C-4A5B-BF53-392C4B55DE8D}"/>
              </a:ext>
            </a:extLst>
          </p:cNvPr>
          <p:cNvSpPr txBox="1">
            <a:spLocks noChangeArrowheads="1"/>
          </p:cNvSpPr>
          <p:nvPr userDrawn="1"/>
        </p:nvSpPr>
        <p:spPr bwMode="auto">
          <a:xfrm>
            <a:off x="3846135" y="6327030"/>
            <a:ext cx="7763093"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baseline="0" dirty="0">
                <a:latin typeface="Helvetica LT Std"/>
              </a:rPr>
              <a:t>CVE is sponsored by </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the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(DHS)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(CISA)</a:t>
            </a:r>
            <a:r>
              <a:rPr lang="en-US" sz="1050" baseline="0" dirty="0">
                <a:latin typeface="Helvetica LT Std"/>
              </a:rPr>
              <a:t>. Copyright © 1999–2019, </a:t>
            </a:r>
            <a:r>
              <a:rPr lang="en-US" sz="1050" baseline="0" dirty="0">
                <a:latin typeface="Helvetica LT Std"/>
                <a:hlinkClick r:id="rId5"/>
              </a:rPr>
              <a:t>The MITRE Corporation</a:t>
            </a:r>
            <a:r>
              <a:rPr lang="en-US" sz="1050" baseline="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3184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13" name="Picture 12">
            <a:extLst>
              <a:ext uri="{FF2B5EF4-FFF2-40B4-BE49-F238E27FC236}">
                <a16:creationId xmlns:a16="http://schemas.microsoft.com/office/drawing/2014/main" id="{3D6E3400-6335-4224-A22B-E2EBEAD3377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14" name="Text Box 34">
            <a:extLst>
              <a:ext uri="{FF2B5EF4-FFF2-40B4-BE49-F238E27FC236}">
                <a16:creationId xmlns:a16="http://schemas.microsoft.com/office/drawing/2014/main" id="{518CCD41-A9F7-4B00-93BD-F7845169ECDF}"/>
              </a:ext>
            </a:extLst>
          </p:cNvPr>
          <p:cNvSpPr txBox="1">
            <a:spLocks noChangeArrowheads="1"/>
          </p:cNvSpPr>
          <p:nvPr userDrawn="1"/>
        </p:nvSpPr>
        <p:spPr bwMode="auto">
          <a:xfrm>
            <a:off x="3808429" y="6327030"/>
            <a:ext cx="7800800"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baseline="0" dirty="0">
                <a:latin typeface="Helvetica LT Std"/>
              </a:rPr>
              <a:t>CVE is sponsored by </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the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(DHS)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(CISA)</a:t>
            </a:r>
            <a:r>
              <a:rPr lang="en-US" sz="1050" baseline="0" dirty="0">
                <a:latin typeface="Helvetica LT Std"/>
              </a:rPr>
              <a:t>. Copyright © 1999–2019, </a:t>
            </a:r>
            <a:r>
              <a:rPr lang="en-US" sz="1050" baseline="0" dirty="0">
                <a:latin typeface="Helvetica LT Std"/>
                <a:hlinkClick r:id="rId5"/>
              </a:rPr>
              <a:t>The MITRE Corporation</a:t>
            </a:r>
            <a:r>
              <a:rPr lang="en-US" sz="1050" baseline="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1152494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DB9AF125-20EA-456C-BE4C-67ED3015B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9" name="Text Box 34">
            <a:extLst>
              <a:ext uri="{FF2B5EF4-FFF2-40B4-BE49-F238E27FC236}">
                <a16:creationId xmlns:a16="http://schemas.microsoft.com/office/drawing/2014/main" id="{7E4E5044-6C8A-430E-8E5C-FC7D4AE93854}"/>
              </a:ext>
            </a:extLst>
          </p:cNvPr>
          <p:cNvSpPr txBox="1">
            <a:spLocks noChangeArrowheads="1"/>
          </p:cNvSpPr>
          <p:nvPr userDrawn="1"/>
        </p:nvSpPr>
        <p:spPr bwMode="auto">
          <a:xfrm>
            <a:off x="3846135" y="6327030"/>
            <a:ext cx="7763093"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baseline="0" dirty="0">
                <a:latin typeface="Helvetica LT Std"/>
              </a:rPr>
              <a:t>CVE is sponsored by </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the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(DHS)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(CISA)</a:t>
            </a:r>
            <a:r>
              <a:rPr lang="en-US" sz="1050" baseline="0" dirty="0">
                <a:latin typeface="Helvetica LT Std"/>
              </a:rPr>
              <a:t>. Copyright © 1999–2019, </a:t>
            </a:r>
            <a:r>
              <a:rPr lang="en-US" sz="1050" baseline="0" dirty="0">
                <a:latin typeface="Helvetica LT Std"/>
                <a:hlinkClick r:id="rId5"/>
              </a:rPr>
              <a:t>The MITRE Corporation</a:t>
            </a:r>
            <a:r>
              <a:rPr lang="en-US" sz="1050" baseline="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827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4" name="Picture 3">
            <a:extLst>
              <a:ext uri="{FF2B5EF4-FFF2-40B4-BE49-F238E27FC236}">
                <a16:creationId xmlns:a16="http://schemas.microsoft.com/office/drawing/2014/main" id="{A5DE3558-F699-4E78-9BF6-8194A12D1F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6" name="Text Box 34">
            <a:extLst>
              <a:ext uri="{FF2B5EF4-FFF2-40B4-BE49-F238E27FC236}">
                <a16:creationId xmlns:a16="http://schemas.microsoft.com/office/drawing/2014/main" id="{40A091E8-174E-44E2-AC98-8321EE8CF618}"/>
              </a:ext>
            </a:extLst>
          </p:cNvPr>
          <p:cNvSpPr txBox="1">
            <a:spLocks noChangeArrowheads="1"/>
          </p:cNvSpPr>
          <p:nvPr userDrawn="1"/>
        </p:nvSpPr>
        <p:spPr bwMode="auto">
          <a:xfrm>
            <a:off x="3874415" y="6327030"/>
            <a:ext cx="7734813"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baseline="0" dirty="0">
                <a:latin typeface="Helvetica LT Std"/>
              </a:rPr>
              <a:t>CVE is sponsored by </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the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(DHS)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(CISA)</a:t>
            </a:r>
            <a:r>
              <a:rPr lang="en-US" sz="1050" baseline="0" dirty="0">
                <a:latin typeface="Helvetica LT Std"/>
              </a:rPr>
              <a:t>. Copyright © 1999–2019, </a:t>
            </a:r>
            <a:r>
              <a:rPr lang="en-US" sz="1050" baseline="0" dirty="0">
                <a:latin typeface="Helvetica LT Std"/>
                <a:hlinkClick r:id="rId5"/>
              </a:rPr>
              <a:t>The MITRE Corporation</a:t>
            </a:r>
            <a:r>
              <a:rPr lang="en-US" sz="1050" baseline="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602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80646" y="1162059"/>
            <a:ext cx="11368454"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38945711-76E2-4AFD-BB3B-3DCAB0B0BE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EA17A43F-8195-477C-878E-E21183EB1140}"/>
              </a:ext>
            </a:extLst>
          </p:cNvPr>
          <p:cNvSpPr txBox="1">
            <a:spLocks noChangeArrowheads="1"/>
          </p:cNvSpPr>
          <p:nvPr userDrawn="1"/>
        </p:nvSpPr>
        <p:spPr bwMode="auto">
          <a:xfrm>
            <a:off x="3855563" y="6327030"/>
            <a:ext cx="7753666"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baseline="0" dirty="0">
                <a:latin typeface="Helvetica LT Std"/>
              </a:rPr>
              <a:t>CVE is sponsored by </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the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(DHS)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(CISA)</a:t>
            </a:r>
            <a:r>
              <a:rPr lang="en-US" sz="1050" baseline="0" dirty="0">
                <a:latin typeface="Helvetica LT Std"/>
              </a:rPr>
              <a:t>. Copyright © 1999–2019, </a:t>
            </a:r>
            <a:r>
              <a:rPr lang="en-US" sz="1050" baseline="0" dirty="0">
                <a:latin typeface="Helvetica LT Std"/>
                <a:hlinkClick r:id="rId5"/>
              </a:rPr>
              <a:t>The MITRE Corporation</a:t>
            </a:r>
            <a:r>
              <a:rPr lang="en-US" sz="1050" baseline="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8386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5" name="Picture 4">
            <a:extLst>
              <a:ext uri="{FF2B5EF4-FFF2-40B4-BE49-F238E27FC236}">
                <a16:creationId xmlns:a16="http://schemas.microsoft.com/office/drawing/2014/main" id="{F0749DC2-D4E0-4003-BCD2-293586479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6694A54E-A2FD-4930-87E3-F1AE89EA025B}"/>
              </a:ext>
            </a:extLst>
          </p:cNvPr>
          <p:cNvSpPr txBox="1">
            <a:spLocks noChangeArrowheads="1"/>
          </p:cNvSpPr>
          <p:nvPr userDrawn="1"/>
        </p:nvSpPr>
        <p:spPr bwMode="auto">
          <a:xfrm>
            <a:off x="3855563" y="6327030"/>
            <a:ext cx="7753666"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baseline="0" dirty="0">
                <a:latin typeface="Helvetica LT Std"/>
              </a:rPr>
              <a:t>CVE is sponsored by </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the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(DHS)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(CISA)</a:t>
            </a:r>
            <a:r>
              <a:rPr lang="en-US" sz="1050" baseline="0" dirty="0">
                <a:latin typeface="Helvetica LT Std"/>
              </a:rPr>
              <a:t>. Copyright © 1999–2019, </a:t>
            </a:r>
            <a:r>
              <a:rPr lang="en-US" sz="1050" baseline="0" dirty="0">
                <a:latin typeface="Helvetica LT Std"/>
                <a:hlinkClick r:id="rId5"/>
              </a:rPr>
              <a:t>The MITRE Corporation</a:t>
            </a:r>
            <a:r>
              <a:rPr lang="en-US" sz="1050" baseline="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27538" y="1162059"/>
            <a:ext cx="1132156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18" y="1295400"/>
            <a:ext cx="1729468" cy="791415"/>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17109A21-2439-4CFB-9479-D8A7F30FB2A1}"/>
              </a:ext>
            </a:extLst>
          </p:cNvPr>
          <p:cNvSpPr txBox="1"/>
          <p:nvPr/>
        </p:nvSpPr>
        <p:spPr>
          <a:xfrm>
            <a:off x="3070716" y="2220156"/>
            <a:ext cx="6083673" cy="1846659"/>
          </a:xfrm>
          <a:prstGeom prst="rect">
            <a:avLst/>
          </a:prstGeom>
          <a:noFill/>
        </p:spPr>
        <p:txBody>
          <a:bodyPr wrap="square" rtlCol="0">
            <a:spAutoFit/>
          </a:bodyPr>
          <a:lstStyle/>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600" u="sng"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600"/>
              </a:spcAft>
            </a:pPr>
            <a:r>
              <a:rPr lang="en-US" sz="1600" dirty="0">
                <a:solidFill>
                  <a:schemeClr val="tx1">
                    <a:lumMod val="50000"/>
                    <a:lumOff val="50000"/>
                  </a:schemeClr>
                </a:solidFill>
              </a:rPr>
              <a:t> </a:t>
            </a:r>
            <a:endParaRPr lang="en-US" sz="1400" dirty="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545" y="4419742"/>
            <a:ext cx="498578" cy="498578"/>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963" y="4421381"/>
            <a:ext cx="498578" cy="498578"/>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81381" y="4427165"/>
            <a:ext cx="1186209" cy="498578"/>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57514" y="4419742"/>
            <a:ext cx="498578" cy="498578"/>
          </a:xfrm>
          <a:prstGeom prst="rect">
            <a:avLst/>
          </a:prstGeom>
        </p:spPr>
      </p:pic>
    </p:spTree>
    <p:extLst>
      <p:ext uri="{BB962C8B-B14F-4D97-AF65-F5344CB8AC3E}">
        <p14:creationId xmlns:p14="http://schemas.microsoft.com/office/powerpoint/2010/main" val="121730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1" y="274638"/>
            <a:ext cx="9328727"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dirty="0"/>
              <a:t>Click to edit Master title style</a:t>
            </a:r>
          </a:p>
        </p:txBody>
      </p:sp>
      <p:sp>
        <p:nvSpPr>
          <p:cNvPr id="8" name="Text Placeholder 2"/>
          <p:cNvSpPr>
            <a:spLocks noGrp="1"/>
          </p:cNvSpPr>
          <p:nvPr>
            <p:ph idx="1"/>
          </p:nvPr>
        </p:nvSpPr>
        <p:spPr>
          <a:xfrm>
            <a:off x="812800" y="1447801"/>
            <a:ext cx="10972800" cy="4589745"/>
          </a:xfrm>
          <a:prstGeom prst="rect">
            <a:avLst/>
          </a:prstGeom>
        </p:spPr>
        <p:txBody>
          <a:bodyPr vert="horz" lIns="91440" tIns="45720" rIns="91440" bIns="45720" rtlCol="0">
            <a:normAutofit/>
          </a:bodyPr>
          <a:lstStyle>
            <a:lvl1pPr>
              <a:spcAft>
                <a:spcPts val="600"/>
              </a:spcAft>
              <a:defRPr sz="2000">
                <a:solidFill>
                  <a:schemeClr val="tx1"/>
                </a:solidFill>
                <a:latin typeface="Helvetica LT Std" pitchFamily="34" charset="0"/>
                <a:ea typeface="Verdana" pitchFamily="34" charset="0"/>
                <a:cs typeface="Verdana" pitchFamily="34" charset="0"/>
              </a:defRPr>
            </a:lvl1pPr>
            <a:lvl2pPr>
              <a:spcAft>
                <a:spcPts val="600"/>
              </a:spcAft>
              <a:defRPr sz="2000">
                <a:solidFill>
                  <a:schemeClr val="tx1"/>
                </a:solidFill>
                <a:latin typeface="Helvetica LT Std" pitchFamily="34" charset="0"/>
                <a:ea typeface="Verdana" pitchFamily="34" charset="0"/>
                <a:cs typeface="Verdana" pitchFamily="34" charset="0"/>
              </a:defRPr>
            </a:lvl2pPr>
            <a:lvl3pPr>
              <a:spcAft>
                <a:spcPts val="600"/>
              </a:spcAft>
              <a:defRPr sz="1800">
                <a:solidFill>
                  <a:schemeClr val="tx1"/>
                </a:solidFill>
                <a:latin typeface="Helvetica LT Std" pitchFamily="34" charset="0"/>
                <a:ea typeface="Verdana" pitchFamily="34" charset="0"/>
                <a:cs typeface="Verdana" pitchFamily="34" charset="0"/>
              </a:defRPr>
            </a:lvl3pPr>
          </a:lstStyle>
          <a:p>
            <a:pPr lvl="0"/>
            <a:r>
              <a:rPr lang="en-US" dirty="0"/>
              <a:t>Edit Master text styles</a:t>
            </a:r>
          </a:p>
          <a:p>
            <a:pPr lvl="1"/>
            <a:r>
              <a:rPr lang="en-US" dirty="0"/>
              <a:t>Second level</a:t>
            </a:r>
          </a:p>
          <a:p>
            <a:pPr lvl="2"/>
            <a:r>
              <a:rPr lang="en-US" dirty="0"/>
              <a:t>Third level</a:t>
            </a:r>
          </a:p>
        </p:txBody>
      </p:sp>
      <p:sp>
        <p:nvSpPr>
          <p:cNvPr id="10" name="Slide Number Placeholder 5"/>
          <p:cNvSpPr>
            <a:spLocks noGrp="1"/>
          </p:cNvSpPr>
          <p:nvPr>
            <p:ph type="sldNum" sz="quarter" idx="4"/>
          </p:nvPr>
        </p:nvSpPr>
        <p:spPr>
          <a:xfrm>
            <a:off x="11198321" y="123591"/>
            <a:ext cx="661021"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5" name="Picture 4">
            <a:extLst>
              <a:ext uri="{FF2B5EF4-FFF2-40B4-BE49-F238E27FC236}">
                <a16:creationId xmlns:a16="http://schemas.microsoft.com/office/drawing/2014/main" id="{FAE96631-AC9A-4136-AD4E-1031F234CF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6" name="Text Box 34">
            <a:extLst>
              <a:ext uri="{FF2B5EF4-FFF2-40B4-BE49-F238E27FC236}">
                <a16:creationId xmlns:a16="http://schemas.microsoft.com/office/drawing/2014/main" id="{E3ABD851-716C-4BCD-AE29-6EB30713EBF9}"/>
              </a:ext>
            </a:extLst>
          </p:cNvPr>
          <p:cNvSpPr txBox="1">
            <a:spLocks noChangeArrowheads="1"/>
          </p:cNvSpPr>
          <p:nvPr userDrawn="1"/>
        </p:nvSpPr>
        <p:spPr bwMode="auto">
          <a:xfrm>
            <a:off x="3780147" y="6327030"/>
            <a:ext cx="7829081"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baseline="0" dirty="0">
                <a:latin typeface="Helvetica LT Std"/>
              </a:rPr>
              <a:t>CVE is sponsored by </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the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(DHS)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(CISA)</a:t>
            </a:r>
            <a:r>
              <a:rPr lang="en-US" sz="1050" baseline="0" dirty="0">
                <a:latin typeface="Helvetica LT Std"/>
              </a:rPr>
              <a:t>. Copyright © 1999–2019, </a:t>
            </a:r>
            <a:r>
              <a:rPr lang="en-US" sz="1050" baseline="0" dirty="0">
                <a:latin typeface="Helvetica LT Std"/>
                <a:hlinkClick r:id="rId5"/>
              </a:rPr>
              <a:t>The MITRE Corporation</a:t>
            </a:r>
            <a:r>
              <a:rPr lang="en-US" sz="1050" baseline="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59507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endParaRPr lang="en-US" dirty="0"/>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dirty="0"/>
              <a:t>Edit Master text styles</a:t>
            </a:r>
          </a:p>
          <a:p>
            <a:pPr marL="686216" lvl="1" indent="-304046" defTabSz="1216185">
              <a:spcBef>
                <a:spcPts val="0"/>
              </a:spcBef>
              <a:spcAft>
                <a:spcPts val="798"/>
              </a:spcAft>
              <a:buClr>
                <a:schemeClr val="tx2"/>
              </a:buClr>
              <a:buChar char="–"/>
            </a:pPr>
            <a:r>
              <a:rPr lang="en-US" dirty="0"/>
              <a:t>Second level</a:t>
            </a:r>
          </a:p>
          <a:p>
            <a:pPr marL="994485" lvl="2" indent="-308269" defTabSz="1216185">
              <a:spcBef>
                <a:spcPts val="0"/>
              </a:spcBef>
              <a:spcAft>
                <a:spcPts val="798"/>
              </a:spcAft>
              <a:buClr>
                <a:schemeClr val="tx2"/>
              </a:buClr>
              <a:buSzPct val="110000"/>
              <a:buFont typeface="Wingdings" pitchFamily="2" charset="2"/>
              <a:buChar char="§"/>
            </a:pPr>
            <a:r>
              <a:rPr lang="en-US" dirty="0"/>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5" r:id="rId3"/>
    <p:sldLayoutId id="2147483660" r:id="rId4"/>
    <p:sldLayoutId id="2147483661" r:id="rId5"/>
    <p:sldLayoutId id="2147483662" r:id="rId6"/>
    <p:sldLayoutId id="2147483663" r:id="rId7"/>
    <p:sldLayoutId id="2147483664" r:id="rId8"/>
    <p:sldLayoutId id="2147483669" r:id="rId9"/>
  </p:sldLayoutIdLst>
  <p:hf hdr="0" ft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cveproject.github.io/docs/content/key-details-phrasing.pdf"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nvidia.custhelp.com/app/answers/detail/a_id/4462" TargetMode="External"/><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cve.mitre.org/about/termsofuse.html"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95207-35DE-46E2-B7DB-F31265C44A28}"/>
              </a:ext>
            </a:extLst>
          </p:cNvPr>
          <p:cNvSpPr>
            <a:spLocks noGrp="1"/>
          </p:cNvSpPr>
          <p:nvPr>
            <p:ph type="ctrTitle" sz="quarter"/>
          </p:nvPr>
        </p:nvSpPr>
        <p:spPr/>
        <p:txBody>
          <a:bodyPr/>
          <a:lstStyle/>
          <a:p>
            <a:r>
              <a:rPr lang="en-US" dirty="0"/>
              <a:t>CVE Entry Creation</a:t>
            </a:r>
          </a:p>
        </p:txBody>
      </p:sp>
      <p:sp>
        <p:nvSpPr>
          <p:cNvPr id="7" name="Subtitle 6">
            <a:extLst>
              <a:ext uri="{FF2B5EF4-FFF2-40B4-BE49-F238E27FC236}">
                <a16:creationId xmlns:a16="http://schemas.microsoft.com/office/drawing/2014/main" id="{EC64448E-58F0-47AA-B058-D0CEF188B231}"/>
              </a:ext>
            </a:extLst>
          </p:cNvPr>
          <p:cNvSpPr>
            <a:spLocks noGrp="1"/>
          </p:cNvSpPr>
          <p:nvPr>
            <p:ph type="subTitle" idx="1"/>
          </p:nvPr>
        </p:nvSpPr>
        <p:spPr>
          <a:xfrm>
            <a:off x="1044164" y="2568943"/>
            <a:ext cx="9627524" cy="389923"/>
          </a:xfrm>
        </p:spPr>
        <p:txBody>
          <a:bodyPr/>
          <a:lstStyle/>
          <a:p>
            <a:r>
              <a:rPr lang="en-US" dirty="0"/>
              <a:t>CVE Team</a:t>
            </a:r>
          </a:p>
        </p:txBody>
      </p:sp>
    </p:spTree>
    <p:extLst>
      <p:ext uri="{BB962C8B-B14F-4D97-AF65-F5344CB8AC3E}">
        <p14:creationId xmlns:p14="http://schemas.microsoft.com/office/powerpoint/2010/main" val="246246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0059" y="274638"/>
            <a:ext cx="10877383" cy="868362"/>
          </a:xfrm>
        </p:spPr>
        <p:txBody>
          <a:bodyPr>
            <a:normAutofit/>
          </a:bodyPr>
          <a:lstStyle/>
          <a:p>
            <a:r>
              <a:rPr lang="en-US" dirty="0"/>
              <a:t>Example 2: Distinguishable Through the Component</a:t>
            </a:r>
          </a:p>
        </p:txBody>
      </p:sp>
      <p:sp>
        <p:nvSpPr>
          <p:cNvPr id="3" name="Content Placeholder 2"/>
          <p:cNvSpPr>
            <a:spLocks noGrp="1"/>
          </p:cNvSpPr>
          <p:nvPr>
            <p:ph idx="1"/>
          </p:nvPr>
        </p:nvSpPr>
        <p:spPr>
          <a:xfrm>
            <a:off x="970060" y="1336483"/>
            <a:ext cx="10716591" cy="3919329"/>
          </a:xfrm>
        </p:spPr>
        <p:txBody>
          <a:bodyPr>
            <a:normAutofit/>
          </a:bodyPr>
          <a:lstStyle/>
          <a:p>
            <a:pPr>
              <a:buFont typeface="Wingdings" panose="05000000000000000000" pitchFamily="2" charset="2"/>
              <a:buChar char="§"/>
            </a:pPr>
            <a:r>
              <a:rPr lang="en-US" dirty="0"/>
              <a:t>CVE-2016-7239</a:t>
            </a:r>
          </a:p>
          <a:p>
            <a:pPr lvl="1">
              <a:buFont typeface="Arial" panose="020B0604020202020204" pitchFamily="34" charset="0"/>
              <a:buChar char="–"/>
            </a:pPr>
            <a:r>
              <a:rPr lang="en-US" sz="1700" dirty="0">
                <a:solidFill>
                  <a:srgbClr val="FF0000"/>
                </a:solidFill>
              </a:rPr>
              <a:t>The </a:t>
            </a:r>
            <a:r>
              <a:rPr lang="en-US" sz="1700" dirty="0" err="1">
                <a:solidFill>
                  <a:srgbClr val="FF0000"/>
                </a:solidFill>
              </a:rPr>
              <a:t>RegEx</a:t>
            </a:r>
            <a:r>
              <a:rPr lang="en-US" sz="1700" dirty="0">
                <a:solidFill>
                  <a:srgbClr val="FF0000"/>
                </a:solidFill>
              </a:rPr>
              <a:t> class in the XSS filter </a:t>
            </a:r>
            <a:r>
              <a:rPr lang="en-US" sz="1700" dirty="0"/>
              <a:t>in Microsoft Internet Explorer 9 through 11 and Microsoft Edge allows remote attackers to conduct cross-site scripting (XSS) attacks and obtain sensitive information via unspecified vectors, aka “Microsoft Browser Information Disclosure Vulnerability.” </a:t>
            </a:r>
          </a:p>
          <a:p>
            <a:pPr>
              <a:buFont typeface="Wingdings" panose="05000000000000000000" pitchFamily="2" charset="2"/>
              <a:buChar char="§"/>
            </a:pPr>
            <a:r>
              <a:rPr lang="en-US" dirty="0"/>
              <a:t>CVE-2016-3273</a:t>
            </a:r>
          </a:p>
          <a:p>
            <a:pPr lvl="1">
              <a:buFont typeface="Arial" panose="020B0604020202020204" pitchFamily="34" charset="0"/>
              <a:buChar char="–"/>
            </a:pPr>
            <a:r>
              <a:rPr lang="en-US" sz="1700" dirty="0">
                <a:solidFill>
                  <a:srgbClr val="FF0000"/>
                </a:solidFill>
              </a:rPr>
              <a:t>The XSS Filter </a:t>
            </a:r>
            <a:r>
              <a:rPr lang="en-US" sz="1700" dirty="0"/>
              <a:t>in Microsoft Internet Explorer 9 through 11 and Microsoft Edge does not properly restrict JavaScript code, which allows remote attackers to obtain sensitive information via a crafted web site, aka “Microsoft Browser Information Disclosure Vulnerability.”</a:t>
            </a:r>
          </a:p>
          <a:p>
            <a:pPr>
              <a:buFont typeface="Wingdings" panose="05000000000000000000" pitchFamily="2" charset="2"/>
              <a:buChar char="§"/>
            </a:pPr>
            <a:r>
              <a:rPr lang="en-US" dirty="0"/>
              <a:t>You can now tell the two entries apart, but it would still be difficult to tell if the vulnerability you just discovered is the same vulnerability as CVE-2016-7239 or CVE-2016-3273</a:t>
            </a:r>
          </a:p>
        </p:txBody>
      </p:sp>
      <p:sp>
        <p:nvSpPr>
          <p:cNvPr id="4" name="Slide Number Placeholder 3">
            <a:extLst>
              <a:ext uri="{FF2B5EF4-FFF2-40B4-BE49-F238E27FC236}">
                <a16:creationId xmlns:a16="http://schemas.microsoft.com/office/drawing/2014/main" id="{6656BD7C-5671-4D99-8B18-9C8ACA01160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109563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703" y="346200"/>
            <a:ext cx="9328727" cy="868362"/>
          </a:xfrm>
        </p:spPr>
        <p:txBody>
          <a:bodyPr/>
          <a:lstStyle/>
          <a:p>
            <a:r>
              <a:rPr lang="en-US" dirty="0"/>
              <a:t>Example 3: Descriptive Root Cause</a:t>
            </a:r>
          </a:p>
        </p:txBody>
      </p:sp>
      <p:sp>
        <p:nvSpPr>
          <p:cNvPr id="3" name="Content Placeholder 2"/>
          <p:cNvSpPr>
            <a:spLocks noGrp="1"/>
          </p:cNvSpPr>
          <p:nvPr>
            <p:ph idx="1"/>
          </p:nvPr>
        </p:nvSpPr>
        <p:spPr>
          <a:xfrm>
            <a:off x="908216" y="1344435"/>
            <a:ext cx="10972800" cy="4118112"/>
          </a:xfrm>
        </p:spPr>
        <p:txBody>
          <a:bodyPr>
            <a:normAutofit/>
          </a:bodyPr>
          <a:lstStyle/>
          <a:p>
            <a:pPr>
              <a:buFont typeface="Wingdings" panose="05000000000000000000" pitchFamily="2" charset="2"/>
              <a:buChar char="§"/>
            </a:pPr>
            <a:r>
              <a:rPr lang="en-US" dirty="0"/>
              <a:t>CVE-2010-1489</a:t>
            </a:r>
          </a:p>
          <a:p>
            <a:pPr lvl="1">
              <a:buFont typeface="Arial" panose="020B0604020202020204" pitchFamily="34" charset="0"/>
              <a:buChar char="–"/>
            </a:pPr>
            <a:r>
              <a:rPr lang="en-US" sz="1700" dirty="0"/>
              <a:t>The XSS Filter in Microsoft Internet Explorer 8</a:t>
            </a:r>
            <a:r>
              <a:rPr lang="en-US" sz="1700" dirty="0">
                <a:solidFill>
                  <a:srgbClr val="FF0000"/>
                </a:solidFill>
              </a:rPr>
              <a:t> does not properly perform neutering for the SCRIPT tag</a:t>
            </a:r>
            <a:r>
              <a:rPr lang="en-US" sz="1700" dirty="0"/>
              <a:t>, which allows remote attackers to conduct cross-site scripting (XSS) attacks against web sites that have no inherent XSS vulnerabilities, a different issue than CVE-2009-4074.</a:t>
            </a:r>
          </a:p>
          <a:p>
            <a:pPr>
              <a:buFont typeface="Wingdings" panose="05000000000000000000" pitchFamily="2" charset="2"/>
              <a:buChar char="§"/>
            </a:pPr>
            <a:r>
              <a:rPr lang="en-US" dirty="0"/>
              <a:t>CVE-2009-4074</a:t>
            </a:r>
          </a:p>
          <a:p>
            <a:pPr lvl="1">
              <a:buFont typeface="Arial" panose="020B0604020202020204" pitchFamily="34" charset="0"/>
              <a:buChar char="–"/>
            </a:pPr>
            <a:r>
              <a:rPr lang="en-US" sz="1800" dirty="0"/>
              <a:t>The XSS Filter in Microsoft Internet Explorer 8 allows remote attackers </a:t>
            </a:r>
            <a:r>
              <a:rPr lang="en-US" sz="1800" dirty="0">
                <a:solidFill>
                  <a:srgbClr val="FF0000"/>
                </a:solidFill>
              </a:rPr>
              <a:t>to leverage the “response-changing mechanism” </a:t>
            </a:r>
            <a:r>
              <a:rPr lang="en-US" sz="1800" dirty="0"/>
              <a:t>to conduct cross-site scripting (XSS) attacks against web sites that have no inherent XSS vulnerabilities, related to the details of output encoding and improper modification of an HTML attribute, aka “XSS Filter Script Handling Vulnerability.”</a:t>
            </a:r>
          </a:p>
          <a:p>
            <a:pPr>
              <a:buFont typeface="Wingdings" panose="05000000000000000000" pitchFamily="2" charset="2"/>
              <a:buChar char="§"/>
            </a:pPr>
            <a:r>
              <a:rPr lang="en-US" dirty="0"/>
              <a:t>The more specific root cause descriptions provide enough details to tell the two vulnerabilities apart and maybe enough to identify if the CVE ID applies to a vulnerability</a:t>
            </a:r>
          </a:p>
        </p:txBody>
      </p:sp>
      <p:sp>
        <p:nvSpPr>
          <p:cNvPr id="4" name="Slide Number Placeholder 3">
            <a:extLst>
              <a:ext uri="{FF2B5EF4-FFF2-40B4-BE49-F238E27FC236}">
                <a16:creationId xmlns:a16="http://schemas.microsoft.com/office/drawing/2014/main" id="{6F387997-4605-459E-986B-0B56FF3B220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131904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266" y="330297"/>
            <a:ext cx="9328727" cy="868362"/>
          </a:xfrm>
        </p:spPr>
        <p:txBody>
          <a:bodyPr/>
          <a:lstStyle/>
          <a:p>
            <a:r>
              <a:rPr lang="en-US" dirty="0"/>
              <a:t>Example 4: Too Specific</a:t>
            </a:r>
          </a:p>
        </p:txBody>
      </p:sp>
      <p:sp>
        <p:nvSpPr>
          <p:cNvPr id="3" name="Content Placeholder 2"/>
          <p:cNvSpPr>
            <a:spLocks noGrp="1"/>
          </p:cNvSpPr>
          <p:nvPr>
            <p:ph idx="1"/>
          </p:nvPr>
        </p:nvSpPr>
        <p:spPr>
          <a:xfrm>
            <a:off x="900266" y="1360337"/>
            <a:ext cx="10748396" cy="4589745"/>
          </a:xfrm>
        </p:spPr>
        <p:txBody>
          <a:bodyPr>
            <a:normAutofit fontScale="92500" lnSpcReduction="10000"/>
          </a:bodyPr>
          <a:lstStyle/>
          <a:p>
            <a:pPr>
              <a:buFont typeface="Wingdings" panose="05000000000000000000" pitchFamily="2" charset="2"/>
              <a:buChar char="§"/>
            </a:pPr>
            <a:r>
              <a:rPr lang="en-US" dirty="0"/>
              <a:t>CVE-2016-9112 </a:t>
            </a:r>
          </a:p>
          <a:p>
            <a:pPr lvl="1">
              <a:buFont typeface="Arial" panose="020B0604020202020204" pitchFamily="34" charset="0"/>
              <a:buChar char="–"/>
            </a:pPr>
            <a:r>
              <a:rPr lang="en-US" dirty="0"/>
              <a:t>Description</a:t>
            </a:r>
          </a:p>
          <a:p>
            <a:pPr lvl="2">
              <a:buFont typeface="Wingdings" panose="05000000000000000000" pitchFamily="2" charset="2"/>
              <a:buChar char="§"/>
            </a:pPr>
            <a:r>
              <a:rPr lang="en-US" sz="1900" dirty="0"/>
              <a:t>Floating Point Exception (aka FPE or divide by zero) in </a:t>
            </a:r>
            <a:r>
              <a:rPr lang="en-US" sz="1900" dirty="0" err="1"/>
              <a:t>opj_pi_next_cprl</a:t>
            </a:r>
            <a:r>
              <a:rPr lang="en-US" sz="1900" dirty="0"/>
              <a:t> function in </a:t>
            </a:r>
            <a:r>
              <a:rPr lang="en-US" sz="1900" dirty="0">
                <a:solidFill>
                  <a:srgbClr val="FF0000"/>
                </a:solidFill>
              </a:rPr>
              <a:t>openjp2/pi.c:523</a:t>
            </a:r>
            <a:r>
              <a:rPr lang="en-US" sz="1900" dirty="0"/>
              <a:t> in </a:t>
            </a:r>
            <a:r>
              <a:rPr lang="en-US" sz="1900" dirty="0" err="1"/>
              <a:t>OpenJPEG</a:t>
            </a:r>
            <a:r>
              <a:rPr lang="en-US" sz="1900" dirty="0"/>
              <a:t> 2.1.2.</a:t>
            </a:r>
          </a:p>
          <a:p>
            <a:pPr lvl="1">
              <a:buFont typeface="Arial" panose="020B0604020202020204" pitchFamily="34" charset="0"/>
              <a:buChar char="–"/>
            </a:pPr>
            <a:r>
              <a:rPr lang="en-US" dirty="0"/>
              <a:t>The description contains a line number where the fault happens.  However, it was </a:t>
            </a:r>
            <a:r>
              <a:rPr lang="en-US" dirty="0">
                <a:solidFill>
                  <a:srgbClr val="FF0000"/>
                </a:solidFill>
              </a:rPr>
              <a:t>later shown </a:t>
            </a:r>
            <a:r>
              <a:rPr lang="en-US" dirty="0"/>
              <a:t>that the vulnerability could cause faults in </a:t>
            </a:r>
            <a:r>
              <a:rPr lang="en-US" dirty="0">
                <a:solidFill>
                  <a:srgbClr val="FF0000"/>
                </a:solidFill>
              </a:rPr>
              <a:t>multiple locations </a:t>
            </a:r>
            <a:r>
              <a:rPr lang="en-US" dirty="0"/>
              <a:t>of the code</a:t>
            </a:r>
          </a:p>
          <a:p>
            <a:pPr>
              <a:buFont typeface="Wingdings" panose="05000000000000000000" pitchFamily="2" charset="2"/>
              <a:buChar char="§"/>
            </a:pPr>
            <a:r>
              <a:rPr lang="en-US" dirty="0"/>
              <a:t>CVE-2016-9633</a:t>
            </a:r>
          </a:p>
          <a:p>
            <a:pPr lvl="1">
              <a:buFont typeface="Arial" panose="020B0604020202020204" pitchFamily="34" charset="0"/>
              <a:buChar char="–"/>
            </a:pPr>
            <a:r>
              <a:rPr lang="en-US" dirty="0"/>
              <a:t>Description</a:t>
            </a:r>
          </a:p>
          <a:p>
            <a:pPr lvl="2">
              <a:buFont typeface="Wingdings" panose="05000000000000000000" pitchFamily="2" charset="2"/>
              <a:buChar char="§"/>
            </a:pPr>
            <a:r>
              <a:rPr lang="en-US" sz="1900" dirty="0"/>
              <a:t>An issue was discovered in the </a:t>
            </a:r>
            <a:r>
              <a:rPr lang="en-US" sz="1900" dirty="0">
                <a:solidFill>
                  <a:srgbClr val="FF0000"/>
                </a:solidFill>
              </a:rPr>
              <a:t>Tatsuya Kinoshita w3m fork </a:t>
            </a:r>
            <a:r>
              <a:rPr lang="en-US" sz="1900" dirty="0"/>
              <a:t>before 0.5.3-33. w3m allows remote attackers to cause a denial of service (infinite loop and resource consumption) via a crafted HTML page.</a:t>
            </a:r>
          </a:p>
          <a:p>
            <a:pPr lvl="1">
              <a:buFont typeface="Arial" panose="020B0604020202020204" pitchFamily="34" charset="0"/>
              <a:buChar char="–"/>
            </a:pPr>
            <a:r>
              <a:rPr lang="en-US" dirty="0"/>
              <a:t>The description is written for a specific fork of w3m, which was correct given the information at the time. However, it was </a:t>
            </a:r>
            <a:r>
              <a:rPr lang="en-US" dirty="0">
                <a:solidFill>
                  <a:srgbClr val="FF0000"/>
                </a:solidFill>
              </a:rPr>
              <a:t>later shown</a:t>
            </a:r>
            <a:r>
              <a:rPr lang="en-US" dirty="0"/>
              <a:t> that the same vulnerability </a:t>
            </a:r>
            <a:r>
              <a:rPr lang="en-US" dirty="0">
                <a:solidFill>
                  <a:srgbClr val="FF0000"/>
                </a:solidFill>
              </a:rPr>
              <a:t>affects the main branch </a:t>
            </a:r>
            <a:r>
              <a:rPr lang="en-US" dirty="0"/>
              <a:t>of w3m</a:t>
            </a:r>
          </a:p>
        </p:txBody>
      </p:sp>
      <p:sp>
        <p:nvSpPr>
          <p:cNvPr id="4" name="Slide Number Placeholder 3">
            <a:extLst>
              <a:ext uri="{FF2B5EF4-FFF2-40B4-BE49-F238E27FC236}">
                <a16:creationId xmlns:a16="http://schemas.microsoft.com/office/drawing/2014/main" id="{94CF1AAD-2769-4013-AC14-98906A00E18F}"/>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961299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Should You Do</a:t>
            </a:r>
          </a:p>
        </p:txBody>
      </p:sp>
      <p:sp>
        <p:nvSpPr>
          <p:cNvPr id="3" name="Content Placeholder 2"/>
          <p:cNvSpPr>
            <a:spLocks noGrp="1"/>
          </p:cNvSpPr>
          <p:nvPr>
            <p:ph idx="1"/>
          </p:nvPr>
        </p:nvSpPr>
        <p:spPr>
          <a:xfrm>
            <a:off x="938253" y="1400094"/>
            <a:ext cx="10797871" cy="4261236"/>
          </a:xfrm>
        </p:spPr>
        <p:txBody>
          <a:bodyPr/>
          <a:lstStyle/>
          <a:p>
            <a:pPr>
              <a:buFont typeface="Wingdings" panose="05000000000000000000" pitchFamily="2" charset="2"/>
              <a:buChar char="§"/>
            </a:pPr>
            <a:r>
              <a:rPr lang="en-US" dirty="0"/>
              <a:t>There is no perfect answer</a:t>
            </a:r>
          </a:p>
          <a:p>
            <a:pPr lvl="1">
              <a:buFont typeface="Arial" panose="020B0604020202020204" pitchFamily="34" charset="0"/>
              <a:buChar char="–"/>
            </a:pPr>
            <a:r>
              <a:rPr lang="en-US" dirty="0"/>
              <a:t>If there were, we would have included in the </a:t>
            </a:r>
            <a:r>
              <a:rPr lang="en-US" i="1" dirty="0"/>
              <a:t>CNA Rules</a:t>
            </a:r>
          </a:p>
          <a:p>
            <a:pPr>
              <a:buFont typeface="Wingdings" panose="05000000000000000000" pitchFamily="2" charset="2"/>
              <a:buChar char="§"/>
            </a:pPr>
            <a:r>
              <a:rPr lang="en-US" dirty="0"/>
              <a:t>If you already have a process for writing Descriptions and publishing advisories, we do not expect you change them</a:t>
            </a:r>
          </a:p>
          <a:p>
            <a:pPr lvl="1">
              <a:buFont typeface="Arial" panose="020B0604020202020204" pitchFamily="34" charset="0"/>
              <a:buChar char="–"/>
            </a:pPr>
            <a:r>
              <a:rPr lang="en-US" dirty="0"/>
              <a:t>Unless they do not contain the required information</a:t>
            </a:r>
          </a:p>
          <a:p>
            <a:pPr lvl="1">
              <a:buFont typeface="Arial" panose="020B0604020202020204" pitchFamily="34" charset="0"/>
              <a:buChar char="–"/>
            </a:pPr>
            <a:r>
              <a:rPr lang="en-US" dirty="0"/>
              <a:t>Unfortunately, due to the way most CNAs structure their advisories, they have to write new Descriptions for the CVE Entries</a:t>
            </a:r>
          </a:p>
          <a:p>
            <a:pPr>
              <a:buFont typeface="Wingdings" panose="05000000000000000000" pitchFamily="2" charset="2"/>
              <a:buChar char="§"/>
            </a:pPr>
            <a:r>
              <a:rPr lang="en-US" dirty="0"/>
              <a:t>The information in the entry is always limited by the details that are made public</a:t>
            </a:r>
          </a:p>
        </p:txBody>
      </p:sp>
      <p:sp>
        <p:nvSpPr>
          <p:cNvPr id="4" name="Slide Number Placeholder 3">
            <a:extLst>
              <a:ext uri="{FF2B5EF4-FFF2-40B4-BE49-F238E27FC236}">
                <a16:creationId xmlns:a16="http://schemas.microsoft.com/office/drawing/2014/main" id="{6AA71B48-10AC-4ECA-B16E-35D8C88B31A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438052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0059" y="274638"/>
            <a:ext cx="10177670" cy="868362"/>
          </a:xfrm>
        </p:spPr>
        <p:txBody>
          <a:bodyPr>
            <a:normAutofit fontScale="90000"/>
          </a:bodyPr>
          <a:lstStyle/>
          <a:p>
            <a:r>
              <a:rPr lang="en-US" dirty="0"/>
              <a:t>Example: Formatting Requires Description Change for CVE Entry Submission</a:t>
            </a:r>
          </a:p>
        </p:txBody>
      </p:sp>
      <p:sp>
        <p:nvSpPr>
          <p:cNvPr id="5" name="TextBox 4"/>
          <p:cNvSpPr txBox="1"/>
          <p:nvPr/>
        </p:nvSpPr>
        <p:spPr>
          <a:xfrm>
            <a:off x="3800340" y="5909996"/>
            <a:ext cx="4365041" cy="307777"/>
          </a:xfrm>
          <a:prstGeom prst="rect">
            <a:avLst/>
          </a:prstGeom>
          <a:noFill/>
        </p:spPr>
        <p:txBody>
          <a:bodyPr wrap="none" rtlCol="0">
            <a:spAutoFit/>
          </a:bodyPr>
          <a:lstStyle/>
          <a:p>
            <a:pPr>
              <a:spcAft>
                <a:spcPts val="600"/>
              </a:spcAft>
            </a:pPr>
            <a:r>
              <a:rPr lang="en-US" sz="1400" dirty="0">
                <a:ea typeface="Verdana" pitchFamily="34" charset="0"/>
                <a:cs typeface="Verdana" pitchFamily="34" charset="0"/>
              </a:rPr>
              <a:t>Source: https://support.f5.com/csp/#/article/K92859602 </a:t>
            </a:r>
          </a:p>
        </p:txBody>
      </p:sp>
      <p:grpSp>
        <p:nvGrpSpPr>
          <p:cNvPr id="4" name="Group 3">
            <a:extLst>
              <a:ext uri="{FF2B5EF4-FFF2-40B4-BE49-F238E27FC236}">
                <a16:creationId xmlns:a16="http://schemas.microsoft.com/office/drawing/2014/main" id="{52F87D96-5B9F-4C29-8D5A-CEA96712E323}"/>
              </a:ext>
            </a:extLst>
          </p:cNvPr>
          <p:cNvGrpSpPr/>
          <p:nvPr/>
        </p:nvGrpSpPr>
        <p:grpSpPr>
          <a:xfrm>
            <a:off x="2497395" y="1356853"/>
            <a:ext cx="7420595" cy="4522013"/>
            <a:chOff x="544439" y="1366646"/>
            <a:chExt cx="8359922" cy="4853991"/>
          </a:xfrm>
        </p:grpSpPr>
        <p:pic>
          <p:nvPicPr>
            <p:cNvPr id="6" name="Picture 5"/>
            <p:cNvPicPr/>
            <p:nvPr/>
          </p:nvPicPr>
          <p:blipFill rotWithShape="1">
            <a:blip r:embed="rId3"/>
            <a:srcRect l="2084" t="11729" r="16506" b="20218"/>
            <a:stretch/>
          </p:blipFill>
          <p:spPr bwMode="auto">
            <a:xfrm>
              <a:off x="544439" y="1366646"/>
              <a:ext cx="8359922" cy="4853991"/>
            </a:xfrm>
            <a:prstGeom prst="rect">
              <a:avLst/>
            </a:prstGeom>
            <a:ln>
              <a:noFill/>
            </a:ln>
            <a:extLst>
              <a:ext uri="{53640926-AAD7-44D8-BBD7-CCE9431645EC}">
                <a14:shadowObscured xmlns:a14="http://schemas.microsoft.com/office/drawing/2010/main"/>
              </a:ext>
            </a:extLst>
          </p:spPr>
        </p:pic>
        <p:sp>
          <p:nvSpPr>
            <p:cNvPr id="3" name="Rectangle: Rounded Corners 2"/>
            <p:cNvSpPr/>
            <p:nvPr/>
          </p:nvSpPr>
          <p:spPr>
            <a:xfrm>
              <a:off x="544439" y="1536191"/>
              <a:ext cx="7938886" cy="473361"/>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Rounded Corners 8"/>
            <p:cNvSpPr/>
            <p:nvPr/>
          </p:nvSpPr>
          <p:spPr>
            <a:xfrm>
              <a:off x="4513882" y="2876320"/>
              <a:ext cx="3984477" cy="566928"/>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description is missing the version information</a:t>
              </a:r>
            </a:p>
          </p:txBody>
        </p:sp>
        <p:sp>
          <p:nvSpPr>
            <p:cNvPr id="10" name="Rectangle: Rounded Corners 9"/>
            <p:cNvSpPr/>
            <p:nvPr/>
          </p:nvSpPr>
          <p:spPr>
            <a:xfrm>
              <a:off x="2407850" y="4816549"/>
              <a:ext cx="3291840" cy="1404088"/>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Connector: Elbow 11"/>
            <p:cNvCxnSpPr>
              <a:stCxn id="3" idx="3"/>
              <a:endCxn id="9" idx="3"/>
            </p:cNvCxnSpPr>
            <p:nvPr/>
          </p:nvCxnSpPr>
          <p:spPr>
            <a:xfrm>
              <a:off x="8483325" y="1772872"/>
              <a:ext cx="15034" cy="1386912"/>
            </a:xfrm>
            <a:prstGeom prst="bentConnector3">
              <a:avLst>
                <a:gd name="adj1" fmla="val 162055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p:cNvCxnSpPr>
              <a:stCxn id="10" idx="3"/>
              <a:endCxn id="9" idx="3"/>
            </p:cNvCxnSpPr>
            <p:nvPr/>
          </p:nvCxnSpPr>
          <p:spPr>
            <a:xfrm flipV="1">
              <a:off x="5699690" y="3159784"/>
              <a:ext cx="2798669" cy="2358809"/>
            </a:xfrm>
            <a:prstGeom prst="bentConnector3">
              <a:avLst>
                <a:gd name="adj1" fmla="val 108168"/>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7" name="Slide Number Placeholder 6">
            <a:extLst>
              <a:ext uri="{FF2B5EF4-FFF2-40B4-BE49-F238E27FC236}">
                <a16:creationId xmlns:a16="http://schemas.microsoft.com/office/drawing/2014/main" id="{7276A2D5-FED2-4E77-85D0-C2F2B8E51A1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318142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Program Root CNA Does It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b="1" dirty="0">
                <a:solidFill>
                  <a:srgbClr val="000000"/>
                </a:solidFill>
                <a:latin typeface="Calibri" panose="020F0502020204030204" pitchFamily="34" charset="0"/>
              </a:rPr>
              <a:t>If you don’t already have a style that works for CVE Entries, you can borrow the Program Root CNA’s template format</a:t>
            </a:r>
          </a:p>
          <a:p>
            <a:pPr lvl="1">
              <a:buFont typeface="Arial" panose="020B0604020202020204" pitchFamily="34" charset="0"/>
              <a:buChar char="–"/>
            </a:pPr>
            <a:r>
              <a:rPr lang="en-US" b="1" dirty="0">
                <a:solidFill>
                  <a:srgbClr val="000000"/>
                </a:solidFill>
                <a:latin typeface="Calibri" panose="020F0502020204030204" pitchFamily="34" charset="0"/>
              </a:rPr>
              <a:t>[VULNTYPE] </a:t>
            </a:r>
            <a:r>
              <a:rPr lang="en-US" dirty="0">
                <a:solidFill>
                  <a:srgbClr val="000000"/>
                </a:solidFill>
                <a:latin typeface="Calibri" panose="020F0502020204030204" pitchFamily="34" charset="0"/>
              </a:rPr>
              <a:t>in </a:t>
            </a:r>
            <a:r>
              <a:rPr lang="en-US" b="1" dirty="0">
                <a:solidFill>
                  <a:srgbClr val="000000"/>
                </a:solidFill>
                <a:latin typeface="Calibri" panose="020F0502020204030204" pitchFamily="34" charset="0"/>
              </a:rPr>
              <a:t>[COMPONENT] </a:t>
            </a:r>
            <a:r>
              <a:rPr lang="en-US" dirty="0">
                <a:solidFill>
                  <a:srgbClr val="000000"/>
                </a:solidFill>
                <a:latin typeface="Calibri" panose="020F0502020204030204" pitchFamily="34" charset="0"/>
              </a:rPr>
              <a:t>in </a:t>
            </a:r>
            <a:r>
              <a:rPr lang="en-US" b="1" dirty="0">
                <a:solidFill>
                  <a:srgbClr val="000000"/>
                </a:solidFill>
                <a:latin typeface="Calibri" panose="020F0502020204030204" pitchFamily="34" charset="0"/>
              </a:rPr>
              <a:t>[VENDOR][PRODUCT] [VERSION] </a:t>
            </a:r>
            <a:r>
              <a:rPr lang="en-US" dirty="0">
                <a:solidFill>
                  <a:srgbClr val="000000"/>
                </a:solidFill>
                <a:latin typeface="Calibri" panose="020F0502020204030204" pitchFamily="34" charset="0"/>
              </a:rPr>
              <a:t>allows </a:t>
            </a:r>
            <a:r>
              <a:rPr lang="en-US" b="1" dirty="0">
                <a:solidFill>
                  <a:srgbClr val="000000"/>
                </a:solidFill>
                <a:latin typeface="Calibri" panose="020F0502020204030204" pitchFamily="34" charset="0"/>
              </a:rPr>
              <a:t>[ATTACKER] </a:t>
            </a:r>
            <a:r>
              <a:rPr lang="en-US" dirty="0">
                <a:solidFill>
                  <a:srgbClr val="000000"/>
                </a:solidFill>
                <a:latin typeface="Calibri" panose="020F0502020204030204" pitchFamily="34" charset="0"/>
              </a:rPr>
              <a:t>to </a:t>
            </a:r>
            <a:r>
              <a:rPr lang="en-US" b="1" dirty="0">
                <a:solidFill>
                  <a:srgbClr val="000000"/>
                </a:solidFill>
                <a:latin typeface="Calibri" panose="020F0502020204030204" pitchFamily="34" charset="0"/>
              </a:rPr>
              <a:t>[IMPACT] </a:t>
            </a:r>
            <a:r>
              <a:rPr lang="en-US" dirty="0">
                <a:solidFill>
                  <a:srgbClr val="000000"/>
                </a:solidFill>
                <a:latin typeface="Calibri" panose="020F0502020204030204" pitchFamily="34" charset="0"/>
              </a:rPr>
              <a:t>via </a:t>
            </a:r>
            <a:r>
              <a:rPr lang="en-US" b="1" dirty="0">
                <a:solidFill>
                  <a:srgbClr val="000000"/>
                </a:solidFill>
                <a:latin typeface="Calibri" panose="020F0502020204030204" pitchFamily="34" charset="0"/>
              </a:rPr>
              <a:t>[VECTOR]</a:t>
            </a:r>
            <a:r>
              <a:rPr lang="en-US" dirty="0">
                <a:solidFill>
                  <a:srgbClr val="000000"/>
                </a:solidFill>
                <a:latin typeface="Calibri" panose="020F0502020204030204" pitchFamily="34" charset="0"/>
              </a:rPr>
              <a:t>. </a:t>
            </a:r>
          </a:p>
          <a:p>
            <a:pPr lvl="1">
              <a:buFont typeface="Arial" panose="020B0604020202020204" pitchFamily="34" charset="0"/>
              <a:buChar char="–"/>
            </a:pPr>
            <a:r>
              <a:rPr lang="en-US" b="1" dirty="0">
                <a:solidFill>
                  <a:srgbClr val="000000"/>
                </a:solidFill>
                <a:latin typeface="Calibri" panose="020F0502020204030204" pitchFamily="34" charset="0"/>
              </a:rPr>
              <a:t>[COMPONENT] </a:t>
            </a:r>
            <a:r>
              <a:rPr lang="en-US" dirty="0">
                <a:solidFill>
                  <a:srgbClr val="000000"/>
                </a:solidFill>
                <a:latin typeface="Calibri" panose="020F0502020204030204" pitchFamily="34" charset="0"/>
              </a:rPr>
              <a:t>in </a:t>
            </a:r>
            <a:r>
              <a:rPr lang="en-US" b="1" dirty="0">
                <a:solidFill>
                  <a:srgbClr val="000000"/>
                </a:solidFill>
                <a:latin typeface="Calibri" panose="020F0502020204030204" pitchFamily="34" charset="0"/>
              </a:rPr>
              <a:t>[VENDOR] [PRODUCT] [VERSION] [ROOT CAUSE]</a:t>
            </a:r>
            <a:r>
              <a:rPr lang="en-US" dirty="0">
                <a:solidFill>
                  <a:srgbClr val="000000"/>
                </a:solidFill>
                <a:latin typeface="Calibri" panose="020F0502020204030204" pitchFamily="34" charset="0"/>
              </a:rPr>
              <a:t>, which allows </a:t>
            </a:r>
            <a:r>
              <a:rPr lang="en-US" b="1" dirty="0">
                <a:solidFill>
                  <a:srgbClr val="000000"/>
                </a:solidFill>
                <a:latin typeface="Calibri" panose="020F0502020204030204" pitchFamily="34" charset="0"/>
              </a:rPr>
              <a:t>[ATTACKER]</a:t>
            </a:r>
            <a:r>
              <a:rPr lang="en-US" dirty="0">
                <a:solidFill>
                  <a:srgbClr val="000000"/>
                </a:solidFill>
                <a:latin typeface="Calibri" panose="020F0502020204030204" pitchFamily="34" charset="0"/>
              </a:rPr>
              <a:t> to </a:t>
            </a:r>
            <a:r>
              <a:rPr lang="en-US" b="1" dirty="0">
                <a:solidFill>
                  <a:srgbClr val="000000"/>
                </a:solidFill>
                <a:latin typeface="Calibri" panose="020F0502020204030204" pitchFamily="34" charset="0"/>
              </a:rPr>
              <a:t>[IMPACT] </a:t>
            </a:r>
            <a:r>
              <a:rPr lang="en-US" dirty="0">
                <a:solidFill>
                  <a:srgbClr val="000000"/>
                </a:solidFill>
                <a:latin typeface="Calibri" panose="020F0502020204030204" pitchFamily="34" charset="0"/>
              </a:rPr>
              <a:t>via </a:t>
            </a:r>
            <a:r>
              <a:rPr lang="en-US" b="1" dirty="0">
                <a:solidFill>
                  <a:srgbClr val="000000"/>
                </a:solidFill>
                <a:latin typeface="Calibri" panose="020F0502020204030204" pitchFamily="34" charset="0"/>
              </a:rPr>
              <a:t>[VECTOR]</a:t>
            </a:r>
            <a:r>
              <a:rPr lang="en-US" dirty="0">
                <a:solidFill>
                  <a:srgbClr val="000000"/>
                </a:solidFill>
                <a:latin typeface="Calibri" panose="020F0502020204030204" pitchFamily="34" charset="0"/>
              </a:rPr>
              <a:t>.</a:t>
            </a:r>
          </a:p>
          <a:p>
            <a:pPr>
              <a:buFont typeface="Wingdings" panose="05000000000000000000" pitchFamily="2" charset="2"/>
              <a:buChar char="§"/>
            </a:pPr>
            <a:r>
              <a:rPr lang="en-US" dirty="0"/>
              <a:t>For more information on the Program Root CNA’s style see the CVE GitHub website</a:t>
            </a:r>
          </a:p>
          <a:p>
            <a:pPr lvl="1">
              <a:buFont typeface="Arial" panose="020B0604020202020204" pitchFamily="34" charset="0"/>
              <a:buChar char="–"/>
            </a:pPr>
            <a:r>
              <a:rPr lang="en-US" dirty="0">
                <a:hlinkClick r:id="rId3"/>
              </a:rPr>
              <a:t>http://cveproject.github.io/docs/content/key-details-phrasing.pdf</a:t>
            </a:r>
            <a:r>
              <a:rPr lang="en-US" dirty="0"/>
              <a:t> </a:t>
            </a:r>
          </a:p>
          <a:p>
            <a:endParaRPr lang="en-US" dirty="0"/>
          </a:p>
        </p:txBody>
      </p:sp>
      <p:sp>
        <p:nvSpPr>
          <p:cNvPr id="4" name="Slide Number Placeholder 3">
            <a:extLst>
              <a:ext uri="{FF2B5EF4-FFF2-40B4-BE49-F238E27FC236}">
                <a16:creationId xmlns:a16="http://schemas.microsoft.com/office/drawing/2014/main" id="{EBCC5C13-49F0-48FE-8E51-519AEEA142A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917703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Shouldn’t Be in a CVE Entry</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Advertising</a:t>
            </a:r>
          </a:p>
          <a:p>
            <a:pPr>
              <a:buFont typeface="Wingdings" panose="05000000000000000000" pitchFamily="2" charset="2"/>
              <a:buChar char="§"/>
            </a:pPr>
            <a:r>
              <a:rPr lang="en-US" dirty="0"/>
              <a:t>Code excerpts/diffs</a:t>
            </a:r>
          </a:p>
          <a:p>
            <a:pPr>
              <a:buFont typeface="Wingdings" panose="05000000000000000000" pitchFamily="2" charset="2"/>
              <a:buChar char="§"/>
            </a:pPr>
            <a:r>
              <a:rPr lang="en-US" dirty="0"/>
              <a:t>Exploits/Proof of Concepts</a:t>
            </a:r>
          </a:p>
          <a:p>
            <a:pPr>
              <a:buFont typeface="Wingdings" panose="05000000000000000000" pitchFamily="2" charset="2"/>
              <a:buChar char="§"/>
            </a:pPr>
            <a:r>
              <a:rPr lang="en-US" dirty="0"/>
              <a:t>Inappropriate language</a:t>
            </a:r>
          </a:p>
        </p:txBody>
      </p:sp>
      <p:sp>
        <p:nvSpPr>
          <p:cNvPr id="4" name="Slide Number Placeholder 3">
            <a:extLst>
              <a:ext uri="{FF2B5EF4-FFF2-40B4-BE49-F238E27FC236}">
                <a16:creationId xmlns:a16="http://schemas.microsoft.com/office/drawing/2014/main" id="{7E015B2F-2D5A-49BA-A264-A034E8D6BEA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078981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Entry Creation Tips</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a:xfrm>
            <a:off x="10139891" y="111260"/>
            <a:ext cx="1765676" cy="252626"/>
          </a:xfrm>
        </p:spPr>
        <p:txBody>
          <a:body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17</a:t>
            </a:fld>
            <a:r>
              <a:rPr lang="en-US" dirty="0"/>
              <a:t> </a:t>
            </a:r>
            <a:r>
              <a:rPr lang="en-US" dirty="0">
                <a:solidFill>
                  <a:srgbClr val="C1CD23"/>
                </a:solidFill>
              </a:rPr>
              <a:t>|</a:t>
            </a:r>
          </a:p>
        </p:txBody>
      </p:sp>
    </p:spTree>
    <p:extLst>
      <p:ext uri="{BB962C8B-B14F-4D97-AF65-F5344CB8AC3E}">
        <p14:creationId xmlns:p14="http://schemas.microsoft.com/office/powerpoint/2010/main" val="712713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460" y="306444"/>
            <a:ext cx="9328727" cy="868362"/>
          </a:xfrm>
        </p:spPr>
        <p:txBody>
          <a:bodyPr/>
          <a:lstStyle/>
          <a:p>
            <a:r>
              <a:rPr lang="en-US" dirty="0"/>
              <a:t>Avoid Using Commit IDs as Versions</a:t>
            </a:r>
          </a:p>
        </p:txBody>
      </p:sp>
      <p:sp>
        <p:nvSpPr>
          <p:cNvPr id="3" name="Content Placeholder 2"/>
          <p:cNvSpPr>
            <a:spLocks noGrp="1"/>
          </p:cNvSpPr>
          <p:nvPr>
            <p:ph idx="1"/>
          </p:nvPr>
        </p:nvSpPr>
        <p:spPr>
          <a:xfrm>
            <a:off x="868460" y="1400093"/>
            <a:ext cx="10972800" cy="4589745"/>
          </a:xfrm>
        </p:spPr>
        <p:txBody>
          <a:bodyPr>
            <a:normAutofit/>
          </a:bodyPr>
          <a:lstStyle/>
          <a:p>
            <a:pPr>
              <a:buFont typeface="Wingdings" panose="05000000000000000000" pitchFamily="2" charset="2"/>
              <a:buChar char="§"/>
            </a:pPr>
            <a:r>
              <a:rPr lang="en-US" dirty="0"/>
              <a:t>Sometimes it is unavoidable because the product has no other versioning scheme</a:t>
            </a:r>
          </a:p>
          <a:p>
            <a:pPr>
              <a:buFont typeface="Wingdings" panose="05000000000000000000" pitchFamily="2" charset="2"/>
              <a:buChar char="§"/>
            </a:pPr>
            <a:r>
              <a:rPr lang="en-US" dirty="0"/>
              <a:t>However, commit IDs present a number of problems:</a:t>
            </a:r>
          </a:p>
          <a:p>
            <a:pPr lvl="1">
              <a:buFont typeface="Arial" panose="020B0604020202020204" pitchFamily="34" charset="0"/>
              <a:buChar char="–"/>
            </a:pPr>
            <a:r>
              <a:rPr lang="en-US" dirty="0"/>
              <a:t>There isn’t a good way to tell if your version of the product has the commit </a:t>
            </a:r>
          </a:p>
          <a:p>
            <a:pPr lvl="1">
              <a:buFont typeface="Arial" panose="020B0604020202020204" pitchFamily="34" charset="0"/>
              <a:buChar char="–"/>
            </a:pPr>
            <a:r>
              <a:rPr lang="en-US" dirty="0"/>
              <a:t>It’s hard to tell which version contains the commit  </a:t>
            </a:r>
          </a:p>
          <a:p>
            <a:pPr lvl="1">
              <a:buFont typeface="Arial" panose="020B0604020202020204" pitchFamily="34" charset="0"/>
              <a:buChar char="–"/>
            </a:pPr>
            <a:r>
              <a:rPr lang="en-US" dirty="0"/>
              <a:t>Commit IDs change when moved to a new system, e.g., git to SVN</a:t>
            </a:r>
          </a:p>
          <a:p>
            <a:pPr>
              <a:buFont typeface="Wingdings" panose="05000000000000000000" pitchFamily="2" charset="2"/>
              <a:buChar char="§"/>
            </a:pPr>
            <a:r>
              <a:rPr lang="en-US" dirty="0"/>
              <a:t>CVE-2016-7504</a:t>
            </a:r>
          </a:p>
          <a:p>
            <a:pPr lvl="1">
              <a:buFont typeface="Arial" panose="020B0604020202020204" pitchFamily="34" charset="0"/>
              <a:buChar char="–"/>
            </a:pPr>
            <a:r>
              <a:rPr lang="en-US" dirty="0"/>
              <a:t>A use-after-free vulnerability was observed in </a:t>
            </a:r>
            <a:r>
              <a:rPr lang="en-US" dirty="0" err="1"/>
              <a:t>Rp_toString</a:t>
            </a:r>
            <a:r>
              <a:rPr lang="en-US" dirty="0"/>
              <a:t> function of </a:t>
            </a:r>
            <a:r>
              <a:rPr lang="en-US" dirty="0" err="1"/>
              <a:t>Artifex</a:t>
            </a:r>
            <a:r>
              <a:rPr lang="en-US" dirty="0"/>
              <a:t> Software, Inc. </a:t>
            </a:r>
            <a:r>
              <a:rPr lang="en-US" dirty="0" err="1"/>
              <a:t>MuJS</a:t>
            </a:r>
            <a:r>
              <a:rPr lang="en-US" dirty="0"/>
              <a:t> before </a:t>
            </a:r>
            <a:r>
              <a:rPr lang="en-US" dirty="0">
                <a:solidFill>
                  <a:srgbClr val="FF0000"/>
                </a:solidFill>
              </a:rPr>
              <a:t>5c337af4b3df80cf967e4f9f6a21522de84b392a</a:t>
            </a:r>
            <a:r>
              <a:rPr lang="en-US" dirty="0"/>
              <a:t>. A successful exploitation of this issue can lead to code execution or denial of service condition. </a:t>
            </a:r>
          </a:p>
        </p:txBody>
      </p:sp>
      <p:sp>
        <p:nvSpPr>
          <p:cNvPr id="4" name="Slide Number Placeholder 3">
            <a:extLst>
              <a:ext uri="{FF2B5EF4-FFF2-40B4-BE49-F238E27FC236}">
                <a16:creationId xmlns:a16="http://schemas.microsoft.com/office/drawing/2014/main" id="{5285AFC7-5769-4997-8F2D-CF15DDC8EBC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125392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Saying All Versions Are Affected</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Avoid making statements like “all version” or “version X and later”</a:t>
            </a:r>
          </a:p>
          <a:p>
            <a:pPr lvl="1">
              <a:buFont typeface="Arial" panose="020B0604020202020204" pitchFamily="34" charset="0"/>
              <a:buChar char="–"/>
            </a:pPr>
            <a:r>
              <a:rPr lang="en-US" dirty="0"/>
              <a:t>People (including security tool vendors) will take you at your word, and won’t always get the update when the vulnerability is fixed</a:t>
            </a:r>
          </a:p>
          <a:p>
            <a:pPr>
              <a:buFont typeface="Wingdings" panose="05000000000000000000" pitchFamily="2" charset="2"/>
              <a:buChar char="§"/>
            </a:pPr>
            <a:r>
              <a:rPr lang="en-US" dirty="0"/>
              <a:t>CVE-2017-0341</a:t>
            </a:r>
          </a:p>
          <a:p>
            <a:pPr lvl="1">
              <a:buFont typeface="Arial" panose="020B0604020202020204" pitchFamily="34" charset="0"/>
              <a:buChar char="–"/>
            </a:pPr>
            <a:r>
              <a:rPr lang="en-US" sz="1700" dirty="0">
                <a:solidFill>
                  <a:srgbClr val="FF0000"/>
                </a:solidFill>
              </a:rPr>
              <a:t>All versions </a:t>
            </a:r>
            <a:r>
              <a:rPr lang="en-US" sz="1700" dirty="0"/>
              <a:t>of the NVIDIA Windows GPU Display Driver contain a vulnerability in the kernel mode layer (nvlddmkm.sys) handler for </a:t>
            </a:r>
            <a:r>
              <a:rPr lang="en-US" sz="1700" dirty="0" err="1"/>
              <a:t>DxgDdiEscape</a:t>
            </a:r>
            <a:r>
              <a:rPr lang="en-US" sz="1700" dirty="0"/>
              <a:t> where user provided input can trigger an access to a pointer that has not been initialized which may lead to denial of service or potential escalation of privileges.</a:t>
            </a:r>
          </a:p>
          <a:p>
            <a:pPr lvl="1">
              <a:buFont typeface="Arial" panose="020B0604020202020204" pitchFamily="34" charset="0"/>
              <a:buChar char="–"/>
            </a:pPr>
            <a:r>
              <a:rPr lang="en-US" dirty="0"/>
              <a:t>Fixed on May 9, 2017</a:t>
            </a:r>
          </a:p>
          <a:p>
            <a:pPr lvl="1">
              <a:buFont typeface="Arial" panose="020B0604020202020204" pitchFamily="34" charset="0"/>
              <a:buChar char="–"/>
            </a:pPr>
            <a:r>
              <a:rPr lang="en-US" dirty="0">
                <a:hlinkClick r:id="rId3"/>
              </a:rPr>
              <a:t>https://nvidia.custhelp.com/app/answers/detail/a_id/4462</a:t>
            </a:r>
            <a:r>
              <a:rPr lang="en-US" dirty="0"/>
              <a:t> </a:t>
            </a:r>
          </a:p>
        </p:txBody>
      </p:sp>
      <p:sp>
        <p:nvSpPr>
          <p:cNvPr id="4" name="Slide Number Placeholder 3">
            <a:extLst>
              <a:ext uri="{FF2B5EF4-FFF2-40B4-BE49-F238E27FC236}">
                <a16:creationId xmlns:a16="http://schemas.microsoft.com/office/drawing/2014/main" id="{AE75D127-4ACB-41F1-AFC4-5D7E72DB5C4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371671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216" y="337842"/>
            <a:ext cx="9328727" cy="868362"/>
          </a:xfrm>
        </p:spPr>
        <p:txBody>
          <a:bodyPr/>
          <a:lstStyle/>
          <a:p>
            <a:r>
              <a:rPr lang="en-US" dirty="0"/>
              <a:t>What Is a CVE Entry</a:t>
            </a:r>
          </a:p>
        </p:txBody>
      </p:sp>
      <p:sp>
        <p:nvSpPr>
          <p:cNvPr id="3" name="Content Placeholder 2"/>
          <p:cNvSpPr>
            <a:spLocks noGrp="1"/>
          </p:cNvSpPr>
          <p:nvPr>
            <p:ph idx="1"/>
          </p:nvPr>
        </p:nvSpPr>
        <p:spPr>
          <a:xfrm>
            <a:off x="812801" y="1319616"/>
            <a:ext cx="10972800" cy="4589745"/>
          </a:xfrm>
        </p:spPr>
        <p:txBody>
          <a:bodyPr/>
          <a:lstStyle/>
          <a:p>
            <a:pPr>
              <a:buFont typeface="Wingdings" panose="05000000000000000000" pitchFamily="2" charset="2"/>
              <a:buChar char="§"/>
            </a:pPr>
            <a:r>
              <a:rPr lang="en-US" dirty="0"/>
              <a:t>The CVE Program Root CNA (currently MITRE) maintains the CVE List, which is a list of CVE Entries</a:t>
            </a:r>
          </a:p>
          <a:p>
            <a:pPr>
              <a:buFont typeface="Wingdings" panose="05000000000000000000" pitchFamily="2" charset="2"/>
              <a:buChar char="§"/>
            </a:pPr>
            <a:r>
              <a:rPr lang="en-US" dirty="0"/>
              <a:t>A CVE Entry contains:</a:t>
            </a:r>
          </a:p>
          <a:p>
            <a:pPr lvl="1">
              <a:buFont typeface="Arial" panose="020B0604020202020204" pitchFamily="34" charset="0"/>
              <a:buChar char="–"/>
            </a:pPr>
            <a:r>
              <a:rPr lang="en-US" dirty="0"/>
              <a:t>CVE ID</a:t>
            </a:r>
          </a:p>
          <a:p>
            <a:pPr lvl="1">
              <a:buFont typeface="Arial" panose="020B0604020202020204" pitchFamily="34" charset="0"/>
              <a:buChar char="–"/>
            </a:pPr>
            <a:r>
              <a:rPr lang="en-US" dirty="0"/>
              <a:t>Description</a:t>
            </a:r>
          </a:p>
          <a:p>
            <a:pPr lvl="1">
              <a:buFont typeface="Arial" panose="020B0604020202020204" pitchFamily="34" charset="0"/>
              <a:buChar char="–"/>
            </a:pPr>
            <a:r>
              <a:rPr lang="en-US" dirty="0"/>
              <a:t>References</a:t>
            </a:r>
          </a:p>
        </p:txBody>
      </p:sp>
      <p:pic>
        <p:nvPicPr>
          <p:cNvPr id="4" name="Picture 3"/>
          <p:cNvPicPr/>
          <p:nvPr/>
        </p:nvPicPr>
        <p:blipFill rotWithShape="1">
          <a:blip r:embed="rId3"/>
          <a:srcRect l="19551" t="25591" r="4487" b="30425"/>
          <a:stretch/>
        </p:blipFill>
        <p:spPr bwMode="auto">
          <a:xfrm>
            <a:off x="1130410" y="3681454"/>
            <a:ext cx="9931179" cy="2404523"/>
          </a:xfrm>
          <a:prstGeom prst="rect">
            <a:avLst/>
          </a:prstGeom>
          <a:ln>
            <a:noFill/>
          </a:ln>
          <a:extLst>
            <a:ext uri="{53640926-AAD7-44D8-BBD7-CCE9431645EC}">
              <a14:shadowObscured xmlns:a14="http://schemas.microsoft.com/office/drawing/2010/main"/>
            </a:ext>
          </a:extLst>
        </p:spPr>
      </p:pic>
      <p:sp>
        <p:nvSpPr>
          <p:cNvPr id="5" name="Slide Number Placeholder 4">
            <a:extLst>
              <a:ext uri="{FF2B5EF4-FFF2-40B4-BE49-F238E27FC236}">
                <a16:creationId xmlns:a16="http://schemas.microsoft.com/office/drawing/2014/main" id="{C63F14E3-08AF-42BF-8AAD-D611BDD7734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520893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Live Exploits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We don’t want to accidentally exploit someone</a:t>
            </a:r>
          </a:p>
          <a:p>
            <a:pPr>
              <a:buFont typeface="Wingdings" panose="05000000000000000000" pitchFamily="2" charset="2"/>
              <a:buChar char="§"/>
            </a:pPr>
            <a:r>
              <a:rPr lang="en-US" dirty="0"/>
              <a:t>CVE-2016-1283 </a:t>
            </a:r>
          </a:p>
          <a:p>
            <a:pPr lvl="1">
              <a:buFont typeface="Arial" panose="020B0604020202020204" pitchFamily="34" charset="0"/>
              <a:buChar char="–"/>
            </a:pPr>
            <a:r>
              <a:rPr lang="en-US" dirty="0"/>
              <a:t>The</a:t>
            </a:r>
            <a:r>
              <a:rPr lang="en-US" sz="1700" dirty="0"/>
              <a:t> pcre_compile2 function in </a:t>
            </a:r>
            <a:r>
              <a:rPr lang="en-US" sz="1700" dirty="0" err="1"/>
              <a:t>pcre_compile.c</a:t>
            </a:r>
            <a:r>
              <a:rPr lang="en-US" sz="1700" dirty="0"/>
              <a:t> in PCRE 8.38 mishandles the </a:t>
            </a:r>
            <a:r>
              <a:rPr lang="en-US" sz="1700" dirty="0">
                <a:solidFill>
                  <a:srgbClr val="FF0000"/>
                </a:solidFill>
              </a:rPr>
              <a:t>/((?:F?+(?:^(?(R)a+\"){99}-))(?J)(?'R'(?'R'&lt;((?'RR'(?'R'\){97)?J)?J)(?'R'(?'R'\){99|(:(?|(?'R')(\</a:t>
            </a:r>
            <a:r>
              <a:rPr lang="en-US" sz="1700" dirty="0" err="1">
                <a:solidFill>
                  <a:srgbClr val="FF0000"/>
                </a:solidFill>
              </a:rPr>
              <a:t>k'R</a:t>
            </a:r>
            <a:r>
              <a:rPr lang="en-US" sz="1700" dirty="0">
                <a:solidFill>
                  <a:srgbClr val="FF0000"/>
                </a:solidFill>
              </a:rPr>
              <a:t>')|((?'R')))H'R'R)(H'R))))))/ </a:t>
            </a:r>
            <a:r>
              <a:rPr lang="en-US" sz="1700" dirty="0"/>
              <a:t>pattern and related patterns with named subgroups, which allows remote attackers to cause a denial of service (heap-based buffer overflow) or possibly have unspecified other impact via a crafted regular expression, as demonstrated by a JavaScript </a:t>
            </a:r>
            <a:r>
              <a:rPr lang="en-US" sz="1700" dirty="0" err="1"/>
              <a:t>RegExp</a:t>
            </a:r>
            <a:r>
              <a:rPr lang="en-US" sz="1700" dirty="0"/>
              <a:t> object encountered by </a:t>
            </a:r>
            <a:r>
              <a:rPr lang="en-US" sz="1700" dirty="0" err="1"/>
              <a:t>Konqueror</a:t>
            </a:r>
            <a:r>
              <a:rPr lang="en-US" sz="1700" dirty="0"/>
              <a:t>. </a:t>
            </a:r>
          </a:p>
        </p:txBody>
      </p:sp>
      <p:sp>
        <p:nvSpPr>
          <p:cNvPr id="4" name="Slide Number Placeholder 3">
            <a:extLst>
              <a:ext uri="{FF2B5EF4-FFF2-40B4-BE49-F238E27FC236}">
                <a16:creationId xmlns:a16="http://schemas.microsoft.com/office/drawing/2014/main" id="{5F4AAFED-5609-4F5A-897E-4CDF81318B6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103221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 Clear Which Products Are Affected</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If an upstream, bundled product is affected, clearly indicate that it contains the vulnerability</a:t>
            </a:r>
          </a:p>
          <a:p>
            <a:pPr>
              <a:buFont typeface="Wingdings" panose="05000000000000000000" pitchFamily="2" charset="2"/>
              <a:buChar char="§"/>
            </a:pPr>
            <a:r>
              <a:rPr lang="en-US" dirty="0"/>
              <a:t>CVE-2017-5047</a:t>
            </a:r>
          </a:p>
          <a:p>
            <a:pPr lvl="1">
              <a:buFont typeface="Arial" panose="020B0604020202020204" pitchFamily="34" charset="0"/>
              <a:buChar char="–"/>
            </a:pPr>
            <a:r>
              <a:rPr lang="en-US" sz="1700" dirty="0"/>
              <a:t>An integer overflow </a:t>
            </a:r>
            <a:r>
              <a:rPr lang="en-US" sz="1700" dirty="0">
                <a:solidFill>
                  <a:srgbClr val="FF0000"/>
                </a:solidFill>
              </a:rPr>
              <a:t>in </a:t>
            </a:r>
            <a:r>
              <a:rPr lang="en-US" sz="1700" dirty="0" err="1">
                <a:solidFill>
                  <a:srgbClr val="FF0000"/>
                </a:solidFill>
              </a:rPr>
              <a:t>FFmpeg</a:t>
            </a:r>
            <a:r>
              <a:rPr lang="en-US" sz="1700" dirty="0">
                <a:solidFill>
                  <a:srgbClr val="FF0000"/>
                </a:solidFill>
              </a:rPr>
              <a:t> in Google Chrome </a:t>
            </a:r>
            <a:r>
              <a:rPr lang="en-US" sz="1700" dirty="0"/>
              <a:t>prior to 57.0.2987.98 for Mac, Windows, and Linux and 57.0.2987.108 for Android allowed a remote attacker to perform an out of bounds memory write via a crafted video file, related to </a:t>
            </a:r>
            <a:r>
              <a:rPr lang="en-US" sz="1700" dirty="0" err="1"/>
              <a:t>ChunkDemuxer</a:t>
            </a:r>
            <a:r>
              <a:rPr lang="en-US" sz="1700" dirty="0"/>
              <a:t>.</a:t>
            </a:r>
          </a:p>
          <a:p>
            <a:pPr lvl="1">
              <a:buFont typeface="Arial" panose="020B0604020202020204" pitchFamily="34" charset="0"/>
              <a:buChar char="–"/>
            </a:pPr>
            <a:r>
              <a:rPr lang="en-US" dirty="0"/>
              <a:t>Readers may think that this vulnerability only affects Chrome, but it really affects any product using </a:t>
            </a:r>
            <a:r>
              <a:rPr lang="en-US" dirty="0" err="1"/>
              <a:t>FFmpeg</a:t>
            </a:r>
            <a:endParaRPr lang="en-US" dirty="0"/>
          </a:p>
          <a:p>
            <a:pPr>
              <a:buFont typeface="Wingdings" panose="05000000000000000000" pitchFamily="2" charset="2"/>
              <a:buChar char="§"/>
            </a:pPr>
            <a:r>
              <a:rPr lang="en-US" dirty="0"/>
              <a:t>Program Root CNA uses the following phrasing in these cases</a:t>
            </a:r>
          </a:p>
          <a:p>
            <a:pPr lvl="1">
              <a:buFont typeface="Arial" panose="020B0604020202020204" pitchFamily="34" charset="0"/>
              <a:buChar char="–"/>
            </a:pPr>
            <a:r>
              <a:rPr lang="en-US" dirty="0"/>
              <a:t>[UPSTREAM PRODUCT] [AFFECTED VERSION], as used in [DOWNSTREAM PRODUCT]</a:t>
            </a:r>
          </a:p>
        </p:txBody>
      </p:sp>
      <p:sp>
        <p:nvSpPr>
          <p:cNvPr id="4" name="Slide Number Placeholder 3">
            <a:extLst>
              <a:ext uri="{FF2B5EF4-FFF2-40B4-BE49-F238E27FC236}">
                <a16:creationId xmlns:a16="http://schemas.microsoft.com/office/drawing/2014/main" id="{620F6CFF-D311-4BC9-999F-6067F49150B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728803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Backup Slides</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a:xfrm>
            <a:off x="10139891" y="111260"/>
            <a:ext cx="1765676" cy="252626"/>
          </a:xfrm>
        </p:spPr>
        <p:txBody>
          <a:body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22</a:t>
            </a:fld>
            <a:r>
              <a:rPr lang="en-US" dirty="0"/>
              <a:t> </a:t>
            </a:r>
            <a:r>
              <a:rPr lang="en-US" dirty="0">
                <a:solidFill>
                  <a:srgbClr val="C1CD23"/>
                </a:solidFill>
              </a:rPr>
              <a:t>|</a:t>
            </a:r>
          </a:p>
        </p:txBody>
      </p:sp>
    </p:spTree>
    <p:extLst>
      <p:ext uri="{BB962C8B-B14F-4D97-AF65-F5344CB8AC3E}">
        <p14:creationId xmlns:p14="http://schemas.microsoft.com/office/powerpoint/2010/main" val="3442298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 of Use</a:t>
            </a:r>
          </a:p>
        </p:txBody>
      </p:sp>
      <p:sp>
        <p:nvSpPr>
          <p:cNvPr id="3" name="Content Placeholder 2"/>
          <p:cNvSpPr>
            <a:spLocks noGrp="1"/>
          </p:cNvSpPr>
          <p:nvPr>
            <p:ph idx="1"/>
          </p:nvPr>
        </p:nvSpPr>
        <p:spPr>
          <a:xfrm>
            <a:off x="535754" y="1260909"/>
            <a:ext cx="11323588" cy="5805996"/>
          </a:xfrm>
        </p:spPr>
        <p:txBody>
          <a:bodyPr>
            <a:normAutofit/>
          </a:bodyPr>
          <a:lstStyle/>
          <a:p>
            <a:pPr>
              <a:spcBef>
                <a:spcPts val="600"/>
              </a:spcBef>
              <a:buFont typeface="Wingdings" panose="05000000000000000000" pitchFamily="2" charset="2"/>
              <a:buChar char="§"/>
            </a:pPr>
            <a:r>
              <a:rPr lang="en-US" sz="1600" dirty="0"/>
              <a:t>LICENSE</a:t>
            </a:r>
          </a:p>
          <a:p>
            <a:pPr>
              <a:spcBef>
                <a:spcPts val="600"/>
              </a:spcBef>
              <a:buFont typeface="Wingdings" panose="05000000000000000000" pitchFamily="2" charset="2"/>
              <a:buChar char="§"/>
            </a:pPr>
            <a:r>
              <a:rPr lang="en-US" sz="1600" u="sng" dirty="0"/>
              <a:t>Submissions</a:t>
            </a:r>
            <a:r>
              <a:rPr lang="en-US" sz="1600" b="0" dirty="0"/>
              <a:t>: For all materials you submit to the Common Vulnerabilities and Exposures (CVE®), you hereby grant to The MITRE Corporation (MITRE) and all CVE Numbering Authorities (CNAs) a perpetual, worldwide, non-exclusive, no-charge, royalty-free, irrevocable copyright license to reproduce, prepare derivative works of, publicly display, publicly perform, sublicense, and distribute such materials and derivative works. Unless required by applicable law or agreed to in writing, you provide such materials on an "AS IS" BASIS, WITHOUT WARRANTIES OR CONDITIONS OF ANY KIND, either express or implied, including, without limitation, any warranties or conditions of TITLE, NON-INFRINGEMENT, MERCHANTABILITY, or FITNESS FOR A PARTICULAR PURPOSE. </a:t>
            </a:r>
          </a:p>
          <a:p>
            <a:pPr>
              <a:spcBef>
                <a:spcPts val="600"/>
              </a:spcBef>
              <a:buFont typeface="Wingdings" panose="05000000000000000000" pitchFamily="2" charset="2"/>
              <a:buChar char="§"/>
            </a:pPr>
            <a:r>
              <a:rPr lang="en-US" sz="1600" u="sng" dirty="0"/>
              <a:t>CVE Usage</a:t>
            </a:r>
            <a:r>
              <a:rPr lang="en-US" sz="1600" dirty="0"/>
              <a:t>: </a:t>
            </a:r>
            <a:r>
              <a:rPr lang="en-US" sz="1600" b="0" dirty="0"/>
              <a:t>MITRE hereby grants you a perpetual, worldwide, non-exclusive, no-charge, royalty-free, irrevocable copyright license to reproduce, prepare derivative works of, publicly display, publicly perform, sublicense, and distribute Common Vulnerabilities and Exposures (CVE®). Any copy you make for such purposes is authorized provided that you reproduce MITRE's copyright designation and this license in any such copy. </a:t>
            </a:r>
          </a:p>
          <a:p>
            <a:pPr>
              <a:spcBef>
                <a:spcPts val="600"/>
              </a:spcBef>
              <a:buFont typeface="Wingdings" panose="05000000000000000000" pitchFamily="2" charset="2"/>
              <a:buChar char="§"/>
            </a:pPr>
            <a:r>
              <a:rPr lang="en-US" sz="1600" dirty="0"/>
              <a:t>DISCLAIMERS</a:t>
            </a:r>
          </a:p>
          <a:p>
            <a:pPr>
              <a:spcBef>
                <a:spcPts val="600"/>
              </a:spcBef>
              <a:buFont typeface="Wingdings" panose="05000000000000000000" pitchFamily="2" charset="2"/>
              <a:buChar char="§"/>
            </a:pPr>
            <a:r>
              <a:rPr lang="en-US" sz="1600" dirty="0"/>
              <a:t>ALL DOCUMENTS AND THE INFORMATION CONTAINED THEREIN PROVIDED BY MITRE ARE PROVIDED ON AN "AS IS" BASIS AND THE CONTRIBUTOR, THE ORGANIZATION HE/SHE REPRESENTS OR IS SPONSORED BY (IF ANY), THE MITRE CORPORATION, ITS BOARD OF TRUSTEES, OFFICERS, AGENTS, AND EMPLOYEES, DISCLAIM ALL WARRANTIES, EXPRESS OR IMPLIED, INCLUDING BUT NOT LIMITED TO ANY WARRANTY THAT THE USE OF THE INFORMATION THEREIN WILL NOT INFRINGE ANY RIGHTS OR ANY IMPLIED WARRANTIES OF MERCHANTABILITY OR FITNESS FOR A PARTICULAR PURPOSE.</a:t>
            </a:r>
          </a:p>
          <a:p>
            <a:endParaRPr lang="en-US" sz="1600" b="0" dirty="0"/>
          </a:p>
        </p:txBody>
      </p:sp>
      <p:sp>
        <p:nvSpPr>
          <p:cNvPr id="4" name="Slide Number Placeholder 3">
            <a:extLst>
              <a:ext uri="{FF2B5EF4-FFF2-40B4-BE49-F238E27FC236}">
                <a16:creationId xmlns:a16="http://schemas.microsoft.com/office/drawing/2014/main" id="{1CFDF956-394B-4C93-88B5-86600E1899FF}"/>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966930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a CVE Entry</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Tell CVE users which vulnerability the CVE ID is assigned to</a:t>
            </a:r>
          </a:p>
          <a:p>
            <a:pPr>
              <a:buFont typeface="Wingdings" panose="05000000000000000000" pitchFamily="2" charset="2"/>
              <a:buChar char="§"/>
            </a:pPr>
            <a:r>
              <a:rPr lang="en-US" dirty="0"/>
              <a:t>Explain why the vulnerabilities in the CVE List are different</a:t>
            </a:r>
          </a:p>
          <a:p>
            <a:pPr>
              <a:buFont typeface="Wingdings" panose="05000000000000000000" pitchFamily="2" charset="2"/>
              <a:buChar char="§"/>
            </a:pPr>
            <a:r>
              <a:rPr lang="en-US" dirty="0"/>
              <a:t>Inform users when a new CVE Entry is made public</a:t>
            </a:r>
          </a:p>
          <a:p>
            <a:pPr>
              <a:buFont typeface="Wingdings" panose="05000000000000000000" pitchFamily="2" charset="2"/>
              <a:buChar char="§"/>
            </a:pPr>
            <a:r>
              <a:rPr lang="en-US" dirty="0"/>
              <a:t>Justify the counting decisions that were made</a:t>
            </a:r>
          </a:p>
          <a:p>
            <a:pPr>
              <a:buFont typeface="Wingdings" panose="05000000000000000000" pitchFamily="2" charset="2"/>
              <a:buChar char="§"/>
            </a:pPr>
            <a:r>
              <a:rPr lang="en-US" dirty="0"/>
              <a:t>Create a historical log CVE ID assignments</a:t>
            </a:r>
          </a:p>
          <a:p>
            <a:endParaRPr lang="en-US" dirty="0"/>
          </a:p>
        </p:txBody>
      </p:sp>
      <p:sp>
        <p:nvSpPr>
          <p:cNvPr id="4" name="Slide Number Placeholder 3">
            <a:extLst>
              <a:ext uri="{FF2B5EF4-FFF2-40B4-BE49-F238E27FC236}">
                <a16:creationId xmlns:a16="http://schemas.microsoft.com/office/drawing/2014/main" id="{2A4DC79E-C56C-4AF9-B1D9-A01AD6D1DBE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088793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Requirements</a:t>
            </a:r>
          </a:p>
        </p:txBody>
      </p:sp>
      <p:sp>
        <p:nvSpPr>
          <p:cNvPr id="3" name="Content Placeholder 2"/>
          <p:cNvSpPr>
            <a:spLocks noGrp="1"/>
          </p:cNvSpPr>
          <p:nvPr>
            <p:ph idx="1"/>
          </p:nvPr>
        </p:nvSpPr>
        <p:spPr>
          <a:xfrm>
            <a:off x="812801" y="1312629"/>
            <a:ext cx="10972800" cy="4589745"/>
          </a:xfrm>
        </p:spPr>
        <p:txBody>
          <a:bodyPr>
            <a:normAutofit/>
          </a:bodyPr>
          <a:lstStyle/>
          <a:p>
            <a:pPr>
              <a:buFont typeface="Wingdings" panose="05000000000000000000" pitchFamily="2" charset="2"/>
              <a:buChar char="§"/>
            </a:pPr>
            <a:r>
              <a:rPr lang="en-US" dirty="0"/>
              <a:t>Defined by Appendix B of the </a:t>
            </a:r>
            <a:r>
              <a:rPr lang="en-US" i="1" dirty="0"/>
              <a:t>CNA Rules</a:t>
            </a:r>
            <a:r>
              <a:rPr lang="en-US" dirty="0"/>
              <a:t>:</a:t>
            </a:r>
          </a:p>
          <a:p>
            <a:pPr lvl="1">
              <a:buFont typeface="Arial" panose="020B0604020202020204" pitchFamily="34" charset="0"/>
              <a:buChar char="–"/>
            </a:pPr>
            <a:r>
              <a:rPr lang="en-US" dirty="0"/>
              <a:t>CVE ID</a:t>
            </a:r>
          </a:p>
          <a:p>
            <a:pPr lvl="1">
              <a:buFont typeface="Arial" panose="020B0604020202020204" pitchFamily="34" charset="0"/>
              <a:buChar char="–"/>
            </a:pPr>
            <a:r>
              <a:rPr lang="en-US" dirty="0"/>
              <a:t>Product name</a:t>
            </a:r>
          </a:p>
          <a:p>
            <a:pPr lvl="1">
              <a:buFont typeface="Arial" panose="020B0604020202020204" pitchFamily="34" charset="0"/>
              <a:buChar char="–"/>
            </a:pPr>
            <a:r>
              <a:rPr lang="en-US" dirty="0"/>
              <a:t>Version (affected and/or fixed)</a:t>
            </a:r>
          </a:p>
          <a:p>
            <a:pPr lvl="1">
              <a:buFont typeface="Arial" panose="020B0604020202020204" pitchFamily="34" charset="0"/>
              <a:buChar char="–"/>
            </a:pPr>
            <a:r>
              <a:rPr lang="en-US" dirty="0"/>
              <a:t>Problem type (vulnerability type, root cause, and/or impact)</a:t>
            </a:r>
          </a:p>
          <a:p>
            <a:pPr lvl="1">
              <a:buFont typeface="Arial" panose="020B0604020202020204" pitchFamily="34" charset="0"/>
              <a:buChar char="–"/>
            </a:pPr>
            <a:r>
              <a:rPr lang="en-US" dirty="0"/>
              <a:t>Description</a:t>
            </a:r>
          </a:p>
          <a:p>
            <a:pPr lvl="1">
              <a:buFont typeface="Arial" panose="020B0604020202020204" pitchFamily="34" charset="0"/>
              <a:buChar char="–"/>
            </a:pPr>
            <a:r>
              <a:rPr lang="en-US" dirty="0"/>
              <a:t>Reference (one or more)</a:t>
            </a:r>
          </a:p>
          <a:p>
            <a:pPr>
              <a:buFont typeface="Wingdings" panose="05000000000000000000" pitchFamily="2" charset="2"/>
              <a:buChar char="§"/>
            </a:pPr>
            <a:r>
              <a:rPr lang="en-US" dirty="0"/>
              <a:t>Accept the CVE Program’s Terms of Use</a:t>
            </a:r>
          </a:p>
          <a:p>
            <a:pPr lvl="1">
              <a:buFont typeface="Arial" panose="020B0604020202020204" pitchFamily="34" charset="0"/>
              <a:buChar char="–"/>
            </a:pPr>
            <a:r>
              <a:rPr lang="en-US" dirty="0">
                <a:hlinkClick r:id="rId3"/>
              </a:rPr>
              <a:t>https://cve.mitre.org/about/termsofuse.html</a:t>
            </a:r>
            <a:endParaRPr lang="en-US" dirty="0"/>
          </a:p>
          <a:p>
            <a:pPr lvl="1">
              <a:buFont typeface="Arial" panose="020B0604020202020204" pitchFamily="34" charset="0"/>
              <a:buChar char="–"/>
            </a:pPr>
            <a:r>
              <a:rPr lang="en-US" dirty="0"/>
              <a:t>Acceptance is required so that the CVE Program Root CNA can make the CVE List freely available to anyone who wants to use it</a:t>
            </a:r>
          </a:p>
        </p:txBody>
      </p:sp>
      <p:sp>
        <p:nvSpPr>
          <p:cNvPr id="4" name="Slide Number Placeholder 3">
            <a:extLst>
              <a:ext uri="{FF2B5EF4-FFF2-40B4-BE49-F238E27FC236}">
                <a16:creationId xmlns:a16="http://schemas.microsoft.com/office/drawing/2014/main" id="{75288E2A-1FD9-405F-97B5-0E0FD76C071C}"/>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503437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Description Requirements</a:t>
            </a:r>
          </a:p>
        </p:txBody>
      </p:sp>
      <p:sp>
        <p:nvSpPr>
          <p:cNvPr id="3" name="Content Placeholder 2"/>
          <p:cNvSpPr>
            <a:spLocks noGrp="1"/>
          </p:cNvSpPr>
          <p:nvPr>
            <p:ph idx="1"/>
          </p:nvPr>
        </p:nvSpPr>
        <p:spPr>
          <a:xfrm>
            <a:off x="812801" y="1352386"/>
            <a:ext cx="10972800" cy="4589745"/>
          </a:xfrm>
        </p:spPr>
        <p:txBody>
          <a:bodyPr/>
          <a:lstStyle/>
          <a:p>
            <a:pPr>
              <a:buFont typeface="Wingdings" panose="05000000000000000000" pitchFamily="2" charset="2"/>
              <a:buChar char="§"/>
            </a:pPr>
            <a:r>
              <a:rPr lang="en-US" dirty="0"/>
              <a:t>Must contain the product, version, and problem type information</a:t>
            </a:r>
          </a:p>
          <a:p>
            <a:pPr lvl="1">
              <a:buFont typeface="Arial" panose="020B0604020202020204" pitchFamily="34" charset="0"/>
              <a:buChar char="–"/>
            </a:pPr>
            <a:r>
              <a:rPr lang="en-US" dirty="0"/>
              <a:t>The product, version, and problem type are also submitted as separate fields</a:t>
            </a:r>
          </a:p>
          <a:p>
            <a:pPr lvl="1">
              <a:buFont typeface="Arial" panose="020B0604020202020204" pitchFamily="34" charset="0"/>
              <a:buChar char="–"/>
            </a:pPr>
            <a:r>
              <a:rPr lang="en-US" dirty="0"/>
              <a:t>They need to be in both locations because the separate fields are not currently included in the CVE List used by downstream users</a:t>
            </a:r>
          </a:p>
          <a:p>
            <a:pPr>
              <a:buFont typeface="Wingdings" panose="05000000000000000000" pitchFamily="2" charset="2"/>
              <a:buChar char="§"/>
            </a:pPr>
            <a:r>
              <a:rPr lang="en-US" dirty="0"/>
              <a:t>Only information in the provided References can be included in the Description</a:t>
            </a:r>
          </a:p>
          <a:p>
            <a:pPr lvl="1">
              <a:buFont typeface="Arial" panose="020B0604020202020204" pitchFamily="34" charset="0"/>
              <a:buChar char="–"/>
            </a:pPr>
            <a:r>
              <a:rPr lang="en-US" dirty="0"/>
              <a:t>The CVE Program needs to be trusted not to leak the privileged information reporters share with it. Requiring that every detail be backed up by another source helps keep this trust</a:t>
            </a:r>
          </a:p>
          <a:p>
            <a:pPr>
              <a:buFont typeface="Wingdings" panose="05000000000000000000" pitchFamily="2" charset="2"/>
              <a:buChar char="§"/>
            </a:pPr>
            <a:r>
              <a:rPr lang="en-US" dirty="0"/>
              <a:t>Only relevant information about the vulnerability should be included</a:t>
            </a:r>
          </a:p>
          <a:p>
            <a:pPr>
              <a:buFont typeface="Wingdings" panose="05000000000000000000" pitchFamily="2" charset="2"/>
              <a:buChar char="§"/>
            </a:pPr>
            <a:r>
              <a:rPr lang="en-US" dirty="0"/>
              <a:t>Must be in English (when sent to the Program Root CNA)</a:t>
            </a:r>
          </a:p>
          <a:p>
            <a:endParaRPr lang="en-US" dirty="0"/>
          </a:p>
        </p:txBody>
      </p:sp>
      <p:sp>
        <p:nvSpPr>
          <p:cNvPr id="4" name="Slide Number Placeholder 3">
            <a:extLst>
              <a:ext uri="{FF2B5EF4-FFF2-40B4-BE49-F238E27FC236}">
                <a16:creationId xmlns:a16="http://schemas.microsoft.com/office/drawing/2014/main" id="{E41F60F7-EE40-4098-B74A-9529951BC8EC}"/>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756113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Information Often Included</a:t>
            </a:r>
          </a:p>
        </p:txBody>
      </p:sp>
      <p:sp>
        <p:nvSpPr>
          <p:cNvPr id="3" name="Content Placeholder 2"/>
          <p:cNvSpPr>
            <a:spLocks noGrp="1"/>
          </p:cNvSpPr>
          <p:nvPr>
            <p:ph idx="1"/>
          </p:nvPr>
        </p:nvSpPr>
        <p:spPr>
          <a:xfrm>
            <a:off x="874643" y="1329813"/>
            <a:ext cx="9741739" cy="4589745"/>
          </a:xfrm>
        </p:spPr>
        <p:txBody>
          <a:bodyPr>
            <a:normAutofit fontScale="85000" lnSpcReduction="20000"/>
          </a:bodyPr>
          <a:lstStyle/>
          <a:p>
            <a:pPr>
              <a:buFont typeface="Wingdings" panose="05000000000000000000" pitchFamily="2" charset="2"/>
              <a:buChar char="§"/>
            </a:pPr>
            <a:r>
              <a:rPr lang="en-US" sz="2300" dirty="0"/>
              <a:t>Distinguishing Details</a:t>
            </a:r>
          </a:p>
          <a:p>
            <a:pPr lvl="1">
              <a:buFont typeface="Arial" panose="020B0604020202020204" pitchFamily="34" charset="0"/>
              <a:buChar char="–"/>
            </a:pPr>
            <a:r>
              <a:rPr lang="en-US" sz="2300" dirty="0"/>
              <a:t>Component names</a:t>
            </a:r>
          </a:p>
          <a:p>
            <a:pPr lvl="1">
              <a:buFont typeface="Arial" panose="020B0604020202020204" pitchFamily="34" charset="0"/>
              <a:buChar char="–"/>
            </a:pPr>
            <a:r>
              <a:rPr lang="en-US" sz="2300" dirty="0"/>
              <a:t>Attack vectors</a:t>
            </a:r>
          </a:p>
          <a:p>
            <a:pPr lvl="1">
              <a:buFont typeface="Arial" panose="020B0604020202020204" pitchFamily="34" charset="0"/>
              <a:buChar char="–"/>
            </a:pPr>
            <a:r>
              <a:rPr lang="en-US" sz="2300" dirty="0"/>
              <a:t>Root cause</a:t>
            </a:r>
          </a:p>
          <a:p>
            <a:pPr>
              <a:buFont typeface="Wingdings" panose="05000000000000000000" pitchFamily="2" charset="2"/>
              <a:buChar char="§"/>
            </a:pPr>
            <a:r>
              <a:rPr lang="en-US" sz="2300" dirty="0"/>
              <a:t>Threat Details</a:t>
            </a:r>
          </a:p>
          <a:p>
            <a:pPr lvl="1">
              <a:buFont typeface="Arial" panose="020B0604020202020204" pitchFamily="34" charset="0"/>
              <a:buChar char="–"/>
            </a:pPr>
            <a:r>
              <a:rPr lang="en-US" sz="2300" dirty="0"/>
              <a:t>Attacker</a:t>
            </a:r>
          </a:p>
          <a:p>
            <a:pPr lvl="1">
              <a:buFont typeface="Arial" panose="020B0604020202020204" pitchFamily="34" charset="0"/>
              <a:buChar char="–"/>
            </a:pPr>
            <a:r>
              <a:rPr lang="en-US" sz="2300" dirty="0"/>
              <a:t>Impact</a:t>
            </a:r>
          </a:p>
          <a:p>
            <a:pPr>
              <a:buFont typeface="Wingdings" panose="05000000000000000000" pitchFamily="2" charset="2"/>
              <a:buChar char="§"/>
            </a:pPr>
            <a:r>
              <a:rPr lang="en-US" sz="2300" dirty="0"/>
              <a:t>Remediation Details*</a:t>
            </a:r>
          </a:p>
          <a:p>
            <a:pPr>
              <a:buFont typeface="Wingdings" panose="05000000000000000000" pitchFamily="2" charset="2"/>
              <a:buChar char="§"/>
            </a:pPr>
            <a:r>
              <a:rPr lang="en-US" sz="2300" dirty="0"/>
              <a:t>Conditions</a:t>
            </a:r>
          </a:p>
          <a:p>
            <a:pPr>
              <a:buFont typeface="Wingdings" panose="05000000000000000000" pitchFamily="2" charset="2"/>
              <a:buChar char="§"/>
            </a:pPr>
            <a:r>
              <a:rPr lang="en-US" sz="2300" dirty="0"/>
              <a:t>Proof of Concepts (</a:t>
            </a:r>
            <a:r>
              <a:rPr lang="en-US" sz="2300" dirty="0" err="1"/>
              <a:t>PoC</a:t>
            </a:r>
            <a:r>
              <a:rPr lang="en-US" sz="2300" dirty="0"/>
              <a:t>)*</a:t>
            </a:r>
          </a:p>
          <a:p>
            <a:pPr>
              <a:buFont typeface="Wingdings" panose="05000000000000000000" pitchFamily="2" charset="2"/>
              <a:buChar char="§"/>
            </a:pPr>
            <a:r>
              <a:rPr lang="en-US" sz="2300" dirty="0"/>
              <a:t>Credits*</a:t>
            </a:r>
            <a:endParaRPr lang="en-US" dirty="0"/>
          </a:p>
          <a:p>
            <a:pPr marL="230188" indent="0">
              <a:buNone/>
            </a:pPr>
            <a:r>
              <a:rPr lang="en-US" sz="1700" b="0" dirty="0"/>
              <a:t>* Not traditionally included (by Program Root CNA) in CVE Entry Descriptions</a:t>
            </a:r>
          </a:p>
        </p:txBody>
      </p:sp>
      <p:sp>
        <p:nvSpPr>
          <p:cNvPr id="4" name="Slide Number Placeholder 3">
            <a:extLst>
              <a:ext uri="{FF2B5EF4-FFF2-40B4-BE49-F238E27FC236}">
                <a16:creationId xmlns:a16="http://schemas.microsoft.com/office/drawing/2014/main" id="{9955E553-0860-4100-B1A5-4AEC82A887F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643941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Goldilocks Entries</a:t>
            </a:r>
          </a:p>
        </p:txBody>
      </p:sp>
      <p:sp>
        <p:nvSpPr>
          <p:cNvPr id="3" name="Content Placeholder 2"/>
          <p:cNvSpPr>
            <a:spLocks noGrp="1"/>
          </p:cNvSpPr>
          <p:nvPr>
            <p:ph idx="1"/>
          </p:nvPr>
        </p:nvSpPr>
        <p:spPr>
          <a:xfrm>
            <a:off x="812801" y="1368288"/>
            <a:ext cx="10972800" cy="4589745"/>
          </a:xfrm>
        </p:spPr>
        <p:txBody>
          <a:bodyPr>
            <a:normAutofit/>
          </a:bodyPr>
          <a:lstStyle/>
          <a:p>
            <a:pPr>
              <a:buFont typeface="Wingdings" panose="05000000000000000000" pitchFamily="2" charset="2"/>
              <a:buChar char="§"/>
            </a:pPr>
            <a:r>
              <a:rPr lang="en-US" dirty="0"/>
              <a:t>Writing good Descriptions is as much art as it is science</a:t>
            </a:r>
          </a:p>
          <a:p>
            <a:pPr>
              <a:buFont typeface="Wingdings" panose="05000000000000000000" pitchFamily="2" charset="2"/>
              <a:buChar char="§"/>
            </a:pPr>
            <a:r>
              <a:rPr lang="en-US" dirty="0"/>
              <a:t>Too few details result in:</a:t>
            </a:r>
          </a:p>
          <a:p>
            <a:pPr lvl="1">
              <a:buFont typeface="Arial" panose="020B0604020202020204" pitchFamily="34" charset="0"/>
              <a:buChar char="–"/>
            </a:pPr>
            <a:r>
              <a:rPr lang="en-US" dirty="0"/>
              <a:t>Users not being able to tell which vulnerability the ID is assigned to</a:t>
            </a:r>
          </a:p>
          <a:p>
            <a:pPr lvl="1">
              <a:buFont typeface="Arial" panose="020B0604020202020204" pitchFamily="34" charset="0"/>
              <a:buChar char="–"/>
            </a:pPr>
            <a:r>
              <a:rPr lang="en-US" dirty="0"/>
              <a:t>Duplicate assignments</a:t>
            </a:r>
          </a:p>
          <a:p>
            <a:pPr>
              <a:buFont typeface="Wingdings" panose="05000000000000000000" pitchFamily="2" charset="2"/>
              <a:buChar char="§"/>
            </a:pPr>
            <a:r>
              <a:rPr lang="en-US" dirty="0"/>
              <a:t>Too many details result in:</a:t>
            </a:r>
          </a:p>
          <a:p>
            <a:pPr lvl="1">
              <a:buFont typeface="Arial" panose="020B0604020202020204" pitchFamily="34" charset="0"/>
              <a:buChar char="–"/>
            </a:pPr>
            <a:r>
              <a:rPr lang="en-US" dirty="0"/>
              <a:t>Makes the Description more difficult to read</a:t>
            </a:r>
          </a:p>
          <a:p>
            <a:pPr lvl="1">
              <a:buFont typeface="Arial" panose="020B0604020202020204" pitchFamily="34" charset="0"/>
              <a:buChar char="–"/>
            </a:pPr>
            <a:r>
              <a:rPr lang="en-US" dirty="0"/>
              <a:t>Increases the chance of errors</a:t>
            </a:r>
          </a:p>
          <a:p>
            <a:pPr>
              <a:buFont typeface="Wingdings" panose="05000000000000000000" pitchFamily="2" charset="2"/>
              <a:buChar char="§"/>
            </a:pPr>
            <a:r>
              <a:rPr lang="en-US" dirty="0"/>
              <a:t>The perfect CVE Entry gives just enough information to identify and distinguish the vulnerability from others, and nothing else</a:t>
            </a:r>
          </a:p>
        </p:txBody>
      </p:sp>
      <p:sp>
        <p:nvSpPr>
          <p:cNvPr id="4" name="Slide Number Placeholder 3">
            <a:extLst>
              <a:ext uri="{FF2B5EF4-FFF2-40B4-BE49-F238E27FC236}">
                <a16:creationId xmlns:a16="http://schemas.microsoft.com/office/drawing/2014/main" id="{811C0429-9B50-42AF-A72C-E4F3B2C1390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344960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Include More than the Minimum?</a:t>
            </a:r>
          </a:p>
        </p:txBody>
      </p:sp>
      <p:sp>
        <p:nvSpPr>
          <p:cNvPr id="3" name="Content Placeholder 2"/>
          <p:cNvSpPr>
            <a:spLocks noGrp="1"/>
          </p:cNvSpPr>
          <p:nvPr>
            <p:ph idx="1"/>
          </p:nvPr>
        </p:nvSpPr>
        <p:spPr>
          <a:xfrm>
            <a:off x="812801" y="1352385"/>
            <a:ext cx="10972800" cy="4589745"/>
          </a:xfrm>
        </p:spPr>
        <p:txBody>
          <a:bodyPr/>
          <a:lstStyle/>
          <a:p>
            <a:pPr>
              <a:buFont typeface="Wingdings" panose="05000000000000000000" pitchFamily="2" charset="2"/>
              <a:buChar char="§"/>
            </a:pPr>
            <a:r>
              <a:rPr lang="en-US" dirty="0"/>
              <a:t>Entries with the minimum details do not always meet the goals of a CVE Entry:</a:t>
            </a:r>
          </a:p>
          <a:p>
            <a:pPr lvl="1">
              <a:buFont typeface="Arial" panose="020B0604020202020204" pitchFamily="34" charset="0"/>
              <a:buChar char="–"/>
            </a:pPr>
            <a:r>
              <a:rPr lang="en-US" dirty="0"/>
              <a:t>Tell CVE users which vulnerability the CVE ID is assigned to</a:t>
            </a:r>
          </a:p>
          <a:p>
            <a:pPr lvl="1">
              <a:buFont typeface="Arial" panose="020B0604020202020204" pitchFamily="34" charset="0"/>
              <a:buChar char="–"/>
            </a:pPr>
            <a:r>
              <a:rPr lang="en-US" dirty="0"/>
              <a:t>Explain why the vulnerabilities in the CVE List are different</a:t>
            </a:r>
          </a:p>
          <a:p>
            <a:pPr lvl="1">
              <a:buFont typeface="Arial" panose="020B0604020202020204" pitchFamily="34" charset="0"/>
              <a:buChar char="–"/>
            </a:pPr>
            <a:r>
              <a:rPr lang="en-US" dirty="0"/>
              <a:t>Inform users when a new CVE Entry is made public</a:t>
            </a:r>
          </a:p>
          <a:p>
            <a:pPr lvl="1">
              <a:buFont typeface="Arial" panose="020B0604020202020204" pitchFamily="34" charset="0"/>
              <a:buChar char="–"/>
            </a:pPr>
            <a:r>
              <a:rPr lang="en-US" dirty="0"/>
              <a:t>Justify the counting decisions that were made</a:t>
            </a:r>
          </a:p>
          <a:p>
            <a:pPr>
              <a:buFont typeface="Wingdings" panose="05000000000000000000" pitchFamily="2" charset="2"/>
              <a:buChar char="§"/>
            </a:pPr>
            <a:r>
              <a:rPr lang="en-US" dirty="0"/>
              <a:t>Including more information will help downstream users</a:t>
            </a:r>
          </a:p>
        </p:txBody>
      </p:sp>
      <p:sp>
        <p:nvSpPr>
          <p:cNvPr id="4" name="Slide Number Placeholder 3">
            <a:extLst>
              <a:ext uri="{FF2B5EF4-FFF2-40B4-BE49-F238E27FC236}">
                <a16:creationId xmlns:a16="http://schemas.microsoft.com/office/drawing/2014/main" id="{11CE6106-9CBC-4B94-A5F1-91A3F911004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26448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499" y="314394"/>
            <a:ext cx="9138080" cy="868362"/>
          </a:xfrm>
        </p:spPr>
        <p:txBody>
          <a:bodyPr>
            <a:normAutofit/>
          </a:bodyPr>
          <a:lstStyle/>
          <a:p>
            <a:r>
              <a:rPr lang="en-US" dirty="0"/>
              <a:t>Example 1: Minimum Information Comparison</a:t>
            </a:r>
          </a:p>
        </p:txBody>
      </p:sp>
      <p:sp>
        <p:nvSpPr>
          <p:cNvPr id="3" name="Content Placeholder 2"/>
          <p:cNvSpPr>
            <a:spLocks noGrp="1"/>
          </p:cNvSpPr>
          <p:nvPr>
            <p:ph idx="1"/>
          </p:nvPr>
        </p:nvSpPr>
        <p:spPr>
          <a:xfrm>
            <a:off x="993914" y="1368288"/>
            <a:ext cx="10827910" cy="4245334"/>
          </a:xfrm>
        </p:spPr>
        <p:txBody>
          <a:bodyPr/>
          <a:lstStyle/>
          <a:p>
            <a:pPr>
              <a:buFont typeface="Wingdings" panose="05000000000000000000" pitchFamily="2" charset="2"/>
              <a:buChar char="§"/>
            </a:pPr>
            <a:r>
              <a:rPr lang="en-US" dirty="0"/>
              <a:t>CVE-2016-7280</a:t>
            </a:r>
          </a:p>
          <a:p>
            <a:pPr lvl="1">
              <a:buFont typeface="Arial" panose="020B0604020202020204" pitchFamily="34" charset="0"/>
              <a:buChar char="–"/>
            </a:pPr>
            <a:r>
              <a:rPr lang="en-US" sz="1700" dirty="0"/>
              <a:t>Cross-site scripting (XSS) vulnerability in Microsoft Edge allows remote attackers to inject arbitrary web script or HTML via unspecified vectors, aka “Microsoft Edge Information Disclosure Vulnerability,” a different vulnerability than CVE-2016-7206.</a:t>
            </a:r>
          </a:p>
          <a:p>
            <a:pPr>
              <a:buFont typeface="Wingdings" panose="05000000000000000000" pitchFamily="2" charset="2"/>
              <a:buChar char="§"/>
            </a:pPr>
            <a:r>
              <a:rPr lang="en-US" dirty="0"/>
              <a:t> CVE-2016-7206</a:t>
            </a:r>
          </a:p>
          <a:p>
            <a:pPr lvl="1">
              <a:buFont typeface="Arial" panose="020B0604020202020204" pitchFamily="34" charset="0"/>
              <a:buChar char="–"/>
            </a:pPr>
            <a:r>
              <a:rPr lang="en-US" sz="1700" dirty="0"/>
              <a:t>Cross-site scripting (XSS) vulnerability in Microsoft Edge allows remote attackers to inject arbitrary web script or HTML via unspecified vectors, aka “Microsoft Edge Information Disclosure Vulnerability,” a different vulnerability than CVE-2016-7280.</a:t>
            </a:r>
          </a:p>
          <a:p>
            <a:pPr>
              <a:buFont typeface="Wingdings" panose="05000000000000000000" pitchFamily="2" charset="2"/>
              <a:buChar char="§"/>
            </a:pPr>
            <a:r>
              <a:rPr lang="en-US" dirty="0"/>
              <a:t>These two entries are identical.  As far as the outside world is concerned, they might as well be the same entry</a:t>
            </a:r>
          </a:p>
          <a:p>
            <a:endParaRPr lang="en-US" dirty="0"/>
          </a:p>
        </p:txBody>
      </p:sp>
      <p:sp>
        <p:nvSpPr>
          <p:cNvPr id="4" name="Slide Number Placeholder 3">
            <a:extLst>
              <a:ext uri="{FF2B5EF4-FFF2-40B4-BE49-F238E27FC236}">
                <a16:creationId xmlns:a16="http://schemas.microsoft.com/office/drawing/2014/main" id="{F7D65B14-3F6C-4F63-A63C-0CAD218F07A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79059925"/>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customXsn xmlns="http://schemas.microsoft.com/office/2006/metadata/customXsn">
  <xsnLocation/>
  <cached>True</cached>
  <openByDefault>True</openByDefault>
  <xsnScope/>
</customXsn>
</file>

<file path=customXml/item3.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SortOrder xmlns="45d44e74-5c87-4253-a1a6-fb7a2a9835a8">5</SortOrder>
    <_Contributor xmlns="http://schemas.microsoft.com/sharepoint/v3/fields" xsi:nil="true"/>
    <Release_x0020_Statement xmlns="http://schemas.microsoft.com/sharepoint/v3">For Internal MITRE Use</Release_x0020_Statement>
    <Site_x0020_Page xmlns="45d44e74-5c87-4253-a1a6-fb7a2a9835a8">
      <Value>47</Value>
    </Site_x0020_Page>
    <Date xmlns="45d44e74-5c87-4253-a1a6-fb7a2a9835a8" xsi:nil="true"/>
    <IconOverlay xmlns="http://schemas.microsoft.com/sharepoint/v4" xsi:nil="true"/>
    <DocType xmlns="45d44e74-5c87-4253-a1a6-fb7a2a9835a8">Template</DocType>
  </documentManagement>
</p:properties>
</file>

<file path=customXml/item4.xml><?xml version="1.0" encoding="utf-8"?>
<ct:contentTypeSchema xmlns:ct="http://schemas.microsoft.com/office/2006/metadata/contentType" xmlns:ma="http://schemas.microsoft.com/office/2006/metadata/properties/metaAttributes" ct:_="" ma:_="" ma:contentTypeName="MITRE Work" ma:contentTypeID="0x0101001EAE5F8AE92E0443B0635AEF5BFC9F76004C6CC03BF5DC804FBBC33E4E55C06EE9" ma:contentTypeVersion="6" ma:contentTypeDescription="Materials and documents that contain MITRE authored content and other content directly attributable to MITRE and its work" ma:contentTypeScope="" ma:versionID="4ad27c3cbde4a5e69cf872f973dbc972">
  <xsd:schema xmlns:xsd="http://www.w3.org/2001/XMLSchema" xmlns:xs="http://www.w3.org/2001/XMLSchema" xmlns:p="http://schemas.microsoft.com/office/2006/metadata/properties" xmlns:ns1="http://schemas.microsoft.com/sharepoint/v3" xmlns:ns2="http://schemas.microsoft.com/sharepoint/v3/fields" xmlns:ns3="45d44e74-5c87-4253-a1a6-fb7a2a9835a8" xmlns:ns4="http://schemas.microsoft.com/sharepoint/v4" xmlns:ns5="d6dad062-3ecc-4c2a-98eb-3d03c2389ab6" targetNamespace="http://schemas.microsoft.com/office/2006/metadata/properties" ma:root="true" ma:fieldsID="8c7f8a686deeddaa67bf50c4d10033f6" ns1:_="" ns2:_="" ns3:_="" ns4:_="" ns5:_="">
    <xsd:import namespace="http://schemas.microsoft.com/sharepoint/v3"/>
    <xsd:import namespace="http://schemas.microsoft.com/sharepoint/v3/fields"/>
    <xsd:import namespace="45d44e74-5c87-4253-a1a6-fb7a2a9835a8"/>
    <xsd:import namespace="http://schemas.microsoft.com/sharepoint/v4"/>
    <xsd:import namespace="d6dad062-3ecc-4c2a-98eb-3d03c2389ab6"/>
    <xsd:element name="properties">
      <xsd:complexType>
        <xsd:sequence>
          <xsd:element name="documentManagement">
            <xsd:complexType>
              <xsd:all>
                <xsd:element ref="ns2:_Contributor" minOccurs="0"/>
                <xsd:element ref="ns1:MITRE_x0020_Sensitivity"/>
                <xsd:element ref="ns1:Release_x0020_Statement"/>
                <xsd:element ref="ns3:DocType" minOccurs="0"/>
                <xsd:element ref="ns3:SortOrder" minOccurs="0"/>
                <xsd:element ref="ns3:Site_x0020_Page" minOccurs="0"/>
                <xsd:element ref="ns4:IconOverlay" minOccurs="0"/>
                <xsd:element ref="ns5:SharedWithUsers" minOccurs="0"/>
                <xsd:element ref="ns3: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5d44e74-5c87-4253-a1a6-fb7a2a9835a8" elementFormDefault="qualified">
    <xsd:import namespace="http://schemas.microsoft.com/office/2006/documentManagement/types"/>
    <xsd:import namespace="http://schemas.microsoft.com/office/infopath/2007/PartnerControls"/>
    <xsd:element name="DocType" ma:index="12" nillable="true" ma:displayName="DocType" ma:format="Dropdown" ma:internalName="DocType">
      <xsd:simpleType>
        <xsd:restriction base="dms:Choice">
          <xsd:enumeration value="Board of Trustee Bio"/>
          <xsd:enumeration value="Corp. Org Chart"/>
          <xsd:enumeration value="Executive Bio"/>
          <xsd:enumeration value="Event Planning"/>
          <xsd:enumeration value="MPG Reference"/>
          <xsd:enumeration value="Template"/>
          <xsd:enumeration value="Other"/>
          <xsd:enumeration value="How-Tos"/>
          <xsd:enumeration value="BOT Program Highlights"/>
        </xsd:restriction>
      </xsd:simpleType>
    </xsd:element>
    <xsd:element name="SortOrder" ma:index="13" nillable="true" ma:displayName="SortOrder" ma:decimals="1" ma:internalName="SortOrder" ma:percentage="FALSE">
      <xsd:simpleType>
        <xsd:restriction base="dms:Number"/>
      </xsd:simpleType>
    </xsd:element>
    <xsd:element name="Site_x0020_Page" ma:index="14" nillable="true" ma:displayName="Site Pages" ma:description="On which pages of this site should this page appear as a &quot;related resource&quot; on the right." ma:list="{b7793db3-9feb-473e-8d7c-24c256e016ac}" ma:internalName="Site_x0020_Page" ma:showField="Title">
      <xsd:complexType>
        <xsd:complexContent>
          <xsd:extension base="dms:MultiChoiceLookup">
            <xsd:sequence>
              <xsd:element name="Value" type="dms:Lookup" maxOccurs="unbounded" minOccurs="0" nillable="true"/>
            </xsd:sequence>
          </xsd:extension>
        </xsd:complexContent>
      </xsd:complexType>
    </xsd:element>
    <xsd:element name="Date" ma:index="19" nillable="true" ma:displayName="Date" ma:description="Document date if applicable" ma:format="DateOnly" ma:internalNam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5" nillable="true" ma:displayName="IconOverlay" ma:hidden="true" ma:internalName="IconOverlay"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6dad062-3ecc-4c2a-98eb-3d03c2389ab6" elementFormDefault="qualified">
    <xsd:import namespace="http://schemas.microsoft.com/office/2006/documentManagement/types"/>
    <xsd:import namespace="http://schemas.microsoft.com/office/infopath/2007/PartnerControls"/>
    <xsd:element name="SharedWithUsers" ma:index="1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2.xml><?xml version="1.0" encoding="utf-8"?>
<ds:datastoreItem xmlns:ds="http://schemas.openxmlformats.org/officeDocument/2006/customXml" ds:itemID="{589A4884-CA84-4BD3-BCA6-39AECD72E50D}">
  <ds:schemaRefs>
    <ds:schemaRef ds:uri="http://schemas.microsoft.com/office/2006/metadata/customXsn"/>
  </ds:schemaRefs>
</ds:datastoreItem>
</file>

<file path=customXml/itemProps3.xml><?xml version="1.0" encoding="utf-8"?>
<ds:datastoreItem xmlns:ds="http://schemas.openxmlformats.org/officeDocument/2006/customXml" ds:itemID="{5450FCDD-08B1-48D8-BB50-7A17E590A5EE}">
  <ds:schemaRefs>
    <ds:schemaRef ds:uri="http://schemas.openxmlformats.org/package/2006/metadata/core-properties"/>
    <ds:schemaRef ds:uri="45d44e74-5c87-4253-a1a6-fb7a2a9835a8"/>
    <ds:schemaRef ds:uri="http://schemas.microsoft.com/office/2006/documentManagement/types"/>
    <ds:schemaRef ds:uri="http://schemas.microsoft.com/office/infopath/2007/PartnerControls"/>
    <ds:schemaRef ds:uri="http://purl.org/dc/elements/1.1/"/>
    <ds:schemaRef ds:uri="http://schemas.microsoft.com/office/2006/metadata/properties"/>
    <ds:schemaRef ds:uri="d6dad062-3ecc-4c2a-98eb-3d03c2389ab6"/>
    <ds:schemaRef ds:uri="http://schemas.microsoft.com/sharepoint/v3"/>
    <ds:schemaRef ds:uri="http://schemas.microsoft.com/sharepoint/v4"/>
    <ds:schemaRef ds:uri="http://purl.org/dc/terms/"/>
    <ds:schemaRef ds:uri="http://schemas.microsoft.com/sharepoint/v3/fields"/>
    <ds:schemaRef ds:uri="http://www.w3.org/XML/1998/namespace"/>
    <ds:schemaRef ds:uri="http://purl.org/dc/dcmitype/"/>
  </ds:schemaRefs>
</ds:datastoreItem>
</file>

<file path=customXml/itemProps4.xml><?xml version="1.0" encoding="utf-8"?>
<ds:datastoreItem xmlns:ds="http://schemas.openxmlformats.org/officeDocument/2006/customXml" ds:itemID="{E3E4C7FE-9143-4635-B164-5CEF7469C3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45d44e74-5c87-4253-a1a6-fb7a2a9835a8"/>
    <ds:schemaRef ds:uri="http://schemas.microsoft.com/sharepoint/v4"/>
    <ds:schemaRef ds:uri="d6dad062-3ecc-4c2a-98eb-3d03c2389a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MITRE_Briefing_Template16x9</Template>
  <TotalTime>1057</TotalTime>
  <Words>3358</Words>
  <Application>Microsoft Office PowerPoint</Application>
  <PresentationFormat>Widescreen</PresentationFormat>
  <Paragraphs>229</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Helvetica LT Std</vt:lpstr>
      <vt:lpstr>Tahoma</vt:lpstr>
      <vt:lpstr>Wingdings</vt:lpstr>
      <vt:lpstr>mitre-2018</vt:lpstr>
      <vt:lpstr>CVE Entry Creation</vt:lpstr>
      <vt:lpstr>What Is a CVE Entry</vt:lpstr>
      <vt:lpstr>Purpose of a CVE Entry</vt:lpstr>
      <vt:lpstr>Minimum Requirements</vt:lpstr>
      <vt:lpstr>Minimum Description Requirements</vt:lpstr>
      <vt:lpstr>Additional Information Often Included</vt:lpstr>
      <vt:lpstr>Goldilocks Entries</vt:lpstr>
      <vt:lpstr>Why Include More than the Minimum?</vt:lpstr>
      <vt:lpstr>Example 1: Minimum Information Comparison</vt:lpstr>
      <vt:lpstr>Example 2: Distinguishable Through the Component</vt:lpstr>
      <vt:lpstr>Example 3: Descriptive Root Cause</vt:lpstr>
      <vt:lpstr>Example 4: Too Specific</vt:lpstr>
      <vt:lpstr>What Should You Do</vt:lpstr>
      <vt:lpstr>Example: Formatting Requires Description Change for CVE Entry Submission</vt:lpstr>
      <vt:lpstr>How Program Root CNA Does It</vt:lpstr>
      <vt:lpstr>What Shouldn’t Be in a CVE Entry</vt:lpstr>
      <vt:lpstr>Entry Creation Tips</vt:lpstr>
      <vt:lpstr>Avoid Using Commit IDs as Versions</vt:lpstr>
      <vt:lpstr>Avoid Saying All Versions Are Affected</vt:lpstr>
      <vt:lpstr>Avoid Live Exploits</vt:lpstr>
      <vt:lpstr>Be Clear Which Products Are Affected</vt:lpstr>
      <vt:lpstr>Backup Slides</vt:lpstr>
      <vt:lpstr>Terms of 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Roberge Jr., Robert J</dc:creator>
  <cp:lastModifiedBy>Bazar, Jo E.</cp:lastModifiedBy>
  <cp:revision>59</cp:revision>
  <cp:lastPrinted>2019-10-09T20:27:44Z</cp:lastPrinted>
  <dcterms:created xsi:type="dcterms:W3CDTF">2019-02-26T16:06:40Z</dcterms:created>
  <dcterms:modified xsi:type="dcterms:W3CDTF">2019-10-09T20:28:29Z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0x0101001EAE5F8AE92E0443B0635AEF5BFC9F76004C6CC03BF5DC804FBBC33E4E55C06EE9</vt:lpwstr>
  </property>
</Properties>
</file>