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46"/>
  </p:notesMasterIdLst>
  <p:sldIdLst>
    <p:sldId id="256" r:id="rId6"/>
    <p:sldId id="282" r:id="rId7"/>
    <p:sldId id="298" r:id="rId8"/>
    <p:sldId id="295" r:id="rId9"/>
    <p:sldId id="296" r:id="rId10"/>
    <p:sldId id="297" r:id="rId11"/>
    <p:sldId id="280" r:id="rId12"/>
    <p:sldId id="257" r:id="rId13"/>
    <p:sldId id="285" r:id="rId14"/>
    <p:sldId id="283" r:id="rId15"/>
    <p:sldId id="265" r:id="rId16"/>
    <p:sldId id="284" r:id="rId17"/>
    <p:sldId id="258" r:id="rId18"/>
    <p:sldId id="267" r:id="rId19"/>
    <p:sldId id="268" r:id="rId20"/>
    <p:sldId id="269" r:id="rId21"/>
    <p:sldId id="270" r:id="rId22"/>
    <p:sldId id="271" r:id="rId23"/>
    <p:sldId id="272" r:id="rId24"/>
    <p:sldId id="275" r:id="rId25"/>
    <p:sldId id="273" r:id="rId26"/>
    <p:sldId id="276" r:id="rId27"/>
    <p:sldId id="278" r:id="rId28"/>
    <p:sldId id="266" r:id="rId29"/>
    <p:sldId id="306" r:id="rId30"/>
    <p:sldId id="262" r:id="rId31"/>
    <p:sldId id="299" r:id="rId32"/>
    <p:sldId id="260" r:id="rId33"/>
    <p:sldId id="263" r:id="rId34"/>
    <p:sldId id="286" r:id="rId35"/>
    <p:sldId id="287" r:id="rId36"/>
    <p:sldId id="288" r:id="rId37"/>
    <p:sldId id="301" r:id="rId38"/>
    <p:sldId id="290" r:id="rId39"/>
    <p:sldId id="291" r:id="rId40"/>
    <p:sldId id="303" r:id="rId41"/>
    <p:sldId id="302" r:id="rId42"/>
    <p:sldId id="304" r:id="rId43"/>
    <p:sldId id="305" r:id="rId44"/>
    <p:sldId id="29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89737" autoAdjust="0"/>
  </p:normalViewPr>
  <p:slideViewPr>
    <p:cSldViewPr snapToGrid="0">
      <p:cViewPr varScale="1">
        <p:scale>
          <a:sx n="91" d="100"/>
          <a:sy n="91" d="100"/>
        </p:scale>
        <p:origin x="1164" y="90"/>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5T09:42:07.255" idx="12">
    <p:pos x="3281" y="2993"/>
    <p:text>The CNA rules are established in this training document? Or is there a formal set of CNA rules (CNA Processes, maybe?) that we should reference here instead?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3/7/2018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6833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28279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584590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hs.gov/office-cybersecurity-and-communications/" TargetMode="External"/><Relationship Id="rId2" Type="http://schemas.openxmlformats.org/officeDocument/2006/relationships/hyperlink" Target="https://www.us-cert.gov/" TargetMode="External"/><Relationship Id="rId1" Type="http://schemas.openxmlformats.org/officeDocument/2006/relationships/slideMaster" Target="../slideMasters/slideMaster1.xml"/><Relationship Id="rId6" Type="http://schemas.openxmlformats.org/officeDocument/2006/relationships/image" Target="../media/image1.gif"/><Relationship Id="rId5" Type="http://schemas.openxmlformats.org/officeDocument/2006/relationships/hyperlink" Target="http://www.mitre.org/" TargetMode="External"/><Relationship Id="rId4" Type="http://schemas.openxmlformats.org/officeDocument/2006/relationships/hyperlink" Target="http://www.dhs.gov/"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456" y="6149707"/>
            <a:ext cx="1101840" cy="521537"/>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9764" y="280412"/>
            <a:ext cx="1101840" cy="521537"/>
          </a:xfrm>
          <a:prstGeom prst="rect">
            <a:avLst/>
          </a:prstGeom>
        </p:spPr>
      </p:pic>
      <p:sp>
        <p:nvSpPr>
          <p:cNvPr id="5" name="TextBox 4"/>
          <p:cNvSpPr txBox="1"/>
          <p:nvPr/>
        </p:nvSpPr>
        <p:spPr>
          <a:xfrm>
            <a:off x="6511605" y="187703"/>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30291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5"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19" name="TextBox 18"/>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16" name="Text Box 34"/>
          <p:cNvSpPr txBox="1">
            <a:spLocks noChangeArrowheads="1"/>
          </p:cNvSpPr>
          <p:nvPr/>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HSSEDI is a trademark of the U.S. Department of Homeland Security (DHS).</a:t>
            </a:r>
          </a:p>
          <a:p>
            <a:pPr algn="r" eaLnBrk="0" hangingPunct="0">
              <a:defRPr/>
            </a:pPr>
            <a:r>
              <a:rPr lang="en-US" altLang="en-US" sz="700" b="0" dirty="0">
                <a:cs typeface="+mn-cs"/>
              </a:rPr>
              <a:t>The HSSEDI FFRDC is managed and operated by The MITRE</a:t>
            </a:r>
            <a:r>
              <a:rPr lang="en-US" altLang="en-US" sz="700" b="0" baseline="0" dirty="0">
                <a:cs typeface="+mn-cs"/>
              </a:rPr>
              <a:t> Corporation for DHS.</a:t>
            </a:r>
            <a:endParaRPr lang="en-US" altLang="en-US" sz="700" b="0" dirty="0">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dhs.gov/office-cybersecurity-and-communication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s-cert.gov/"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5" Type="http://schemas.openxmlformats.org/officeDocument/2006/relationships/hyperlink" Target="http://www.mitre.org/"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dhs.gov/"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9"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1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1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1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1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Becoming a CNA</a:t>
            </a:r>
          </a:p>
        </p:txBody>
      </p:sp>
    </p:spTree>
    <p:extLst>
      <p:ext uri="{BB962C8B-B14F-4D97-AF65-F5344CB8AC3E}">
        <p14:creationId xmlns:p14="http://schemas.microsoft.com/office/powerpoint/2010/main" val="273139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EMC CNA covers Dell, EMC products, and the products of many of their subsidiary companies; however, they do not cover VMware, which has its own CNA program</a:t>
            </a:r>
          </a:p>
        </p:txBody>
      </p:sp>
    </p:spTree>
    <p:extLst>
      <p:ext uri="{BB962C8B-B14F-4D97-AF65-F5344CB8AC3E}">
        <p14:creationId xmlns:p14="http://schemas.microsoft.com/office/powerpoint/2010/main" val="1969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Tree>
    <p:extLst>
      <p:ext uri="{BB962C8B-B14F-4D97-AF65-F5344CB8AC3E}">
        <p14:creationId xmlns:p14="http://schemas.microsoft.com/office/powerpoint/2010/main" val="786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Scope</a:t>
            </a:r>
          </a:p>
        </p:txBody>
      </p:sp>
    </p:spTree>
    <p:extLst>
      <p:ext uri="{BB962C8B-B14F-4D97-AF65-F5344CB8AC3E}">
        <p14:creationId xmlns:p14="http://schemas.microsoft.com/office/powerpoint/2010/main" val="182509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Tree>
    <p:extLst>
      <p:ext uri="{BB962C8B-B14F-4D97-AF65-F5344CB8AC3E}">
        <p14:creationId xmlns:p14="http://schemas.microsoft.com/office/powerpoint/2010/main" val="31851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609600" y="1447800"/>
            <a:ext cx="8229600" cy="4913243"/>
          </a:xfrm>
        </p:spPr>
        <p:txBody>
          <a:bodyPr>
            <a:normAutofit lnSpcReduction="10000"/>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Hacker One</a:t>
            </a:r>
          </a:p>
          <a:p>
            <a:r>
              <a:rPr lang="en-US" dirty="0"/>
              <a:t>Research Organizations: Cover the vulnerabilities discovered by individual researchers</a:t>
            </a:r>
          </a:p>
          <a:p>
            <a:pPr lvl="1"/>
            <a:r>
              <a:rPr lang="en-US" dirty="0"/>
              <a:t>e.g., Rapid 7, </a:t>
            </a:r>
            <a:r>
              <a:rPr lang="en-US" dirty="0" err="1"/>
              <a:t>IOActive</a:t>
            </a:r>
            <a:endParaRPr lang="en-US" dirty="0"/>
          </a:p>
          <a:p>
            <a:r>
              <a:rPr lang="en-US" dirty="0"/>
              <a:t>Mixed</a:t>
            </a:r>
          </a:p>
          <a:p>
            <a:pPr lvl="1"/>
            <a:r>
              <a:rPr lang="en-US" dirty="0"/>
              <a:t>e.g., </a:t>
            </a:r>
            <a:r>
              <a:rPr lang="en-US" dirty="0" err="1"/>
              <a:t>Flexera</a:t>
            </a:r>
            <a:r>
              <a:rPr lang="en-US" dirty="0"/>
              <a:t> (vendor and research), Drupal (vendor and coordinator)</a:t>
            </a:r>
          </a:p>
          <a:p>
            <a:r>
              <a:rPr lang="en-US" dirty="0"/>
              <a:t>Other: Some CNAs do not fall into the typical categories described above</a:t>
            </a:r>
          </a:p>
          <a:p>
            <a:pPr lvl="1"/>
            <a:r>
              <a:rPr lang="en-US" dirty="0"/>
              <a:t>e.g., MITRE, DWF</a:t>
            </a:r>
          </a:p>
          <a:p>
            <a:endParaRPr lang="en-US" dirty="0"/>
          </a:p>
          <a:p>
            <a:endParaRPr lang="en-US" dirty="0"/>
          </a:p>
        </p:txBody>
      </p:sp>
    </p:spTree>
    <p:extLst>
      <p:ext uri="{BB962C8B-B14F-4D97-AF65-F5344CB8AC3E}">
        <p14:creationId xmlns:p14="http://schemas.microsoft.com/office/powerpoint/2010/main" val="12927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p:txBody>
          <a:bodyPr/>
          <a:lstStyle/>
          <a:p>
            <a:r>
              <a:rPr lang="en-US" dirty="0"/>
              <a:t>Are there some scenarios where advisories are not published?</a:t>
            </a:r>
          </a:p>
          <a:p>
            <a:r>
              <a:rPr lang="en-US" dirty="0"/>
              <a:t>All advisories must meet CVE’s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Tree>
    <p:extLst>
      <p:ext uri="{BB962C8B-B14F-4D97-AF65-F5344CB8AC3E}">
        <p14:creationId xmlns:p14="http://schemas.microsoft.com/office/powerpoint/2010/main" val="17044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Tree>
    <p:extLst>
      <p:ext uri="{BB962C8B-B14F-4D97-AF65-F5344CB8AC3E}">
        <p14:creationId xmlns:p14="http://schemas.microsoft.com/office/powerpoint/2010/main" val="292575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Tree>
    <p:extLst>
      <p:ext uri="{BB962C8B-B14F-4D97-AF65-F5344CB8AC3E}">
        <p14:creationId xmlns:p14="http://schemas.microsoft.com/office/powerpoint/2010/main" val="355509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Update Processes</a:t>
            </a:r>
          </a:p>
        </p:txBody>
      </p:sp>
    </p:spTree>
    <p:extLst>
      <p:ext uri="{BB962C8B-B14F-4D97-AF65-F5344CB8AC3E}">
        <p14:creationId xmlns:p14="http://schemas.microsoft.com/office/powerpoint/2010/main" val="31309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Accepting vulnerability reports</a:t>
            </a:r>
          </a:p>
        </p:txBody>
      </p:sp>
      <p:sp>
        <p:nvSpPr>
          <p:cNvPr id="3" name="Content Placeholder 2"/>
          <p:cNvSpPr>
            <a:spLocks noGrp="1"/>
          </p:cNvSpPr>
          <p:nvPr>
            <p:ph idx="1"/>
          </p:nvPr>
        </p:nvSpPr>
        <p:spPr/>
        <p:txBody>
          <a:bodyPr>
            <a:normAutofit lnSpcReduction="10000"/>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MITRE’s site [1]</a:t>
            </a:r>
          </a:p>
          <a:p>
            <a:r>
              <a:rPr lang="en-US" dirty="0"/>
              <a:t>What information should vulnerability reporters provide?</a:t>
            </a:r>
          </a:p>
          <a:p>
            <a:endParaRPr lang="en-US" dirty="0"/>
          </a:p>
          <a:p>
            <a:endParaRPr lang="en-US" dirty="0"/>
          </a:p>
          <a:p>
            <a:endParaRPr lang="en-US" dirty="0"/>
          </a:p>
          <a:p>
            <a:endParaRPr lang="en-US" dirty="0"/>
          </a:p>
          <a:p>
            <a:endParaRPr lang="en-US" dirty="0"/>
          </a:p>
          <a:p>
            <a:pPr marL="0" indent="0">
              <a:buNone/>
            </a:pPr>
            <a:endParaRPr lang="en-US" dirty="0"/>
          </a:p>
          <a:p>
            <a:r>
              <a:rPr lang="en-US" dirty="0"/>
              <a:t>[1] http://cve.mitre.org/cve/request_id.html#cna_coverage.html</a:t>
            </a:r>
          </a:p>
          <a:p>
            <a:endParaRPr lang="en-US" dirty="0"/>
          </a:p>
        </p:txBody>
      </p:sp>
    </p:spTree>
    <p:extLst>
      <p:ext uri="{BB962C8B-B14F-4D97-AF65-F5344CB8AC3E}">
        <p14:creationId xmlns:p14="http://schemas.microsoft.com/office/powerpoint/2010/main" val="393335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Tree>
    <p:extLst>
      <p:ext uri="{BB962C8B-B14F-4D97-AF65-F5344CB8AC3E}">
        <p14:creationId xmlns:p14="http://schemas.microsoft.com/office/powerpoint/2010/main" val="423232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Tree>
    <p:extLst>
      <p:ext uri="{BB962C8B-B14F-4D97-AF65-F5344CB8AC3E}">
        <p14:creationId xmlns:p14="http://schemas.microsoft.com/office/powerpoint/2010/main" val="110572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Tree>
    <p:extLst>
      <p:ext uri="{BB962C8B-B14F-4D97-AF65-F5344CB8AC3E}">
        <p14:creationId xmlns:p14="http://schemas.microsoft.com/office/powerpoint/2010/main" val="38076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entries sent to the Root CNA, or directly to the Primary?</a:t>
            </a:r>
          </a:p>
          <a:p>
            <a:pPr lvl="1"/>
            <a:r>
              <a:rPr lang="en-US" dirty="0"/>
              <a:t>The Root CNA may require entries be sent directly to them</a:t>
            </a:r>
          </a:p>
          <a:p>
            <a:r>
              <a:rPr lang="en-US" dirty="0"/>
              <a:t>Entries should be sent within 24 hours of the vulnerability being made public</a:t>
            </a:r>
          </a:p>
          <a:p>
            <a:endParaRPr lang="en-US" dirty="0"/>
          </a:p>
          <a:p>
            <a:endParaRPr lang="en-US" dirty="0"/>
          </a:p>
        </p:txBody>
      </p:sp>
    </p:spTree>
    <p:extLst>
      <p:ext uri="{BB962C8B-B14F-4D97-AF65-F5344CB8AC3E}">
        <p14:creationId xmlns:p14="http://schemas.microsoft.com/office/powerpoint/2010/main" val="249013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Primary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Tree>
    <p:extLst>
      <p:ext uri="{BB962C8B-B14F-4D97-AF65-F5344CB8AC3E}">
        <p14:creationId xmlns:p14="http://schemas.microsoft.com/office/powerpoint/2010/main" val="33652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ID entry</a:t>
            </a:r>
            <a:br>
              <a:rPr lang="en-US" dirty="0"/>
            </a:br>
            <a:r>
              <a:rPr lang="en-US" dirty="0"/>
              <a:t>Rationale: Again, taken in aggregate, gives an idea for what the common time frames are, which can inform discussions of best practice.</a:t>
            </a:r>
          </a:p>
          <a:p>
            <a:pPr lvl="2"/>
            <a:endParaRPr lang="en-US" dirty="0"/>
          </a:p>
        </p:txBody>
      </p:sp>
    </p:spTree>
    <p:extLst>
      <p:ext uri="{BB962C8B-B14F-4D97-AF65-F5344CB8AC3E}">
        <p14:creationId xmlns:p14="http://schemas.microsoft.com/office/powerpoint/2010/main" val="20896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p:txBody>
          <a:bodyPr>
            <a:normAutofit lnSpcReduction="10000"/>
          </a:bodyPr>
          <a:lstStyle/>
          <a:p>
            <a:r>
              <a:rPr lang="en-US" dirty="0"/>
              <a:t>The current requirements are:</a:t>
            </a:r>
          </a:p>
          <a:p>
            <a:pPr lvl="1"/>
            <a:r>
              <a:rPr lang="en-US" dirty="0"/>
              <a:t>For Root CNAs:</a:t>
            </a:r>
          </a:p>
          <a:p>
            <a:pPr lvl="2"/>
            <a:r>
              <a:rPr lang="en-US" dirty="0"/>
              <a:t>Number of times an issue was escalated to the Root CNA</a:t>
            </a:r>
            <a:br>
              <a:rPr lang="en-US" dirty="0"/>
            </a:br>
            <a:r>
              <a:rPr lang="en-US" dirty="0"/>
              <a:t>Rationale: How much of a Root CNA’s time is spent dealing with escalations? Does it scale with the number of Sub-CNAs they have? Does it vary between sectors?</a:t>
            </a:r>
          </a:p>
          <a:p>
            <a:pPr lvl="2"/>
            <a:r>
              <a:rPr lang="en-US" dirty="0"/>
              <a:t>Categories of escalated issues and percentage of total:</a:t>
            </a:r>
          </a:p>
          <a:p>
            <a:pPr lvl="3"/>
            <a:r>
              <a:rPr lang="en-US" dirty="0"/>
              <a:t>Dispute</a:t>
            </a:r>
          </a:p>
          <a:p>
            <a:pPr lvl="3"/>
            <a:r>
              <a:rPr lang="en-US" dirty="0"/>
              <a:t>Responsiveness</a:t>
            </a:r>
          </a:p>
          <a:p>
            <a:pPr lvl="3"/>
            <a:r>
              <a:rPr lang="en-US" dirty="0"/>
              <a:t>Misuse of CVE</a:t>
            </a:r>
          </a:p>
          <a:p>
            <a:pPr lvl="2"/>
            <a:r>
              <a:rPr lang="en-US" dirty="0"/>
              <a:t>Rationale: What is the nature of the issues that Root CNAs are addressing, which can inform training, documentation, and process improvement.</a:t>
            </a:r>
          </a:p>
          <a:p>
            <a:pPr lvl="2"/>
            <a:r>
              <a:rPr lang="en-US" dirty="0"/>
              <a:t>List of Sub-CNAs and New Sub-CNAs this quarter</a:t>
            </a:r>
            <a:br>
              <a:rPr lang="en-US" dirty="0"/>
            </a:br>
            <a:r>
              <a:rPr lang="en-US"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2194C71E-EC13-4B5A-96F0-C318241C26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5420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Tree>
    <p:extLst>
      <p:ext uri="{BB962C8B-B14F-4D97-AF65-F5344CB8AC3E}">
        <p14:creationId xmlns:p14="http://schemas.microsoft.com/office/powerpoint/2010/main" val="269634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CNA Resources and Community Involvement</a:t>
            </a:r>
          </a:p>
        </p:txBody>
      </p:sp>
    </p:spTree>
    <p:extLst>
      <p:ext uri="{BB962C8B-B14F-4D97-AF65-F5344CB8AC3E}">
        <p14:creationId xmlns:p14="http://schemas.microsoft.com/office/powerpoint/2010/main" val="384602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dirty="0"/>
              <a:t>A CNA Rules review</a:t>
            </a:r>
          </a:p>
          <a:p>
            <a:pPr lvl="1"/>
            <a:r>
              <a:rPr lang="en-US" dirty="0"/>
              <a:t>Training batch of IDs which will be reviewed with Parent CNA</a:t>
            </a:r>
          </a:p>
          <a:p>
            <a:r>
              <a:rPr lang="en-US" dirty="0"/>
              <a:t>Additional Training</a:t>
            </a:r>
          </a:p>
          <a:p>
            <a:pPr lvl="1"/>
            <a:r>
              <a:rPr lang="en-US" dirty="0"/>
              <a:t>CNA Summits</a:t>
            </a:r>
          </a:p>
          <a:p>
            <a:pPr lvl="1"/>
            <a:r>
              <a:rPr lang="en-US" dirty="0"/>
              <a:t>Supplementary documentation</a:t>
            </a:r>
          </a:p>
          <a:p>
            <a:r>
              <a:rPr lang="en-US" dirty="0"/>
              <a:t>An internal training process should be developed for those who join the team</a:t>
            </a:r>
          </a:p>
          <a:p>
            <a:pPr lvl="1"/>
            <a:r>
              <a:rPr lang="en-US" dirty="0"/>
              <a:t>MITRE can help provide supplemental material</a:t>
            </a:r>
          </a:p>
        </p:txBody>
      </p:sp>
    </p:spTree>
    <p:extLst>
      <p:ext uri="{BB962C8B-B14F-4D97-AF65-F5344CB8AC3E}">
        <p14:creationId xmlns:p14="http://schemas.microsoft.com/office/powerpoint/2010/main" val="316105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Participation</a:t>
            </a:r>
          </a:p>
        </p:txBody>
      </p:sp>
      <p:sp>
        <p:nvSpPr>
          <p:cNvPr id="3" name="Content Placeholder 2"/>
          <p:cNvSpPr>
            <a:spLocks noGrp="1"/>
          </p:cNvSpPr>
          <p:nvPr>
            <p:ph idx="1"/>
          </p:nvPr>
        </p:nvSpPr>
        <p:spPr/>
        <p:txBody>
          <a:bodyPr/>
          <a:lstStyle/>
          <a:p>
            <a:r>
              <a:rPr lang="en-US" dirty="0"/>
              <a:t>Board Working Groups</a:t>
            </a:r>
          </a:p>
          <a:p>
            <a:pPr lvl="1"/>
            <a:r>
              <a:rPr lang="en-US" dirty="0"/>
              <a:t>Automation WG</a:t>
            </a:r>
          </a:p>
          <a:p>
            <a:pPr lvl="1"/>
            <a:r>
              <a:rPr lang="en-US" dirty="0"/>
              <a:t>Strategic Planning WG</a:t>
            </a:r>
          </a:p>
          <a:p>
            <a:r>
              <a:rPr lang="en-US" dirty="0"/>
              <a:t>CNA mailing list</a:t>
            </a:r>
          </a:p>
          <a:p>
            <a:r>
              <a:rPr lang="en-US" dirty="0"/>
              <a:t>CNA Summits</a:t>
            </a:r>
          </a:p>
          <a:p>
            <a:r>
              <a:rPr lang="en-US" dirty="0"/>
              <a:t>Webinars</a:t>
            </a:r>
          </a:p>
          <a:p>
            <a:r>
              <a:rPr lang="en-US" dirty="0"/>
              <a:t>Handshake (MITRE’s social media platform)</a:t>
            </a:r>
          </a:p>
        </p:txBody>
      </p:sp>
    </p:spTree>
    <p:extLst>
      <p:ext uri="{BB962C8B-B14F-4D97-AF65-F5344CB8AC3E}">
        <p14:creationId xmlns:p14="http://schemas.microsoft.com/office/powerpoint/2010/main" val="33065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Defining CNAs</a:t>
            </a:r>
          </a:p>
        </p:txBody>
      </p:sp>
    </p:spTree>
    <p:extLst>
      <p:ext uri="{BB962C8B-B14F-4D97-AF65-F5344CB8AC3E}">
        <p14:creationId xmlns:p14="http://schemas.microsoft.com/office/powerpoint/2010/main" val="258105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484623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281959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when assigning CVEs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which already covers a more constrained scope (this may require coordination)</a:t>
            </a:r>
          </a:p>
          <a:p>
            <a:pPr lvl="1">
              <a:spcAft>
                <a:spcPts val="1200"/>
              </a:spcAft>
            </a:pPr>
            <a:r>
              <a:rPr lang="en-US" dirty="0"/>
              <a:t>Follow CVE counting rules established by the CVE Program as implemented by the Primary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endParaRPr lang="en-US" dirty="0">
              <a:solidFill>
                <a:srgbClr val="C1CD23"/>
              </a:solidFill>
            </a:endParaRPr>
          </a:p>
        </p:txBody>
      </p:sp>
    </p:spTree>
    <p:extLst>
      <p:ext uri="{BB962C8B-B14F-4D97-AF65-F5344CB8AC3E}">
        <p14:creationId xmlns:p14="http://schemas.microsoft.com/office/powerpoint/2010/main" val="4198695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p:txBody>
          <a:bodyPr>
            <a:normAutofit fontScale="92500" lnSpcReduction="10000"/>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4001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609600" y="1447800"/>
            <a:ext cx="8229600" cy="4933122"/>
          </a:xfrm>
        </p:spPr>
        <p:txBody>
          <a:bodyPr>
            <a:normAutofit fontScale="85000" lnSpcReduction="20000"/>
          </a:bodyPr>
          <a:lstStyle/>
          <a:p>
            <a:pPr>
              <a:spcAft>
                <a:spcPts val="1200"/>
              </a:spcAft>
            </a:pPr>
            <a:r>
              <a:rPr lang="en-US" dirty="0"/>
              <a:t>The following communication rules apply to all CNAs (cont’d):</a:t>
            </a:r>
          </a:p>
          <a:p>
            <a:pPr lvl="1">
              <a:spcAft>
                <a:spcPts val="1200"/>
              </a:spcAft>
            </a:pPr>
            <a:r>
              <a:rPr lang="en-US" dirty="0"/>
              <a:t>Notify the next higher level CNA when CVEs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1200"/>
              </a:spcAft>
            </a:pPr>
            <a:r>
              <a:rPr lang="en-US" dirty="0"/>
              <a:t>Provide CVE information to the next higher level CNA when a CVE ID is assigned and the associated vulnerability made public </a:t>
            </a:r>
          </a:p>
          <a:p>
            <a:pPr lvl="2">
              <a:spcAft>
                <a:spcPts val="1200"/>
              </a:spcAft>
            </a:pPr>
            <a:r>
              <a:rPr lang="en-US" dirty="0"/>
              <a:t>For new CVE IDs, this information includes, at a minimum, the CVE ID used, product, affected or fixed version, the problem type, references, and a description on a per-ID basis</a:t>
            </a:r>
          </a:p>
          <a:p>
            <a:pPr lvl="2">
              <a:spcAft>
                <a:spcPts val="1200"/>
              </a:spcAft>
            </a:pPr>
            <a:r>
              <a:rPr lang="en-US" dirty="0"/>
              <a:t>When a CVE ID is updated, the CVE ID and data change must be included</a:t>
            </a:r>
          </a:p>
          <a:p>
            <a:pPr lvl="1">
              <a:spcAft>
                <a:spcPts val="1200"/>
              </a:spcAft>
            </a:pPr>
            <a:r>
              <a:rPr lang="en-US"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2840418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Terms of Use</a:t>
            </a:r>
          </a:p>
          <a:p>
            <a:pPr lvl="1"/>
            <a:r>
              <a:rPr lang="en-US" dirty="0"/>
              <a:t>Track and provide metrics related to responsiveness to higher 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 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 level CNA</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362032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2)</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p:txBody>
          <a:bodyPr>
            <a:normAutofit fontScale="92500" lnSpcReduction="20000"/>
          </a:bodyPr>
          <a:lstStyle/>
          <a:p>
            <a:r>
              <a:rPr lang="en-US" dirty="0"/>
              <a:t>In addition to following the afore mentioned rules, Root CNAs must perform the following functions:</a:t>
            </a:r>
          </a:p>
          <a:p>
            <a:pPr lvl="1"/>
            <a:r>
              <a:rPr lang="en-US" dirty="0"/>
              <a:t>Assignment Rules</a:t>
            </a:r>
          </a:p>
          <a:p>
            <a:pPr lvl="2"/>
            <a:r>
              <a:rPr lang="en-US" dirty="0"/>
              <a:t>Request CVE ID blocks from the Primary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1"/>
            <a:r>
              <a:rPr lang="en-US" dirty="0"/>
              <a:t>Communications Rules</a:t>
            </a:r>
          </a:p>
          <a:p>
            <a:pPr lvl="2"/>
            <a:r>
              <a:rPr lang="en-US" dirty="0"/>
              <a:t>Notify the Primary CNA when Sub-CNAs are established or removed</a:t>
            </a:r>
          </a:p>
          <a:p>
            <a:pPr lvl="2"/>
            <a:r>
              <a:rPr lang="en-US" dirty="0"/>
              <a:t>Provide a public list of POCs and web links for each Sub-CNA in the Root CNA's domain; provide this information to the Primary CNA</a:t>
            </a:r>
          </a:p>
          <a:p>
            <a:pPr lvl="2"/>
            <a:r>
              <a:rPr lang="en-US" dirty="0"/>
              <a:t>Maintain a private list of individual POCs within each Sub-CNA for use by CNAs only; provide this information to the Primary CNA</a:t>
            </a:r>
          </a:p>
          <a:p>
            <a:pPr lvl="2"/>
            <a:r>
              <a:rPr lang="en-US" dirty="0"/>
              <a:t>Maintain a public listing of the established counting rules followed by the Root CNA and Sub-CNAs in its domain</a:t>
            </a:r>
            <a:endParaRPr lang="en-US" sz="2000" dirty="0"/>
          </a:p>
          <a:p>
            <a:pPr lvl="2"/>
            <a:endParaRPr lang="en-US" dirty="0"/>
          </a:p>
          <a:p>
            <a:pPr lvl="2"/>
            <a:endParaRPr lang="en-US" dirty="0"/>
          </a:p>
          <a:p>
            <a:endParaRPr lang="en-US" dirty="0"/>
          </a:p>
        </p:txBody>
      </p:sp>
    </p:spTree>
    <p:extLst>
      <p:ext uri="{BB962C8B-B14F-4D97-AF65-F5344CB8AC3E}">
        <p14:creationId xmlns:p14="http://schemas.microsoft.com/office/powerpoint/2010/main" val="2780033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p:txBody>
          <a:bodyPr/>
          <a:lstStyle/>
          <a:p>
            <a:r>
              <a:rPr lang="en-US" dirty="0"/>
              <a:t>Additional Root CNA Rules (2 of 2)</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p:txBody>
          <a:bodyPr/>
          <a:lstStyle/>
          <a:p>
            <a:pPr lvl="1"/>
            <a:r>
              <a:rPr lang="en-US" dirty="0"/>
              <a:t>Administration Rules</a:t>
            </a:r>
          </a:p>
          <a:p>
            <a:pPr lvl="2"/>
            <a:r>
              <a:rPr lang="en-US" dirty="0"/>
              <a:t>Accept metrics reports from Sub-CNAs; the format and instructions for sending metrics are determined by the Root CNA</a:t>
            </a:r>
          </a:p>
          <a:p>
            <a:pPr lvl="2"/>
            <a:r>
              <a:rPr lang="en-US" dirty="0"/>
              <a:t>Submit metrics from Sub-CNAs quarterly, within two weeks of the quarter, to the Primary CNA; quarters are based on the calendar year</a:t>
            </a:r>
          </a:p>
          <a:p>
            <a:pPr lvl="2"/>
            <a:r>
              <a:rPr lang="en-US" dirty="0"/>
              <a:t>Act as an escalation and adjudication point for issue resolution for Sub-CNAs in its domain </a:t>
            </a:r>
          </a:p>
          <a:p>
            <a:pPr lvl="2"/>
            <a:r>
              <a:rPr lang="en-US" dirty="0"/>
              <a:t>When appropriate, apply sanctions upon any Sub-CNAs within its domain and notify the Primary CNA; the application of sanctions should occur as a last resort</a:t>
            </a:r>
          </a:p>
          <a:p>
            <a:pPr lvl="2"/>
            <a:r>
              <a:rPr lang="en-US" dirty="0"/>
              <a:t>Facilitate the enforcement of any administrative actions taken by the Primary CNA against a Sub-CNA</a:t>
            </a:r>
          </a:p>
          <a:p>
            <a:pPr lvl="2"/>
            <a:r>
              <a:rPr lang="en-US" dirty="0"/>
              <a:t>Follow the CNA Candidate Process described in Section 4 when adding new Sub-CNAs</a:t>
            </a:r>
          </a:p>
          <a:p>
            <a:pPr lvl="2"/>
            <a:endParaRPr lang="en-US" dirty="0"/>
          </a:p>
          <a:p>
            <a:pPr lvl="2"/>
            <a:endParaRPr lang="en-US" dirty="0"/>
          </a:p>
        </p:txBody>
      </p:sp>
    </p:spTree>
    <p:extLst>
      <p:ext uri="{BB962C8B-B14F-4D97-AF65-F5344CB8AC3E}">
        <p14:creationId xmlns:p14="http://schemas.microsoft.com/office/powerpoint/2010/main" val="2446127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lstStyle/>
          <a:p>
            <a:r>
              <a:rPr lang="en-US" dirty="0"/>
              <a:t>Additional Primary CNA Rules (1 of 2)</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p:txBody>
          <a:bodyPr>
            <a:normAutofit fontScale="85000" lnSpcReduction="20000"/>
          </a:bodyPr>
          <a:lstStyle/>
          <a:p>
            <a:r>
              <a:rPr lang="en-US" dirty="0"/>
              <a:t>In addition to following the afore mentioned rules, the Primary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a:p>
            <a:pPr lvl="1"/>
            <a:r>
              <a:rPr lang="en-US" dirty="0"/>
              <a:t>Communications Rules</a:t>
            </a:r>
          </a:p>
          <a:p>
            <a:pPr lvl="2"/>
            <a:r>
              <a:rPr lang="en-US" dirty="0"/>
              <a:t>Provide a listing of all Root CNAs and Sub-CNAs, including public points of contact and web links; obtain this information from Root CNAs</a:t>
            </a:r>
          </a:p>
          <a:p>
            <a:pPr lvl="2"/>
            <a:r>
              <a:rPr lang="en-US" dirty="0"/>
              <a:t>Maintain a private list of individual POCs for each Root and Sub-CNA for use by CNAs only</a:t>
            </a:r>
          </a:p>
          <a:p>
            <a:pPr lvl="2"/>
            <a:r>
              <a:rPr lang="en-US" dirty="0"/>
              <a:t>Provide coordination of communication channels between Root CNAs</a:t>
            </a:r>
          </a:p>
          <a:p>
            <a:pPr lvl="2"/>
            <a:r>
              <a:rPr lang="en-US" dirty="0"/>
              <a:t>Respond to inquiries by Root CNAs and Sub-CNAs in a timely manner; establish responsiveness metrics for such responsiveness</a:t>
            </a:r>
          </a:p>
          <a:p>
            <a:pPr lvl="2"/>
            <a:r>
              <a:rPr lang="en-US" dirty="0"/>
              <a:t>Maintain a public listing of the established counting rules for the CVE Program</a:t>
            </a:r>
          </a:p>
          <a:p>
            <a:pPr lvl="2"/>
            <a:endParaRPr lang="en-US" dirty="0"/>
          </a:p>
        </p:txBody>
      </p:sp>
    </p:spTree>
    <p:extLst>
      <p:ext uri="{BB962C8B-B14F-4D97-AF65-F5344CB8AC3E}">
        <p14:creationId xmlns:p14="http://schemas.microsoft.com/office/powerpoint/2010/main" val="1065196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lstStyle/>
          <a:p>
            <a:r>
              <a:rPr lang="en-US" dirty="0"/>
              <a:t>Additional Primary CNA Rules (2 of 2)</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p:txBody>
          <a:bodyPr/>
          <a:lstStyle/>
          <a:p>
            <a:r>
              <a:rPr lang="en-US" dirty="0"/>
              <a:t>Administration Rules</a:t>
            </a:r>
          </a:p>
          <a:p>
            <a:pPr lvl="1"/>
            <a:r>
              <a:rPr lang="en-US" dirty="0"/>
              <a:t>Serve as a member, and the Board moderator, of the CVE Board</a:t>
            </a:r>
          </a:p>
          <a:p>
            <a:pPr lvl="1"/>
            <a:r>
              <a:rPr lang="en-US" dirty="0"/>
              <a:t>Accept metrics reports from Root CNAs quarterly, within one month of the calendar quarter</a:t>
            </a:r>
          </a:p>
          <a:p>
            <a:pPr lvl="1"/>
            <a:r>
              <a:rPr lang="en-US" dirty="0"/>
              <a:t>Act as the final arbiter for appeals regarding CNA assignment decisions and CNA program issues</a:t>
            </a:r>
          </a:p>
          <a:p>
            <a:pPr lvl="1"/>
            <a:r>
              <a:rPr lang="en-US" dirty="0"/>
              <a:t>Act as an escalation point for issue resolution should this process fail at the Root CNA level</a:t>
            </a:r>
          </a:p>
          <a:p>
            <a:pPr lvl="1"/>
            <a:r>
              <a:rPr lang="en-US" dirty="0"/>
              <a:t>When appropriate, apply sanctions upon any CNA</a:t>
            </a:r>
          </a:p>
          <a:p>
            <a:pPr lvl="1"/>
            <a:r>
              <a:rPr lang="en-US" dirty="0"/>
              <a:t>Follow the CNA Candidate Process described in Section 4 when adding new Root CNAs</a:t>
            </a:r>
          </a:p>
          <a:p>
            <a:pPr lvl="1"/>
            <a:endParaRPr lang="en-US" dirty="0"/>
          </a:p>
          <a:p>
            <a:pPr lvl="1"/>
            <a:endParaRPr lang="en-US" dirty="0"/>
          </a:p>
        </p:txBody>
      </p:sp>
    </p:spTree>
    <p:extLst>
      <p:ext uri="{BB962C8B-B14F-4D97-AF65-F5344CB8AC3E}">
        <p14:creationId xmlns:p14="http://schemas.microsoft.com/office/powerpoint/2010/main" val="31272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assignments while rapidly expanding the scope of coverage to address the increasing number of vulnerabilities and evolving state of vulnerability management. </a:t>
            </a:r>
          </a:p>
          <a:p>
            <a:r>
              <a:rPr lang="en-US" dirty="0"/>
              <a:t>What value do CNAs provide?</a:t>
            </a:r>
          </a:p>
          <a:p>
            <a:pPr lvl="1"/>
            <a:r>
              <a:rPr lang="en-US" dirty="0"/>
              <a:t>CNAs allow CVE IDs to be produced more quickly and in a more distributed manner.</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5913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Primary CNA at </a:t>
            </a:r>
            <a:r>
              <a:rPr lang="en-US" u="sng" dirty="0">
                <a:hlinkClick r:id="rId2"/>
              </a:rPr>
              <a:t>cve@mitre.org</a:t>
            </a:r>
            <a:r>
              <a:rPr lang="en-US" dirty="0"/>
              <a:t> and asks for arbitration of the appeal</a:t>
            </a:r>
          </a:p>
          <a:p>
            <a:pPr lvl="1">
              <a:spcAft>
                <a:spcPts val="1200"/>
              </a:spcAft>
            </a:pPr>
            <a:r>
              <a:rPr lang="en-US" dirty="0"/>
              <a:t>The Primary CNA sets expectations for when a timely resolution may be available; appeals of time-sensitive issues are prioritized, as determined by the Primary CNA</a:t>
            </a:r>
          </a:p>
          <a:p>
            <a:pPr lvl="1">
              <a:spcAft>
                <a:spcPts val="1200"/>
              </a:spcAft>
            </a:pPr>
            <a:r>
              <a:rPr lang="en-US" dirty="0"/>
              <a:t>The Primary CNA contacts the appropriate entities to collect information relevant to the issue. The CNAs involved in the dispute provide documentation per the rules established in this document. The Primary CNA may also engage the CVE Board for their consideration of the issue</a:t>
            </a:r>
          </a:p>
          <a:p>
            <a:pPr lvl="1">
              <a:spcAft>
                <a:spcPts val="1200"/>
              </a:spcAft>
            </a:pPr>
            <a:r>
              <a:rPr lang="en-US" dirty="0"/>
              <a:t>The Primary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410138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1906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CNA rules</a:t>
            </a:r>
          </a:p>
          <a:p>
            <a:pPr lvl="0">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31912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CNA Rules</a:t>
            </a:r>
          </a:p>
          <a:p>
            <a:pPr lvl="1"/>
            <a:endParaRPr lang="en-US" dirty="0"/>
          </a:p>
          <a:p>
            <a:pPr lvl="1"/>
            <a:endParaRPr lang="en-US" dirty="0"/>
          </a:p>
        </p:txBody>
      </p:sp>
    </p:spTree>
    <p:extLst>
      <p:ext uri="{BB962C8B-B14F-4D97-AF65-F5344CB8AC3E}">
        <p14:creationId xmlns:p14="http://schemas.microsoft.com/office/powerpoint/2010/main" val="2795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Primary level</a:t>
            </a:r>
          </a:p>
          <a:p>
            <a:r>
              <a:rPr lang="en-US" dirty="0"/>
              <a:t>If you are not sure, contact MITRE:</a:t>
            </a:r>
          </a:p>
          <a:p>
            <a:pPr lvl="1"/>
            <a:r>
              <a:rPr lang="en-US" dirty="0">
                <a:hlinkClick r:id="rId2"/>
              </a:rPr>
              <a:t>https://cveform.mitre.org/</a:t>
            </a:r>
            <a:endParaRPr lang="en-US" dirty="0"/>
          </a:p>
          <a:p>
            <a:pPr lvl="1"/>
            <a:r>
              <a:rPr lang="en-US" dirty="0">
                <a:hlinkClick r:id="rId3"/>
              </a:rPr>
              <a:t>cve@mitre.org</a:t>
            </a:r>
            <a:endParaRPr lang="en-US" dirty="0"/>
          </a:p>
          <a:p>
            <a:r>
              <a:rPr lang="en-US" dirty="0"/>
              <a:t>Contact information for the CNAs:</a:t>
            </a:r>
          </a:p>
          <a:p>
            <a:pPr lvl="1"/>
            <a:r>
              <a:rPr lang="en-US" dirty="0"/>
              <a:t>http://cve.mitre.org/cve/request_id.html#cna_coverage.html</a:t>
            </a:r>
          </a:p>
        </p:txBody>
      </p:sp>
    </p:spTree>
    <p:extLst>
      <p:ext uri="{BB962C8B-B14F-4D97-AF65-F5344CB8AC3E}">
        <p14:creationId xmlns:p14="http://schemas.microsoft.com/office/powerpoint/2010/main" val="3362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Organization</a:t>
            </a:r>
          </a:p>
        </p:txBody>
      </p:sp>
    </p:spTree>
    <p:extLst>
      <p:ext uri="{BB962C8B-B14F-4D97-AF65-F5344CB8AC3E}">
        <p14:creationId xmlns:p14="http://schemas.microsoft.com/office/powerpoint/2010/main" val="289140938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2.xml><?xml version="1.0" encoding="utf-8"?>
<ds:datastoreItem xmlns:ds="http://schemas.openxmlformats.org/officeDocument/2006/customXml" ds:itemID="{8796BF26-5B75-4DC2-9FF6-CB071673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0E1BCA-B7C8-4D5D-A2B9-87067345F3D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DA4BE8BC-21DD-494E-8FAB-B2E9DD91F2E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Presentation6</Template>
  <TotalTime>23264</TotalTime>
  <Words>2985</Words>
  <Application>Microsoft Office PowerPoint</Application>
  <PresentationFormat>On-screen Show (4:3)</PresentationFormat>
  <Paragraphs>284</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Helvetica LT Std</vt:lpstr>
      <vt:lpstr>Times New Roman</vt:lpstr>
      <vt:lpstr>Verdana</vt:lpstr>
      <vt:lpstr>Wingdings</vt:lpstr>
      <vt:lpstr>Presentation6</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Community Participation</vt:lpstr>
      <vt:lpstr>Questions</vt:lpstr>
      <vt:lpstr>Backup Slides</vt:lpstr>
      <vt:lpstr>Assignment Rules</vt:lpstr>
      <vt:lpstr>Communication Rules (1 of 2)</vt:lpstr>
      <vt:lpstr>Communication Rules (2 of 2)</vt:lpstr>
      <vt:lpstr>Administration Rules</vt:lpstr>
      <vt:lpstr>Additional Root CNA Rules (1 of 2)</vt:lpstr>
      <vt:lpstr>Additional Root CNA Rules (2 of 2)</vt:lpstr>
      <vt:lpstr>Additional Primary CNA Rules (1 of 2)</vt:lpstr>
      <vt:lpstr>Additional Primary CNA Rules (2 of 2)</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CNA</dc:title>
  <dc:creator>Evans, Jonathan L.</dc:creator>
  <cp:lastModifiedBy>Evans, Jonathan L.</cp:lastModifiedBy>
  <cp:revision>89</cp:revision>
  <dcterms:created xsi:type="dcterms:W3CDTF">2017-05-01T12:30:03Z</dcterms:created>
  <dcterms:modified xsi:type="dcterms:W3CDTF">2018-03-07T18:18:06Z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