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67"/>
  </p:notesMasterIdLst>
  <p:sldIdLst>
    <p:sldId id="256" r:id="rId6"/>
    <p:sldId id="275" r:id="rId7"/>
    <p:sldId id="276" r:id="rId8"/>
    <p:sldId id="277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305" r:id="rId31"/>
    <p:sldId id="304" r:id="rId32"/>
    <p:sldId id="306" r:id="rId33"/>
    <p:sldId id="307" r:id="rId34"/>
    <p:sldId id="308" r:id="rId35"/>
    <p:sldId id="309" r:id="rId36"/>
    <p:sldId id="313" r:id="rId37"/>
    <p:sldId id="317" r:id="rId38"/>
    <p:sldId id="319" r:id="rId39"/>
    <p:sldId id="320" r:id="rId40"/>
    <p:sldId id="322" r:id="rId41"/>
    <p:sldId id="266" r:id="rId42"/>
    <p:sldId id="258" r:id="rId43"/>
    <p:sldId id="321" r:id="rId44"/>
    <p:sldId id="259" r:id="rId45"/>
    <p:sldId id="267" r:id="rId46"/>
    <p:sldId id="268" r:id="rId47"/>
    <p:sldId id="264" r:id="rId48"/>
    <p:sldId id="260" r:id="rId49"/>
    <p:sldId id="263" r:id="rId50"/>
    <p:sldId id="272" r:id="rId51"/>
    <p:sldId id="265" r:id="rId52"/>
    <p:sldId id="261" r:id="rId53"/>
    <p:sldId id="273" r:id="rId54"/>
    <p:sldId id="262" r:id="rId55"/>
    <p:sldId id="274" r:id="rId56"/>
    <p:sldId id="328" r:id="rId57"/>
    <p:sldId id="271" r:id="rId58"/>
    <p:sldId id="323" r:id="rId59"/>
    <p:sldId id="310" r:id="rId60"/>
    <p:sldId id="325" r:id="rId61"/>
    <p:sldId id="326" r:id="rId62"/>
    <p:sldId id="327" r:id="rId63"/>
    <p:sldId id="312" r:id="rId64"/>
    <p:sldId id="311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54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D3A37-D10A-4691-B0DC-0040B44C7EB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FE7D-92FF-4B6B-A8EA-EB5F5B89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5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283922" y="6541093"/>
            <a:ext cx="25811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The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41093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MITRE Use.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Center or Organization Name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40520" y="6564989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MITRE Use.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132" y="6609685"/>
            <a:ext cx="45720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5" r:id="rId6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</p:spTree>
    <p:extLst>
      <p:ext uri="{BB962C8B-B14F-4D97-AF65-F5344CB8AC3E}">
        <p14:creationId xmlns:p14="http://schemas.microsoft.com/office/powerpoint/2010/main" val="174727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31923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1995" y="2848475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28147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68359" y="3738233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4964" y="339967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228045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Provides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8032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104" y="3208149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754256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6" idx="1"/>
            <a:endCxn id="4" idx="3"/>
          </p:cNvCxnSpPr>
          <p:nvPr/>
        </p:nvCxnSpPr>
        <p:spPr>
          <a:xfrm flipH="1">
            <a:off x="2894468" y="4097907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5901" y="1466416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CVE-2017-0660</a:t>
            </a:r>
          </a:p>
        </p:txBody>
      </p:sp>
    </p:spTree>
    <p:extLst>
      <p:ext uri="{BB962C8B-B14F-4D97-AF65-F5344CB8AC3E}">
        <p14:creationId xmlns:p14="http://schemas.microsoft.com/office/powerpoint/2010/main" val="6147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year.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MITRE,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609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16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812801" y="2198255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73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609600" y="2023484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1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</p:spTree>
    <p:extLst>
      <p:ext uri="{BB962C8B-B14F-4D97-AF65-F5344CB8AC3E}">
        <p14:creationId xmlns:p14="http://schemas.microsoft.com/office/powerpoint/2010/main" val="319004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 Send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3639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289758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2603" y="2370826"/>
            <a:ext cx="3194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71654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84727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36800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488873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40946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724727" y="568960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715490" y="495992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24727" y="423025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24727" y="350058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715489" y="2770908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886038" y="568960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76801" y="495992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86038" y="423025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886038" y="350058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876800" y="2770908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5047674" y="252961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047348" y="55452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047348" y="4085945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047348" y="3327402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4110180" y="3049155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4119418" y="3778828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4119418" y="4508501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4110181" y="523817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1" idx="1"/>
          </p:cNvCxnSpPr>
          <p:nvPr/>
        </p:nvCxnSpPr>
        <p:spPr>
          <a:xfrm>
            <a:off x="4119418" y="596784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6280729" y="3605649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6280729" y="4364192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9" idx="1"/>
          </p:cNvCxnSpPr>
          <p:nvPr/>
        </p:nvCxnSpPr>
        <p:spPr>
          <a:xfrm>
            <a:off x="6271492" y="5238174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3"/>
            <a:endCxn id="29" idx="1"/>
          </p:cNvCxnSpPr>
          <p:nvPr/>
        </p:nvCxnSpPr>
        <p:spPr>
          <a:xfrm flipV="1">
            <a:off x="6280729" y="5823538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16" idx="1"/>
          </p:cNvCxnSpPr>
          <p:nvPr/>
        </p:nvCxnSpPr>
        <p:spPr>
          <a:xfrm flipV="1">
            <a:off x="2061013" y="3049155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3"/>
            <a:endCxn id="15" idx="1"/>
          </p:cNvCxnSpPr>
          <p:nvPr/>
        </p:nvCxnSpPr>
        <p:spPr>
          <a:xfrm flipV="1">
            <a:off x="2061013" y="3778828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14" idx="1"/>
          </p:cNvCxnSpPr>
          <p:nvPr/>
        </p:nvCxnSpPr>
        <p:spPr>
          <a:xfrm>
            <a:off x="2061013" y="4230254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13" idx="1"/>
          </p:cNvCxnSpPr>
          <p:nvPr/>
        </p:nvCxnSpPr>
        <p:spPr>
          <a:xfrm>
            <a:off x="2061013" y="4230254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12" idx="1"/>
          </p:cNvCxnSpPr>
          <p:nvPr/>
        </p:nvCxnSpPr>
        <p:spPr>
          <a:xfrm>
            <a:off x="2061013" y="4230254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52287" y="1639205"/>
            <a:ext cx="212109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3298" y="1635356"/>
            <a:ext cx="19399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17006" y="1635356"/>
            <a:ext cx="2055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047348" y="484796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6280729" y="4508501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656536" y="1459345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361384" y="1459345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109863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541498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951441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3314" y="1743694"/>
            <a:ext cx="93807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0686" y="1738417"/>
            <a:ext cx="12682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7663" y="1738417"/>
            <a:ext cx="11176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1275" y="1738416"/>
            <a:ext cx="1470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7173" y="1738415"/>
            <a:ext cx="11400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1510747" y="3647201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517270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517270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517270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7270" y="488951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847914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1847914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1847914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1847914" y="488951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303200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303200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303200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4749731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4749731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4749731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6160621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6160621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7580463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7580463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1510747" y="4405744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1510747" y="5167760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1510747" y="5865090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2841391" y="3647201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2841391" y="4405744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2841391" y="5865090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4296677" y="3647201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4296677" y="5865090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4296677" y="4405744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5743208" y="4405744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7154098" y="4405744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5743208" y="5865090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7154098" y="5865090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4710760" y="3108918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1808943" y="465527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4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7505" y="3719948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7505" y="2397295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019" y="2242475"/>
            <a:ext cx="172393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2963"/>
              </p:ext>
            </p:extLst>
          </p:nvPr>
        </p:nvGraphicFramePr>
        <p:xfrm>
          <a:off x="2235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1772749" y="2689394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1772749" y="3719948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761019" y="2881745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761019" y="3205018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6188048" y="3043382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188048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4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2728" y="1653888"/>
            <a:ext cx="2369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78307" y="3408214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Entries</a:t>
            </a:r>
          </a:p>
        </p:txBody>
      </p:sp>
    </p:spTree>
    <p:extLst>
      <p:ext uri="{BB962C8B-B14F-4D97-AF65-F5344CB8AC3E}">
        <p14:creationId xmlns:p14="http://schemas.microsoft.com/office/powerpoint/2010/main" val="269646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941" y="330980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324791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9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485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Sends the Details to the Primary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0232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5309" y="4267200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75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054763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145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4193309" y="3650672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01" y="135089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5623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sources.</a:t>
            </a:r>
          </a:p>
          <a:p>
            <a:r>
              <a:rPr lang="en-US" dirty="0"/>
              <a:t>Populate – The act of filling in the details for a previously reserved CVE ID into the CVE List.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List.</a:t>
            </a:r>
          </a:p>
          <a:p>
            <a:r>
              <a:rPr lang="en-US" dirty="0"/>
              <a:t>CVE List - CVE List	A collection of common names (CVE IDs) for publicly known cybersecurity vulnerabilities.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2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235200" y="142240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129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Entries</a:t>
            </a:r>
          </a:p>
        </p:txBody>
      </p:sp>
    </p:spTree>
    <p:extLst>
      <p:ext uri="{BB962C8B-B14F-4D97-AF65-F5344CB8AC3E}">
        <p14:creationId xmlns:p14="http://schemas.microsoft.com/office/powerpoint/2010/main" val="330513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</p:spTree>
    <p:extLst>
      <p:ext uri="{BB962C8B-B14F-4D97-AF65-F5344CB8AC3E}">
        <p14:creationId xmlns:p14="http://schemas.microsoft.com/office/powerpoint/2010/main" val="529811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29927" y="16429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718016" y="2393243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2566363" y="2187863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3290" y="1876067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http://cve.mitre.org/cve/cve.html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4488"/>
              </p:ext>
            </p:extLst>
          </p:nvPr>
        </p:nvGraphicFramePr>
        <p:xfrm>
          <a:off x="609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096000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4738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99912" y="4914768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23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</p:spTree>
    <p:extLst>
      <p:ext uri="{BB962C8B-B14F-4D97-AF65-F5344CB8AC3E}">
        <p14:creationId xmlns:p14="http://schemas.microsoft.com/office/powerpoint/2010/main" val="128028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10" idx="3"/>
            <a:endCxn id="11" idx="1"/>
          </p:cNvCxnSpPr>
          <p:nvPr/>
        </p:nvCxnSpPr>
        <p:spPr>
          <a:xfrm>
            <a:off x="3043384" y="3763500"/>
            <a:ext cx="2623638" cy="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1306948" y="3250945"/>
            <a:ext cx="1736436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667022" y="3250945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910" y="2726112"/>
            <a:ext cx="18585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9703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Updating Entries with Counting Issues</a:t>
            </a:r>
          </a:p>
        </p:txBody>
      </p:sp>
    </p:spTree>
    <p:extLst>
      <p:ext uri="{BB962C8B-B14F-4D97-AF65-F5344CB8AC3E}">
        <p14:creationId xmlns:p14="http://schemas.microsoft.com/office/powerpoint/2010/main" val="4250720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CNA rules v1.1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475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2705310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</p:spTree>
    <p:extLst>
      <p:ext uri="{BB962C8B-B14F-4D97-AF65-F5344CB8AC3E}">
        <p14:creationId xmlns:p14="http://schemas.microsoft.com/office/powerpoint/2010/main" val="184845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892969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remove the Entry from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use.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2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609600" y="1484428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609600" y="4053567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321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914060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which CVE ID to associate with the issue.</a:t>
            </a:r>
          </a:p>
          <a:p>
            <a:r>
              <a:rPr lang="en-US" dirty="0"/>
              <a:t>Merge the information from the other CVE IDs into chosen CVE ID.</a:t>
            </a:r>
          </a:p>
          <a:p>
            <a:r>
              <a:rPr lang="en-US" dirty="0"/>
              <a:t>Update the CVE IDs that were not chosen with a REJECTED description that points to the chosen CVE ID as the correct one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1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Deciding which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researcher.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7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740070" y="1384067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740070" y="3242931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740070" y="4805916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063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ID.</a:t>
            </a:r>
          </a:p>
          <a:p>
            <a:pPr lvl="1"/>
            <a:r>
              <a:rPr lang="en-US" dirty="0"/>
              <a:t>Assign CVE IDs to the additional vulnerabilities.</a:t>
            </a:r>
          </a:p>
          <a:p>
            <a:pPr lvl="1"/>
            <a:r>
              <a:rPr lang="en-US" dirty="0"/>
              <a:t>Include a NOTE pointing to the original CVE ID in the descriptions of the CVE entries for the new CVE IDs.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IDs.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83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609600" y="1419151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609600" y="3739488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1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Asks the Primary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537855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274291" y="3408216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1273" y="2966466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1109223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CNA rules,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description.</a:t>
            </a:r>
          </a:p>
          <a:p>
            <a:pPr lvl="1"/>
            <a:r>
              <a:rPr lang="en-US" dirty="0"/>
              <a:t>Add a NOTE to the end of the description explaining why the vulnerability is disputed.</a:t>
            </a:r>
          </a:p>
        </p:txBody>
      </p:sp>
    </p:spTree>
    <p:extLst>
      <p:ext uri="{BB962C8B-B14F-4D97-AF65-F5344CB8AC3E}">
        <p14:creationId xmlns:p14="http://schemas.microsoft.com/office/powerpoint/2010/main" val="3546475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609600" y="2335266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7378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3255012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Sub-CNA‘s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decision.</a:t>
            </a:r>
          </a:p>
        </p:txBody>
      </p:sp>
    </p:spTree>
    <p:extLst>
      <p:ext uri="{BB962C8B-B14F-4D97-AF65-F5344CB8AC3E}">
        <p14:creationId xmlns:p14="http://schemas.microsoft.com/office/powerpoint/2010/main" val="3073289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341310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ID.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 they did not use.</a:t>
            </a:r>
          </a:p>
          <a:p>
            <a:r>
              <a:rPr lang="en-US" dirty="0"/>
              <a:t>The Primary CNA will reject the CVE IDs that were not used.</a:t>
            </a:r>
          </a:p>
        </p:txBody>
      </p:sp>
    </p:spTree>
    <p:extLst>
      <p:ext uri="{BB962C8B-B14F-4D97-AF65-F5344CB8AC3E}">
        <p14:creationId xmlns:p14="http://schemas.microsoft.com/office/powerpoint/2010/main" val="2456488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1444"/>
              </p:ext>
            </p:extLst>
          </p:nvPr>
        </p:nvGraphicFramePr>
        <p:xfrm>
          <a:off x="1027682" y="1678915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3183467" y="4831644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31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384943" y="3148573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73877" y="3148572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121379" y="3693518"/>
            <a:ext cx="28524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97956" y="2156178"/>
            <a:ext cx="256127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 IDs unused in YYYY:</a:t>
            </a:r>
          </a:p>
          <a:p>
            <a:r>
              <a:rPr lang="en-US" dirty="0"/>
              <a:t>CVE-YYYY-1030</a:t>
            </a:r>
          </a:p>
          <a:p>
            <a:r>
              <a:rPr lang="en-US" dirty="0"/>
              <a:t>CVE-YYYY-1031</a:t>
            </a:r>
          </a:p>
          <a:p>
            <a:r>
              <a:rPr lang="en-US" dirty="0"/>
              <a:t>CVE-YYYY-1032</a:t>
            </a:r>
          </a:p>
          <a:p>
            <a:r>
              <a:rPr lang="en-US" dirty="0"/>
              <a:t>CVE-YYYY-1033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8057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4913745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143022" y="3397956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684" y="145626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86370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609600" y="1793441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97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031347" y="3796143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25419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092" y="152815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3061855" y="4341089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47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80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17600" y="2062173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375564" y="3980874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4391378" y="3921042"/>
            <a:ext cx="984186" cy="31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2051" y="137175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37944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SubCNAs</a:t>
            </a:r>
            <a:r>
              <a:rPr lang="en-US" dirty="0"/>
              <a:t>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905522" y="410714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2379" y="139912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2484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2484582" y="3793651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2484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5854" y="4313533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11838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Provides the IDs to the </a:t>
            </a:r>
            <a:r>
              <a:rPr lang="en-US" dirty="0" err="1"/>
              <a:t>SubCNAs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409790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123" y="1401618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5991005" y="1401617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991004" y="2190955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988830" y="2959882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2484583" y="1786080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2484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2484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SubCNAs</a:t>
            </a:r>
            <a:r>
              <a:rPr lang="en-US" dirty="0"/>
              <a:t>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152073" y="170046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7195" y="289465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15207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152073" y="477847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01" y="184529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08" y="338430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08" y="4923313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759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2016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RE2016" id="{0CE7B4D3-B3B2-4007-9A92-4B725C44FFF3}" vid="{6E8B8B6C-D5AB-46A5-BD00-0BE52134E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6786FD2D-33E1-452C-88E4-8C4D3FDF76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4DE59352-73EA-4D9C-87D4-165E2139BB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0CB00-26D0-454C-AE09-71391CA28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5AD6CE1-3615-449B-88D6-C8AAEE8E9025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11318</TotalTime>
  <Words>2082</Words>
  <Application>Microsoft Office PowerPoint</Application>
  <PresentationFormat>On-screen Show (4:3)</PresentationFormat>
  <Paragraphs>487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Helvetica LT Std</vt:lpstr>
      <vt:lpstr>Times New Roman</vt:lpstr>
      <vt:lpstr>Verdana</vt:lpstr>
      <vt:lpstr>Wingdings</vt:lpstr>
      <vt:lpstr>MITRE2016</vt:lpstr>
      <vt:lpstr>CNA Processes</vt:lpstr>
      <vt:lpstr>Outline</vt:lpstr>
      <vt:lpstr>Terms</vt:lpstr>
      <vt:lpstr>Getting a CVE ID Block</vt:lpstr>
      <vt:lpstr>Root CNA Asks the Primary for CVE IDs</vt:lpstr>
      <vt:lpstr>Primary CNA Provide the IDs</vt:lpstr>
      <vt:lpstr>SubCNAs Ask the Root CNA for CVE IDs</vt:lpstr>
      <vt:lpstr>Root CNA Provides the IDs to the SubCNAs</vt:lpstr>
      <vt:lpstr>SubCNAs Have Their IDs to Assign</vt:lpstr>
      <vt:lpstr>Root CNA Needs More IDs</vt:lpstr>
      <vt:lpstr>Primary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Entries</vt:lpstr>
      <vt:lpstr>CNA Publishes Advisory with CVE Details</vt:lpstr>
      <vt:lpstr>CNA Formats Details as Required</vt:lpstr>
      <vt:lpstr>CNA Sends Formatted Details to Root CNA</vt:lpstr>
      <vt:lpstr>Root CNA Sends the Details to the Primary CNA</vt:lpstr>
      <vt:lpstr>Primary CNA Updates the Official CVE List</vt:lpstr>
      <vt:lpstr>Primary CNA Publishes Updated CVE List</vt:lpstr>
      <vt:lpstr>Update Entries</vt:lpstr>
      <vt:lpstr>PowerPoint Presentation</vt:lpstr>
      <vt:lpstr>Determine Responsible CNA</vt:lpstr>
      <vt:lpstr>PowerPoint Presentation</vt:lpstr>
      <vt:lpstr>PowerPoint Presentation</vt:lpstr>
      <vt:lpstr>Updating Entries with Counting Issues</vt:lpstr>
      <vt:lpstr>Updating Entries with Counting Issues</vt:lpstr>
      <vt:lpstr>Rejecting a CVE ID Outright</vt:lpstr>
      <vt:lpstr>Outright Reject Process</vt:lpstr>
      <vt:lpstr>Rejection Description Template</vt:lpstr>
      <vt:lpstr>Why not remove the Entry from the List</vt:lpstr>
      <vt:lpstr>Examples of CVE IDs that have been rejected</vt:lpstr>
      <vt:lpstr>Merging CVE Entries</vt:lpstr>
      <vt:lpstr>Process for Merging CVE Entries</vt:lpstr>
      <vt:lpstr>Process for Deciding which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Primary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 Issue Resolution</dc:title>
  <dc:creator>Evans, Jonathan L.</dc:creator>
  <cp:lastModifiedBy>Evans, Jonathan L.</cp:lastModifiedBy>
  <cp:revision>91</cp:revision>
  <dcterms:created xsi:type="dcterms:W3CDTF">2016-11-02T13:41:34Z</dcterms:created>
  <dcterms:modified xsi:type="dcterms:W3CDTF">2018-02-05T17:53:47Z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7500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