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5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al, Christine L." initials="DCL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6C60"/>
    <a:srgbClr val="D0D2C0"/>
    <a:srgbClr val="650800"/>
    <a:srgbClr val="203864"/>
    <a:srgbClr val="004E91"/>
    <a:srgbClr val="0095B8"/>
    <a:srgbClr val="00738E"/>
    <a:srgbClr val="00B3DC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69976" autoAdjust="0"/>
  </p:normalViewPr>
  <p:slideViewPr>
    <p:cSldViewPr snapToGrid="0">
      <p:cViewPr varScale="1">
        <p:scale>
          <a:sx n="122" d="100"/>
          <a:sy n="122" d="100"/>
        </p:scale>
        <p:origin x="510" y="9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-1330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hs.gov/office-cybersecurity-and-communications/" TargetMode="External"/><Relationship Id="rId2" Type="http://schemas.openxmlformats.org/officeDocument/2006/relationships/hyperlink" Target="https://www.us-cert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gif"/><Relationship Id="rId5" Type="http://schemas.openxmlformats.org/officeDocument/2006/relationships/hyperlink" Target="http://www.mitre.org/" TargetMode="External"/><Relationship Id="rId4" Type="http://schemas.openxmlformats.org/officeDocument/2006/relationships/hyperlink" Target="http://www.dhs.gov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-cert.gov/" TargetMode="External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mitre.org/" TargetMode="External"/><Relationship Id="rId5" Type="http://schemas.openxmlformats.org/officeDocument/2006/relationships/hyperlink" Target="http://www.dhs.gov/" TargetMode="External"/><Relationship Id="rId4" Type="http://schemas.openxmlformats.org/officeDocument/2006/relationships/hyperlink" Target="http://www.dhs.gov/office-cybersecurity-and-communications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-cert.gov/" TargetMode="External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mitre.org/" TargetMode="External"/><Relationship Id="rId5" Type="http://schemas.openxmlformats.org/officeDocument/2006/relationships/hyperlink" Target="http://www.dhs.gov/" TargetMode="External"/><Relationship Id="rId4" Type="http://schemas.openxmlformats.org/officeDocument/2006/relationships/hyperlink" Target="http://www.dhs.gov/office-cybersecurity-and-communications/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7" y="2568939"/>
            <a:ext cx="2554888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Text Box 34"/>
          <p:cNvSpPr txBox="1">
            <a:spLocks noChangeArrowheads="1"/>
          </p:cNvSpPr>
          <p:nvPr userDrawn="1"/>
        </p:nvSpPr>
        <p:spPr bwMode="auto">
          <a:xfrm>
            <a:off x="3845490" y="6256122"/>
            <a:ext cx="518493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r" eaLnBrk="0" hangingPunct="0">
              <a:defRPr/>
            </a:pP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 is sponsored by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US-CERT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office of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Cybersecurity and Communications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U.S. Department of Homeland Security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Copyright © 1999–2018,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The MITRE Corporation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CVE and the CVE logo are registered trademarks and CVE-Compatible is a trademark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56" y="6149707"/>
            <a:ext cx="1101840" cy="5215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764" y="280412"/>
            <a:ext cx="1101840" cy="52153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6511605" y="187703"/>
            <a:ext cx="251881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baseline="0" dirty="0">
                <a:solidFill>
                  <a:srgbClr val="650800"/>
                </a:solidFill>
                <a:ea typeface="Verdana" pitchFamily="34" charset="0"/>
                <a:cs typeface="Verdana" pitchFamily="34" charset="0"/>
              </a:rPr>
              <a:t>Common Vulnerabilities </a:t>
            </a:r>
          </a:p>
          <a:p>
            <a:pPr>
              <a:spcAft>
                <a:spcPts val="0"/>
              </a:spcAft>
            </a:pPr>
            <a:r>
              <a:rPr lang="en-US" sz="1600" b="1" baseline="0" dirty="0">
                <a:solidFill>
                  <a:srgbClr val="650800"/>
                </a:solidFill>
                <a:ea typeface="Verdana" pitchFamily="34" charset="0"/>
                <a:cs typeface="Verdana" pitchFamily="34" charset="0"/>
              </a:rPr>
              <a:t>and Exposures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996545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26163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e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824245" y="4025438"/>
            <a:ext cx="7946694" cy="13716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744329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74246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2188055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501864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481567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6129482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6204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2372959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3683873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4994787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6305701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761661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4" y="6298118"/>
            <a:ext cx="904929" cy="428333"/>
          </a:xfrm>
          <a:prstGeom prst="rect">
            <a:avLst/>
          </a:prstGeom>
        </p:spPr>
      </p:pic>
      <p:sp>
        <p:nvSpPr>
          <p:cNvPr id="33" name="Text Box 34"/>
          <p:cNvSpPr txBox="1">
            <a:spLocks noChangeArrowheads="1"/>
          </p:cNvSpPr>
          <p:nvPr userDrawn="1"/>
        </p:nvSpPr>
        <p:spPr bwMode="auto">
          <a:xfrm>
            <a:off x="3845490" y="6256122"/>
            <a:ext cx="518493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r" eaLnBrk="0" hangingPunct="0">
              <a:defRPr/>
            </a:pP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 is sponsored by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US-CERT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office of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Cybersecurity and Communications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U.S. Department of Homeland Security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Copyright © 1999–2018,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The MITRE Corporation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CVE and the CVE logo are registered trademarks and CVE-Compatible is a trademark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764" y="267886"/>
            <a:ext cx="1101840" cy="521537"/>
          </a:xfrm>
          <a:prstGeom prst="rect">
            <a:avLst/>
          </a:prstGeom>
        </p:spPr>
      </p:pic>
      <p:sp>
        <p:nvSpPr>
          <p:cNvPr id="40" name="TextBox 39"/>
          <p:cNvSpPr txBox="1"/>
          <p:nvPr userDrawn="1"/>
        </p:nvSpPr>
        <p:spPr>
          <a:xfrm>
            <a:off x="6511605" y="175177"/>
            <a:ext cx="251881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baseline="0" dirty="0">
                <a:solidFill>
                  <a:srgbClr val="650800"/>
                </a:solidFill>
                <a:ea typeface="Verdana" pitchFamily="34" charset="0"/>
                <a:cs typeface="Verdana" pitchFamily="34" charset="0"/>
              </a:rPr>
              <a:t>Common Vulnerabilities </a:t>
            </a:r>
          </a:p>
          <a:p>
            <a:pPr>
              <a:spcAft>
                <a:spcPts val="0"/>
              </a:spcAft>
            </a:pPr>
            <a:r>
              <a:rPr lang="en-US" sz="1600" b="1" baseline="0" dirty="0">
                <a:solidFill>
                  <a:srgbClr val="650800"/>
                </a:solidFill>
                <a:ea typeface="Verdana" pitchFamily="34" charset="0"/>
                <a:cs typeface="Verdana" pitchFamily="34" charset="0"/>
              </a:rPr>
              <a:t>and Exposures</a:t>
            </a:r>
          </a:p>
        </p:txBody>
      </p:sp>
    </p:spTree>
    <p:extLst>
      <p:ext uri="{BB962C8B-B14F-4D97-AF65-F5344CB8AC3E}">
        <p14:creationId xmlns:p14="http://schemas.microsoft.com/office/powerpoint/2010/main" val="131494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838200" y="3276600"/>
            <a:ext cx="77800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 userDrawn="1"/>
        </p:nvSpPr>
        <p:spPr bwMode="auto">
          <a:xfrm>
            <a:off x="0" y="0"/>
            <a:ext cx="407324" cy="3124200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0" y="3352800"/>
            <a:ext cx="407324" cy="3505200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3649" y="3463137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62000" y="1041287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089671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4" y="6298118"/>
            <a:ext cx="904929" cy="428333"/>
          </a:xfrm>
          <a:prstGeom prst="rect">
            <a:avLst/>
          </a:prstGeom>
        </p:spPr>
      </p:pic>
      <p:sp>
        <p:nvSpPr>
          <p:cNvPr id="15" name="Text Box 34"/>
          <p:cNvSpPr txBox="1">
            <a:spLocks noChangeArrowheads="1"/>
          </p:cNvSpPr>
          <p:nvPr userDrawn="1"/>
        </p:nvSpPr>
        <p:spPr bwMode="auto">
          <a:xfrm>
            <a:off x="3845490" y="6256122"/>
            <a:ext cx="518493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r" eaLnBrk="0" hangingPunct="0">
              <a:defRPr/>
            </a:pP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 is sponsored by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US-CERT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office of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Cybersecurity and Communications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U.S. Department of Homeland Security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Copyright © 1999–2018,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The MITRE Corporation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CVE and the CVE logo are registered trademarks and CVE-Compatible is a trademark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764" y="267886"/>
            <a:ext cx="1101840" cy="52153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511605" y="175177"/>
            <a:ext cx="251881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baseline="0" dirty="0">
                <a:solidFill>
                  <a:srgbClr val="650800"/>
                </a:solidFill>
                <a:ea typeface="Verdana" pitchFamily="34" charset="0"/>
                <a:cs typeface="Verdana" pitchFamily="34" charset="0"/>
              </a:rPr>
              <a:t>Common Vulnerabilities </a:t>
            </a:r>
          </a:p>
          <a:p>
            <a:pPr>
              <a:spcAft>
                <a:spcPts val="0"/>
              </a:spcAft>
            </a:pPr>
            <a:r>
              <a:rPr lang="en-US" sz="1600" b="1" baseline="0" dirty="0">
                <a:solidFill>
                  <a:srgbClr val="650800"/>
                </a:solidFill>
                <a:ea typeface="Verdana" pitchFamily="34" charset="0"/>
                <a:cs typeface="Verdana" pitchFamily="34" charset="0"/>
              </a:rPr>
              <a:t>and Exposures</a:t>
            </a: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14723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48927"/>
            <a:ext cx="4040188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048927"/>
            <a:ext cx="4041775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800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0" y="0"/>
            <a:ext cx="407324" cy="128847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1446415"/>
            <a:ext cx="407324" cy="5411585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22745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16" name="Text Box 34"/>
          <p:cNvSpPr txBox="1">
            <a:spLocks noChangeArrowheads="1"/>
          </p:cNvSpPr>
          <p:nvPr userDrawn="1"/>
        </p:nvSpPr>
        <p:spPr bwMode="auto">
          <a:xfrm>
            <a:off x="5348546" y="6440782"/>
            <a:ext cx="35257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r" eaLnBrk="0" hangingPunct="0">
              <a:defRPr/>
            </a:pPr>
            <a:r>
              <a:rPr lang="en-US" altLang="en-US" sz="700" b="0" dirty="0">
                <a:cs typeface="+mn-cs"/>
              </a:rPr>
              <a:t>HSSEDI is a trademark of the U.S. Department of Homeland Security (DHS).</a:t>
            </a:r>
          </a:p>
          <a:p>
            <a:pPr algn="r" eaLnBrk="0" hangingPunct="0">
              <a:defRPr/>
            </a:pPr>
            <a:r>
              <a:rPr lang="en-US" altLang="en-US" sz="700" b="0" dirty="0">
                <a:cs typeface="+mn-cs"/>
              </a:rPr>
              <a:t>The HSSEDI FFRDC is managed and operated by The MITRE</a:t>
            </a:r>
            <a:r>
              <a:rPr lang="en-US" altLang="en-US" sz="700" b="0" baseline="0" dirty="0">
                <a:cs typeface="+mn-cs"/>
              </a:rPr>
              <a:t> Corporation for DHS.</a:t>
            </a:r>
            <a:endParaRPr lang="en-US" altLang="en-US" sz="700" b="0" dirty="0"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4" y="6298118"/>
            <a:ext cx="904929" cy="4283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360" y="523844"/>
            <a:ext cx="1101840" cy="52153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dhs.gov/office-cybersecurity-and-communications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www.us-cert.gov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gif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mitre.org/" TargetMode="Externa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dhs.gov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078805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229600" cy="4651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18308" y="1295400"/>
            <a:ext cx="8220892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0" y="1"/>
            <a:ext cx="407324" cy="1219200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371601"/>
            <a:ext cx="407324" cy="5486400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29465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360" y="523844"/>
            <a:ext cx="1101840" cy="5215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4" y="6298118"/>
            <a:ext cx="904929" cy="428333"/>
          </a:xfrm>
          <a:prstGeom prst="rect">
            <a:avLst/>
          </a:prstGeom>
        </p:spPr>
      </p:pic>
      <p:sp>
        <p:nvSpPr>
          <p:cNvPr id="19" name="Text Box 34"/>
          <p:cNvSpPr txBox="1">
            <a:spLocks noChangeArrowheads="1"/>
          </p:cNvSpPr>
          <p:nvPr userDrawn="1"/>
        </p:nvSpPr>
        <p:spPr bwMode="auto">
          <a:xfrm>
            <a:off x="3845490" y="6256122"/>
            <a:ext cx="518493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r" eaLnBrk="0" hangingPunct="0">
              <a:defRPr/>
            </a:pP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CVE is sponsored by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2"/>
              </a:rPr>
              <a:t>US-CERT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office of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3"/>
              </a:rPr>
              <a:t>Cybersecurity and Communications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/>
              </a:rPr>
              <a:t>U.S. Department of Homeland Security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Copyright © 1999–2018, 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5"/>
              </a:rPr>
              <a:t>The MITRE Corporation</a:t>
            </a:r>
            <a:r>
              <a:rPr lang="en-US" sz="9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CVE and the CVE logo are registered trademarks and CVE-Compatible is a trademark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2800" b="1" kern="1200">
          <a:solidFill>
            <a:schemeClr val="tx2"/>
          </a:solidFill>
          <a:latin typeface="Helvetica LT Std" pitchFamily="34" charset="0"/>
          <a:ea typeface="Verdana" pitchFamily="34" charset="0"/>
          <a:cs typeface="Verdana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CVE Team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MITRE Web Form CVE Entry Submission Process</a:t>
            </a:r>
          </a:p>
        </p:txBody>
      </p:sp>
    </p:spTree>
    <p:extLst>
      <p:ext uri="{BB962C8B-B14F-4D97-AF65-F5344CB8AC3E}">
        <p14:creationId xmlns:p14="http://schemas.microsoft.com/office/powerpoint/2010/main" val="156543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CEBD-747C-4336-94DF-489403FD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 Replying to the Acknowledgement Email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29337-DC94-4804-8A7E-D76F203E6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A141CC-65B1-43FA-A9BB-E61F09810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516" b="7235"/>
          <a:stretch/>
        </p:blipFill>
        <p:spPr>
          <a:xfrm>
            <a:off x="609600" y="1391139"/>
            <a:ext cx="7770246" cy="449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1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https://cveform.mitre.org/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12A16-EC6C-46AB-B4F0-AB6974935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144" b="19836"/>
          <a:stretch/>
        </p:blipFill>
        <p:spPr>
          <a:xfrm>
            <a:off x="735483" y="1447800"/>
            <a:ext cx="8055672" cy="42730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0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97BE-9198-4F92-809D-4D2E5CEA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 the “Notify CVE about a publication” request type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B84BA-213D-416C-A5F0-71A856C5B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84" t="20563" r="8691" b="31586"/>
          <a:stretch/>
        </p:blipFill>
        <p:spPr>
          <a:xfrm>
            <a:off x="609600" y="2055447"/>
            <a:ext cx="8245370" cy="28604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5F6F6-61B3-44B3-86CE-729B08756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5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1EF9-51B7-4E79-95DF-45506865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Contact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3D81-44D4-4D62-B0A4-F4A3D59DA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17746E-9B82-4D77-A958-43B702E9A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94" t="20563" r="8384" b="31756"/>
          <a:stretch/>
        </p:blipFill>
        <p:spPr>
          <a:xfrm>
            <a:off x="609600" y="2188308"/>
            <a:ext cx="8490413" cy="293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2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6A1A-F929-4490-A217-22AEEFBA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Submission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7A1F1-DC3C-4F00-A4AB-9C7CE57B0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F1DAA6-137D-47BA-BA60-31C63992B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77" t="18008" r="3540" b="36354"/>
          <a:stretch/>
        </p:blipFill>
        <p:spPr>
          <a:xfrm>
            <a:off x="679938" y="2266462"/>
            <a:ext cx="7909170" cy="37056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D4C3C7-B333-404C-A4DB-9595F5C1D0A0}"/>
              </a:ext>
            </a:extLst>
          </p:cNvPr>
          <p:cNvSpPr txBox="1"/>
          <p:nvPr/>
        </p:nvSpPr>
        <p:spPr>
          <a:xfrm>
            <a:off x="758092" y="1680308"/>
            <a:ext cx="7831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Instructions for submissions greater than 2000 characters in size are at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121909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0ECA-CFF2-4420-819C-12C36396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Fill in the Captcha and Select the Submit Request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D501C-085F-4DBC-B65D-77E7E6743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024" t="58196" r="23638" b="8937"/>
          <a:stretch/>
        </p:blipFill>
        <p:spPr>
          <a:xfrm>
            <a:off x="609600" y="1899138"/>
            <a:ext cx="8228025" cy="304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A7FE4-8440-4284-AD83-5B2ECB647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58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77CC-9AC3-487E-BE08-8B41B560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Ticket will be Created and Email Acknowledging Sent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00EC9A-A536-42F0-AB9A-E56A2B0FD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9" t="6259" r="1307" b="21709"/>
          <a:stretch/>
        </p:blipFill>
        <p:spPr>
          <a:xfrm>
            <a:off x="679936" y="1312984"/>
            <a:ext cx="7190155" cy="44792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C2174-AEA1-4568-B2C1-F679356B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55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E0F9-D119-4946-9D6E-71607319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Description Field is Character Limited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709F6-96ED-45C3-8079-BC17D91E3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DCD822-49A9-4E64-9731-959508745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38" t="66031" r="5438" b="16430"/>
          <a:stretch/>
        </p:blipFill>
        <p:spPr>
          <a:xfrm>
            <a:off x="695569" y="2868246"/>
            <a:ext cx="7959171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8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2965-8577-4D16-96EB-1B764041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 need more characters, use email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53BDE-B2B7-405A-8A91-1E7F4F39A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6D0659-4F94-4D20-8737-575F7200A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" t="34986" r="4329" b="13504"/>
          <a:stretch/>
        </p:blipFill>
        <p:spPr>
          <a:xfrm>
            <a:off x="1015999" y="1727199"/>
            <a:ext cx="6697785" cy="353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7494"/>
      </p:ext>
    </p:extLst>
  </p:cSld>
  <p:clrMapOvr>
    <a:masterClrMapping/>
  </p:clrMapOvr>
</p:sld>
</file>

<file path=ppt/theme/theme1.xml><?xml version="1.0" encoding="utf-8"?>
<a:theme xmlns:a="http://schemas.openxmlformats.org/drawingml/2006/main" name="HS SEDI Template v7">
  <a:themeElements>
    <a:clrScheme name="MITRE Corporate Colors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00FF"/>
      </a:hlink>
      <a:folHlink>
        <a:srgbClr val="800080"/>
      </a:folHlink>
    </a:clrScheme>
    <a:fontScheme name="MITRE Corporate Fonts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4D1803AA-FE62-4FC3-B576-E8AAB67C37B0}" vid="{637889FE-FEAF-4B2B-B6A1-CD2610C4F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672FC96AA6A3E34CB3016BEF1A0FC705" ma:contentTypeVersion="1" ma:contentTypeDescription="Materials and documents that contain MITRE authored content and other content directly attributable to MITRE and its work" ma:contentTypeScope="" ma:versionID="5312473431e918823c9d10db5606fc0c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8AD96AC7-108F-42BD-8114-33A8F6EB7780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B1507C7-6C22-4D15-8233-C34E2A750B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6E4B44-B7F3-4191-B0F5-8833130508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4ACB788-98F9-48EA-B49A-C47746B917C6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CVE Template</Template>
  <TotalTime>106</TotalTime>
  <Words>123</Words>
  <Application>Microsoft Office PowerPoint</Application>
  <PresentationFormat>On-screen Show (4:3)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Helvetica LT Std</vt:lpstr>
      <vt:lpstr>Times New Roman</vt:lpstr>
      <vt:lpstr>Verdana</vt:lpstr>
      <vt:lpstr>Wingdings</vt:lpstr>
      <vt:lpstr>HS SEDI Template v7</vt:lpstr>
      <vt:lpstr>MITRE Web Form CVE Entry Submission Process</vt:lpstr>
      <vt:lpstr>Go to https://cveform.mitre.org/</vt:lpstr>
      <vt:lpstr>Select the “Notify CVE about a publication” request type </vt:lpstr>
      <vt:lpstr>Fill in Contact Information</vt:lpstr>
      <vt:lpstr>Fill in the Submission Information</vt:lpstr>
      <vt:lpstr>Fill in the Captcha and Select the Submit Request Button</vt:lpstr>
      <vt:lpstr>A Ticket will be Created and Email Acknowledging Sent</vt:lpstr>
      <vt:lpstr>The Description Field is Character Limited</vt:lpstr>
      <vt:lpstr>If you need more characters, use email …</vt:lpstr>
      <vt:lpstr>By Replying to the Acknowledgement Email</vt:lpstr>
    </vt:vector>
  </TitlesOfParts>
  <Company>The MITRE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Evans, Jonathan L.</dc:creator>
  <cp:keywords/>
  <dc:description>For internal MITRE use</dc:description>
  <cp:lastModifiedBy>Evans, Jonathan L.</cp:lastModifiedBy>
  <cp:revision>10</cp:revision>
  <dcterms:created xsi:type="dcterms:W3CDTF">2018-03-26T14:47:50Z</dcterms:created>
  <dcterms:modified xsi:type="dcterms:W3CDTF">2018-03-26T16:36:39Z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0x010100823A99C636F7423283FB0D200866C61300672FC96AA6A3E34CB3016BEF1A0FC705</vt:lpwstr>
  </property>
  <property fmtid="{D5CDD505-2E9C-101B-9397-08002B2CF9AE}" pid="3" name="TaxKeyword">
    <vt:lpwstr/>
  </property>
</Properties>
</file>