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54"/>
  </p:notesMasterIdLst>
  <p:sldIdLst>
    <p:sldId id="258" r:id="rId6"/>
    <p:sldId id="259" r:id="rId7"/>
    <p:sldId id="260" r:id="rId8"/>
    <p:sldId id="305" r:id="rId9"/>
    <p:sldId id="306" r:id="rId10"/>
    <p:sldId id="261" r:id="rId11"/>
    <p:sldId id="262" r:id="rId12"/>
    <p:sldId id="263" r:id="rId13"/>
    <p:sldId id="264" r:id="rId14"/>
    <p:sldId id="265" r:id="rId15"/>
    <p:sldId id="307" r:id="rId16"/>
    <p:sldId id="267" r:id="rId17"/>
    <p:sldId id="268" r:id="rId18"/>
    <p:sldId id="269" r:id="rId19"/>
    <p:sldId id="270" r:id="rId20"/>
    <p:sldId id="271" r:id="rId21"/>
    <p:sldId id="272" r:id="rId22"/>
    <p:sldId id="310" r:id="rId23"/>
    <p:sldId id="311"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12"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8" r:id="rId50"/>
    <p:sldId id="309" r:id="rId51"/>
    <p:sldId id="303" r:id="rId52"/>
    <p:sldId id="3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DF943-3F37-478D-A279-4F3F1C9155ED}" v="1" dt="2019-02-14T18:02:48.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3886" autoAdjust="0"/>
  </p:normalViewPr>
  <p:slideViewPr>
    <p:cSldViewPr snapToGrid="0">
      <p:cViewPr varScale="1">
        <p:scale>
          <a:sx n="74" d="100"/>
          <a:sy n="74" d="100"/>
        </p:scale>
        <p:origin x="1143" y="58"/>
      </p:cViewPr>
      <p:guideLst>
        <p:guide orient="horz"/>
        <p:guide pos="5759"/>
      </p:guideLst>
    </p:cSldViewPr>
  </p:slideViewPr>
  <p:notesTextViewPr>
    <p:cViewPr>
      <p:scale>
        <a:sx n="1" d="1"/>
        <a:sy n="1" d="1"/>
      </p:scale>
      <p:origin x="0" y="0"/>
    </p:cViewPr>
  </p:notesTextViewPr>
  <p:notesViewPr>
    <p:cSldViewPr snapToGrid="0">
      <p:cViewPr varScale="1">
        <p:scale>
          <a:sx n="56" d="100"/>
          <a:sy n="56" d="100"/>
        </p:scale>
        <p:origin x="2938" y="7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erge" userId="7d3ba1ecd22967b8" providerId="LiveId" clId="{797DF943-3F37-478D-A279-4F3F1C9155ED}"/>
    <pc:docChg chg="undo modSld">
      <pc:chgData name="Robert Roberge" userId="7d3ba1ecd22967b8" providerId="LiveId" clId="{797DF943-3F37-478D-A279-4F3F1C9155ED}" dt="2019-02-14T18:02:51.297" v="41" actId="1076"/>
      <pc:docMkLst>
        <pc:docMk/>
      </pc:docMkLst>
      <pc:sldChg chg="modSp">
        <pc:chgData name="Robert Roberge" userId="7d3ba1ecd22967b8" providerId="LiveId" clId="{797DF943-3F37-478D-A279-4F3F1C9155ED}" dt="2019-02-14T17:53:51.971" v="1" actId="114"/>
        <pc:sldMkLst>
          <pc:docMk/>
          <pc:sldMk cId="2977080541" sldId="258"/>
        </pc:sldMkLst>
        <pc:spChg chg="mod">
          <ac:chgData name="Robert Roberge" userId="7d3ba1ecd22967b8" providerId="LiveId" clId="{797DF943-3F37-478D-A279-4F3F1C9155ED}" dt="2019-02-14T17:53:51.971" v="1" actId="114"/>
          <ac:spMkLst>
            <pc:docMk/>
            <pc:sldMk cId="2977080541" sldId="258"/>
            <ac:spMk id="2" creationId="{00000000-0000-0000-0000-000000000000}"/>
          </ac:spMkLst>
        </pc:spChg>
      </pc:sldChg>
      <pc:sldChg chg="modSp">
        <pc:chgData name="Robert Roberge" userId="7d3ba1ecd22967b8" providerId="LiveId" clId="{797DF943-3F37-478D-A279-4F3F1C9155ED}" dt="2019-02-14T17:54:37.485" v="22" actId="20577"/>
        <pc:sldMkLst>
          <pc:docMk/>
          <pc:sldMk cId="3014522162" sldId="260"/>
        </pc:sldMkLst>
        <pc:spChg chg="mod">
          <ac:chgData name="Robert Roberge" userId="7d3ba1ecd22967b8" providerId="LiveId" clId="{797DF943-3F37-478D-A279-4F3F1C9155ED}" dt="2019-02-14T17:54:37.485" v="22" actId="20577"/>
          <ac:spMkLst>
            <pc:docMk/>
            <pc:sldMk cId="3014522162" sldId="260"/>
            <ac:spMk id="3" creationId="{00000000-0000-0000-0000-000000000000}"/>
          </ac:spMkLst>
        </pc:spChg>
      </pc:sldChg>
      <pc:sldChg chg="modSp">
        <pc:chgData name="Robert Roberge" userId="7d3ba1ecd22967b8" providerId="LiveId" clId="{797DF943-3F37-478D-A279-4F3F1C9155ED}" dt="2019-02-14T17:59:54.358" v="29" actId="20577"/>
        <pc:sldMkLst>
          <pc:docMk/>
          <pc:sldMk cId="2636644582" sldId="272"/>
        </pc:sldMkLst>
        <pc:spChg chg="mod">
          <ac:chgData name="Robert Roberge" userId="7d3ba1ecd22967b8" providerId="LiveId" clId="{797DF943-3F37-478D-A279-4F3F1C9155ED}" dt="2019-02-14T17:59:54.358" v="29" actId="20577"/>
          <ac:spMkLst>
            <pc:docMk/>
            <pc:sldMk cId="2636644582" sldId="272"/>
            <ac:spMk id="5" creationId="{00000000-0000-0000-0000-000000000000}"/>
          </ac:spMkLst>
        </pc:spChg>
      </pc:sldChg>
      <pc:sldChg chg="modSp">
        <pc:chgData name="Robert Roberge" userId="7d3ba1ecd22967b8" providerId="LiveId" clId="{797DF943-3F37-478D-A279-4F3F1C9155ED}" dt="2019-02-14T17:59:01.432" v="28" actId="20577"/>
        <pc:sldMkLst>
          <pc:docMk/>
          <pc:sldMk cId="1533754021" sldId="278"/>
        </pc:sldMkLst>
        <pc:spChg chg="mod">
          <ac:chgData name="Robert Roberge" userId="7d3ba1ecd22967b8" providerId="LiveId" clId="{797DF943-3F37-478D-A279-4F3F1C9155ED}" dt="2019-02-14T17:59:01.432" v="28" actId="20577"/>
          <ac:spMkLst>
            <pc:docMk/>
            <pc:sldMk cId="1533754021" sldId="278"/>
            <ac:spMk id="3" creationId="{00000000-0000-0000-0000-000000000000}"/>
          </ac:spMkLst>
        </pc:spChg>
      </pc:sldChg>
      <pc:sldChg chg="modSp">
        <pc:chgData name="Robert Roberge" userId="7d3ba1ecd22967b8" providerId="LiveId" clId="{797DF943-3F37-478D-A279-4F3F1C9155ED}" dt="2019-02-14T18:00:30.374" v="31" actId="20577"/>
        <pc:sldMkLst>
          <pc:docMk/>
          <pc:sldMk cId="334007055" sldId="281"/>
        </pc:sldMkLst>
        <pc:spChg chg="mod">
          <ac:chgData name="Robert Roberge" userId="7d3ba1ecd22967b8" providerId="LiveId" clId="{797DF943-3F37-478D-A279-4F3F1C9155ED}" dt="2019-02-14T18:00:30.374" v="31" actId="20577"/>
          <ac:spMkLst>
            <pc:docMk/>
            <pc:sldMk cId="334007055" sldId="281"/>
            <ac:spMk id="5" creationId="{00000000-0000-0000-0000-000000000000}"/>
          </ac:spMkLst>
        </pc:spChg>
      </pc:sldChg>
      <pc:sldChg chg="modSp">
        <pc:chgData name="Robert Roberge" userId="7d3ba1ecd22967b8" providerId="LiveId" clId="{797DF943-3F37-478D-A279-4F3F1C9155ED}" dt="2019-02-14T18:01:33.431" v="33" actId="1076"/>
        <pc:sldMkLst>
          <pc:docMk/>
          <pc:sldMk cId="2089975733" sldId="296"/>
        </pc:sldMkLst>
        <pc:graphicFrameChg chg="modGraphic">
          <ac:chgData name="Robert Roberge" userId="7d3ba1ecd22967b8" providerId="LiveId" clId="{797DF943-3F37-478D-A279-4F3F1C9155ED}" dt="2019-02-14T18:01:16.786" v="32" actId="20577"/>
          <ac:graphicFrameMkLst>
            <pc:docMk/>
            <pc:sldMk cId="2089975733" sldId="296"/>
            <ac:graphicFrameMk id="4" creationId="{00000000-0000-0000-0000-000000000000}"/>
          </ac:graphicFrameMkLst>
        </pc:graphicFrameChg>
        <pc:picChg chg="mod">
          <ac:chgData name="Robert Roberge" userId="7d3ba1ecd22967b8" providerId="LiveId" clId="{797DF943-3F37-478D-A279-4F3F1C9155ED}" dt="2019-02-14T18:01:33.431" v="33" actId="1076"/>
          <ac:picMkLst>
            <pc:docMk/>
            <pc:sldMk cId="2089975733" sldId="296"/>
            <ac:picMk id="3" creationId="{00000000-0000-0000-0000-000000000000}"/>
          </ac:picMkLst>
        </pc:picChg>
      </pc:sldChg>
      <pc:sldChg chg="modSp">
        <pc:chgData name="Robert Roberge" userId="7d3ba1ecd22967b8" providerId="LiveId" clId="{797DF943-3F37-478D-A279-4F3F1C9155ED}" dt="2019-02-14T18:01:42.955" v="34" actId="20577"/>
        <pc:sldMkLst>
          <pc:docMk/>
          <pc:sldMk cId="2432397276" sldId="297"/>
        </pc:sldMkLst>
        <pc:spChg chg="mod">
          <ac:chgData name="Robert Roberge" userId="7d3ba1ecd22967b8" providerId="LiveId" clId="{797DF943-3F37-478D-A279-4F3F1C9155ED}" dt="2019-02-14T18:01:42.955" v="34" actId="20577"/>
          <ac:spMkLst>
            <pc:docMk/>
            <pc:sldMk cId="2432397276" sldId="297"/>
            <ac:spMk id="2" creationId="{00000000-0000-0000-0000-000000000000}"/>
          </ac:spMkLst>
        </pc:spChg>
      </pc:sldChg>
      <pc:sldChg chg="modSp">
        <pc:chgData name="Robert Roberge" userId="7d3ba1ecd22967b8" providerId="LiveId" clId="{797DF943-3F37-478D-A279-4F3F1C9155ED}" dt="2019-02-14T18:01:51.999" v="35" actId="20577"/>
        <pc:sldMkLst>
          <pc:docMk/>
          <pc:sldMk cId="841502240" sldId="299"/>
        </pc:sldMkLst>
        <pc:spChg chg="mod">
          <ac:chgData name="Robert Roberge" userId="7d3ba1ecd22967b8" providerId="LiveId" clId="{797DF943-3F37-478D-A279-4F3F1C9155ED}" dt="2019-02-14T18:01:51.999" v="35" actId="20577"/>
          <ac:spMkLst>
            <pc:docMk/>
            <pc:sldMk cId="841502240" sldId="299"/>
            <ac:spMk id="5" creationId="{00000000-0000-0000-0000-000000000000}"/>
          </ac:spMkLst>
        </pc:spChg>
      </pc:sldChg>
      <pc:sldChg chg="modSp">
        <pc:chgData name="Robert Roberge" userId="7d3ba1ecd22967b8" providerId="LiveId" clId="{797DF943-3F37-478D-A279-4F3F1C9155ED}" dt="2019-02-14T18:02:21.445" v="38" actId="1076"/>
        <pc:sldMkLst>
          <pc:docMk/>
          <pc:sldMk cId="2656664161" sldId="300"/>
        </pc:sldMkLst>
        <pc:spChg chg="mod">
          <ac:chgData name="Robert Roberge" userId="7d3ba1ecd22967b8" providerId="LiveId" clId="{797DF943-3F37-478D-A279-4F3F1C9155ED}" dt="2019-02-14T18:02:06.348" v="36" actId="1076"/>
          <ac:spMkLst>
            <pc:docMk/>
            <pc:sldMk cId="2656664161" sldId="300"/>
            <ac:spMk id="6" creationId="{00000000-0000-0000-0000-000000000000}"/>
          </ac:spMkLst>
        </pc:spChg>
        <pc:picChg chg="mod">
          <ac:chgData name="Robert Roberge" userId="7d3ba1ecd22967b8" providerId="LiveId" clId="{797DF943-3F37-478D-A279-4F3F1C9155ED}" dt="2019-02-14T18:02:21.445" v="38" actId="1076"/>
          <ac:picMkLst>
            <pc:docMk/>
            <pc:sldMk cId="2656664161" sldId="300"/>
            <ac:picMk id="3" creationId="{00000000-0000-0000-0000-000000000000}"/>
          </ac:picMkLst>
        </pc:picChg>
      </pc:sldChg>
      <pc:sldChg chg="addSp modSp">
        <pc:chgData name="Robert Roberge" userId="7d3ba1ecd22967b8" providerId="LiveId" clId="{797DF943-3F37-478D-A279-4F3F1C9155ED}" dt="2019-02-14T18:02:51.297" v="41" actId="1076"/>
        <pc:sldMkLst>
          <pc:docMk/>
          <pc:sldMk cId="3354874103" sldId="303"/>
        </pc:sldMkLst>
        <pc:spChg chg="mod">
          <ac:chgData name="Robert Roberge" userId="7d3ba1ecd22967b8" providerId="LiveId" clId="{797DF943-3F37-478D-A279-4F3F1C9155ED}" dt="2019-02-14T18:02:48.400" v="40" actId="164"/>
          <ac:spMkLst>
            <pc:docMk/>
            <pc:sldMk cId="3354874103" sldId="303"/>
            <ac:spMk id="4" creationId="{00000000-0000-0000-0000-000000000000}"/>
          </ac:spMkLst>
        </pc:spChg>
        <pc:spChg chg="mod">
          <ac:chgData name="Robert Roberge" userId="7d3ba1ecd22967b8" providerId="LiveId" clId="{797DF943-3F37-478D-A279-4F3F1C9155ED}" dt="2019-02-14T18:02:48.400" v="40" actId="164"/>
          <ac:spMkLst>
            <pc:docMk/>
            <pc:sldMk cId="3354874103" sldId="303"/>
            <ac:spMk id="5" creationId="{00000000-0000-0000-0000-000000000000}"/>
          </ac:spMkLst>
        </pc:spChg>
        <pc:spChg chg="mod">
          <ac:chgData name="Robert Roberge" userId="7d3ba1ecd22967b8" providerId="LiveId" clId="{797DF943-3F37-478D-A279-4F3F1C9155ED}" dt="2019-02-14T18:02:48.400" v="40" actId="164"/>
          <ac:spMkLst>
            <pc:docMk/>
            <pc:sldMk cId="3354874103" sldId="303"/>
            <ac:spMk id="8" creationId="{00000000-0000-0000-0000-000000000000}"/>
          </ac:spMkLst>
        </pc:spChg>
        <pc:spChg chg="mod">
          <ac:chgData name="Robert Roberge" userId="7d3ba1ecd22967b8" providerId="LiveId" clId="{797DF943-3F37-478D-A279-4F3F1C9155ED}" dt="2019-02-14T18:02:48.400" v="40" actId="164"/>
          <ac:spMkLst>
            <pc:docMk/>
            <pc:sldMk cId="3354874103" sldId="303"/>
            <ac:spMk id="10" creationId="{00000000-0000-0000-0000-000000000000}"/>
          </ac:spMkLst>
        </pc:spChg>
        <pc:spChg chg="mod">
          <ac:chgData name="Robert Roberge" userId="7d3ba1ecd22967b8" providerId="LiveId" clId="{797DF943-3F37-478D-A279-4F3F1C9155ED}" dt="2019-02-14T18:02:48.400" v="40" actId="164"/>
          <ac:spMkLst>
            <pc:docMk/>
            <pc:sldMk cId="3354874103" sldId="303"/>
            <ac:spMk id="11" creationId="{00000000-0000-0000-0000-000000000000}"/>
          </ac:spMkLst>
        </pc:spChg>
        <pc:spChg chg="mod">
          <ac:chgData name="Robert Roberge" userId="7d3ba1ecd22967b8" providerId="LiveId" clId="{797DF943-3F37-478D-A279-4F3F1C9155ED}" dt="2019-02-14T18:02:48.400" v="40" actId="164"/>
          <ac:spMkLst>
            <pc:docMk/>
            <pc:sldMk cId="3354874103" sldId="303"/>
            <ac:spMk id="12" creationId="{00000000-0000-0000-0000-000000000000}"/>
          </ac:spMkLst>
        </pc:spChg>
        <pc:spChg chg="mod">
          <ac:chgData name="Robert Roberge" userId="7d3ba1ecd22967b8" providerId="LiveId" clId="{797DF943-3F37-478D-A279-4F3F1C9155ED}" dt="2019-02-14T18:02:48.400" v="40" actId="164"/>
          <ac:spMkLst>
            <pc:docMk/>
            <pc:sldMk cId="3354874103" sldId="303"/>
            <ac:spMk id="14" creationId="{00000000-0000-0000-0000-000000000000}"/>
          </ac:spMkLst>
        </pc:spChg>
        <pc:spChg chg="mod">
          <ac:chgData name="Robert Roberge" userId="7d3ba1ecd22967b8" providerId="LiveId" clId="{797DF943-3F37-478D-A279-4F3F1C9155ED}" dt="2019-02-14T18:02:48.400" v="40" actId="164"/>
          <ac:spMkLst>
            <pc:docMk/>
            <pc:sldMk cId="3354874103" sldId="303"/>
            <ac:spMk id="15" creationId="{00000000-0000-0000-0000-000000000000}"/>
          </ac:spMkLst>
        </pc:spChg>
        <pc:spChg chg="mod">
          <ac:chgData name="Robert Roberge" userId="7d3ba1ecd22967b8" providerId="LiveId" clId="{797DF943-3F37-478D-A279-4F3F1C9155ED}" dt="2019-02-14T18:02:48.400" v="40" actId="164"/>
          <ac:spMkLst>
            <pc:docMk/>
            <pc:sldMk cId="3354874103" sldId="303"/>
            <ac:spMk id="16" creationId="{00000000-0000-0000-0000-000000000000}"/>
          </ac:spMkLst>
        </pc:spChg>
        <pc:grpChg chg="add mod">
          <ac:chgData name="Robert Roberge" userId="7d3ba1ecd22967b8" providerId="LiveId" clId="{797DF943-3F37-478D-A279-4F3F1C9155ED}" dt="2019-02-14T18:02:51.297" v="41" actId="1076"/>
          <ac:grpSpMkLst>
            <pc:docMk/>
            <pc:sldMk cId="3354874103" sldId="303"/>
            <ac:grpSpMk id="9" creationId="{D6F28D0F-2D97-410F-B227-9AD28DF00F45}"/>
          </ac:grpSpMkLst>
        </pc:grpChg>
        <pc:grpChg chg="mod">
          <ac:chgData name="Robert Roberge" userId="7d3ba1ecd22967b8" providerId="LiveId" clId="{797DF943-3F37-478D-A279-4F3F1C9155ED}" dt="2019-02-14T18:02:48.400" v="40" actId="164"/>
          <ac:grpSpMkLst>
            <pc:docMk/>
            <pc:sldMk cId="3354874103" sldId="303"/>
            <ac:grpSpMk id="18" creationId="{00000000-0000-0000-0000-000000000000}"/>
          </ac:grpSpMkLst>
        </pc:grpChg>
        <pc:grpChg chg="mod">
          <ac:chgData name="Robert Roberge" userId="7d3ba1ecd22967b8" providerId="LiveId" clId="{797DF943-3F37-478D-A279-4F3F1C9155ED}" dt="2019-02-14T18:02:48.400" v="40" actId="164"/>
          <ac:grpSpMkLst>
            <pc:docMk/>
            <pc:sldMk cId="3354874103" sldId="303"/>
            <ac:grpSpMk id="19" creationId="{00000000-0000-0000-0000-000000000000}"/>
          </ac:grpSpMkLst>
        </pc:grpChg>
        <pc:grpChg chg="mod">
          <ac:chgData name="Robert Roberge" userId="7d3ba1ecd22967b8" providerId="LiveId" clId="{797DF943-3F37-478D-A279-4F3F1C9155ED}" dt="2019-02-14T18:02:48.400" v="40" actId="164"/>
          <ac:grpSpMkLst>
            <pc:docMk/>
            <pc:sldMk cId="3354874103" sldId="303"/>
            <ac:grpSpMk id="20" creationId="{00000000-0000-0000-0000-000000000000}"/>
          </ac:grpSpMkLst>
        </pc:grpChg>
        <pc:cxnChg chg="mod">
          <ac:chgData name="Robert Roberge" userId="7d3ba1ecd22967b8" providerId="LiveId" clId="{797DF943-3F37-478D-A279-4F3F1C9155ED}" dt="2019-02-14T18:02:48.400" v="40" actId="164"/>
          <ac:cxnSpMkLst>
            <pc:docMk/>
            <pc:sldMk cId="3354874103" sldId="303"/>
            <ac:cxnSpMk id="24" creationId="{00000000-0000-0000-0000-000000000000}"/>
          </ac:cxnSpMkLst>
        </pc:cxnChg>
        <pc:cxnChg chg="mod">
          <ac:chgData name="Robert Roberge" userId="7d3ba1ecd22967b8" providerId="LiveId" clId="{797DF943-3F37-478D-A279-4F3F1C9155ED}" dt="2019-02-14T18:02:48.400" v="40" actId="164"/>
          <ac:cxnSpMkLst>
            <pc:docMk/>
            <pc:sldMk cId="3354874103" sldId="303"/>
            <ac:cxnSpMk id="26" creationId="{00000000-0000-0000-0000-000000000000}"/>
          </ac:cxnSpMkLst>
        </pc:cxnChg>
      </pc:sldChg>
      <pc:sldChg chg="modSp">
        <pc:chgData name="Robert Roberge" userId="7d3ba1ecd22967b8" providerId="LiveId" clId="{797DF943-3F37-478D-A279-4F3F1C9155ED}" dt="2019-02-14T18:02:39.288" v="39" actId="1076"/>
        <pc:sldMkLst>
          <pc:docMk/>
          <pc:sldMk cId="1060317620" sldId="304"/>
        </pc:sldMkLst>
        <pc:grpChg chg="mod">
          <ac:chgData name="Robert Roberge" userId="7d3ba1ecd22967b8" providerId="LiveId" clId="{797DF943-3F37-478D-A279-4F3F1C9155ED}" dt="2019-02-14T18:02:39.288" v="39" actId="1076"/>
          <ac:grpSpMkLst>
            <pc:docMk/>
            <pc:sldMk cId="1060317620" sldId="304"/>
            <ac:grpSpMk id="9" creationId="{B404771B-0789-41D8-AB0F-1D47E37D13F1}"/>
          </ac:grpSpMkLst>
        </pc:grpChg>
      </pc:sldChg>
      <pc:sldChg chg="modSp">
        <pc:chgData name="Robert Roberge" userId="7d3ba1ecd22967b8" providerId="LiveId" clId="{797DF943-3F37-478D-A279-4F3F1C9155ED}" dt="2019-02-14T17:55:02.210" v="27" actId="20577"/>
        <pc:sldMkLst>
          <pc:docMk/>
          <pc:sldMk cId="2919158606" sldId="305"/>
        </pc:sldMkLst>
        <pc:spChg chg="mod">
          <ac:chgData name="Robert Roberge" userId="7d3ba1ecd22967b8" providerId="LiveId" clId="{797DF943-3F37-478D-A279-4F3F1C9155ED}" dt="2019-02-14T17:55:02.210" v="27" actId="20577"/>
          <ac:spMkLst>
            <pc:docMk/>
            <pc:sldMk cId="2919158606" sldId="305"/>
            <ac:spMk id="5" creationId="{373FFE50-4475-4C4A-B0D4-8E57F54F97CE}"/>
          </ac:spMkLst>
        </pc:spChg>
      </pc:sldChg>
      <pc:sldChg chg="modSp">
        <pc:chgData name="Robert Roberge" userId="7d3ba1ecd22967b8" providerId="LiveId" clId="{797DF943-3F37-478D-A279-4F3F1C9155ED}" dt="2019-02-14T18:00:00.988" v="30" actId="20577"/>
        <pc:sldMkLst>
          <pc:docMk/>
          <pc:sldMk cId="1498538846" sldId="311"/>
        </pc:sldMkLst>
        <pc:spChg chg="mod">
          <ac:chgData name="Robert Roberge" userId="7d3ba1ecd22967b8" providerId="LiveId" clId="{797DF943-3F37-478D-A279-4F3F1C9155ED}" dt="2019-02-14T18:00:00.988" v="30" actId="20577"/>
          <ac:spMkLst>
            <pc:docMk/>
            <pc:sldMk cId="1498538846" sldId="311"/>
            <ac:spMk id="2" creationId="{52F75396-BAD7-403C-9292-0EB653C74E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that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195312" y="195360"/>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CNT1</a:t>
          </a:r>
        </a:p>
      </dsp:txBody>
      <dsp:txXfrm rot="-5400000">
        <a:off x="1" y="455776"/>
        <a:ext cx="911458" cy="390625"/>
      </dsp:txXfrm>
    </dsp:sp>
    <dsp:sp modelId="{43DCE3B8-FBF1-419B-B418-EBA6851574B3}">
      <dsp:nvSpPr>
        <dsp:cNvPr id="0" name=""/>
        <dsp:cNvSpPr/>
      </dsp:nvSpPr>
      <dsp:spPr>
        <a:xfrm rot="5400000">
          <a:off x="4147352" y="-3235845"/>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Independently Fixable</a:t>
          </a:r>
        </a:p>
        <a:p>
          <a:pPr marL="114300" lvl="1" indent="-114300" algn="l" defTabSz="533400">
            <a:lnSpc>
              <a:spcPct val="90000"/>
            </a:lnSpc>
            <a:spcBef>
              <a:spcPct val="0"/>
            </a:spcBef>
            <a:spcAft>
              <a:spcPct val="15000"/>
            </a:spcAft>
            <a:buChar char="•"/>
          </a:pPr>
          <a:r>
            <a:rPr lang="en-US" sz="1200" kern="1200" dirty="0"/>
            <a:t>Divide the bugs into independently fixable groups</a:t>
          </a:r>
        </a:p>
      </dsp:txBody>
      <dsp:txXfrm rot="-5400000">
        <a:off x="911459" y="41364"/>
        <a:ext cx="7276825" cy="763722"/>
      </dsp:txXfrm>
    </dsp:sp>
    <dsp:sp modelId="{32A550F3-97AF-4B24-B7CE-9297C63B6DDC}">
      <dsp:nvSpPr>
        <dsp:cNvPr id="0" name=""/>
        <dsp:cNvSpPr/>
      </dsp:nvSpPr>
      <dsp:spPr>
        <a:xfrm rot="5400000">
          <a:off x="-195312" y="1298656"/>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CNT2</a:t>
          </a:r>
        </a:p>
      </dsp:txBody>
      <dsp:txXfrm rot="-5400000">
        <a:off x="1" y="1559072"/>
        <a:ext cx="911458" cy="390625"/>
      </dsp:txXfrm>
    </dsp:sp>
    <dsp:sp modelId="{9C4A5456-E089-4B5B-A91B-AAFECBA8315B}">
      <dsp:nvSpPr>
        <dsp:cNvPr id="0" name=""/>
        <dsp:cNvSpPr/>
      </dsp:nvSpPr>
      <dsp:spPr>
        <a:xfrm rot="5400000">
          <a:off x="4147352" y="-2132549"/>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 the bugs result in a vulnerability?</a:t>
          </a:r>
        </a:p>
        <a:p>
          <a:pPr marL="114300" lvl="1" indent="-114300" algn="l" defTabSz="533400">
            <a:lnSpc>
              <a:spcPct val="90000"/>
            </a:lnSpc>
            <a:spcBef>
              <a:spcPct val="0"/>
            </a:spcBef>
            <a:spcAft>
              <a:spcPct val="15000"/>
            </a:spcAft>
            <a:buChar char="•"/>
          </a:pPr>
          <a:r>
            <a:rPr lang="en-US" sz="1200" kern="1200" dirty="0"/>
            <a:t>CNT2.1: Does the vendor acknowledge the vulnerability?</a:t>
          </a:r>
        </a:p>
        <a:p>
          <a:pPr marL="114300" lvl="1" indent="-114300" algn="l" defTabSz="533400">
            <a:lnSpc>
              <a:spcPct val="90000"/>
            </a:lnSpc>
            <a:spcBef>
              <a:spcPct val="0"/>
            </a:spcBef>
            <a:spcAft>
              <a:spcPct val="15000"/>
            </a:spcAft>
            <a:buChar char="•"/>
          </a:pPr>
          <a:r>
            <a:rPr lang="en-US" sz="1200" kern="1200" dirty="0"/>
            <a:t>CNT2.2A: Claim-based model</a:t>
          </a:r>
        </a:p>
        <a:p>
          <a:pPr marL="114300" lvl="1" indent="-114300" algn="l" defTabSz="533400">
            <a:lnSpc>
              <a:spcPct val="90000"/>
            </a:lnSpc>
            <a:spcBef>
              <a:spcPct val="0"/>
            </a:spcBef>
            <a:spcAft>
              <a:spcPct val="15000"/>
            </a:spcAft>
            <a:buChar char="•"/>
          </a:pPr>
          <a:r>
            <a:rPr lang="en-US" sz="1200" kern="1200" dirty="0"/>
            <a:t>CNT2.2B: Policy-based model</a:t>
          </a:r>
        </a:p>
      </dsp:txBody>
      <dsp:txXfrm rot="-5400000">
        <a:off x="911459" y="1144660"/>
        <a:ext cx="7276825" cy="763722"/>
      </dsp:txXfrm>
    </dsp:sp>
    <dsp:sp modelId="{85F2F205-B48A-4C85-A940-9380118674FB}">
      <dsp:nvSpPr>
        <dsp:cNvPr id="0" name=""/>
        <dsp:cNvSpPr/>
      </dsp:nvSpPr>
      <dsp:spPr>
        <a:xfrm rot="5400000">
          <a:off x="-195312" y="2401952"/>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CNT3</a:t>
          </a:r>
        </a:p>
      </dsp:txBody>
      <dsp:txXfrm rot="-5400000">
        <a:off x="1" y="2662368"/>
        <a:ext cx="911458" cy="390625"/>
      </dsp:txXfrm>
    </dsp:sp>
    <dsp:sp modelId="{6FF4AE95-CF2B-4B83-B356-E2E5EB09E003}">
      <dsp:nvSpPr>
        <dsp:cNvPr id="0" name=""/>
        <dsp:cNvSpPr/>
      </dsp:nvSpPr>
      <dsp:spPr>
        <a:xfrm rot="5400000">
          <a:off x="4147352" y="-1029253"/>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Merge vulnerabilities if they are the result of a shared codebase</a:t>
          </a:r>
        </a:p>
      </dsp:txBody>
      <dsp:txXfrm rot="-5400000">
        <a:off x="911459" y="2247956"/>
        <a:ext cx="7276825" cy="763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19885" y="12021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INC1</a:t>
          </a:r>
        </a:p>
      </dsp:txBody>
      <dsp:txXfrm rot="-5400000">
        <a:off x="2" y="280059"/>
        <a:ext cx="559467" cy="239772"/>
      </dsp:txXfrm>
    </dsp:sp>
    <dsp:sp modelId="{F7477202-B8F2-4C16-99AD-C018F1964124}">
      <dsp:nvSpPr>
        <dsp:cNvPr id="0" name=""/>
        <dsp:cNvSpPr/>
      </dsp:nvSpPr>
      <dsp:spPr>
        <a:xfrm rot="5400000">
          <a:off x="4134780" y="-357498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 Scope of Authority</a:t>
          </a:r>
        </a:p>
        <a:p>
          <a:pPr marL="114300" lvl="1" indent="-114300" algn="l" defTabSz="666750">
            <a:lnSpc>
              <a:spcPct val="90000"/>
            </a:lnSpc>
            <a:spcBef>
              <a:spcPct val="0"/>
            </a:spcBef>
            <a:spcAft>
              <a:spcPct val="15000"/>
            </a:spcAft>
            <a:buChar char="•"/>
          </a:pPr>
          <a:r>
            <a:rPr lang="en-US" sz="1500" kern="1200" dirty="0"/>
            <a:t>CVE IDs should be assigned by the CNA that is responsible for the product</a:t>
          </a:r>
        </a:p>
      </dsp:txBody>
      <dsp:txXfrm rot="-5400000">
        <a:off x="559467" y="25686"/>
        <a:ext cx="7644772" cy="468785"/>
      </dsp:txXfrm>
    </dsp:sp>
    <dsp:sp modelId="{4055F545-909F-4D45-9272-85D811112467}">
      <dsp:nvSpPr>
        <dsp:cNvPr id="0" name=""/>
        <dsp:cNvSpPr/>
      </dsp:nvSpPr>
      <dsp:spPr>
        <a:xfrm rot="5400000">
          <a:off x="-119885" y="79743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INC2</a:t>
          </a:r>
        </a:p>
      </dsp:txBody>
      <dsp:txXfrm rot="-5400000">
        <a:off x="2" y="957279"/>
        <a:ext cx="559467" cy="239772"/>
      </dsp:txXfrm>
    </dsp:sp>
    <dsp:sp modelId="{9CD0123B-753D-4749-A9BD-9A4310C14FBA}">
      <dsp:nvSpPr>
        <dsp:cNvPr id="0" name=""/>
        <dsp:cNvSpPr/>
      </dsp:nvSpPr>
      <dsp:spPr>
        <a:xfrm rot="5400000">
          <a:off x="4134780" y="-289776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Is the vulnerability public or will it be made public?</a:t>
          </a:r>
        </a:p>
      </dsp:txBody>
      <dsp:txXfrm rot="-5400000">
        <a:off x="559467" y="702906"/>
        <a:ext cx="7644772" cy="468785"/>
      </dsp:txXfrm>
    </dsp:sp>
    <dsp:sp modelId="{03C56319-74B6-4772-94E2-CCBD17A58176}">
      <dsp:nvSpPr>
        <dsp:cNvPr id="0" name=""/>
        <dsp:cNvSpPr/>
      </dsp:nvSpPr>
      <dsp:spPr>
        <a:xfrm rot="5400000">
          <a:off x="-119885" y="147465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INC3</a:t>
          </a:r>
        </a:p>
      </dsp:txBody>
      <dsp:txXfrm rot="-5400000">
        <a:off x="2" y="1634500"/>
        <a:ext cx="559467" cy="239772"/>
      </dsp:txXfrm>
    </dsp:sp>
    <dsp:sp modelId="{FCC44D9A-370B-4ACF-AF59-01ACD3586271}">
      <dsp:nvSpPr>
        <dsp:cNvPr id="0" name=""/>
        <dsp:cNvSpPr/>
      </dsp:nvSpPr>
      <dsp:spPr>
        <a:xfrm rot="5400000">
          <a:off x="4134780" y="-222054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Customer Controlled</a:t>
          </a:r>
        </a:p>
        <a:p>
          <a:pPr marL="114300" lvl="1" indent="-114300" algn="l" defTabSz="666750">
            <a:lnSpc>
              <a:spcPct val="90000"/>
            </a:lnSpc>
            <a:spcBef>
              <a:spcPct val="0"/>
            </a:spcBef>
            <a:spcAft>
              <a:spcPct val="15000"/>
            </a:spcAft>
            <a:buChar char="•"/>
          </a:pPr>
          <a:r>
            <a:rPr lang="en-US" sz="1500" kern="1200" dirty="0"/>
            <a:t>CVE IDs should only be assigned if the users of the product must take some action</a:t>
          </a:r>
        </a:p>
      </dsp:txBody>
      <dsp:txXfrm rot="-5400000">
        <a:off x="559467" y="1380126"/>
        <a:ext cx="7644772" cy="468785"/>
      </dsp:txXfrm>
    </dsp:sp>
    <dsp:sp modelId="{D0377552-D94E-4A88-857D-38DBBFE47EC4}">
      <dsp:nvSpPr>
        <dsp:cNvPr id="0" name=""/>
        <dsp:cNvSpPr/>
      </dsp:nvSpPr>
      <dsp:spPr>
        <a:xfrm rot="5400000">
          <a:off x="-119885" y="215187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INC4</a:t>
          </a:r>
        </a:p>
      </dsp:txBody>
      <dsp:txXfrm rot="-5400000">
        <a:off x="2" y="2311720"/>
        <a:ext cx="559467" cy="239772"/>
      </dsp:txXfrm>
    </dsp:sp>
    <dsp:sp modelId="{86B30D86-E904-408B-9F1B-88A08EB29B86}">
      <dsp:nvSpPr>
        <dsp:cNvPr id="0" name=""/>
        <dsp:cNvSpPr/>
      </dsp:nvSpPr>
      <dsp:spPr>
        <a:xfrm rot="5400000">
          <a:off x="4134780" y="-154332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Publicly Available and Licensable</a:t>
          </a:r>
        </a:p>
        <a:p>
          <a:pPr marL="114300" lvl="1" indent="-114300" algn="l" defTabSz="666750">
            <a:lnSpc>
              <a:spcPct val="90000"/>
            </a:lnSpc>
            <a:spcBef>
              <a:spcPct val="0"/>
            </a:spcBef>
            <a:spcAft>
              <a:spcPct val="15000"/>
            </a:spcAft>
            <a:buChar char="•"/>
          </a:pPr>
          <a:r>
            <a:rPr lang="en-US" sz="1500" kern="1200" dirty="0"/>
            <a:t>CVE IDs should be assigned to products meant for public distribution</a:t>
          </a:r>
        </a:p>
      </dsp:txBody>
      <dsp:txXfrm rot="-5400000">
        <a:off x="559467" y="2057347"/>
        <a:ext cx="7644772" cy="468785"/>
      </dsp:txXfrm>
    </dsp:sp>
    <dsp:sp modelId="{41D33F43-BF9B-4B7C-9715-D882DC349FD3}">
      <dsp:nvSpPr>
        <dsp:cNvPr id="0" name=""/>
        <dsp:cNvSpPr/>
      </dsp:nvSpPr>
      <dsp:spPr>
        <a:xfrm rot="5400000">
          <a:off x="-119885" y="2829093"/>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INC5</a:t>
          </a:r>
        </a:p>
      </dsp:txBody>
      <dsp:txXfrm rot="-5400000">
        <a:off x="2" y="2988941"/>
        <a:ext cx="559467" cy="239772"/>
      </dsp:txXfrm>
    </dsp:sp>
    <dsp:sp modelId="{45920723-3CE4-4815-A744-A555ED47D6B0}">
      <dsp:nvSpPr>
        <dsp:cNvPr id="0" name=""/>
        <dsp:cNvSpPr/>
      </dsp:nvSpPr>
      <dsp:spPr>
        <a:xfrm rot="5400000">
          <a:off x="4134780" y="-86610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Duplicates</a:t>
          </a:r>
        </a:p>
        <a:p>
          <a:pPr marL="114300" lvl="1" indent="-114300" algn="l" defTabSz="666750">
            <a:lnSpc>
              <a:spcPct val="90000"/>
            </a:lnSpc>
            <a:spcBef>
              <a:spcPct val="0"/>
            </a:spcBef>
            <a:spcAft>
              <a:spcPct val="15000"/>
            </a:spcAft>
            <a:buChar char="•"/>
          </a:pPr>
          <a:r>
            <a:rPr lang="en-US" sz="1500" kern="1200" dirty="0"/>
            <a:t>Check the official CVE List to make duplicates are not assigned</a:t>
          </a:r>
        </a:p>
      </dsp:txBody>
      <dsp:txXfrm rot="-5400000">
        <a:off x="559467" y="2734567"/>
        <a:ext cx="7644772" cy="4687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97181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339550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28</a:t>
            </a:fld>
            <a:endParaRPr lang="en-US"/>
          </a:p>
        </p:txBody>
      </p:sp>
    </p:spTree>
    <p:extLst>
      <p:ext uri="{BB962C8B-B14F-4D97-AF65-F5344CB8AC3E}">
        <p14:creationId xmlns:p14="http://schemas.microsoft.com/office/powerpoint/2010/main" val="282879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79880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6568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384818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409001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347605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216415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81258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7</a:t>
            </a:fld>
            <a:endParaRPr lang="en-US"/>
          </a:p>
        </p:txBody>
      </p:sp>
    </p:spTree>
    <p:extLst>
      <p:ext uri="{BB962C8B-B14F-4D97-AF65-F5344CB8AC3E}">
        <p14:creationId xmlns:p14="http://schemas.microsoft.com/office/powerpoint/2010/main" val="375340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6869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1945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26869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366401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1906371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ational-cybersecurity-and-communications-integration-center" TargetMode="External"/><Relationship Id="rId7" Type="http://schemas.openxmlformats.org/officeDocument/2006/relationships/image" Target="../media/image1.png"/><Relationship Id="rId2" Type="http://schemas.openxmlformats.org/officeDocument/2006/relationships/hyperlink" Target="https://www.dhs.gov/network-security-deployment" TargetMode="External"/><Relationship Id="rId1" Type="http://schemas.openxmlformats.org/officeDocument/2006/relationships/slideMaster" Target="../slideMasters/slideMaster1.xml"/><Relationship Id="rId6" Type="http://schemas.openxmlformats.org/officeDocument/2006/relationships/hyperlink" Target="https://www.mitre.org/" TargetMode="External"/><Relationship Id="rId5" Type="http://schemas.openxmlformats.org/officeDocument/2006/relationships/hyperlink" Target="https://www.dhs.gov/"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2489982" y="6373651"/>
            <a:ext cx="6458551"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2"/>
              </a:rPr>
              <a:t>NSD</a:t>
            </a:r>
            <a:r>
              <a:rPr lang="en-US" sz="900" dirty="0"/>
              <a:t>, </a:t>
            </a:r>
            <a:r>
              <a:rPr lang="en-US" sz="900" dirty="0">
                <a:hlinkClick r:id="rId3"/>
              </a:rPr>
              <a:t>NCCIC</a:t>
            </a:r>
            <a:r>
              <a:rPr lang="en-US" sz="900" dirty="0"/>
              <a:t> in </a:t>
            </a:r>
            <a:r>
              <a:rPr lang="en-US" sz="900" dirty="0">
                <a:hlinkClick r:id="rId4"/>
              </a:rPr>
              <a:t>CISA</a:t>
            </a:r>
            <a:r>
              <a:rPr lang="en-US" sz="900" dirty="0"/>
              <a:t>’s Cybersecurity Division at the </a:t>
            </a:r>
            <a:r>
              <a:rPr lang="en-US" sz="900" dirty="0">
                <a:hlinkClick r:id="rId5"/>
              </a:rPr>
              <a:t>U.S. Department of Homeland Security</a:t>
            </a:r>
            <a:r>
              <a:rPr lang="en-US" sz="900" dirty="0"/>
              <a:t>. Copyright © 1999–2019, </a:t>
            </a:r>
            <a:r>
              <a:rPr lang="en-US" sz="900" dirty="0">
                <a:hlinkClick r:id="rId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pic>
        <p:nvPicPr>
          <p:cNvPr id="4" name="Picture 3">
            <a:extLst>
              <a:ext uri="{FF2B5EF4-FFF2-40B4-BE49-F238E27FC236}">
                <a16:creationId xmlns:a16="http://schemas.microsoft.com/office/drawing/2014/main" id="{B83A538A-0A4F-474D-A153-4771DDC014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19641" y="6223338"/>
            <a:ext cx="1177735" cy="634662"/>
          </a:xfrm>
          <a:prstGeom prst="rect">
            <a:avLst/>
          </a:prstGeom>
        </p:spPr>
      </p:pic>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31" name="Picture 30">
            <a:extLst>
              <a:ext uri="{FF2B5EF4-FFF2-40B4-BE49-F238E27FC236}">
                <a16:creationId xmlns:a16="http://schemas.microsoft.com/office/drawing/2014/main" id="{48387F49-D030-4D2B-A19A-1DCF2844A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187" y="6223338"/>
            <a:ext cx="1177735" cy="634662"/>
          </a:xfrm>
          <a:prstGeom prst="rect">
            <a:avLst/>
          </a:prstGeom>
        </p:spPr>
      </p:pic>
      <p:sp>
        <p:nvSpPr>
          <p:cNvPr id="33" name="Text Box 34">
            <a:extLst>
              <a:ext uri="{FF2B5EF4-FFF2-40B4-BE49-F238E27FC236}">
                <a16:creationId xmlns:a16="http://schemas.microsoft.com/office/drawing/2014/main" id="{70E06506-D043-4210-A148-911077E9C645}"/>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029145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2FB29639-01C0-4783-93E0-90E58975C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988" y="6220396"/>
            <a:ext cx="1177735" cy="634662"/>
          </a:xfrm>
          <a:prstGeom prst="rect">
            <a:avLst/>
          </a:prstGeom>
        </p:spPr>
      </p:pic>
      <p:sp>
        <p:nvSpPr>
          <p:cNvPr id="23" name="Text Box 34">
            <a:extLst>
              <a:ext uri="{FF2B5EF4-FFF2-40B4-BE49-F238E27FC236}">
                <a16:creationId xmlns:a16="http://schemas.microsoft.com/office/drawing/2014/main" id="{2B700D7C-8C51-4185-B813-44293B63729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167886" y="5991282"/>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C89F2C80-89C3-4D7A-A876-86B151F5E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53" y="6223338"/>
            <a:ext cx="1177735" cy="634662"/>
          </a:xfrm>
          <a:prstGeom prst="rect">
            <a:avLst/>
          </a:prstGeom>
        </p:spPr>
      </p:pic>
      <p:sp>
        <p:nvSpPr>
          <p:cNvPr id="18" name="Text Box 34">
            <a:extLst>
              <a:ext uri="{FF2B5EF4-FFF2-40B4-BE49-F238E27FC236}">
                <a16:creationId xmlns:a16="http://schemas.microsoft.com/office/drawing/2014/main" id="{AFB98B45-15AE-403D-87A5-6E1C8706F1D2}"/>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D912A7A2-4406-4C88-A019-E68A240FC19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7166689B-28B1-4103-BA39-B1E60C7DAD3A}"/>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cve.mitre.org/cve/"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CVE Team</a:t>
            </a:r>
          </a:p>
        </p:txBody>
      </p:sp>
      <p:sp>
        <p:nvSpPr>
          <p:cNvPr id="2" name="Title 1"/>
          <p:cNvSpPr>
            <a:spLocks noGrp="1"/>
          </p:cNvSpPr>
          <p:nvPr>
            <p:ph type="ctrTitle" sz="quarter"/>
          </p:nvPr>
        </p:nvSpPr>
        <p:spPr>
          <a:xfrm>
            <a:off x="757145" y="368932"/>
            <a:ext cx="7803045" cy="1981200"/>
          </a:xfrm>
        </p:spPr>
        <p:txBody>
          <a:bodyPr/>
          <a:lstStyle/>
          <a:p>
            <a:r>
              <a:rPr lang="en-US" dirty="0"/>
              <a:t>CNA Rules 2.0: Counting Rules </a:t>
            </a:r>
          </a:p>
        </p:txBody>
      </p:sp>
    </p:spTree>
    <p:extLst>
      <p:ext uri="{BB962C8B-B14F-4D97-AF65-F5344CB8AC3E}">
        <p14:creationId xmlns:p14="http://schemas.microsoft.com/office/powerpoint/2010/main" val="297708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Tree>
    <p:extLst>
      <p:ext uri="{BB962C8B-B14F-4D97-AF65-F5344CB8AC3E}">
        <p14:creationId xmlns:p14="http://schemas.microsoft.com/office/powerpoint/2010/main" val="72207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D5CF688-F879-425E-83BF-8F39228E852F}"/>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F213C83E-C57C-40FE-A3DE-DA99C97984A1}"/>
              </a:ext>
            </a:extLst>
          </p:cNvPr>
          <p:cNvSpPr>
            <a:spLocks noGrp="1"/>
          </p:cNvSpPr>
          <p:nvPr>
            <p:ph type="ctrTitle" sz="quarter"/>
          </p:nvPr>
        </p:nvSpPr>
        <p:spPr/>
        <p:txBody>
          <a:bodyPr/>
          <a:lstStyle/>
          <a:p>
            <a:r>
              <a:rPr lang="en-US" dirty="0"/>
              <a:t>Counting Rules</a:t>
            </a:r>
          </a:p>
        </p:txBody>
      </p:sp>
      <p:sp>
        <p:nvSpPr>
          <p:cNvPr id="4" name="Slide Number Placeholder 3">
            <a:extLst>
              <a:ext uri="{FF2B5EF4-FFF2-40B4-BE49-F238E27FC236}">
                <a16:creationId xmlns:a16="http://schemas.microsoft.com/office/drawing/2014/main" id="{7D683B4F-91A7-4694-A14D-BAA5DFE5404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3695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Tree>
    <p:extLst>
      <p:ext uri="{BB962C8B-B14F-4D97-AF65-F5344CB8AC3E}">
        <p14:creationId xmlns:p14="http://schemas.microsoft.com/office/powerpoint/2010/main" val="116659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50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206343" cy="868362"/>
          </a:xfrm>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8909663"/>
              </p:ext>
            </p:extLst>
          </p:nvPr>
        </p:nvGraphicFramePr>
        <p:xfrm>
          <a:off x="609600" y="1337307"/>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    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Independently Fixable: For each reported bug, determine if it can be fixed independently of the other bugs (i.e., a code fix can be created to fix only the bug in question).</a:t>
                      </a:r>
                    </a:p>
                    <a:p>
                      <a:pPr marL="58738" marR="0" indent="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4041648" y="2566032"/>
            <a:ext cx="4797552" cy="2954661"/>
          </a:xfrm>
        </p:spPr>
        <p:txBody>
          <a:bodyPr>
            <a:normAutofit fontScale="70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609602" y="2809182"/>
            <a:ext cx="3256503" cy="2072435"/>
          </a:xfrm>
          <a:prstGeom prst="rect">
            <a:avLst/>
          </a:prstGeom>
        </p:spPr>
      </p:pic>
    </p:spTree>
    <p:extLst>
      <p:ext uri="{BB962C8B-B14F-4D97-AF65-F5344CB8AC3E}">
        <p14:creationId xmlns:p14="http://schemas.microsoft.com/office/powerpoint/2010/main" val="130370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653143" y="2095500"/>
            <a:ext cx="4038600" cy="2870673"/>
          </a:xfrm>
          <a:prstGeom prst="rect">
            <a:avLst/>
          </a:prstGeom>
        </p:spPr>
      </p:pic>
      <p:sp>
        <p:nvSpPr>
          <p:cNvPr id="9" name="Content Placeholder 8"/>
          <p:cNvSpPr>
            <a:spLocks noGrp="1"/>
          </p:cNvSpPr>
          <p:nvPr>
            <p:ph sz="half" idx="2"/>
          </p:nvPr>
        </p:nvSpPr>
        <p:spPr>
          <a:xfrm>
            <a:off x="582386" y="1677613"/>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4811486" y="1790700"/>
            <a:ext cx="4142014" cy="4247243"/>
          </a:xfrm>
          <a:prstGeom prst="rect">
            <a:avLst/>
          </a:prstGeom>
        </p:spPr>
        <p:txBody>
          <a:bodyPr vert="horz" lIns="68580" tIns="34290" rIns="68580" bIns="3429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Program Root CNA uses this model</a:t>
            </a:r>
          </a:p>
          <a:p>
            <a:pPr lvl="1"/>
            <a:r>
              <a:rPr lang="en-US" sz="1500" dirty="0"/>
              <a:t>Policy-based: Separate into groups of independently fixable policy violations</a:t>
            </a:r>
          </a:p>
          <a:p>
            <a:endParaRPr lang="en-US" sz="1500" dirty="0"/>
          </a:p>
          <a:p>
            <a:endParaRPr lang="en-US" sz="1500" dirty="0"/>
          </a:p>
        </p:txBody>
      </p:sp>
      <p:cxnSp>
        <p:nvCxnSpPr>
          <p:cNvPr id="4" name="Straight Connector 3">
            <a:extLst>
              <a:ext uri="{FF2B5EF4-FFF2-40B4-BE49-F238E27FC236}">
                <a16:creationId xmlns:a16="http://schemas.microsoft.com/office/drawing/2014/main" id="{26BE63D8-6932-41B9-9F98-BBDC177C5D57}"/>
              </a:ext>
            </a:extLst>
          </p:cNvPr>
          <p:cNvCxnSpPr>
            <a:cxnSpLocks/>
          </p:cNvCxnSpPr>
          <p:nvPr/>
        </p:nvCxnSpPr>
        <p:spPr>
          <a:xfrm>
            <a:off x="653143" y="2162629"/>
            <a:ext cx="0" cy="26270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60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61290" cy="868362"/>
          </a:xfrm>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i.e.,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Tree>
    <p:extLst>
      <p:ext uri="{BB962C8B-B14F-4D97-AF65-F5344CB8AC3E}">
        <p14:creationId xmlns:p14="http://schemas.microsoft.com/office/powerpoint/2010/main" val="177801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Tree>
    <p:extLst>
      <p:ext uri="{BB962C8B-B14F-4D97-AF65-F5344CB8AC3E}">
        <p14:creationId xmlns:p14="http://schemas.microsoft.com/office/powerpoint/2010/main" val="263664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dirty="0"/>
              <a:t>CNT1 Example 1 (continued)</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showing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sp>
        <p:nvSpPr>
          <p:cNvPr id="4" name="Slide Number Placeholder 3">
            <a:extLst>
              <a:ext uri="{FF2B5EF4-FFF2-40B4-BE49-F238E27FC236}">
                <a16:creationId xmlns:a16="http://schemas.microsoft.com/office/drawing/2014/main" id="{D9AABF49-A183-4287-8524-6337118040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grpSp>
        <p:nvGrpSpPr>
          <p:cNvPr id="5" name="Group 4">
            <a:extLst>
              <a:ext uri="{FF2B5EF4-FFF2-40B4-BE49-F238E27FC236}">
                <a16:creationId xmlns:a16="http://schemas.microsoft.com/office/drawing/2014/main" id="{47472A8E-C15F-4519-A911-ABB97BB04D3E}"/>
              </a:ext>
            </a:extLst>
          </p:cNvPr>
          <p:cNvGrpSpPr/>
          <p:nvPr/>
        </p:nvGrpSpPr>
        <p:grpSpPr>
          <a:xfrm>
            <a:off x="6379466" y="2476886"/>
            <a:ext cx="2254143" cy="3551105"/>
            <a:chOff x="7574451" y="1609748"/>
            <a:chExt cx="3005524" cy="4734806"/>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8321426" y="160974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3807323" y="3847106"/>
            <a:ext cx="2044148" cy="1127363"/>
            <a:chOff x="1247409" y="1683993"/>
            <a:chExt cx="2725528" cy="1503149"/>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934560" y="1683993"/>
              <a:ext cx="1351224"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1003843" y="3708606"/>
            <a:ext cx="2044149" cy="1289524"/>
            <a:chOff x="4166452" y="1678558"/>
            <a:chExt cx="2725532" cy="1719367"/>
          </a:xfrm>
        </p:grpSpPr>
        <p:sp>
          <p:nvSpPr>
            <p:cNvPr id="12" name="TextBox 11">
              <a:extLst>
                <a:ext uri="{FF2B5EF4-FFF2-40B4-BE49-F238E27FC236}">
                  <a16:creationId xmlns:a16="http://schemas.microsoft.com/office/drawing/2014/main" id="{EACDEE81-4E1E-4FCB-8FB1-1BE5D94073C5}"/>
                </a:ext>
              </a:extLst>
            </p:cNvPr>
            <p:cNvSpPr txBox="1"/>
            <p:nvPr/>
          </p:nvSpPr>
          <p:spPr>
            <a:xfrm>
              <a:off x="4853604" y="167855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Tree>
    <p:extLst>
      <p:ext uri="{BB962C8B-B14F-4D97-AF65-F5344CB8AC3E}">
        <p14:creationId xmlns:p14="http://schemas.microsoft.com/office/powerpoint/2010/main" val="217074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r>
              <a:rPr lang="en-US" dirty="0"/>
              <a:t>CNT1: Example 1 (concluded)</a:t>
            </a:r>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77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F7510B6-ED02-4080-A3E3-4CD9857E8C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985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11104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Tree>
    <p:extLst>
      <p:ext uri="{BB962C8B-B14F-4D97-AF65-F5344CB8AC3E}">
        <p14:creationId xmlns:p14="http://schemas.microsoft.com/office/powerpoint/2010/main" val="197133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4295970" y="2377698"/>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3050625" y="2326498"/>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7236813" y="2437230"/>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563180" y="2243153"/>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819979" y="2700353"/>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5140509" y="266344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820482" y="268963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340923"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559482"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6112057" y="186096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7468729"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3105729" y="3614756"/>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3530921" y="3214676"/>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dirty="0"/>
              <a:t>height = -65534; width = -65534</a:t>
            </a:r>
          </a:p>
        </p:txBody>
      </p:sp>
      <p:sp>
        <p:nvSpPr>
          <p:cNvPr id="22" name="Text Box 21"/>
          <p:cNvSpPr txBox="1">
            <a:spLocks noChangeArrowheads="1"/>
          </p:cNvSpPr>
          <p:nvPr/>
        </p:nvSpPr>
        <p:spPr bwMode="auto">
          <a:xfrm>
            <a:off x="1302977" y="3900503"/>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1619829" y="2158619"/>
            <a:ext cx="1200150" cy="1338828"/>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2077029" y="187286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3874875" y="267177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Tree>
    <p:extLst>
      <p:ext uri="{BB962C8B-B14F-4D97-AF65-F5344CB8AC3E}">
        <p14:creationId xmlns:p14="http://schemas.microsoft.com/office/powerpoint/2010/main" val="101907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21" y="619077"/>
            <a:ext cx="8229600" cy="651272"/>
          </a:xfrm>
        </p:spPr>
        <p:txBody>
          <a:bodyPr/>
          <a:lstStyle/>
          <a:p>
            <a:r>
              <a:rPr lang="en-US" dirty="0"/>
              <a:t>Chains: Possible Fixes</a:t>
            </a:r>
          </a:p>
        </p:txBody>
      </p:sp>
      <p:sp>
        <p:nvSpPr>
          <p:cNvPr id="3" name="Content Placeholder 2"/>
          <p:cNvSpPr>
            <a:spLocks noGrp="1"/>
          </p:cNvSpPr>
          <p:nvPr>
            <p:ph idx="1"/>
          </p:nvPr>
        </p:nvSpPr>
        <p:spPr>
          <a:xfrm>
            <a:off x="698768" y="3048480"/>
            <a:ext cx="8229600" cy="2347225"/>
          </a:xfrm>
        </p:spPr>
        <p:txBody>
          <a:bodyPr>
            <a:normAutofit fontScale="70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grpSp>
        <p:nvGrpSpPr>
          <p:cNvPr id="27" name="Group 26">
            <a:extLst>
              <a:ext uri="{FF2B5EF4-FFF2-40B4-BE49-F238E27FC236}">
                <a16:creationId xmlns:a16="http://schemas.microsoft.com/office/drawing/2014/main" id="{3F1BFFAB-CA13-4FAD-A7BE-6FE44DE85FC5}"/>
              </a:ext>
            </a:extLst>
          </p:cNvPr>
          <p:cNvGrpSpPr/>
          <p:nvPr/>
        </p:nvGrpSpPr>
        <p:grpSpPr>
          <a:xfrm>
            <a:off x="783463" y="1759629"/>
            <a:ext cx="6810143" cy="2225798"/>
            <a:chOff x="783463" y="1759629"/>
            <a:chExt cx="6810143" cy="2225798"/>
          </a:xfrm>
        </p:grpSpPr>
        <p:sp>
          <p:nvSpPr>
            <p:cNvPr id="4" name="Text Box 3"/>
            <p:cNvSpPr txBox="1">
              <a:spLocks noChangeArrowheads="1"/>
            </p:cNvSpPr>
            <p:nvPr/>
          </p:nvSpPr>
          <p:spPr bwMode="auto">
            <a:xfrm>
              <a:off x="3788585"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cxnSp>
          <p:nvCxnSpPr>
            <p:cNvPr id="19" name="Connector: Elbow 18"/>
            <p:cNvCxnSpPr>
              <a:cxnSpLocks/>
              <a:stCxn id="5" idx="0"/>
              <a:endCxn id="28" idx="1"/>
            </p:cNvCxnSpPr>
            <p:nvPr/>
          </p:nvCxnSpPr>
          <p:spPr>
            <a:xfrm rot="16200000" flipH="1" flipV="1">
              <a:off x="1415964" y="1603538"/>
              <a:ext cx="923743"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543242" y="2236037"/>
              <a:ext cx="857928" cy="715580"/>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26061"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55798" y="2187827"/>
              <a:ext cx="1266825" cy="715580"/>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12595" y="2609891"/>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33126" y="257298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13098" y="259917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2" name="Text Box 11"/>
            <p:cNvSpPr txBox="1">
              <a:spLocks noChangeArrowheads="1"/>
            </p:cNvSpPr>
            <p:nvPr/>
          </p:nvSpPr>
          <p:spPr bwMode="auto">
            <a:xfrm>
              <a:off x="4052099" y="177399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961344" y="175962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888608" y="2068160"/>
              <a:ext cx="1423988" cy="923329"/>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7" name="Line 24"/>
            <p:cNvSpPr>
              <a:spLocks noChangeShapeType="1"/>
            </p:cNvSpPr>
            <p:nvPr/>
          </p:nvSpPr>
          <p:spPr bwMode="auto">
            <a:xfrm>
              <a:off x="3367493" y="258131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486400" y="1767797"/>
              <a:ext cx="386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28" name="Rectangle 27"/>
            <p:cNvSpPr/>
            <p:nvPr/>
          </p:nvSpPr>
          <p:spPr>
            <a:xfrm>
              <a:off x="783467" y="3072452"/>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Rectangle 34"/>
            <p:cNvSpPr/>
            <p:nvPr/>
          </p:nvSpPr>
          <p:spPr>
            <a:xfrm>
              <a:off x="783463" y="3810771"/>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Text Box 10"/>
            <p:cNvSpPr txBox="1">
              <a:spLocks noChangeArrowheads="1"/>
            </p:cNvSpPr>
            <p:nvPr/>
          </p:nvSpPr>
          <p:spPr bwMode="auto">
            <a:xfrm>
              <a:off x="2963505" y="1767797"/>
              <a:ext cx="324128" cy="29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A</a:t>
              </a:r>
            </a:p>
          </p:txBody>
        </p:sp>
        <p:sp>
          <p:nvSpPr>
            <p:cNvPr id="16" name="Text Box 23"/>
            <p:cNvSpPr txBox="1">
              <a:spLocks noChangeArrowheads="1"/>
            </p:cNvSpPr>
            <p:nvPr/>
          </p:nvSpPr>
          <p:spPr bwMode="auto">
            <a:xfrm>
              <a:off x="1485844" y="175962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cxnSp>
          <p:nvCxnSpPr>
            <p:cNvPr id="34" name="Connector: Elbow 33"/>
            <p:cNvCxnSpPr>
              <a:cxnSpLocks/>
              <a:stCxn id="9" idx="0"/>
              <a:endCxn id="35" idx="1"/>
            </p:cNvCxnSpPr>
            <p:nvPr/>
          </p:nvCxnSpPr>
          <p:spPr>
            <a:xfrm rot="5400000">
              <a:off x="2045741" y="1310716"/>
              <a:ext cx="1325113" cy="3849658"/>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375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274"/>
            <a:ext cx="6996545" cy="868362"/>
          </a:xfrm>
        </p:spPr>
        <p:txBody>
          <a:bodyPr/>
          <a:lstStyle/>
          <a:p>
            <a:r>
              <a:rPr lang="en-US" dirty="0"/>
              <a:t>CNT2: Is It a Vulnerability?</a:t>
            </a:r>
          </a:p>
        </p:txBody>
      </p:sp>
      <p:sp>
        <p:nvSpPr>
          <p:cNvPr id="3" name="Content Placeholder 2"/>
          <p:cNvSpPr>
            <a:spLocks noGrp="1"/>
          </p:cNvSpPr>
          <p:nvPr>
            <p:ph idx="1"/>
          </p:nvPr>
        </p:nvSpPr>
        <p:spPr/>
        <p:txBody>
          <a:bodyPr>
            <a:normAutofit lnSpcReduction="10000"/>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Tree>
    <p:extLst>
      <p:ext uri="{BB962C8B-B14F-4D97-AF65-F5344CB8AC3E}">
        <p14:creationId xmlns:p14="http://schemas.microsoft.com/office/powerpoint/2010/main" val="239940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936"/>
            <a:ext cx="70788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82982241"/>
              </p:ext>
            </p:extLst>
          </p:nvPr>
        </p:nvGraphicFramePr>
        <p:xfrm>
          <a:off x="609601" y="1389837"/>
          <a:ext cx="8167352" cy="868362"/>
        </p:xfrm>
        <a:graphic>
          <a:graphicData uri="http://schemas.openxmlformats.org/drawingml/2006/table">
            <a:tbl>
              <a:tblPr firstRow="1" firstCol="1" bandRow="1">
                <a:tableStyleId>{616DA210-FB5B-4158-B5E0-FEB733F419BA}</a:tableStyleId>
              </a:tblPr>
              <a:tblGrid>
                <a:gridCol w="609990">
                  <a:extLst>
                    <a:ext uri="{9D8B030D-6E8A-4147-A177-3AD203B41FA5}">
                      <a16:colId xmlns:a16="http://schemas.microsoft.com/office/drawing/2014/main" val="944892769"/>
                    </a:ext>
                  </a:extLst>
                </a:gridCol>
                <a:gridCol w="7557362">
                  <a:extLst>
                    <a:ext uri="{9D8B030D-6E8A-4147-A177-3AD203B41FA5}">
                      <a16:colId xmlns:a16="http://schemas.microsoft.com/office/drawing/2014/main" val="3622635339"/>
                    </a:ext>
                  </a:extLst>
                </a:gridCol>
              </a:tblGrid>
              <a:tr h="868362">
                <a:tc>
                  <a:txBody>
                    <a:bodyPr/>
                    <a:lstStyle/>
                    <a:p>
                      <a:pPr marL="0" marR="0">
                        <a:spcBef>
                          <a:spcPts val="0"/>
                        </a:spcBef>
                        <a:spcAft>
                          <a:spcPts val="0"/>
                        </a:spcAft>
                      </a:pPr>
                      <a:r>
                        <a:rPr lang="en-US" sz="900" dirty="0">
                          <a:effectLst/>
                        </a:rPr>
                        <a:t>   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Vendor acknowledgment: Does the affected vendor acknowledge the bug as a vulnerability and does it also acknowledge a negative impact on security? </a:t>
                      </a:r>
                    </a:p>
                    <a:p>
                      <a:pPr marL="58738" marR="0" indent="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3968496" y="2600937"/>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609603" y="2600935"/>
            <a:ext cx="3184187" cy="2867228"/>
          </a:xfrm>
          <a:prstGeom prst="rect">
            <a:avLst/>
          </a:prstGeom>
        </p:spPr>
      </p:pic>
    </p:spTree>
    <p:extLst>
      <p:ext uri="{BB962C8B-B14F-4D97-AF65-F5344CB8AC3E}">
        <p14:creationId xmlns:p14="http://schemas.microsoft.com/office/powerpoint/2010/main" val="232852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86274"/>
            <a:ext cx="6996545" cy="868362"/>
          </a:xfrm>
        </p:spPr>
        <p:txBody>
          <a:bodyPr/>
          <a:lstStyle/>
          <a:p>
            <a:r>
              <a:rPr lang="en-US" dirty="0"/>
              <a:t>CNT2.1: Process</a:t>
            </a:r>
          </a:p>
        </p:txBody>
      </p:sp>
      <p:sp>
        <p:nvSpPr>
          <p:cNvPr id="6" name="Content Placeholder 5"/>
          <p:cNvSpPr>
            <a:spLocks noGrp="1"/>
          </p:cNvSpPr>
          <p:nvPr>
            <p:ph idx="1"/>
          </p:nvPr>
        </p:nvSpPr>
        <p:spPr/>
        <p:txBody>
          <a:bodyPr>
            <a:normAutofit fontScale="92500" lnSpcReduction="10000"/>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Tree>
    <p:extLst>
      <p:ext uri="{BB962C8B-B14F-4D97-AF65-F5344CB8AC3E}">
        <p14:creationId xmlns:p14="http://schemas.microsoft.com/office/powerpoint/2010/main" val="33400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1787"/>
            <a:ext cx="6996545" cy="868362"/>
          </a:xfrm>
        </p:spPr>
        <p:txBody>
          <a:bodyPr>
            <a:normAutofit/>
          </a:bodyPr>
          <a:lstStyle/>
          <a:p>
            <a:r>
              <a:rPr lang="en-US" dirty="0"/>
              <a:t>CNT2.2: Vulnerability Models</a:t>
            </a:r>
          </a:p>
        </p:txBody>
      </p:sp>
      <p:sp>
        <p:nvSpPr>
          <p:cNvPr id="5" name="Content Placeholder 4"/>
          <p:cNvSpPr>
            <a:spLocks noGrp="1"/>
          </p:cNvSpPr>
          <p:nvPr>
            <p:ph idx="1"/>
          </p:nvPr>
        </p:nvSpPr>
        <p:spPr>
          <a:xfrm>
            <a:off x="609600" y="2228850"/>
            <a:ext cx="8229600" cy="3223027"/>
          </a:xfrm>
        </p:spPr>
        <p:txBody>
          <a:bodyPr>
            <a:normAutofit fontScale="925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results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ext uri="{D42A27DB-BD31-4B8C-83A1-F6EECF244321}">
                <p14:modId xmlns:p14="http://schemas.microsoft.com/office/powerpoint/2010/main" val="3032173760"/>
              </p:ext>
            </p:extLst>
          </p:nvPr>
        </p:nvGraphicFramePr>
        <p:xfrm>
          <a:off x="609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481560850"/>
              </p:ext>
            </p:extLst>
          </p:nvPr>
        </p:nvGraphicFramePr>
        <p:xfrm>
          <a:off x="4647795" y="1372314"/>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dirty="0">
                          <a:effectLst/>
                        </a:rPr>
                        <a:t>CNT2.2A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186090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29842" y="2192594"/>
            <a:ext cx="3868340" cy="3146397"/>
          </a:xfrm>
        </p:spPr>
        <p:txBody>
          <a:bodyPr>
            <a:normAutofit fontScale="92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Program Root CNA used this decision for the old rules</a:t>
            </a:r>
          </a:p>
          <a:p>
            <a:endParaRPr lang="en-US" dirty="0"/>
          </a:p>
        </p:txBody>
      </p:sp>
      <p:sp>
        <p:nvSpPr>
          <p:cNvPr id="6" name="Content Placeholder 5"/>
          <p:cNvSpPr>
            <a:spLocks noGrp="1"/>
          </p:cNvSpPr>
          <p:nvPr>
            <p:ph sz="quarter" idx="4"/>
          </p:nvPr>
        </p:nvSpPr>
        <p:spPr>
          <a:xfrm>
            <a:off x="4629152" y="2192594"/>
            <a:ext cx="4191405" cy="3146397"/>
          </a:xfrm>
        </p:spPr>
        <p:txBody>
          <a:bodyPr>
            <a:normAutofit fontScale="92500" lnSpcReduction="200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identification of negative impact</a:t>
            </a:r>
          </a:p>
          <a:p>
            <a:r>
              <a:rPr lang="en-US" dirty="0"/>
              <a:t>Program Root CNA is using this decision for the new rules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30520621"/>
              </p:ext>
            </p:extLst>
          </p:nvPr>
        </p:nvGraphicFramePr>
        <p:xfrm>
          <a:off x="631058" y="145802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470206593"/>
              </p:ext>
            </p:extLst>
          </p:nvPr>
        </p:nvGraphicFramePr>
        <p:xfrm>
          <a:off x="4629151" y="1450499"/>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9" name="Title 1">
            <a:extLst>
              <a:ext uri="{FF2B5EF4-FFF2-40B4-BE49-F238E27FC236}">
                <a16:creationId xmlns:a16="http://schemas.microsoft.com/office/drawing/2014/main" id="{9AF9D848-EE11-4949-8DAD-D16ED2CED6DB}"/>
              </a:ext>
            </a:extLst>
          </p:cNvPr>
          <p:cNvSpPr>
            <a:spLocks noGrp="1"/>
          </p:cNvSpPr>
          <p:nvPr>
            <p:ph type="title"/>
          </p:nvPr>
        </p:nvSpPr>
        <p:spPr>
          <a:xfrm>
            <a:off x="485777" y="424874"/>
            <a:ext cx="7262964" cy="651272"/>
          </a:xfrm>
        </p:spPr>
        <p:txBody>
          <a:bodyPr>
            <a:normAutofit fontScale="90000"/>
          </a:bodyPr>
          <a:lstStyle/>
          <a:p>
            <a:r>
              <a:rPr lang="en-US" dirty="0"/>
              <a:t>CNT2.2: Security Model vs. Vulnerability Claim</a:t>
            </a:r>
          </a:p>
        </p:txBody>
      </p:sp>
    </p:spTree>
    <p:extLst>
      <p:ext uri="{BB962C8B-B14F-4D97-AF65-F5344CB8AC3E}">
        <p14:creationId xmlns:p14="http://schemas.microsoft.com/office/powerpoint/2010/main" val="344097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25398" y="2223248"/>
            <a:ext cx="3868340" cy="390526"/>
          </a:xfrm>
        </p:spPr>
        <p:txBody>
          <a:bodyPr/>
          <a:lstStyle/>
          <a:p>
            <a:r>
              <a:rPr lang="en-US" sz="1800" u="sng" dirty="0"/>
              <a:t>Security Model</a:t>
            </a:r>
          </a:p>
        </p:txBody>
      </p:sp>
      <p:sp>
        <p:nvSpPr>
          <p:cNvPr id="3" name="Content Placeholder 2"/>
          <p:cNvSpPr>
            <a:spLocks noGrp="1"/>
          </p:cNvSpPr>
          <p:nvPr>
            <p:ph sz="half" idx="2"/>
          </p:nvPr>
        </p:nvSpPr>
        <p:spPr>
          <a:xfrm>
            <a:off x="825398" y="2720226"/>
            <a:ext cx="3868340" cy="3137090"/>
          </a:xfrm>
        </p:spPr>
        <p:txBody>
          <a:bodyPr>
            <a:normAutofit fontScale="92500"/>
          </a:bodyPr>
          <a:lstStyle/>
          <a:p>
            <a:r>
              <a:rPr lang="en-US" dirty="0"/>
              <a:t>Regular users should not have access to admin pages except </a:t>
            </a:r>
            <a:r>
              <a:rPr lang="en-US" dirty="0" err="1"/>
              <a:t>wp</a:t>
            </a:r>
            <a:r>
              <a:rPr lang="en-US" dirty="0"/>
              <a:t>-admin/admin-</a:t>
            </a:r>
            <a:r>
              <a:rPr lang="en-US" dirty="0" err="1"/>
              <a:t>ajax.php</a:t>
            </a:r>
            <a:endParaRPr lang="en-US" dirty="0"/>
          </a:p>
          <a:p>
            <a:r>
              <a:rPr lang="en-US" dirty="0"/>
              <a:t>Can administrators inject arbitrary script into pages?</a:t>
            </a:r>
          </a:p>
          <a:p>
            <a:pPr lvl="1"/>
            <a:r>
              <a:rPr lang="en-US" dirty="0"/>
              <a:t>Only if they have the </a:t>
            </a:r>
            <a:r>
              <a:rPr lang="en-US" dirty="0" err="1"/>
              <a:t>unfiltered_html</a:t>
            </a:r>
            <a:r>
              <a:rPr lang="en-US" dirty="0"/>
              <a:t> permission, which they have by default 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4938244" y="2247582"/>
            <a:ext cx="3887391" cy="390526"/>
          </a:xfrm>
        </p:spPr>
        <p:txBody>
          <a:bodyPr/>
          <a:lstStyle/>
          <a:p>
            <a:pPr marL="0" indent="0">
              <a:buNone/>
            </a:pPr>
            <a:r>
              <a:rPr lang="en-US" sz="1800" u="sng" dirty="0"/>
              <a:t>Vulnerability Claim</a:t>
            </a:r>
          </a:p>
        </p:txBody>
      </p:sp>
      <p:sp>
        <p:nvSpPr>
          <p:cNvPr id="6" name="Content Placeholder 5"/>
          <p:cNvSpPr>
            <a:spLocks noGrp="1"/>
          </p:cNvSpPr>
          <p:nvPr>
            <p:ph sz="quarter" idx="4"/>
          </p:nvPr>
        </p:nvSpPr>
        <p:spPr>
          <a:xfrm>
            <a:off x="4938245" y="2720226"/>
            <a:ext cx="3887391" cy="2975987"/>
          </a:xfrm>
        </p:spPr>
        <p:txBody>
          <a:bodyPr>
            <a:normAutofit/>
          </a:bodyPr>
          <a:lstStyle/>
          <a:p>
            <a:r>
              <a:rPr lang="en-US" sz="1500" dirty="0"/>
              <a:t>The reporter claims there is a XSS vulnerability (improper/no sanitation)</a:t>
            </a:r>
          </a:p>
          <a:p>
            <a:r>
              <a:rPr lang="en-US" sz="1500" dirty="0"/>
              <a:t>The reporter says it can be used to obtain cookies</a:t>
            </a:r>
          </a:p>
          <a:p>
            <a:r>
              <a:rPr lang="en-US" sz="1500" dirty="0"/>
              <a:t>Assign a single CVE ID</a:t>
            </a:r>
          </a:p>
        </p:txBody>
      </p:sp>
      <p:sp>
        <p:nvSpPr>
          <p:cNvPr id="7" name="Content Placeholder 2"/>
          <p:cNvSpPr txBox="1">
            <a:spLocks/>
          </p:cNvSpPr>
          <p:nvPr/>
        </p:nvSpPr>
        <p:spPr>
          <a:xfrm>
            <a:off x="629842" y="1513149"/>
            <a:ext cx="8127792" cy="60364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Stored XSS vulnerability in the admin page of a WordPress module allows unauthenticated attackers to obtain cookies</a:t>
            </a:r>
          </a:p>
        </p:txBody>
      </p:sp>
      <p:sp>
        <p:nvSpPr>
          <p:cNvPr id="10" name="Title 1">
            <a:extLst>
              <a:ext uri="{FF2B5EF4-FFF2-40B4-BE49-F238E27FC236}">
                <a16:creationId xmlns:a16="http://schemas.microsoft.com/office/drawing/2014/main" id="{F9E31ED4-CA56-4C63-A8D4-BA38BEE6FFEC}"/>
              </a:ext>
            </a:extLst>
          </p:cNvPr>
          <p:cNvSpPr>
            <a:spLocks noGrp="1"/>
          </p:cNvSpPr>
          <p:nvPr>
            <p:ph type="title"/>
          </p:nvPr>
        </p:nvSpPr>
        <p:spPr>
          <a:xfrm>
            <a:off x="652465" y="443796"/>
            <a:ext cx="8229600" cy="651272"/>
          </a:xfrm>
        </p:spPr>
        <p:txBody>
          <a:bodyPr>
            <a:normAutofit/>
          </a:bodyPr>
          <a:lstStyle/>
          <a:p>
            <a:r>
              <a:rPr lang="en-US" dirty="0"/>
              <a:t>CNT2.2: Example</a:t>
            </a:r>
          </a:p>
        </p:txBody>
      </p:sp>
    </p:spTree>
    <p:extLst>
      <p:ext uri="{BB962C8B-B14F-4D97-AF65-F5344CB8AC3E}">
        <p14:creationId xmlns:p14="http://schemas.microsoft.com/office/powerpoint/2010/main" val="15891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16592" cy="868362"/>
          </a:xfrm>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129451" y="2464957"/>
            <a:ext cx="2998899" cy="2426963"/>
          </a:xfrm>
          <a:prstGeom prst="rect">
            <a:avLst/>
          </a:prstGeom>
        </p:spPr>
      </p:pic>
      <p:sp>
        <p:nvSpPr>
          <p:cNvPr id="3" name="Content Placeholder 2"/>
          <p:cNvSpPr>
            <a:spLocks noGrp="1"/>
          </p:cNvSpPr>
          <p:nvPr>
            <p:ph sz="half" idx="2"/>
          </p:nvPr>
        </p:nvSpPr>
        <p:spPr>
          <a:xfrm>
            <a:off x="4297680" y="2464957"/>
            <a:ext cx="4541520" cy="2910716"/>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ext uri="{D42A27DB-BD31-4B8C-83A1-F6EECF244321}">
                <p14:modId xmlns:p14="http://schemas.microsoft.com/office/powerpoint/2010/main" val="3162171993"/>
              </p:ext>
            </p:extLst>
          </p:nvPr>
        </p:nvGraphicFramePr>
        <p:xfrm>
          <a:off x="609602" y="1501082"/>
          <a:ext cx="8160912" cy="622994"/>
        </p:xfrm>
        <a:graphic>
          <a:graphicData uri="http://schemas.openxmlformats.org/drawingml/2006/table">
            <a:tbl>
              <a:tblPr firstRow="1" firstCol="1" bandRow="1">
                <a:tableStyleId>{616DA210-FB5B-4158-B5E0-FEB733F419BA}</a:tableStyleId>
              </a:tblPr>
              <a:tblGrid>
                <a:gridCol w="621026">
                  <a:extLst>
                    <a:ext uri="{9D8B030D-6E8A-4147-A177-3AD203B41FA5}">
                      <a16:colId xmlns:a16="http://schemas.microsoft.com/office/drawing/2014/main" val="3916561137"/>
                    </a:ext>
                  </a:extLst>
                </a:gridCol>
                <a:gridCol w="753988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   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241505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301452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fontScale="92500"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129599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Tree>
    <p:extLst>
      <p:ext uri="{BB962C8B-B14F-4D97-AF65-F5344CB8AC3E}">
        <p14:creationId xmlns:p14="http://schemas.microsoft.com/office/powerpoint/2010/main" val="188711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4FC8A6F-4303-4143-97B8-7F0CC22F5EC5}"/>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08F6C007-DABE-48FF-B533-947DDC36BB95}"/>
              </a:ext>
            </a:extLst>
          </p:cNvPr>
          <p:cNvSpPr>
            <a:spLocks noGrp="1"/>
          </p:cNvSpPr>
          <p:nvPr>
            <p:ph type="ctrTitle" sz="quarter"/>
          </p:nvPr>
        </p:nvSpPr>
        <p:spPr/>
        <p:txBody>
          <a:bodyPr/>
          <a:lstStyle/>
          <a:p>
            <a:r>
              <a:rPr lang="en-US" dirty="0"/>
              <a:t>Inclusion Decisions</a:t>
            </a:r>
          </a:p>
        </p:txBody>
      </p:sp>
      <p:sp>
        <p:nvSpPr>
          <p:cNvPr id="4" name="Slide Number Placeholder 3">
            <a:extLst>
              <a:ext uri="{FF2B5EF4-FFF2-40B4-BE49-F238E27FC236}">
                <a16:creationId xmlns:a16="http://schemas.microsoft.com/office/drawing/2014/main" id="{95DD3939-2377-4350-B451-D9208367FD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479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4537592"/>
              </p:ext>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5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7513"/>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609602" y="2398599"/>
            <a:ext cx="3556271" cy="25825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94227552"/>
              </p:ext>
            </p:extLst>
          </p:nvPr>
        </p:nvGraphicFramePr>
        <p:xfrm>
          <a:off x="609603"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dirty="0">
                          <a:effectLst/>
                        </a:rPr>
                        <a:t>   INC1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4297419"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Tree>
    <p:extLst>
      <p:ext uri="{BB962C8B-B14F-4D97-AF65-F5344CB8AC3E}">
        <p14:creationId xmlns:p14="http://schemas.microsoft.com/office/powerpoint/2010/main" val="258529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54851" cy="868362"/>
          </a:xfrm>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a:xfrm>
            <a:off x="609600" y="1447800"/>
            <a:ext cx="8229600" cy="4589745"/>
          </a:xfrm>
        </p:spPr>
        <p:txBody>
          <a:bodyPr>
            <a:normAutofit fontScale="77500" lnSpcReduction="20000"/>
          </a:bodyPr>
          <a:lstStyle/>
          <a:p>
            <a:pPr lvl="0">
              <a:lnSpc>
                <a:spcPct val="120000"/>
              </a:lnSpc>
              <a:spcAft>
                <a:spcPts val="800"/>
              </a:spcAft>
              <a:buClr>
                <a:srgbClr val="005B94"/>
              </a:buClr>
            </a:pPr>
            <a:r>
              <a:rPr lang="en-US" dirty="0">
                <a:solidFill>
                  <a:prstClr val="black"/>
                </a:solidFill>
              </a:rPr>
              <a:t>The scopes of the CNAs are defined at </a:t>
            </a:r>
            <a:r>
              <a:rPr lang="en-US" dirty="0">
                <a:solidFill>
                  <a:prstClr val="black"/>
                </a:solidFill>
                <a:hlinkClick r:id="rId2"/>
              </a:rPr>
              <a:t>https://cve.mitre.org/cve/request_id.html#cna_coverage.html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Program Root CNA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Tree>
    <p:extLst>
      <p:ext uri="{BB962C8B-B14F-4D97-AF65-F5344CB8AC3E}">
        <p14:creationId xmlns:p14="http://schemas.microsoft.com/office/powerpoint/2010/main" val="3620070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Tree>
    <p:extLst>
      <p:ext uri="{BB962C8B-B14F-4D97-AF65-F5344CB8AC3E}">
        <p14:creationId xmlns:p14="http://schemas.microsoft.com/office/powerpoint/2010/main" val="72960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753089"/>
              </p:ext>
            </p:extLst>
          </p:nvPr>
        </p:nvGraphicFramePr>
        <p:xfrm>
          <a:off x="609600" y="1363997"/>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dirty="0">
                          <a:effectLst/>
                        </a:rPr>
                        <a:t>  INC2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4355783" y="2349710"/>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a:t>
            </a:r>
            <a:r>
              <a:rPr lang="en-US" sz="1500" b="1" i="1" dirty="0">
                <a:solidFill>
                  <a:prstClr val="black"/>
                </a:solidFill>
                <a:latin typeface="Arial" pitchFamily="34" charset="0"/>
                <a:cs typeface="Arial" pitchFamily="34" charset="0"/>
              </a:rPr>
              <a:t>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609600" y="2349708"/>
            <a:ext cx="3521590" cy="2534795"/>
          </a:xfrm>
          <a:prstGeom prst="rect">
            <a:avLst/>
          </a:prstGeom>
        </p:spPr>
      </p:pic>
    </p:spTree>
    <p:extLst>
      <p:ext uri="{BB962C8B-B14F-4D97-AF65-F5344CB8AC3E}">
        <p14:creationId xmlns:p14="http://schemas.microsoft.com/office/powerpoint/2010/main" val="96986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549166" cy="868362"/>
          </a:xfrm>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2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1994767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90456" cy="868362"/>
          </a:xfrm>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a:xfrm>
            <a:off x="609600" y="1447800"/>
            <a:ext cx="8157029" cy="4589745"/>
          </a:xfrm>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pPr marL="0" indent="0">
              <a:buNone/>
            </a:pPr>
            <a:endParaRPr lang="en-US" dirty="0"/>
          </a:p>
        </p:txBody>
      </p:sp>
    </p:spTree>
    <p:extLst>
      <p:ext uri="{BB962C8B-B14F-4D97-AF65-F5344CB8AC3E}">
        <p14:creationId xmlns:p14="http://schemas.microsoft.com/office/powerpoint/2010/main" val="15001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6C7D8AF-C790-4EE0-8496-F7C322653AAE}"/>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373FFE50-4475-4C4A-B0D4-8E57F54F97CE}"/>
              </a:ext>
            </a:extLst>
          </p:cNvPr>
          <p:cNvSpPr>
            <a:spLocks noGrp="1"/>
          </p:cNvSpPr>
          <p:nvPr>
            <p:ph type="ctrTitle" sz="quarter"/>
          </p:nvPr>
        </p:nvSpPr>
        <p:spPr/>
        <p:txBody>
          <a:bodyPr/>
          <a:lstStyle/>
          <a:p>
            <a:r>
              <a:rPr lang="en-US" dirty="0"/>
              <a:t>Is There an Established Method to Count Vulnerabilities?</a:t>
            </a:r>
          </a:p>
        </p:txBody>
      </p:sp>
      <p:sp>
        <p:nvSpPr>
          <p:cNvPr id="4" name="Slide Number Placeholder 3">
            <a:extLst>
              <a:ext uri="{FF2B5EF4-FFF2-40B4-BE49-F238E27FC236}">
                <a16:creationId xmlns:a16="http://schemas.microsoft.com/office/drawing/2014/main" id="{1B9DC9C6-D87E-4FB2-BC20-736BAC61A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19158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8430763"/>
              </p:ext>
            </p:extLst>
          </p:nvPr>
        </p:nvGraphicFramePr>
        <p:xfrm>
          <a:off x="609600"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dirty="0">
                          <a:effectLst/>
                        </a:rPr>
                        <a:t>   INC3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Installable/Customer-Controlled Software: Is the vulnerability site-specific? Is it only in an online service (software-as-a-service), on a specific website,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4384967" y="2611276"/>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857250" y="2317710"/>
            <a:ext cx="2928836" cy="3010284"/>
          </a:xfrm>
          <a:prstGeom prst="rect">
            <a:avLst/>
          </a:prstGeom>
        </p:spPr>
      </p:pic>
    </p:spTree>
    <p:extLst>
      <p:ext uri="{BB962C8B-B14F-4D97-AF65-F5344CB8AC3E}">
        <p14:creationId xmlns:p14="http://schemas.microsoft.com/office/powerpoint/2010/main" val="2089975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243239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2367044"/>
              </p:ext>
            </p:extLst>
          </p:nvPr>
        </p:nvGraphicFramePr>
        <p:xfrm>
          <a:off x="609600" y="1432302"/>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dirty="0">
                          <a:effectLst/>
                        </a:rPr>
                        <a:t>   INC4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3828330" y="2466035"/>
            <a:ext cx="5010874" cy="3211887"/>
          </a:xfrm>
        </p:spPr>
        <p:txBody>
          <a:bodyPr>
            <a:normAutofit fontScale="92500" lnSpcReduction="20000"/>
          </a:bodyPr>
          <a:lstStyle/>
          <a:p>
            <a:pPr lvl="0">
              <a:buClr>
                <a:srgbClr val="005B94"/>
              </a:buClr>
            </a:pPr>
            <a:r>
              <a:rPr lang="en-US" dirty="0">
                <a:solidFill>
                  <a:prstClr val="black"/>
                </a:solidFill>
              </a:rPr>
              <a:t>Purpose</a:t>
            </a:r>
          </a:p>
          <a:p>
            <a:pPr marL="516705" lvl="1" indent="-173823">
              <a:buClr>
                <a:srgbClr val="005B94"/>
              </a:buClr>
              <a:buSzPct val="120000"/>
              <a:buFont typeface="Wingdings" pitchFamily="2" charset="2"/>
              <a:buChar char="§"/>
            </a:pPr>
            <a:r>
              <a:rPr lang="en-US" b="1" dirty="0">
                <a:solidFill>
                  <a:prstClr val="black"/>
                </a:solidFill>
              </a:rPr>
              <a:t>Ensure that CVE IDs are only assigned to vulnerabilities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609602" y="2466035"/>
            <a:ext cx="2914245" cy="3211887"/>
          </a:xfrm>
          <a:prstGeom prst="rect">
            <a:avLst/>
          </a:prstGeom>
        </p:spPr>
      </p:pic>
    </p:spTree>
    <p:extLst>
      <p:ext uri="{BB962C8B-B14F-4D97-AF65-F5344CB8AC3E}">
        <p14:creationId xmlns:p14="http://schemas.microsoft.com/office/powerpoint/2010/main" val="1262716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841502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28003789"/>
              </p:ext>
            </p:extLst>
          </p:nvPr>
        </p:nvGraphicFramePr>
        <p:xfrm>
          <a:off x="609600"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dirty="0">
                          <a:effectLst/>
                        </a:rPr>
                        <a:t>  INC5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Duplicate: Has the vulnerability already been assigned a CVE ID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4629912" y="2272902"/>
            <a:ext cx="4514088" cy="3085658"/>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hlinkClick r:id="rId2"/>
              </a:rPr>
              <a:t>https://cve.mitre.org/cve/</a:t>
            </a:r>
            <a:r>
              <a:rPr lang="en-US" dirty="0"/>
              <a:t> </a:t>
            </a:r>
          </a:p>
        </p:txBody>
      </p:sp>
      <p:pic>
        <p:nvPicPr>
          <p:cNvPr id="3" name="Picture 2"/>
          <p:cNvPicPr>
            <a:picLocks noChangeAspect="1"/>
          </p:cNvPicPr>
          <p:nvPr/>
        </p:nvPicPr>
        <p:blipFill>
          <a:blip r:embed="rId3"/>
          <a:stretch>
            <a:fillRect/>
          </a:stretch>
        </p:blipFill>
        <p:spPr>
          <a:xfrm>
            <a:off x="752475" y="2272902"/>
            <a:ext cx="3607340" cy="2555330"/>
          </a:xfrm>
          <a:prstGeom prst="rect">
            <a:avLst/>
          </a:prstGeom>
        </p:spPr>
      </p:pic>
    </p:spTree>
    <p:extLst>
      <p:ext uri="{BB962C8B-B14F-4D97-AF65-F5344CB8AC3E}">
        <p14:creationId xmlns:p14="http://schemas.microsoft.com/office/powerpoint/2010/main" val="2656664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246C87-7FFB-4E56-87EA-BBFA15C96C7B}"/>
              </a:ext>
            </a:extLst>
          </p:cNvPr>
          <p:cNvSpPr>
            <a:spLocks noGrp="1"/>
          </p:cNvSpPr>
          <p:nvPr>
            <p:ph type="subTitle" idx="1"/>
          </p:nvPr>
        </p:nvSpPr>
        <p:spPr/>
        <p:txBody>
          <a:bodyPr>
            <a:normAutofit lnSpcReduction="10000"/>
          </a:bodyPr>
          <a:lstStyle/>
          <a:p>
            <a:endParaRPr lang="en-US"/>
          </a:p>
        </p:txBody>
      </p:sp>
      <p:sp>
        <p:nvSpPr>
          <p:cNvPr id="6" name="Title 5">
            <a:extLst>
              <a:ext uri="{FF2B5EF4-FFF2-40B4-BE49-F238E27FC236}">
                <a16:creationId xmlns:a16="http://schemas.microsoft.com/office/drawing/2014/main" id="{3B89F539-595D-4EE3-B1B6-B31542131C6C}"/>
              </a:ext>
            </a:extLst>
          </p:cNvPr>
          <p:cNvSpPr>
            <a:spLocks noGrp="1"/>
          </p:cNvSpPr>
          <p:nvPr>
            <p:ph type="ctrTitle" sz="quarter"/>
          </p:nvPr>
        </p:nvSpPr>
        <p:spPr/>
        <p:txBody>
          <a:bodyPr/>
          <a:lstStyle/>
          <a:p>
            <a:r>
              <a:rPr lang="en-US" dirty="0"/>
              <a:t>Questions</a:t>
            </a:r>
          </a:p>
        </p:txBody>
      </p:sp>
      <p:sp>
        <p:nvSpPr>
          <p:cNvPr id="5" name="Slide Number Placeholder 4">
            <a:extLst>
              <a:ext uri="{FF2B5EF4-FFF2-40B4-BE49-F238E27FC236}">
                <a16:creationId xmlns:a16="http://schemas.microsoft.com/office/drawing/2014/main" id="{66519664-34B0-4198-9165-6E0202C62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24920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8F33F8-C1EB-4698-ACBF-E73986716548}"/>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8BB3E8D3-5DE3-4EF9-9334-5B8113CDF155}"/>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B0D46134-38F1-43DF-8513-2A04E9CA4EE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63411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51820" cy="868362"/>
          </a:xfrm>
        </p:spPr>
        <p:txBody>
          <a:bodyPr>
            <a:normAutofit fontScale="90000"/>
          </a:bodyPr>
          <a:lstStyle/>
          <a:p>
            <a:r>
              <a:rPr lang="en-US" dirty="0"/>
              <a:t>Chains Example: Split into Multiple Code Paths</a:t>
            </a:r>
          </a:p>
        </p:txBody>
      </p:sp>
      <p:sp>
        <p:nvSpPr>
          <p:cNvPr id="3" name="Content Placeholder 2"/>
          <p:cNvSpPr>
            <a:spLocks noGrp="1"/>
          </p:cNvSpPr>
          <p:nvPr>
            <p:ph idx="1"/>
          </p:nvPr>
        </p:nvSpPr>
        <p:spPr>
          <a:xfrm>
            <a:off x="609600" y="3719060"/>
            <a:ext cx="8229600" cy="1732817"/>
          </a:xfrm>
        </p:spPr>
        <p:txBody>
          <a:bodyPr/>
          <a:lstStyle/>
          <a:p>
            <a:endParaRPr lang="en-US" dirty="0"/>
          </a:p>
        </p:txBody>
      </p:sp>
      <p:grpSp>
        <p:nvGrpSpPr>
          <p:cNvPr id="9" name="Group 8">
            <a:extLst>
              <a:ext uri="{FF2B5EF4-FFF2-40B4-BE49-F238E27FC236}">
                <a16:creationId xmlns:a16="http://schemas.microsoft.com/office/drawing/2014/main" id="{D6F28D0F-2D97-410F-B227-9AD28DF00F45}"/>
              </a:ext>
            </a:extLst>
          </p:cNvPr>
          <p:cNvGrpSpPr/>
          <p:nvPr/>
        </p:nvGrpSpPr>
        <p:grpSpPr>
          <a:xfrm>
            <a:off x="1333212" y="1766223"/>
            <a:ext cx="6782375" cy="2082672"/>
            <a:chOff x="1144322" y="1775748"/>
            <a:chExt cx="6782375" cy="2082672"/>
          </a:xfrm>
        </p:grpSpPr>
        <p:sp>
          <p:nvSpPr>
            <p:cNvPr id="4" name="Text Box 3"/>
            <p:cNvSpPr txBox="1">
              <a:spLocks noChangeArrowheads="1"/>
            </p:cNvSpPr>
            <p:nvPr/>
          </p:nvSpPr>
          <p:spPr bwMode="auto">
            <a:xfrm>
              <a:off x="4044299" y="2633235"/>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798954" y="2582035"/>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568309" y="2955890"/>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624953" y="2404039"/>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089253"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307812"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7059152" y="18903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1144322" y="2414158"/>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694663" y="2128496"/>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623206" y="2927315"/>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5358126" y="1775748"/>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5358126" y="2845184"/>
              <a:ext cx="1266825" cy="1013236"/>
              <a:chOff x="6509239" y="1373310"/>
              <a:chExt cx="1689100" cy="1350981"/>
            </a:xfrm>
          </p:grpSpPr>
          <p:sp>
            <p:nvSpPr>
              <p:cNvPr id="21"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911844" y="2887151"/>
              <a:ext cx="446282" cy="6134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911844" y="2431194"/>
              <a:ext cx="446282"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874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48411" cy="868362"/>
          </a:xfrm>
        </p:spPr>
        <p:txBody>
          <a:bodyPr>
            <a:normAutofit fontScale="90000"/>
          </a:bodyPr>
          <a:lstStyle/>
          <a:p>
            <a:r>
              <a:rPr lang="en-US" dirty="0"/>
              <a:t>Chains Example: Merge into a Single Code Path</a:t>
            </a:r>
          </a:p>
        </p:txBody>
      </p:sp>
      <p:sp>
        <p:nvSpPr>
          <p:cNvPr id="3" name="Content Placeholder 2"/>
          <p:cNvSpPr>
            <a:spLocks noGrp="1"/>
          </p:cNvSpPr>
          <p:nvPr>
            <p:ph idx="1"/>
          </p:nvPr>
        </p:nvSpPr>
        <p:spPr>
          <a:xfrm>
            <a:off x="609600" y="3719060"/>
            <a:ext cx="8229600" cy="1732817"/>
          </a:xfrm>
        </p:spPr>
        <p:txBody>
          <a:bodyPr/>
          <a:lstStyle/>
          <a:p>
            <a:endParaRPr lang="en-US" dirty="0"/>
          </a:p>
        </p:txBody>
      </p:sp>
      <p:grpSp>
        <p:nvGrpSpPr>
          <p:cNvPr id="9" name="Group 8">
            <a:extLst>
              <a:ext uri="{FF2B5EF4-FFF2-40B4-BE49-F238E27FC236}">
                <a16:creationId xmlns:a16="http://schemas.microsoft.com/office/drawing/2014/main" id="{B404771B-0789-41D8-AB0F-1D47E37D13F1}"/>
              </a:ext>
            </a:extLst>
          </p:cNvPr>
          <p:cNvGrpSpPr/>
          <p:nvPr/>
        </p:nvGrpSpPr>
        <p:grpSpPr>
          <a:xfrm>
            <a:off x="1447501" y="1958575"/>
            <a:ext cx="6767907" cy="1470425"/>
            <a:chOff x="680215" y="1892820"/>
            <a:chExt cx="6767907" cy="1470425"/>
          </a:xfrm>
        </p:grpSpPr>
        <p:sp>
          <p:nvSpPr>
            <p:cNvPr id="4" name="Text Box 3"/>
            <p:cNvSpPr txBox="1">
              <a:spLocks noChangeArrowheads="1"/>
            </p:cNvSpPr>
            <p:nvPr/>
          </p:nvSpPr>
          <p:spPr bwMode="auto">
            <a:xfrm>
              <a:off x="3706457" y="216952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80577" y="24171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92775" y="2423440"/>
              <a:ext cx="513682"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74002" y="2423440"/>
              <a:ext cx="275383"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31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p:txBody>
          <a:bodyPr>
            <a:normAutofit fontScale="92500" lnSpcReduction="10000"/>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202604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850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2471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537422" y="2919314"/>
            <a:ext cx="2384697" cy="2382857"/>
            <a:chOff x="5181600" y="3135758"/>
            <a:chExt cx="3179596" cy="3177595"/>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246668" y="3135758"/>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3" name="Group 2">
            <a:extLst>
              <a:ext uri="{FF2B5EF4-FFF2-40B4-BE49-F238E27FC236}">
                <a16:creationId xmlns:a16="http://schemas.microsoft.com/office/drawing/2014/main" id="{5E415993-26EC-438F-AC57-B3D1B1BD4190}"/>
              </a:ext>
            </a:extLst>
          </p:cNvPr>
          <p:cNvGrpSpPr/>
          <p:nvPr/>
        </p:nvGrpSpPr>
        <p:grpSpPr>
          <a:xfrm>
            <a:off x="1708995" y="1640803"/>
            <a:ext cx="7295941" cy="3782705"/>
            <a:chOff x="1659758" y="1865886"/>
            <a:chExt cx="7295941" cy="3782705"/>
          </a:xfrm>
        </p:grpSpPr>
        <p:grpSp>
          <p:nvGrpSpPr>
            <p:cNvPr id="22" name="Group 21"/>
            <p:cNvGrpSpPr/>
            <p:nvPr/>
          </p:nvGrpSpPr>
          <p:grpSpPr>
            <a:xfrm>
              <a:off x="6155349" y="3211190"/>
              <a:ext cx="2800350" cy="1024060"/>
              <a:chOff x="1175238" y="3420588"/>
              <a:chExt cx="3733800" cy="1365414"/>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Multiple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712499" y="3420588"/>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199090" y="4055203"/>
              <a:ext cx="2914650" cy="603090"/>
              <a:chOff x="1170281" y="5349880"/>
              <a:chExt cx="3886200" cy="804119"/>
            </a:xfrm>
          </p:grpSpPr>
          <p:sp>
            <p:nvSpPr>
              <p:cNvPr id="20" name="TextBox 19"/>
              <p:cNvSpPr txBox="1"/>
              <p:nvPr/>
            </p:nvSpPr>
            <p:spPr bwMode="auto">
              <a:xfrm>
                <a:off x="1170281" y="5784668"/>
                <a:ext cx="3886200" cy="369331"/>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477309" y="5349880"/>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65886"/>
              <a:ext cx="5657850" cy="1668470"/>
              <a:chOff x="1194776" y="1396932"/>
              <a:chExt cx="7543800" cy="2224627"/>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399620" y="300600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619427" y="1396932"/>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defTabSz="685766">
                  <a:defRPr/>
                </a:pPr>
                <a:r>
                  <a:rPr lang="en-US" altLang="en-US" sz="1500" i="1" kern="0" dirty="0"/>
                  <a:t>By Vulnerability Type</a:t>
                </a:r>
              </a:p>
              <a:p>
                <a:pPr algn="ctr" defTabSz="685766">
                  <a:defRPr/>
                </a:pPr>
                <a:r>
                  <a:rPr lang="en-US" altLang="en-US" sz="1500" i="1" kern="0" dirty="0"/>
                  <a:t>and Affected Versions</a:t>
                </a:r>
              </a:p>
            </p:txBody>
          </p:sp>
        </p:grpSp>
        <p:sp>
          <p:nvSpPr>
            <p:cNvPr id="28" name="TextBox 27"/>
            <p:cNvSpPr txBox="1"/>
            <p:nvPr/>
          </p:nvSpPr>
          <p:spPr>
            <a:xfrm>
              <a:off x="5517865" y="5030473"/>
              <a:ext cx="3121367"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grpSp>
    </p:spTree>
    <p:extLst>
      <p:ext uri="{BB962C8B-B14F-4D97-AF65-F5344CB8AC3E}">
        <p14:creationId xmlns:p14="http://schemas.microsoft.com/office/powerpoint/2010/main" val="397576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CVE Must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of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93886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850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717878136"/>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046EF137D886814EA48E9F4D2AC65CA0" ma:contentTypeVersion="4" ma:contentTypeDescription="Materials and documents that contain MITRE authored content and other content directly attributable to MITRE and its work" ma:contentTypeScope="" ma:versionID="9e7c9f56b2734f566fdb5204fe796dc0">
  <xsd:schema xmlns:xsd="http://www.w3.org/2001/XMLSchema" xmlns:xs="http://www.w3.org/2001/XMLSchema" xmlns:p="http://schemas.microsoft.com/office/2006/metadata/properties" xmlns:ns1="http://schemas.microsoft.com/sharepoint/v3" xmlns:ns2="http://schemas.microsoft.com/sharepoint/v3/fields" xmlns:ns3="c3cfd81e-ca69-4211-966f-1b3244494c2d" targetNamespace="http://schemas.microsoft.com/office/2006/metadata/properties" ma:root="true" ma:fieldsID="2502f5ea607b95f7d2307a10387476b6" ns1:_="" ns2:_="" ns3:_="">
    <xsd:import namespace="http://schemas.microsoft.com/sharepoint/v3"/>
    <xsd:import namespace="http://schemas.microsoft.com/sharepoint/v3/fields"/>
    <xsd:import namespace="c3cfd81e-ca69-4211-966f-1b3244494c2d"/>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cfd81e-ca69-4211-966f-1b3244494c2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0E1BCA-B7C8-4D5D-A2B9-87067345F3DD}">
  <ds:schemaRefs>
    <ds:schemaRef ds:uri="http://schemas.microsoft.com/sharepoint/v3/field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purl.org/dc/elements/1.1/"/>
    <ds:schemaRef ds:uri="c3cfd81e-ca69-4211-966f-1b3244494c2d"/>
    <ds:schemaRef ds:uri="http://www.w3.org/XML/1998/namespace"/>
    <ds:schemaRef ds:uri="http://purl.org/dc/dcmitype/"/>
  </ds:schemaRefs>
</ds:datastoreItem>
</file>

<file path=customXml/itemProps2.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3.xml><?xml version="1.0" encoding="utf-8"?>
<ds:datastoreItem xmlns:ds="http://schemas.openxmlformats.org/officeDocument/2006/customXml" ds:itemID="{A65AD2E1-D25C-4989-A7E5-178B1A4BD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c3cfd81e-ca69-4211-966f-1b3244494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B6B16B2-404F-4040-9CA3-AFE4C0590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Presentation6</Template>
  <TotalTime>23759</TotalTime>
  <Words>4857</Words>
  <Application>Microsoft Office PowerPoint</Application>
  <PresentationFormat>On-screen Show (4:3)</PresentationFormat>
  <Paragraphs>543</Paragraphs>
  <Slides>48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vt:lpstr>
      <vt:lpstr>Helvetica LT Std</vt:lpstr>
      <vt:lpstr>Times New Roman</vt:lpstr>
      <vt:lpstr>Wingdings</vt:lpstr>
      <vt:lpstr>Presentation6</vt:lpstr>
      <vt:lpstr>CNA Rules 2.0: Counting Rules </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vt:lpstr>
      <vt:lpstr>CNT1 Example 1 (continued)</vt:lpstr>
      <vt:lpstr>CNT1: Example 1 (concluded)</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PowerPoint Template</dc:title>
  <dc:creator>Evans, Jonathan L.</dc:creator>
  <cp:lastModifiedBy>Robert Roberge</cp:lastModifiedBy>
  <cp:revision>174</cp:revision>
  <dcterms:created xsi:type="dcterms:W3CDTF">2017-05-01T12:30:03Z</dcterms:created>
  <dcterms:modified xsi:type="dcterms:W3CDTF">2019-02-14T18:02:56Z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0x010100823A99C636F7423283FB0D200866C61300046EF137D886814EA48E9F4D2AC65CA0</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