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5"/>
  </p:sldMasterIdLst>
  <p:notesMasterIdLst>
    <p:notesMasterId r:id="rId54"/>
  </p:notesMasterIdLst>
  <p:handoutMasterIdLst>
    <p:handoutMasterId r:id="rId55"/>
  </p:handoutMasterIdLst>
  <p:sldIdLst>
    <p:sldId id="256" r:id="rId6"/>
    <p:sldId id="257" r:id="rId7"/>
    <p:sldId id="258" r:id="rId8"/>
    <p:sldId id="305" r:id="rId9"/>
    <p:sldId id="260" r:id="rId10"/>
    <p:sldId id="261" r:id="rId11"/>
    <p:sldId id="262" r:id="rId12"/>
    <p:sldId id="263" r:id="rId13"/>
    <p:sldId id="264" r:id="rId14"/>
    <p:sldId id="265" r:id="rId15"/>
    <p:sldId id="306" r:id="rId16"/>
    <p:sldId id="267" r:id="rId17"/>
    <p:sldId id="268" r:id="rId18"/>
    <p:sldId id="269" r:id="rId19"/>
    <p:sldId id="270" r:id="rId20"/>
    <p:sldId id="271" r:id="rId21"/>
    <p:sldId id="272" r:id="rId22"/>
    <p:sldId id="310" r:id="rId23"/>
    <p:sldId id="311"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07"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8" r:id="rId50"/>
    <p:sldId id="309" r:id="rId51"/>
    <p:sldId id="303" r:id="rId52"/>
    <p:sldId id="30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6C60"/>
    <a:srgbClr val="D0D2C0"/>
    <a:srgbClr val="650800"/>
    <a:srgbClr val="203864"/>
    <a:srgbClr val="004E91"/>
    <a:srgbClr val="0095B8"/>
    <a:srgbClr val="00738E"/>
    <a:srgbClr val="00B3DC"/>
    <a:srgbClr val="005F9E"/>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242" autoAdjust="0"/>
  </p:normalViewPr>
  <p:slideViewPr>
    <p:cSldViewPr snapToGrid="0">
      <p:cViewPr varScale="1">
        <p:scale>
          <a:sx n="101" d="100"/>
          <a:sy n="101" d="100"/>
        </p:scale>
        <p:origin x="1662" y="102"/>
      </p:cViewPr>
      <p:guideLst>
        <p:guide orient="horz"/>
        <p:guide/>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who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195312" y="195360"/>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CNT1</a:t>
          </a:r>
        </a:p>
      </dsp:txBody>
      <dsp:txXfrm rot="-5400000">
        <a:off x="1" y="455776"/>
        <a:ext cx="911458" cy="390625"/>
      </dsp:txXfrm>
    </dsp:sp>
    <dsp:sp modelId="{43DCE3B8-FBF1-419B-B418-EBA6851574B3}">
      <dsp:nvSpPr>
        <dsp:cNvPr id="0" name=""/>
        <dsp:cNvSpPr/>
      </dsp:nvSpPr>
      <dsp:spPr>
        <a:xfrm rot="5400000">
          <a:off x="4147352" y="-3235845"/>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Independently Fixable</a:t>
          </a:r>
        </a:p>
        <a:p>
          <a:pPr marL="114300" lvl="1" indent="-114300" algn="l" defTabSz="533400">
            <a:lnSpc>
              <a:spcPct val="90000"/>
            </a:lnSpc>
            <a:spcBef>
              <a:spcPct val="0"/>
            </a:spcBef>
            <a:spcAft>
              <a:spcPct val="15000"/>
            </a:spcAft>
            <a:buChar char="•"/>
          </a:pPr>
          <a:r>
            <a:rPr lang="en-US" sz="1200" kern="1200" dirty="0"/>
            <a:t>Divide the bugs into independently fixable groups</a:t>
          </a:r>
        </a:p>
      </dsp:txBody>
      <dsp:txXfrm rot="-5400000">
        <a:off x="911459" y="41364"/>
        <a:ext cx="7276825" cy="763722"/>
      </dsp:txXfrm>
    </dsp:sp>
    <dsp:sp modelId="{32A550F3-97AF-4B24-B7CE-9297C63B6DDC}">
      <dsp:nvSpPr>
        <dsp:cNvPr id="0" name=""/>
        <dsp:cNvSpPr/>
      </dsp:nvSpPr>
      <dsp:spPr>
        <a:xfrm rot="5400000">
          <a:off x="-195312" y="1298656"/>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CNT2</a:t>
          </a:r>
        </a:p>
      </dsp:txBody>
      <dsp:txXfrm rot="-5400000">
        <a:off x="1" y="1559072"/>
        <a:ext cx="911458" cy="390625"/>
      </dsp:txXfrm>
    </dsp:sp>
    <dsp:sp modelId="{9C4A5456-E089-4B5B-A91B-AAFECBA8315B}">
      <dsp:nvSpPr>
        <dsp:cNvPr id="0" name=""/>
        <dsp:cNvSpPr/>
      </dsp:nvSpPr>
      <dsp:spPr>
        <a:xfrm rot="5400000">
          <a:off x="4147352" y="-2132549"/>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 the bugs result in a vulnerability?</a:t>
          </a:r>
        </a:p>
        <a:p>
          <a:pPr marL="114300" lvl="1" indent="-114300" algn="l" defTabSz="533400">
            <a:lnSpc>
              <a:spcPct val="90000"/>
            </a:lnSpc>
            <a:spcBef>
              <a:spcPct val="0"/>
            </a:spcBef>
            <a:spcAft>
              <a:spcPct val="15000"/>
            </a:spcAft>
            <a:buChar char="•"/>
          </a:pPr>
          <a:r>
            <a:rPr lang="en-US" sz="1200" kern="1200" dirty="0"/>
            <a:t>CNT2.1: Does the vendor acknowledge the vulnerability?</a:t>
          </a:r>
        </a:p>
        <a:p>
          <a:pPr marL="114300" lvl="1" indent="-114300" algn="l" defTabSz="533400">
            <a:lnSpc>
              <a:spcPct val="90000"/>
            </a:lnSpc>
            <a:spcBef>
              <a:spcPct val="0"/>
            </a:spcBef>
            <a:spcAft>
              <a:spcPct val="15000"/>
            </a:spcAft>
            <a:buChar char="•"/>
          </a:pPr>
          <a:r>
            <a:rPr lang="en-US" sz="1200" kern="1200" dirty="0"/>
            <a:t>CNT2.2A: Claim-based model</a:t>
          </a:r>
        </a:p>
        <a:p>
          <a:pPr marL="114300" lvl="1" indent="-114300" algn="l" defTabSz="533400">
            <a:lnSpc>
              <a:spcPct val="90000"/>
            </a:lnSpc>
            <a:spcBef>
              <a:spcPct val="0"/>
            </a:spcBef>
            <a:spcAft>
              <a:spcPct val="15000"/>
            </a:spcAft>
            <a:buChar char="•"/>
          </a:pPr>
          <a:r>
            <a:rPr lang="en-US" sz="1200" kern="1200" dirty="0"/>
            <a:t>CNT2.2B: Policy-based model</a:t>
          </a:r>
        </a:p>
      </dsp:txBody>
      <dsp:txXfrm rot="-5400000">
        <a:off x="911459" y="1144660"/>
        <a:ext cx="7276825" cy="763722"/>
      </dsp:txXfrm>
    </dsp:sp>
    <dsp:sp modelId="{85F2F205-B48A-4C85-A940-9380118674FB}">
      <dsp:nvSpPr>
        <dsp:cNvPr id="0" name=""/>
        <dsp:cNvSpPr/>
      </dsp:nvSpPr>
      <dsp:spPr>
        <a:xfrm rot="5400000">
          <a:off x="-195312" y="2401952"/>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CNT3</a:t>
          </a:r>
        </a:p>
      </dsp:txBody>
      <dsp:txXfrm rot="-5400000">
        <a:off x="1" y="2662368"/>
        <a:ext cx="911458" cy="390625"/>
      </dsp:txXfrm>
    </dsp:sp>
    <dsp:sp modelId="{6FF4AE95-CF2B-4B83-B356-E2E5EB09E003}">
      <dsp:nvSpPr>
        <dsp:cNvPr id="0" name=""/>
        <dsp:cNvSpPr/>
      </dsp:nvSpPr>
      <dsp:spPr>
        <a:xfrm rot="5400000">
          <a:off x="4147352" y="-1029253"/>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Merge vulnerabilities if they are the result of a shared codebase</a:t>
          </a:r>
        </a:p>
      </dsp:txBody>
      <dsp:txXfrm rot="-5400000">
        <a:off x="911459" y="2247956"/>
        <a:ext cx="7276825" cy="763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19885" y="12021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INC1</a:t>
          </a:r>
        </a:p>
      </dsp:txBody>
      <dsp:txXfrm rot="-5400000">
        <a:off x="2" y="280059"/>
        <a:ext cx="559467" cy="239772"/>
      </dsp:txXfrm>
    </dsp:sp>
    <dsp:sp modelId="{F7477202-B8F2-4C16-99AD-C018F1964124}">
      <dsp:nvSpPr>
        <dsp:cNvPr id="0" name=""/>
        <dsp:cNvSpPr/>
      </dsp:nvSpPr>
      <dsp:spPr>
        <a:xfrm rot="5400000">
          <a:off x="4134780" y="-357498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 Scope of Authority</a:t>
          </a:r>
        </a:p>
        <a:p>
          <a:pPr marL="114300" lvl="1" indent="-114300" algn="l" defTabSz="666750">
            <a:lnSpc>
              <a:spcPct val="90000"/>
            </a:lnSpc>
            <a:spcBef>
              <a:spcPct val="0"/>
            </a:spcBef>
            <a:spcAft>
              <a:spcPct val="15000"/>
            </a:spcAft>
            <a:buChar char="•"/>
          </a:pPr>
          <a:r>
            <a:rPr lang="en-US" sz="1500" kern="1200" dirty="0"/>
            <a:t>CVE IDs should be assigned by the CNA who is responsible for the product</a:t>
          </a:r>
        </a:p>
      </dsp:txBody>
      <dsp:txXfrm rot="-5400000">
        <a:off x="559467" y="25686"/>
        <a:ext cx="7644772" cy="468785"/>
      </dsp:txXfrm>
    </dsp:sp>
    <dsp:sp modelId="{4055F545-909F-4D45-9272-85D811112467}">
      <dsp:nvSpPr>
        <dsp:cNvPr id="0" name=""/>
        <dsp:cNvSpPr/>
      </dsp:nvSpPr>
      <dsp:spPr>
        <a:xfrm rot="5400000">
          <a:off x="-119885" y="79743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INC2</a:t>
          </a:r>
        </a:p>
      </dsp:txBody>
      <dsp:txXfrm rot="-5400000">
        <a:off x="2" y="957279"/>
        <a:ext cx="559467" cy="239772"/>
      </dsp:txXfrm>
    </dsp:sp>
    <dsp:sp modelId="{9CD0123B-753D-4749-A9BD-9A4310C14FBA}">
      <dsp:nvSpPr>
        <dsp:cNvPr id="0" name=""/>
        <dsp:cNvSpPr/>
      </dsp:nvSpPr>
      <dsp:spPr>
        <a:xfrm rot="5400000">
          <a:off x="4134780" y="-289776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Is the vulnerability public or will it be made public?</a:t>
          </a:r>
        </a:p>
      </dsp:txBody>
      <dsp:txXfrm rot="-5400000">
        <a:off x="559467" y="702906"/>
        <a:ext cx="7644772" cy="468785"/>
      </dsp:txXfrm>
    </dsp:sp>
    <dsp:sp modelId="{03C56319-74B6-4772-94E2-CCBD17A58176}">
      <dsp:nvSpPr>
        <dsp:cNvPr id="0" name=""/>
        <dsp:cNvSpPr/>
      </dsp:nvSpPr>
      <dsp:spPr>
        <a:xfrm rot="5400000">
          <a:off x="-119885" y="147465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INC3</a:t>
          </a:r>
        </a:p>
      </dsp:txBody>
      <dsp:txXfrm rot="-5400000">
        <a:off x="2" y="1634500"/>
        <a:ext cx="559467" cy="239772"/>
      </dsp:txXfrm>
    </dsp:sp>
    <dsp:sp modelId="{FCC44D9A-370B-4ACF-AF59-01ACD3586271}">
      <dsp:nvSpPr>
        <dsp:cNvPr id="0" name=""/>
        <dsp:cNvSpPr/>
      </dsp:nvSpPr>
      <dsp:spPr>
        <a:xfrm rot="5400000">
          <a:off x="4134780" y="-222054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Customer Controlled</a:t>
          </a:r>
        </a:p>
        <a:p>
          <a:pPr marL="114300" lvl="1" indent="-114300" algn="l" defTabSz="666750">
            <a:lnSpc>
              <a:spcPct val="90000"/>
            </a:lnSpc>
            <a:spcBef>
              <a:spcPct val="0"/>
            </a:spcBef>
            <a:spcAft>
              <a:spcPct val="15000"/>
            </a:spcAft>
            <a:buChar char="•"/>
          </a:pPr>
          <a:r>
            <a:rPr lang="en-US" sz="1500" kern="1200" dirty="0"/>
            <a:t>CVE IDs should only be assigned if the users of the product must take some action</a:t>
          </a:r>
        </a:p>
      </dsp:txBody>
      <dsp:txXfrm rot="-5400000">
        <a:off x="559467" y="1380126"/>
        <a:ext cx="7644772" cy="468785"/>
      </dsp:txXfrm>
    </dsp:sp>
    <dsp:sp modelId="{D0377552-D94E-4A88-857D-38DBBFE47EC4}">
      <dsp:nvSpPr>
        <dsp:cNvPr id="0" name=""/>
        <dsp:cNvSpPr/>
      </dsp:nvSpPr>
      <dsp:spPr>
        <a:xfrm rot="5400000">
          <a:off x="-119885" y="215187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INC4</a:t>
          </a:r>
        </a:p>
      </dsp:txBody>
      <dsp:txXfrm rot="-5400000">
        <a:off x="2" y="2311720"/>
        <a:ext cx="559467" cy="239772"/>
      </dsp:txXfrm>
    </dsp:sp>
    <dsp:sp modelId="{86B30D86-E904-408B-9F1B-88A08EB29B86}">
      <dsp:nvSpPr>
        <dsp:cNvPr id="0" name=""/>
        <dsp:cNvSpPr/>
      </dsp:nvSpPr>
      <dsp:spPr>
        <a:xfrm rot="5400000">
          <a:off x="4134780" y="-154332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Publicly Available and Licensable</a:t>
          </a:r>
        </a:p>
        <a:p>
          <a:pPr marL="114300" lvl="1" indent="-114300" algn="l" defTabSz="666750">
            <a:lnSpc>
              <a:spcPct val="90000"/>
            </a:lnSpc>
            <a:spcBef>
              <a:spcPct val="0"/>
            </a:spcBef>
            <a:spcAft>
              <a:spcPct val="15000"/>
            </a:spcAft>
            <a:buChar char="•"/>
          </a:pPr>
          <a:r>
            <a:rPr lang="en-US" sz="1500" kern="1200" dirty="0"/>
            <a:t>CVE IDs should be assigned to products meant for public distribution</a:t>
          </a:r>
        </a:p>
      </dsp:txBody>
      <dsp:txXfrm rot="-5400000">
        <a:off x="559467" y="2057347"/>
        <a:ext cx="7644772" cy="468785"/>
      </dsp:txXfrm>
    </dsp:sp>
    <dsp:sp modelId="{41D33F43-BF9B-4B7C-9715-D882DC349FD3}">
      <dsp:nvSpPr>
        <dsp:cNvPr id="0" name=""/>
        <dsp:cNvSpPr/>
      </dsp:nvSpPr>
      <dsp:spPr>
        <a:xfrm rot="5400000">
          <a:off x="-119885" y="2829093"/>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INC5</a:t>
          </a:r>
        </a:p>
      </dsp:txBody>
      <dsp:txXfrm rot="-5400000">
        <a:off x="2" y="2988941"/>
        <a:ext cx="559467" cy="239772"/>
      </dsp:txXfrm>
    </dsp:sp>
    <dsp:sp modelId="{45920723-3CE4-4815-A744-A555ED47D6B0}">
      <dsp:nvSpPr>
        <dsp:cNvPr id="0" name=""/>
        <dsp:cNvSpPr/>
      </dsp:nvSpPr>
      <dsp:spPr>
        <a:xfrm rot="5400000">
          <a:off x="4134780" y="-86610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Duplicates</a:t>
          </a:r>
        </a:p>
        <a:p>
          <a:pPr marL="114300" lvl="1" indent="-114300" algn="l" defTabSz="666750">
            <a:lnSpc>
              <a:spcPct val="90000"/>
            </a:lnSpc>
            <a:spcBef>
              <a:spcPct val="0"/>
            </a:spcBef>
            <a:spcAft>
              <a:spcPct val="15000"/>
            </a:spcAft>
            <a:buChar char="•"/>
          </a:pPr>
          <a:r>
            <a:rPr lang="en-US" sz="1500" kern="1200" dirty="0"/>
            <a:t>Check the official CVE List to make duplicates are not assigned</a:t>
          </a:r>
        </a:p>
      </dsp:txBody>
      <dsp:txXfrm rot="-5400000">
        <a:off x="559467" y="2734567"/>
        <a:ext cx="7644772" cy="4687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DC58A4-1F39-4E10-B40C-ECB2E4998083}" type="datetimeFigureOut">
              <a:rPr lang="en-US" smtClean="0"/>
              <a:t>7/25/2018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BFFE62-8B6F-4B6C-87A1-15BE8E6B70A8}" type="slidenum">
              <a:rPr lang="en-US" smtClean="0"/>
              <a:t>‹#›</a:t>
            </a:fld>
            <a:endParaRPr lang="en-US"/>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F3212-CA4A-4372-B18F-FDBCACCE5573}" type="datetimeFigureOut">
              <a:rPr lang="en-US" smtClean="0"/>
              <a:t>7/25/2018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CDFB8-CE1E-4CEA-A9A7-0392F69410F3}" type="slidenum">
              <a:rPr lang="en-US" smtClean="0"/>
              <a:t>‹#›</a:t>
            </a:fld>
            <a:endParaRPr lang="en-US"/>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a:t>
            </a:fld>
            <a:endParaRPr lang="en-US"/>
          </a:p>
        </p:txBody>
      </p:sp>
    </p:spTree>
    <p:extLst>
      <p:ext uri="{BB962C8B-B14F-4D97-AF65-F5344CB8AC3E}">
        <p14:creationId xmlns:p14="http://schemas.microsoft.com/office/powerpoint/2010/main" val="142842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115292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27</a:t>
            </a:fld>
            <a:endParaRPr lang="en-US"/>
          </a:p>
        </p:txBody>
      </p:sp>
    </p:spTree>
    <p:extLst>
      <p:ext uri="{BB962C8B-B14F-4D97-AF65-F5344CB8AC3E}">
        <p14:creationId xmlns:p14="http://schemas.microsoft.com/office/powerpoint/2010/main" val="261987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28</a:t>
            </a:fld>
            <a:endParaRPr lang="en-US"/>
          </a:p>
        </p:txBody>
      </p:sp>
    </p:spTree>
    <p:extLst>
      <p:ext uri="{BB962C8B-B14F-4D97-AF65-F5344CB8AC3E}">
        <p14:creationId xmlns:p14="http://schemas.microsoft.com/office/powerpoint/2010/main" val="2878518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30</a:t>
            </a:fld>
            <a:endParaRPr lang="en-US"/>
          </a:p>
        </p:txBody>
      </p:sp>
    </p:spTree>
    <p:extLst>
      <p:ext uri="{BB962C8B-B14F-4D97-AF65-F5344CB8AC3E}">
        <p14:creationId xmlns:p14="http://schemas.microsoft.com/office/powerpoint/2010/main" val="179823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33</a:t>
            </a:fld>
            <a:endParaRPr lang="en-US"/>
          </a:p>
        </p:txBody>
      </p:sp>
    </p:spTree>
    <p:extLst>
      <p:ext uri="{BB962C8B-B14F-4D97-AF65-F5344CB8AC3E}">
        <p14:creationId xmlns:p14="http://schemas.microsoft.com/office/powerpoint/2010/main" val="1362209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35</a:t>
            </a:fld>
            <a:endParaRPr lang="en-US"/>
          </a:p>
        </p:txBody>
      </p:sp>
    </p:spTree>
    <p:extLst>
      <p:ext uri="{BB962C8B-B14F-4D97-AF65-F5344CB8AC3E}">
        <p14:creationId xmlns:p14="http://schemas.microsoft.com/office/powerpoint/2010/main" val="284760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41</a:t>
            </a:fld>
            <a:endParaRPr lang="en-US"/>
          </a:p>
        </p:txBody>
      </p:sp>
    </p:spTree>
    <p:extLst>
      <p:ext uri="{BB962C8B-B14F-4D97-AF65-F5344CB8AC3E}">
        <p14:creationId xmlns:p14="http://schemas.microsoft.com/office/powerpoint/2010/main" val="176410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4</a:t>
            </a:fld>
            <a:endParaRPr lang="en-US"/>
          </a:p>
        </p:txBody>
      </p:sp>
    </p:spTree>
    <p:extLst>
      <p:ext uri="{BB962C8B-B14F-4D97-AF65-F5344CB8AC3E}">
        <p14:creationId xmlns:p14="http://schemas.microsoft.com/office/powerpoint/2010/main" val="253428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a:t>
            </a:r>
            <a:r>
              <a:rPr lang="en-US"/>
              <a:t>is shared</a:t>
            </a:r>
            <a:r>
              <a:rPr lang="en-US" dirty="0"/>
              <a:t>,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386286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161473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13</a:t>
            </a:fld>
            <a:endParaRPr lang="en-US"/>
          </a:p>
        </p:txBody>
      </p:sp>
    </p:spTree>
    <p:extLst>
      <p:ext uri="{BB962C8B-B14F-4D97-AF65-F5344CB8AC3E}">
        <p14:creationId xmlns:p14="http://schemas.microsoft.com/office/powerpoint/2010/main" val="400134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53021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20</a:t>
            </a:fld>
            <a:endParaRPr lang="en-US"/>
          </a:p>
        </p:txBody>
      </p:sp>
    </p:spTree>
    <p:extLst>
      <p:ext uri="{BB962C8B-B14F-4D97-AF65-F5344CB8AC3E}">
        <p14:creationId xmlns:p14="http://schemas.microsoft.com/office/powerpoint/2010/main" val="779197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108571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864134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hs.gov/office-cybersecurity-and-communications/" TargetMode="External"/><Relationship Id="rId2" Type="http://schemas.openxmlformats.org/officeDocument/2006/relationships/hyperlink" Target="https://www.us-cert.gov/" TargetMode="External"/><Relationship Id="rId1" Type="http://schemas.openxmlformats.org/officeDocument/2006/relationships/slideMaster" Target="../slideMasters/slideMaster1.xml"/><Relationship Id="rId6" Type="http://schemas.openxmlformats.org/officeDocument/2006/relationships/image" Target="../media/image1.gif"/><Relationship Id="rId5" Type="http://schemas.openxmlformats.org/officeDocument/2006/relationships/hyperlink" Target="http://www.mitre.org/" TargetMode="External"/><Relationship Id="rId4" Type="http://schemas.openxmlformats.org/officeDocument/2006/relationships/hyperlink" Target="http://www.dhs.gov/"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24456" y="6149707"/>
            <a:ext cx="1101840" cy="521537"/>
          </a:xfrm>
          <a:prstGeom prst="rect">
            <a:avLst/>
          </a:prstGeom>
        </p:spPr>
      </p:pic>
      <p:pic>
        <p:nvPicPr>
          <p:cNvPr id="16" name="Picture 1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409764" y="280412"/>
            <a:ext cx="1101840" cy="521537"/>
          </a:xfrm>
          <a:prstGeom prst="rect">
            <a:avLst/>
          </a:prstGeom>
        </p:spPr>
      </p:pic>
      <p:sp>
        <p:nvSpPr>
          <p:cNvPr id="5" name="TextBox 4"/>
          <p:cNvSpPr txBox="1"/>
          <p:nvPr userDrawn="1"/>
        </p:nvSpPr>
        <p:spPr>
          <a:xfrm>
            <a:off x="6511605" y="187703"/>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e_Title_Slide">
    <p:spTree>
      <p:nvGrpSpPr>
        <p:cNvPr id="1" name=""/>
        <p:cNvGrpSpPr/>
        <p:nvPr/>
      </p:nvGrpSpPr>
      <p:grpSpPr>
        <a:xfrm>
          <a:off x="0" y="0"/>
          <a:ext cx="0" cy="0"/>
          <a:chOff x="0" y="0"/>
          <a:chExt cx="0" cy="0"/>
        </a:xfrm>
      </p:grpSpPr>
      <p:sp>
        <p:nvSpPr>
          <p:cNvPr id="17" name="Rectangle 16"/>
          <p:cNvSpPr/>
          <p:nvPr userDrawn="1"/>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userDrawn="1"/>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userDrawn="1"/>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userDrawn="1"/>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userDrawn="1"/>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userDrawn="1"/>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userDrawn="1"/>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userDrawn="1"/>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userDrawn="1"/>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13149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Layout">
    <p:spTree>
      <p:nvGrpSpPr>
        <p:cNvPr id="1" name=""/>
        <p:cNvGrpSpPr/>
        <p:nvPr/>
      </p:nvGrpSpPr>
      <p:grpSpPr>
        <a:xfrm>
          <a:off x="0" y="0"/>
          <a:ext cx="0" cy="0"/>
          <a:chOff x="0" y="0"/>
          <a:chExt cx="0" cy="0"/>
        </a:xfrm>
      </p:grpSpPr>
      <p:cxnSp>
        <p:nvCxnSpPr>
          <p:cNvPr id="10" name="Straight Connector 9"/>
          <p:cNvCxnSpPr/>
          <p:nvPr userDrawn="1"/>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userDrawn="1"/>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userDrawn="1"/>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5"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19" name="TextBox 18"/>
          <p:cNvSpPr txBox="1"/>
          <p:nvPr userDrawn="1"/>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99563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userDrawn="1"/>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userDrawn="1"/>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16" name="Text Box 34"/>
          <p:cNvSpPr txBox="1">
            <a:spLocks noChangeArrowheads="1"/>
          </p:cNvSpPr>
          <p:nvPr userDrawn="1"/>
        </p:nvSpPr>
        <p:spPr bwMode="auto">
          <a:xfrm>
            <a:off x="5348546" y="6440782"/>
            <a:ext cx="3525723" cy="307777"/>
          </a:xfrm>
          <a:prstGeom prst="rect">
            <a:avLst/>
          </a:prstGeom>
          <a:noFill/>
          <a:ln w="9525">
            <a:noFill/>
            <a:miter lim="800000"/>
            <a:headEnd/>
            <a:tailEnd/>
          </a:ln>
          <a:effectLst/>
        </p:spPr>
        <p:txBody>
          <a:bodyPr wrap="square" lIns="45720" rIns="45720">
            <a:spAutoFit/>
          </a:bodyPr>
          <a:lstStyle/>
          <a:p>
            <a:pPr algn="r" eaLnBrk="0" hangingPunct="0">
              <a:defRPr/>
            </a:pPr>
            <a:r>
              <a:rPr lang="en-US" altLang="en-US" sz="700" b="0" dirty="0">
                <a:cs typeface="+mn-cs"/>
              </a:rPr>
              <a:t>HSSEDI is a trademark of the U.S. Department of Homeland Security (DHS).</a:t>
            </a:r>
          </a:p>
          <a:p>
            <a:pPr algn="r" eaLnBrk="0" hangingPunct="0">
              <a:defRPr/>
            </a:pPr>
            <a:r>
              <a:rPr lang="en-US" altLang="en-US" sz="700" b="0" dirty="0">
                <a:cs typeface="+mn-cs"/>
              </a:rPr>
              <a:t>The HSSEDI FFRDC is managed and operated by The MITRE</a:t>
            </a:r>
            <a:r>
              <a:rPr lang="en-US" altLang="en-US" sz="700" b="0" baseline="0" dirty="0">
                <a:cs typeface="+mn-cs"/>
              </a:rPr>
              <a:t> Corporation for DHS.</a:t>
            </a:r>
            <a:endParaRPr lang="en-US" altLang="en-US" sz="700" b="0" dirty="0">
              <a:cs typeface="+mn-cs"/>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dhs.gov/office-cybersecurity-and-communications/"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s-cert.gov/"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5" Type="http://schemas.openxmlformats.org/officeDocument/2006/relationships/hyperlink" Target="http://www.mitre.org/"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dhs.gov/"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4" name="Picture 1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737360" y="523844"/>
            <a:ext cx="1101840" cy="521537"/>
          </a:xfrm>
          <a:prstGeom prst="rect">
            <a:avLst/>
          </a:prstGeom>
        </p:spPr>
      </p:pic>
      <p:pic>
        <p:nvPicPr>
          <p:cNvPr id="16" name="Picture 1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19" name="Text Box 34"/>
          <p:cNvSpPr txBox="1">
            <a:spLocks noChangeArrowheads="1"/>
          </p:cNvSpPr>
          <p:nvPr userDrawn="1"/>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12"/>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13"/>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14"/>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15"/>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52" r:id="rId5"/>
    <p:sldLayoutId id="2147483653" r:id="rId6"/>
    <p:sldLayoutId id="2147483654" r:id="rId7"/>
    <p:sldLayoutId id="2147483655" r:id="rId8"/>
    <p:sldLayoutId id="2147483657"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CVE Team</a:t>
            </a:r>
          </a:p>
        </p:txBody>
      </p:sp>
      <p:sp>
        <p:nvSpPr>
          <p:cNvPr id="2" name="Title 1"/>
          <p:cNvSpPr>
            <a:spLocks noGrp="1"/>
          </p:cNvSpPr>
          <p:nvPr>
            <p:ph type="ctrTitle" sz="quarter"/>
          </p:nvPr>
        </p:nvSpPr>
        <p:spPr/>
        <p:txBody>
          <a:bodyPr/>
          <a:lstStyle/>
          <a:p>
            <a:r>
              <a:rPr lang="en-US" dirty="0"/>
              <a:t>CNA Rules 2.0: Counting Rules </a:t>
            </a:r>
          </a:p>
        </p:txBody>
      </p:sp>
    </p:spTree>
    <p:extLst>
      <p:ext uri="{BB962C8B-B14F-4D97-AF65-F5344CB8AC3E}">
        <p14:creationId xmlns:p14="http://schemas.microsoft.com/office/powerpoint/2010/main" val="17890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Tree>
    <p:extLst>
      <p:ext uri="{BB962C8B-B14F-4D97-AF65-F5344CB8AC3E}">
        <p14:creationId xmlns:p14="http://schemas.microsoft.com/office/powerpoint/2010/main" val="119518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8D5CF688-F879-425E-83BF-8F39228E852F}"/>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F213C83E-C57C-40FE-A3DE-DA99C97984A1}"/>
              </a:ext>
            </a:extLst>
          </p:cNvPr>
          <p:cNvSpPr>
            <a:spLocks noGrp="1"/>
          </p:cNvSpPr>
          <p:nvPr>
            <p:ph type="ctrTitle" sz="quarter"/>
          </p:nvPr>
        </p:nvSpPr>
        <p:spPr/>
        <p:txBody>
          <a:bodyPr/>
          <a:lstStyle/>
          <a:p>
            <a:r>
              <a:rPr lang="en-US" dirty="0"/>
              <a:t>Counting Rules</a:t>
            </a:r>
          </a:p>
        </p:txBody>
      </p:sp>
      <p:sp>
        <p:nvSpPr>
          <p:cNvPr id="4" name="Slide Number Placeholder 3">
            <a:extLst>
              <a:ext uri="{FF2B5EF4-FFF2-40B4-BE49-F238E27FC236}">
                <a16:creationId xmlns:a16="http://schemas.microsoft.com/office/drawing/2014/main" id="{7D683B4F-91A7-4694-A14D-BAA5DFE5404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138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Tree>
    <p:extLst>
      <p:ext uri="{BB962C8B-B14F-4D97-AF65-F5344CB8AC3E}">
        <p14:creationId xmlns:p14="http://schemas.microsoft.com/office/powerpoint/2010/main" val="284154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Decisions Overview</a:t>
            </a:r>
          </a:p>
        </p:txBody>
      </p:sp>
      <p:graphicFrame>
        <p:nvGraphicFramePr>
          <p:cNvPr id="4" name="Content Placeholder 3"/>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66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812616085"/>
              </p:ext>
            </p:extLst>
          </p:nvPr>
        </p:nvGraphicFramePr>
        <p:xfrm>
          <a:off x="609600" y="1337307"/>
          <a:ext cx="8229600" cy="1034418"/>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1034418">
                <a:tc>
                  <a:txBody>
                    <a:bodyPr/>
                    <a:lstStyle/>
                    <a:p>
                      <a:pPr marL="0" marR="0">
                        <a:spcBef>
                          <a:spcPts val="0"/>
                        </a:spcBef>
                        <a:spcAft>
                          <a:spcPts val="0"/>
                        </a:spcAft>
                      </a:pPr>
                      <a:r>
                        <a:rPr lang="en-US" sz="900" dirty="0">
                          <a:effectLst/>
                        </a:rPr>
                        <a:t>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900" dirty="0">
                          <a:effectLst/>
                        </a:rPr>
                        <a:t>Independently Fixable: For each reported bug, determine if it can be fixed independently of the other bugs (i.e., a code fix can be created to fix only the bug in question).</a:t>
                      </a:r>
                    </a:p>
                    <a:p>
                      <a:pPr marL="0" marR="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4041648" y="2566032"/>
            <a:ext cx="4797552" cy="2954661"/>
          </a:xfrm>
        </p:spPr>
        <p:txBody>
          <a:bodyPr>
            <a:normAutofit fontScale="700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609602" y="2809182"/>
            <a:ext cx="3256503" cy="2072435"/>
          </a:xfrm>
          <a:prstGeom prst="rect">
            <a:avLst/>
          </a:prstGeom>
        </p:spPr>
      </p:pic>
    </p:spTree>
    <p:extLst>
      <p:ext uri="{BB962C8B-B14F-4D97-AF65-F5344CB8AC3E}">
        <p14:creationId xmlns:p14="http://schemas.microsoft.com/office/powerpoint/2010/main" val="204091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609600" y="2243099"/>
            <a:ext cx="4038600" cy="2870673"/>
          </a:xfrm>
          <a:prstGeom prst="rect">
            <a:avLst/>
          </a:prstGeom>
        </p:spPr>
      </p:pic>
      <p:sp>
        <p:nvSpPr>
          <p:cNvPr id="9" name="Content Placeholder 8"/>
          <p:cNvSpPr>
            <a:spLocks noGrp="1"/>
          </p:cNvSpPr>
          <p:nvPr>
            <p:ph sz="half" idx="2"/>
          </p:nvPr>
        </p:nvSpPr>
        <p:spPr>
          <a:xfrm>
            <a:off x="609600" y="1904184"/>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4914900" y="2095501"/>
            <a:ext cx="4038600" cy="3394472"/>
          </a:xfrm>
          <a:prstGeom prst="rect">
            <a:avLst/>
          </a:prstGeom>
        </p:spPr>
        <p:txBody>
          <a:bodyPr vert="horz" lIns="68580" tIns="34290" rIns="68580" bIns="34290" rtlCol="0">
            <a:normAutofit fontScale="92500" lnSpcReduction="20000"/>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MITRE uses this model</a:t>
            </a:r>
          </a:p>
          <a:p>
            <a:pPr lvl="1"/>
            <a:r>
              <a:rPr lang="en-US" sz="1500" dirty="0"/>
              <a:t>Policy-based: Separate into groups of independently fixable policy violations</a:t>
            </a:r>
          </a:p>
          <a:p>
            <a:endParaRPr lang="en-US" sz="1500" dirty="0"/>
          </a:p>
          <a:p>
            <a:endParaRPr lang="en-US" sz="1500" dirty="0"/>
          </a:p>
        </p:txBody>
      </p:sp>
    </p:spTree>
    <p:extLst>
      <p:ext uri="{BB962C8B-B14F-4D97-AF65-F5344CB8AC3E}">
        <p14:creationId xmlns:p14="http://schemas.microsoft.com/office/powerpoint/2010/main" val="417476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 e.g. we are not counting patches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Tree>
    <p:extLst>
      <p:ext uri="{BB962C8B-B14F-4D97-AF65-F5344CB8AC3E}">
        <p14:creationId xmlns:p14="http://schemas.microsoft.com/office/powerpoint/2010/main" val="130504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Tree>
    <p:extLst>
      <p:ext uri="{BB962C8B-B14F-4D97-AF65-F5344CB8AC3E}">
        <p14:creationId xmlns:p14="http://schemas.microsoft.com/office/powerpoint/2010/main" val="344678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0E9-331F-4761-A165-A19FC84938F4}"/>
              </a:ext>
            </a:extLst>
          </p:cNvPr>
          <p:cNvSpPr>
            <a:spLocks noGrp="1"/>
          </p:cNvSpPr>
          <p:nvPr>
            <p:ph type="title"/>
          </p:nvPr>
        </p:nvSpPr>
        <p:spPr/>
        <p:txBody>
          <a:bodyPr/>
          <a:lstStyle/>
          <a:p>
            <a:r>
              <a:rPr lang="en-US" dirty="0"/>
              <a:t>CNT1 Example 1 Continued</a:t>
            </a:r>
          </a:p>
        </p:txBody>
      </p:sp>
      <p:sp>
        <p:nvSpPr>
          <p:cNvPr id="3" name="Content Placeholder 2">
            <a:extLst>
              <a:ext uri="{FF2B5EF4-FFF2-40B4-BE49-F238E27FC236}">
                <a16:creationId xmlns:a16="http://schemas.microsoft.com/office/drawing/2014/main" id="{5A0B0B1F-093A-460F-B940-6C579654C744}"/>
              </a:ext>
            </a:extLst>
          </p:cNvPr>
          <p:cNvSpPr>
            <a:spLocks noGrp="1"/>
          </p:cNvSpPr>
          <p:nvPr>
            <p:ph idx="1"/>
          </p:nvPr>
        </p:nvSpPr>
        <p:spPr/>
        <p:txBody>
          <a:bodyPr/>
          <a:lstStyle/>
          <a:p>
            <a:r>
              <a:rPr lang="en-US" dirty="0"/>
              <a:t>There are three different code blocks below show different ways the example could be implemented.</a:t>
            </a:r>
          </a:p>
          <a:p>
            <a:r>
              <a:rPr lang="en-US" dirty="0"/>
              <a:t>Each red </a:t>
            </a:r>
            <a:r>
              <a:rPr lang="en-US" dirty="0" err="1"/>
              <a:t>strcpy</a:t>
            </a:r>
            <a:r>
              <a:rPr lang="en-US" dirty="0"/>
              <a:t> call represents a place in the code where a buffer overflow can happen.</a:t>
            </a:r>
          </a:p>
          <a:p>
            <a:r>
              <a:rPr lang="en-US" dirty="0"/>
              <a:t>How many IDs should be assigned for each?</a:t>
            </a:r>
          </a:p>
        </p:txBody>
      </p:sp>
      <p:sp>
        <p:nvSpPr>
          <p:cNvPr id="4" name="Slide Number Placeholder 3">
            <a:extLst>
              <a:ext uri="{FF2B5EF4-FFF2-40B4-BE49-F238E27FC236}">
                <a16:creationId xmlns:a16="http://schemas.microsoft.com/office/drawing/2014/main" id="{D9AABF49-A183-4287-8524-6337118040F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endParaRPr lang="en-US" dirty="0">
              <a:solidFill>
                <a:srgbClr val="C1CD23"/>
              </a:solidFill>
            </a:endParaRPr>
          </a:p>
        </p:txBody>
      </p:sp>
      <p:grpSp>
        <p:nvGrpSpPr>
          <p:cNvPr id="5" name="Group 4">
            <a:extLst>
              <a:ext uri="{FF2B5EF4-FFF2-40B4-BE49-F238E27FC236}">
                <a16:creationId xmlns:a16="http://schemas.microsoft.com/office/drawing/2014/main" id="{47472A8E-C15F-4519-A911-ABB97BB04D3E}"/>
              </a:ext>
            </a:extLst>
          </p:cNvPr>
          <p:cNvGrpSpPr/>
          <p:nvPr/>
        </p:nvGrpSpPr>
        <p:grpSpPr>
          <a:xfrm>
            <a:off x="6379466" y="2450088"/>
            <a:ext cx="2254143" cy="3577903"/>
            <a:chOff x="7574451" y="1574017"/>
            <a:chExt cx="3005524" cy="4770537"/>
          </a:xfrm>
        </p:grpSpPr>
        <p:sp>
          <p:nvSpPr>
            <p:cNvPr id="6" name="Rectangle 3">
              <a:extLst>
                <a:ext uri="{FF2B5EF4-FFF2-40B4-BE49-F238E27FC236}">
                  <a16:creationId xmlns:a16="http://schemas.microsoft.com/office/drawing/2014/main" id="{DC49CFAE-7734-456C-BDCF-20D452276787}"/>
                </a:ext>
              </a:extLst>
            </p:cNvPr>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7" name="TextBox 6">
              <a:extLst>
                <a:ext uri="{FF2B5EF4-FFF2-40B4-BE49-F238E27FC236}">
                  <a16:creationId xmlns:a16="http://schemas.microsoft.com/office/drawing/2014/main" id="{293F3FFC-3484-4519-850D-99965CBD7C72}"/>
                </a:ext>
              </a:extLst>
            </p:cNvPr>
            <p:cNvSpPr txBox="1"/>
            <p:nvPr/>
          </p:nvSpPr>
          <p:spPr>
            <a:xfrm>
              <a:off x="7574451" y="1574017"/>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3:</a:t>
              </a:r>
            </a:p>
          </p:txBody>
        </p:sp>
      </p:grpSp>
      <p:grpSp>
        <p:nvGrpSpPr>
          <p:cNvPr id="8" name="Group 7">
            <a:extLst>
              <a:ext uri="{FF2B5EF4-FFF2-40B4-BE49-F238E27FC236}">
                <a16:creationId xmlns:a16="http://schemas.microsoft.com/office/drawing/2014/main" id="{80CA5D43-58A0-438A-A992-DB7405E20F79}"/>
              </a:ext>
            </a:extLst>
          </p:cNvPr>
          <p:cNvGrpSpPr/>
          <p:nvPr/>
        </p:nvGrpSpPr>
        <p:grpSpPr>
          <a:xfrm>
            <a:off x="3807322" y="3764624"/>
            <a:ext cx="2044149" cy="1209845"/>
            <a:chOff x="1247408" y="1574017"/>
            <a:chExt cx="2725529" cy="1613125"/>
          </a:xfrm>
        </p:grpSpPr>
        <p:sp>
          <p:nvSpPr>
            <p:cNvPr id="9" name="Rectangle 4">
              <a:extLst>
                <a:ext uri="{FF2B5EF4-FFF2-40B4-BE49-F238E27FC236}">
                  <a16:creationId xmlns:a16="http://schemas.microsoft.com/office/drawing/2014/main" id="{EA378ADB-37A7-44CD-9F5D-BE9433E8070A}"/>
                </a:ext>
              </a:extLst>
            </p:cNvPr>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10" name="TextBox 9">
              <a:extLst>
                <a:ext uri="{FF2B5EF4-FFF2-40B4-BE49-F238E27FC236}">
                  <a16:creationId xmlns:a16="http://schemas.microsoft.com/office/drawing/2014/main" id="{3593084B-19FC-42E3-A3E3-FB7E883E1894}"/>
                </a:ext>
              </a:extLst>
            </p:cNvPr>
            <p:cNvSpPr txBox="1"/>
            <p:nvPr/>
          </p:nvSpPr>
          <p:spPr>
            <a:xfrm>
              <a:off x="1247408" y="1574017"/>
              <a:ext cx="1351224"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2:</a:t>
              </a:r>
            </a:p>
          </p:txBody>
        </p:sp>
      </p:grpSp>
      <p:grpSp>
        <p:nvGrpSpPr>
          <p:cNvPr id="11" name="Group 10">
            <a:extLst>
              <a:ext uri="{FF2B5EF4-FFF2-40B4-BE49-F238E27FC236}">
                <a16:creationId xmlns:a16="http://schemas.microsoft.com/office/drawing/2014/main" id="{B5BAEE87-991C-4A1F-AD5C-F04A0C11CA38}"/>
              </a:ext>
            </a:extLst>
          </p:cNvPr>
          <p:cNvGrpSpPr/>
          <p:nvPr/>
        </p:nvGrpSpPr>
        <p:grpSpPr>
          <a:xfrm>
            <a:off x="1003843" y="3682387"/>
            <a:ext cx="2044149" cy="1315744"/>
            <a:chOff x="4166452" y="1643598"/>
            <a:chExt cx="2725532" cy="1754327"/>
          </a:xfrm>
        </p:grpSpPr>
        <p:sp>
          <p:nvSpPr>
            <p:cNvPr id="12" name="TextBox 11">
              <a:extLst>
                <a:ext uri="{FF2B5EF4-FFF2-40B4-BE49-F238E27FC236}">
                  <a16:creationId xmlns:a16="http://schemas.microsoft.com/office/drawing/2014/main" id="{EACDEE81-4E1E-4FCB-8FB1-1BE5D94073C5}"/>
                </a:ext>
              </a:extLst>
            </p:cNvPr>
            <p:cNvSpPr txBox="1"/>
            <p:nvPr/>
          </p:nvSpPr>
          <p:spPr>
            <a:xfrm>
              <a:off x="4166452" y="164359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1:</a:t>
              </a:r>
            </a:p>
          </p:txBody>
        </p:sp>
        <p:sp>
          <p:nvSpPr>
            <p:cNvPr id="13" name="Rectangle 5">
              <a:extLst>
                <a:ext uri="{FF2B5EF4-FFF2-40B4-BE49-F238E27FC236}">
                  <a16:creationId xmlns:a16="http://schemas.microsoft.com/office/drawing/2014/main" id="{D5B61757-773A-4CC3-A91C-C17B6E0D2557}"/>
                </a:ext>
              </a:extLst>
            </p:cNvPr>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Tree>
    <p:extLst>
      <p:ext uri="{BB962C8B-B14F-4D97-AF65-F5344CB8AC3E}">
        <p14:creationId xmlns:p14="http://schemas.microsoft.com/office/powerpoint/2010/main" val="68875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396-BAD7-403C-9292-0EB653C74E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32DABA-5464-4C19-8D8F-85D496C42FB7}"/>
              </a:ext>
            </a:extLst>
          </p:cNvPr>
          <p:cNvSpPr>
            <a:spLocks noGrp="1"/>
          </p:cNvSpPr>
          <p:nvPr>
            <p:ph idx="1"/>
          </p:nvPr>
        </p:nvSpPr>
        <p:spPr/>
        <p:txBody>
          <a:bodyPr>
            <a:normAutofit fontScale="77500" lnSpcReduction="20000"/>
          </a:bodyPr>
          <a:lstStyle/>
          <a:p>
            <a:r>
              <a:rPr lang="en-US" dirty="0"/>
              <a:t>In the code excerpt for Scenario 1:</a:t>
            </a:r>
          </a:p>
          <a:p>
            <a:pPr lvl="1"/>
            <a:r>
              <a:rPr lang="en-US" dirty="0"/>
              <a:t>There are two problematic </a:t>
            </a:r>
            <a:r>
              <a:rPr lang="en-US" dirty="0" err="1"/>
              <a:t>strcpy</a:t>
            </a:r>
            <a:r>
              <a:rPr lang="en-US" dirty="0"/>
              <a:t> calls</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Two CVE IDs should be assigned</a:t>
            </a:r>
          </a:p>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a:p>
            <a:r>
              <a:rPr lang="en-US" dirty="0"/>
              <a:t>In the code excerpt for Scenario 3:</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Six CVE IDs should be assigned</a:t>
            </a:r>
          </a:p>
          <a:p>
            <a:r>
              <a:rPr lang="en-US" dirty="0"/>
              <a:t>Note that the range check could be placed before the first if statement in each case, but this is irrelevant for determining if the bugs are independently fixable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4F7510B6-ED02-4080-A3E3-4CD9857E8C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7763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Tree>
    <p:extLst>
      <p:ext uri="{BB962C8B-B14F-4D97-AF65-F5344CB8AC3E}">
        <p14:creationId xmlns:p14="http://schemas.microsoft.com/office/powerpoint/2010/main" val="261124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Tree>
    <p:extLst>
      <p:ext uri="{BB962C8B-B14F-4D97-AF65-F5344CB8AC3E}">
        <p14:creationId xmlns:p14="http://schemas.microsoft.com/office/powerpoint/2010/main" val="254403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3832330" y="2332622"/>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2586985" y="228142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73173" y="239215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99540" y="2198077"/>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56339" y="265527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76869" y="261836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56842" y="264456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877283" y="186410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95842" y="186410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5648417" y="1815888"/>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7005089" y="186410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2642089" y="3569680"/>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3099289" y="3169627"/>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a:t>height = -65534; width = -65534</a:t>
            </a:r>
          </a:p>
        </p:txBody>
      </p:sp>
      <p:sp>
        <p:nvSpPr>
          <p:cNvPr id="22" name="Text Box 21"/>
          <p:cNvSpPr txBox="1">
            <a:spLocks noChangeArrowheads="1"/>
          </p:cNvSpPr>
          <p:nvPr/>
        </p:nvSpPr>
        <p:spPr bwMode="auto">
          <a:xfrm>
            <a:off x="839337" y="3855427"/>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1156189" y="2113543"/>
            <a:ext cx="1200150" cy="1338828"/>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1613389" y="182779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3411235" y="262670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Tree>
    <p:extLst>
      <p:ext uri="{BB962C8B-B14F-4D97-AF65-F5344CB8AC3E}">
        <p14:creationId xmlns:p14="http://schemas.microsoft.com/office/powerpoint/2010/main" val="2019058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21" y="619077"/>
            <a:ext cx="8229600" cy="651272"/>
          </a:xfrm>
        </p:spPr>
        <p:txBody>
          <a:bodyPr/>
          <a:lstStyle/>
          <a:p>
            <a:r>
              <a:rPr lang="en-US" dirty="0"/>
              <a:t>Chains: Possible Fixes</a:t>
            </a:r>
          </a:p>
        </p:txBody>
      </p:sp>
      <p:sp>
        <p:nvSpPr>
          <p:cNvPr id="3" name="Content Placeholder 2"/>
          <p:cNvSpPr>
            <a:spLocks noGrp="1"/>
          </p:cNvSpPr>
          <p:nvPr>
            <p:ph idx="1"/>
          </p:nvPr>
        </p:nvSpPr>
        <p:spPr>
          <a:xfrm>
            <a:off x="609600" y="3104652"/>
            <a:ext cx="8229600" cy="2347225"/>
          </a:xfrm>
        </p:spPr>
        <p:txBody>
          <a:bodyPr>
            <a:normAutofit fontScale="70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the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sp>
        <p:nvSpPr>
          <p:cNvPr id="4" name="Text Box 3"/>
          <p:cNvSpPr txBox="1">
            <a:spLocks noChangeArrowheads="1"/>
          </p:cNvSpPr>
          <p:nvPr/>
        </p:nvSpPr>
        <p:spPr bwMode="auto">
          <a:xfrm>
            <a:off x="3614719" y="231943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2369376" y="2268234"/>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555563" y="2378966"/>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4881929" y="2184889"/>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138729" y="2642089"/>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459261" y="2605180"/>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139233" y="263137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59673" y="185091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3878233" y="185091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787479" y="185091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714742" y="2100357"/>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6" name="Text Box 23"/>
          <p:cNvSpPr txBox="1">
            <a:spLocks noChangeArrowheads="1"/>
          </p:cNvSpPr>
          <p:nvPr/>
        </p:nvSpPr>
        <p:spPr bwMode="auto">
          <a:xfrm>
            <a:off x="1395779" y="1814605"/>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17" name="Line 24"/>
          <p:cNvSpPr>
            <a:spLocks noChangeShapeType="1"/>
          </p:cNvSpPr>
          <p:nvPr/>
        </p:nvSpPr>
        <p:spPr bwMode="auto">
          <a:xfrm>
            <a:off x="3193627" y="261351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374757" y="1844142"/>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cxnSp>
        <p:nvCxnSpPr>
          <p:cNvPr id="19" name="Connector: Elbow 18"/>
          <p:cNvCxnSpPr>
            <a:stCxn id="5" idx="0"/>
            <a:endCxn id="28" idx="1"/>
          </p:cNvCxnSpPr>
          <p:nvPr/>
        </p:nvCxnSpPr>
        <p:spPr>
          <a:xfrm rot="16200000" flipH="1" flipV="1">
            <a:off x="1242099" y="1635736"/>
            <a:ext cx="923744"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09601" y="3104650"/>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34" name="Connector: Elbow 33"/>
          <p:cNvCxnSpPr>
            <a:stCxn id="9" idx="0"/>
            <a:endCxn id="35" idx="1"/>
          </p:cNvCxnSpPr>
          <p:nvPr/>
        </p:nvCxnSpPr>
        <p:spPr>
          <a:xfrm rot="5400000">
            <a:off x="1871875" y="1342912"/>
            <a:ext cx="1325114" cy="3849659"/>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09598" y="3842968"/>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1368319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274"/>
            <a:ext cx="6996545" cy="868362"/>
          </a:xfrm>
        </p:spPr>
        <p:txBody>
          <a:bodyPr/>
          <a:lstStyle/>
          <a:p>
            <a:r>
              <a:rPr lang="en-US" dirty="0"/>
              <a:t>CNT2: Is it a Vulnerability?</a:t>
            </a:r>
          </a:p>
        </p:txBody>
      </p:sp>
      <p:sp>
        <p:nvSpPr>
          <p:cNvPr id="3" name="Content Placeholder 2"/>
          <p:cNvSpPr>
            <a:spLocks noGrp="1"/>
          </p:cNvSpPr>
          <p:nvPr>
            <p:ph idx="1"/>
          </p:nvPr>
        </p:nvSpPr>
        <p:spPr/>
        <p:txBody>
          <a:bodyPr>
            <a:normAutofit lnSpcReduction="10000"/>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Tree>
    <p:extLst>
      <p:ext uri="{BB962C8B-B14F-4D97-AF65-F5344CB8AC3E}">
        <p14:creationId xmlns:p14="http://schemas.microsoft.com/office/powerpoint/2010/main" val="1150171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936"/>
            <a:ext cx="7078805" cy="868362"/>
          </a:xfrm>
        </p:spPr>
        <p:txBody>
          <a:bodyPr/>
          <a:lstStyle/>
          <a:p>
            <a:r>
              <a:rPr lang="en-US" dirty="0"/>
              <a:t>CNT2.1: Vendor Acknowledgement</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80310979"/>
              </p:ext>
            </p:extLst>
          </p:nvPr>
        </p:nvGraphicFramePr>
        <p:xfrm>
          <a:off x="609600" y="1389837"/>
          <a:ext cx="8229601" cy="743763"/>
        </p:xfrm>
        <a:graphic>
          <a:graphicData uri="http://schemas.openxmlformats.org/drawingml/2006/table">
            <a:tbl>
              <a:tblPr firstRow="1" firstCol="1" bandRow="1">
                <a:tableStyleId>{616DA210-FB5B-4158-B5E0-FEB733F419BA}</a:tableStyleId>
              </a:tblPr>
              <a:tblGrid>
                <a:gridCol w="614639">
                  <a:extLst>
                    <a:ext uri="{9D8B030D-6E8A-4147-A177-3AD203B41FA5}">
                      <a16:colId xmlns:a16="http://schemas.microsoft.com/office/drawing/2014/main" val="944892769"/>
                    </a:ext>
                  </a:extLst>
                </a:gridCol>
                <a:gridCol w="7614962">
                  <a:extLst>
                    <a:ext uri="{9D8B030D-6E8A-4147-A177-3AD203B41FA5}">
                      <a16:colId xmlns:a16="http://schemas.microsoft.com/office/drawing/2014/main" val="3622635339"/>
                    </a:ext>
                  </a:extLst>
                </a:gridCol>
              </a:tblGrid>
              <a:tr h="743763">
                <a:tc>
                  <a:txBody>
                    <a:bodyPr/>
                    <a:lstStyle/>
                    <a:p>
                      <a:pPr marL="0" marR="0">
                        <a:spcBef>
                          <a:spcPts val="0"/>
                        </a:spcBef>
                        <a:spcAft>
                          <a:spcPts val="0"/>
                        </a:spcAft>
                      </a:pPr>
                      <a:r>
                        <a:rPr lang="en-US" sz="900" dirty="0">
                          <a:effectLst/>
                        </a:rPr>
                        <a:t>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900" dirty="0">
                          <a:effectLst/>
                        </a:rPr>
                        <a:t>Vendor acknowledgment: Does the affected vendor acknowledge the bug as a vulnerability and does it also acknowledge a negative impact on security? </a:t>
                      </a:r>
                    </a:p>
                    <a:p>
                      <a:pPr marL="0" marR="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3968496" y="2600937"/>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609603" y="2600935"/>
            <a:ext cx="3184187" cy="2867228"/>
          </a:xfrm>
          <a:prstGeom prst="rect">
            <a:avLst/>
          </a:prstGeom>
        </p:spPr>
      </p:pic>
    </p:spTree>
    <p:extLst>
      <p:ext uri="{BB962C8B-B14F-4D97-AF65-F5344CB8AC3E}">
        <p14:creationId xmlns:p14="http://schemas.microsoft.com/office/powerpoint/2010/main" val="131368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86274"/>
            <a:ext cx="6996545" cy="868362"/>
          </a:xfrm>
        </p:spPr>
        <p:txBody>
          <a:bodyPr/>
          <a:lstStyle/>
          <a:p>
            <a:r>
              <a:rPr lang="en-US" dirty="0"/>
              <a:t>CNT2.1 Process</a:t>
            </a:r>
          </a:p>
        </p:txBody>
      </p:sp>
      <p:sp>
        <p:nvSpPr>
          <p:cNvPr id="6" name="Content Placeholder 5"/>
          <p:cNvSpPr>
            <a:spLocks noGrp="1"/>
          </p:cNvSpPr>
          <p:nvPr>
            <p:ph idx="1"/>
          </p:nvPr>
        </p:nvSpPr>
        <p:spPr/>
        <p:txBody>
          <a:bodyPr>
            <a:normAutofit fontScale="92500" lnSpcReduction="10000"/>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Tree>
    <p:extLst>
      <p:ext uri="{BB962C8B-B14F-4D97-AF65-F5344CB8AC3E}">
        <p14:creationId xmlns:p14="http://schemas.microsoft.com/office/powerpoint/2010/main" val="2072401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1787"/>
            <a:ext cx="6996545" cy="868362"/>
          </a:xfrm>
        </p:spPr>
        <p:txBody>
          <a:bodyPr>
            <a:normAutofit/>
          </a:bodyPr>
          <a:lstStyle/>
          <a:p>
            <a:r>
              <a:rPr lang="en-US" dirty="0"/>
              <a:t>CNT2.2: Vulnerability Models</a:t>
            </a:r>
          </a:p>
        </p:txBody>
      </p:sp>
      <p:sp>
        <p:nvSpPr>
          <p:cNvPr id="5" name="Content Placeholder 4"/>
          <p:cNvSpPr>
            <a:spLocks noGrp="1"/>
          </p:cNvSpPr>
          <p:nvPr>
            <p:ph idx="1"/>
          </p:nvPr>
        </p:nvSpPr>
        <p:spPr>
          <a:xfrm>
            <a:off x="609600" y="2228850"/>
            <a:ext cx="8229600" cy="3223027"/>
          </a:xfrm>
        </p:spPr>
        <p:txBody>
          <a:bodyPr>
            <a:normAutofit fontScale="925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ext uri="{D42A27DB-BD31-4B8C-83A1-F6EECF244321}">
                <p14:modId xmlns:p14="http://schemas.microsoft.com/office/powerpoint/2010/main" val="1900403810"/>
              </p:ext>
            </p:extLst>
          </p:nvPr>
        </p:nvGraphicFramePr>
        <p:xfrm>
          <a:off x="609600" y="1379843"/>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a:effectLst/>
                        </a:rPr>
                        <a:t>CNT2.2B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430096592"/>
              </p:ext>
            </p:extLst>
          </p:nvPr>
        </p:nvGraphicFramePr>
        <p:xfrm>
          <a:off x="4647795" y="1372314"/>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309286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29842" y="2192594"/>
            <a:ext cx="3868340" cy="3146397"/>
          </a:xfrm>
        </p:spPr>
        <p:txBody>
          <a:bodyPr>
            <a:normAutofit fontScale="92500" lnSpcReduction="20000"/>
          </a:body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MITRE used this decision for the old rules</a:t>
            </a:r>
          </a:p>
          <a:p>
            <a:endParaRPr lang="en-US" dirty="0"/>
          </a:p>
        </p:txBody>
      </p:sp>
      <p:sp>
        <p:nvSpPr>
          <p:cNvPr id="6" name="Content Placeholder 5"/>
          <p:cNvSpPr>
            <a:spLocks noGrp="1"/>
          </p:cNvSpPr>
          <p:nvPr>
            <p:ph sz="quarter" idx="4"/>
          </p:nvPr>
        </p:nvSpPr>
        <p:spPr>
          <a:xfrm>
            <a:off x="4629152" y="2192594"/>
            <a:ext cx="4191405" cy="3146397"/>
          </a:xfrm>
        </p:spPr>
        <p:txBody>
          <a:bodyPr>
            <a:normAutofit fontScale="92500" lnSpcReduction="20000"/>
          </a:bodyPr>
          <a:lstStyle/>
          <a:p>
            <a:r>
              <a:rPr lang="en-US" dirty="0"/>
              <a:t>Pros</a:t>
            </a:r>
          </a:p>
          <a:p>
            <a:pPr lvl="1"/>
            <a:r>
              <a:rPr lang="en-US" dirty="0"/>
              <a:t>Easy</a:t>
            </a:r>
          </a:p>
          <a:p>
            <a:pPr lvl="1"/>
            <a:r>
              <a:rPr lang="en-US" dirty="0"/>
              <a:t>Fast</a:t>
            </a:r>
          </a:p>
          <a:p>
            <a:r>
              <a:rPr lang="en-US" dirty="0"/>
              <a:t>Cons</a:t>
            </a:r>
          </a:p>
          <a:p>
            <a:pPr lvl="1"/>
            <a:r>
              <a:rPr lang="en-US" dirty="0"/>
              <a:t>Inherently trusts researchers</a:t>
            </a:r>
          </a:p>
          <a:p>
            <a:pPr lvl="1"/>
            <a:r>
              <a:rPr lang="en-US" dirty="0"/>
              <a:t>Could result in wide variations in abstraction</a:t>
            </a:r>
          </a:p>
          <a:p>
            <a:pPr lvl="1"/>
            <a:r>
              <a:rPr lang="en-US" dirty="0"/>
              <a:t>Requires distinct claims</a:t>
            </a:r>
          </a:p>
          <a:p>
            <a:pPr lvl="1"/>
            <a:r>
              <a:rPr lang="en-US" dirty="0"/>
              <a:t>Opinions differ on identification of negative impact</a:t>
            </a:r>
          </a:p>
          <a:p>
            <a:r>
              <a:rPr lang="en-US" dirty="0"/>
              <a:t>MITRE is using this decision for the new rules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0742323"/>
              </p:ext>
            </p:extLst>
          </p:nvPr>
        </p:nvGraphicFramePr>
        <p:xfrm>
          <a:off x="631058" y="1458028"/>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a:effectLst/>
                        </a:rPr>
                        <a:t>CNT2.2B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184443578"/>
              </p:ext>
            </p:extLst>
          </p:nvPr>
        </p:nvGraphicFramePr>
        <p:xfrm>
          <a:off x="4629151" y="1450499"/>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9" name="Title 1">
            <a:extLst>
              <a:ext uri="{FF2B5EF4-FFF2-40B4-BE49-F238E27FC236}">
                <a16:creationId xmlns:a16="http://schemas.microsoft.com/office/drawing/2014/main" id="{9AF9D848-EE11-4949-8DAD-D16ED2CED6DB}"/>
              </a:ext>
            </a:extLst>
          </p:cNvPr>
          <p:cNvSpPr>
            <a:spLocks noGrp="1"/>
          </p:cNvSpPr>
          <p:nvPr>
            <p:ph type="title"/>
          </p:nvPr>
        </p:nvSpPr>
        <p:spPr>
          <a:xfrm>
            <a:off x="485777" y="424874"/>
            <a:ext cx="7262964" cy="651272"/>
          </a:xfrm>
        </p:spPr>
        <p:txBody>
          <a:bodyPr>
            <a:normAutofit fontScale="90000"/>
          </a:bodyPr>
          <a:lstStyle/>
          <a:p>
            <a:r>
              <a:rPr lang="en-US" dirty="0"/>
              <a:t>CNT2.2: Security Model vs. Vulnerability Claim</a:t>
            </a:r>
          </a:p>
        </p:txBody>
      </p:sp>
    </p:spTree>
    <p:extLst>
      <p:ext uri="{BB962C8B-B14F-4D97-AF65-F5344CB8AC3E}">
        <p14:creationId xmlns:p14="http://schemas.microsoft.com/office/powerpoint/2010/main" val="345711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52465" y="2144351"/>
            <a:ext cx="3868340" cy="390526"/>
          </a:xfrm>
        </p:spPr>
        <p:txBody>
          <a:bodyPr/>
          <a:lstStyle/>
          <a:p>
            <a:r>
              <a:rPr lang="en-US" u="sng" dirty="0"/>
              <a:t>Security Model</a:t>
            </a:r>
          </a:p>
        </p:txBody>
      </p:sp>
      <p:sp>
        <p:nvSpPr>
          <p:cNvPr id="3" name="Content Placeholder 2"/>
          <p:cNvSpPr>
            <a:spLocks noGrp="1"/>
          </p:cNvSpPr>
          <p:nvPr>
            <p:ph sz="half" idx="2"/>
          </p:nvPr>
        </p:nvSpPr>
        <p:spPr>
          <a:xfrm>
            <a:off x="629842" y="2562433"/>
            <a:ext cx="3868340" cy="3137090"/>
          </a:xfrm>
        </p:spPr>
        <p:txBody>
          <a:bodyPr>
            <a:normAutofit fontScale="92500"/>
          </a:bodyPr>
          <a:lstStyle/>
          <a:p>
            <a:r>
              <a:rPr lang="en-US" dirty="0"/>
              <a:t>Regular users should not have access to admin pages except </a:t>
            </a:r>
            <a:r>
              <a:rPr lang="en-US" dirty="0" err="1"/>
              <a:t>wp</a:t>
            </a:r>
            <a:r>
              <a:rPr lang="en-US" dirty="0"/>
              <a:t>-admin/admin-</a:t>
            </a:r>
            <a:r>
              <a:rPr lang="en-US" dirty="0" err="1"/>
              <a:t>ajax.php</a:t>
            </a:r>
            <a:endParaRPr lang="en-US" dirty="0"/>
          </a:p>
          <a:p>
            <a:r>
              <a:rPr lang="en-US" dirty="0"/>
              <a:t>Can administrators inject arbitrary script into pages?</a:t>
            </a:r>
          </a:p>
          <a:p>
            <a:pPr lvl="1"/>
            <a:r>
              <a:rPr lang="en-US" dirty="0"/>
              <a:t>Only if they have the </a:t>
            </a:r>
            <a:r>
              <a:rPr lang="en-US" dirty="0" err="1"/>
              <a:t>unfiltered_html</a:t>
            </a:r>
            <a:r>
              <a:rPr lang="en-US" dirty="0"/>
              <a:t> permission, which they have by default except when WordPress is installed in Multisite mode</a:t>
            </a:r>
          </a:p>
          <a:p>
            <a:r>
              <a:rPr lang="en-US" dirty="0"/>
              <a:t>Assign one or two CVE IDs, depending on the answers to the questions</a:t>
            </a:r>
          </a:p>
        </p:txBody>
      </p:sp>
      <p:sp>
        <p:nvSpPr>
          <p:cNvPr id="5" name="Text Placeholder 4"/>
          <p:cNvSpPr>
            <a:spLocks noGrp="1"/>
          </p:cNvSpPr>
          <p:nvPr>
            <p:ph type="body" sz="quarter" idx="3"/>
          </p:nvPr>
        </p:nvSpPr>
        <p:spPr>
          <a:xfrm>
            <a:off x="4520805" y="2171906"/>
            <a:ext cx="3887391" cy="390526"/>
          </a:xfrm>
        </p:spPr>
        <p:txBody>
          <a:bodyPr/>
          <a:lstStyle/>
          <a:p>
            <a:pPr marL="0" indent="0">
              <a:buNone/>
            </a:pPr>
            <a:r>
              <a:rPr lang="en-US" u="sng" dirty="0"/>
              <a:t>Vulnerability Claim</a:t>
            </a:r>
          </a:p>
        </p:txBody>
      </p:sp>
      <p:sp>
        <p:nvSpPr>
          <p:cNvPr id="6" name="Content Placeholder 5"/>
          <p:cNvSpPr>
            <a:spLocks noGrp="1"/>
          </p:cNvSpPr>
          <p:nvPr>
            <p:ph sz="quarter" idx="4"/>
          </p:nvPr>
        </p:nvSpPr>
        <p:spPr>
          <a:xfrm>
            <a:off x="4629152" y="2723535"/>
            <a:ext cx="3887391" cy="2975987"/>
          </a:xfrm>
        </p:spPr>
        <p:txBody>
          <a:bodyPr/>
          <a:lstStyle/>
          <a:p>
            <a:r>
              <a:rPr lang="en-US" dirty="0"/>
              <a:t>The reporter claims there is a XSS vulnerability (improper/no sanitation)</a:t>
            </a:r>
          </a:p>
          <a:p>
            <a:r>
              <a:rPr lang="en-US" dirty="0"/>
              <a:t>The reporter says it can be used to obtain cookies</a:t>
            </a:r>
          </a:p>
          <a:p>
            <a:r>
              <a:rPr lang="en-US" dirty="0"/>
              <a:t>Assign a single CVE ID</a:t>
            </a:r>
          </a:p>
        </p:txBody>
      </p:sp>
      <p:sp>
        <p:nvSpPr>
          <p:cNvPr id="7" name="Content Placeholder 2"/>
          <p:cNvSpPr txBox="1">
            <a:spLocks/>
          </p:cNvSpPr>
          <p:nvPr/>
        </p:nvSpPr>
        <p:spPr>
          <a:xfrm>
            <a:off x="629842" y="1513149"/>
            <a:ext cx="7721203" cy="603647"/>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t>Stored XSS vulnerability in the admin page of a WordPress module allows unauthenticated attackers to obtain cookies</a:t>
            </a:r>
          </a:p>
        </p:txBody>
      </p:sp>
      <p:sp>
        <p:nvSpPr>
          <p:cNvPr id="10" name="Title 1">
            <a:extLst>
              <a:ext uri="{FF2B5EF4-FFF2-40B4-BE49-F238E27FC236}">
                <a16:creationId xmlns:a16="http://schemas.microsoft.com/office/drawing/2014/main" id="{F9E31ED4-CA56-4C63-A8D4-BA38BEE6FFEC}"/>
              </a:ext>
            </a:extLst>
          </p:cNvPr>
          <p:cNvSpPr>
            <a:spLocks noGrp="1"/>
          </p:cNvSpPr>
          <p:nvPr>
            <p:ph type="title"/>
          </p:nvPr>
        </p:nvSpPr>
        <p:spPr>
          <a:xfrm>
            <a:off x="652465" y="443796"/>
            <a:ext cx="8229600" cy="651272"/>
          </a:xfrm>
        </p:spPr>
        <p:txBody>
          <a:bodyPr>
            <a:normAutofit/>
          </a:bodyPr>
          <a:lstStyle/>
          <a:p>
            <a:r>
              <a:rPr lang="en-US" dirty="0"/>
              <a:t>CNT2.2: Example</a:t>
            </a:r>
          </a:p>
        </p:txBody>
      </p:sp>
    </p:spTree>
    <p:extLst>
      <p:ext uri="{BB962C8B-B14F-4D97-AF65-F5344CB8AC3E}">
        <p14:creationId xmlns:p14="http://schemas.microsoft.com/office/powerpoint/2010/main" val="301216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1129451" y="2464957"/>
            <a:ext cx="2998899" cy="2426963"/>
          </a:xfrm>
          <a:prstGeom prst="rect">
            <a:avLst/>
          </a:prstGeom>
        </p:spPr>
      </p:pic>
      <p:sp>
        <p:nvSpPr>
          <p:cNvPr id="3" name="Content Placeholder 2"/>
          <p:cNvSpPr>
            <a:spLocks noGrp="1"/>
          </p:cNvSpPr>
          <p:nvPr>
            <p:ph sz="half" idx="2"/>
          </p:nvPr>
        </p:nvSpPr>
        <p:spPr>
          <a:xfrm>
            <a:off x="4297680" y="2464957"/>
            <a:ext cx="4541520" cy="2910716"/>
          </a:xfrm>
        </p:spPr>
        <p:txBody>
          <a:bodyPr/>
          <a:lstStyle/>
          <a:p>
            <a:r>
              <a:rPr lang="en-US" dirty="0"/>
              <a:t>Purpose</a:t>
            </a:r>
          </a:p>
          <a:p>
            <a:pPr lvl="1"/>
            <a:r>
              <a:rPr lang="en-US" dirty="0"/>
              <a:t>Prevent assignments of duplicate/overlapping CVE IDs by ensuring that assignments are made at the same level of abstraction</a:t>
            </a:r>
          </a:p>
          <a:p>
            <a:r>
              <a:rPr lang="en-US" dirty="0"/>
              <a:t>Process</a:t>
            </a:r>
          </a:p>
          <a:p>
            <a:pPr lvl="1"/>
            <a:r>
              <a:rPr lang="en-US" dirty="0"/>
              <a:t>See next slide</a:t>
            </a:r>
          </a:p>
        </p:txBody>
      </p:sp>
      <p:graphicFrame>
        <p:nvGraphicFramePr>
          <p:cNvPr id="5" name="Table 4"/>
          <p:cNvGraphicFramePr>
            <a:graphicFrameLocks noGrp="1"/>
          </p:cNvGraphicFramePr>
          <p:nvPr>
            <p:extLst>
              <p:ext uri="{D42A27DB-BD31-4B8C-83A1-F6EECF244321}">
                <p14:modId xmlns:p14="http://schemas.microsoft.com/office/powerpoint/2010/main" val="1392372407"/>
              </p:ext>
            </p:extLst>
          </p:nvPr>
        </p:nvGraphicFramePr>
        <p:xfrm>
          <a:off x="609601" y="1501082"/>
          <a:ext cx="8229599" cy="622994"/>
        </p:xfrm>
        <a:graphic>
          <a:graphicData uri="http://schemas.openxmlformats.org/drawingml/2006/table">
            <a:tbl>
              <a:tblPr firstRow="1" firstCol="1" bandRow="1">
                <a:tableStyleId>{616DA210-FB5B-4158-B5E0-FEB733F419BA}</a:tableStyleId>
              </a:tblPr>
              <a:tblGrid>
                <a:gridCol w="626253">
                  <a:extLst>
                    <a:ext uri="{9D8B030D-6E8A-4147-A177-3AD203B41FA5}">
                      <a16:colId xmlns:a16="http://schemas.microsoft.com/office/drawing/2014/main" val="3916561137"/>
                    </a:ext>
                  </a:extLst>
                </a:gridCol>
                <a:gridCol w="7603346">
                  <a:extLst>
                    <a:ext uri="{9D8B030D-6E8A-4147-A177-3AD203B41FA5}">
                      <a16:colId xmlns:a16="http://schemas.microsoft.com/office/drawing/2014/main" val="3466420301"/>
                    </a:ext>
                  </a:extLst>
                </a:gridCol>
              </a:tblGrid>
              <a:tr h="622994">
                <a:tc>
                  <a:txBody>
                    <a:bodyPr/>
                    <a:lstStyle/>
                    <a:p>
                      <a:pPr marL="0" marR="0">
                        <a:spcBef>
                          <a:spcPts val="0"/>
                        </a:spcBef>
                        <a:spcAft>
                          <a:spcPts val="0"/>
                        </a:spcAft>
                      </a:pPr>
                      <a:r>
                        <a:rPr lang="en-US" sz="1000" dirty="0">
                          <a:effectLst/>
                        </a:rPr>
                        <a:t>CNT3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10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Tree>
    <p:extLst>
      <p:ext uri="{BB962C8B-B14F-4D97-AF65-F5344CB8AC3E}">
        <p14:creationId xmlns:p14="http://schemas.microsoft.com/office/powerpoint/2010/main" val="12810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(ID) and know they are talking about a specific, unique vulnerability regardless of the tool or forum being used</a:t>
            </a:r>
          </a:p>
        </p:txBody>
      </p:sp>
    </p:spTree>
    <p:extLst>
      <p:ext uri="{BB962C8B-B14F-4D97-AF65-F5344CB8AC3E}">
        <p14:creationId xmlns:p14="http://schemas.microsoft.com/office/powerpoint/2010/main" val="2708850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fontScale="92500"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the shared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(i.e. all implementations must be vulnerable); assign a single CVE ID</a:t>
            </a:r>
          </a:p>
          <a:p>
            <a:pPr lvl="1"/>
            <a:r>
              <a:rPr lang="en-US" dirty="0"/>
              <a:t>Results from a choice by the implementer (implementer makes a decision to use a vulnerable option instead of a secure one); assign a CVE ID to each affected codebase/product</a:t>
            </a:r>
          </a:p>
          <a:p>
            <a:pPr lvl="1"/>
            <a:r>
              <a:rPr lang="en-US" dirty="0"/>
              <a:t>Not sure; assign a CVE ID to each affected codebase</a:t>
            </a:r>
          </a:p>
          <a:p>
            <a:endParaRPr lang="en-US" dirty="0"/>
          </a:p>
        </p:txBody>
      </p:sp>
    </p:spTree>
    <p:extLst>
      <p:ext uri="{BB962C8B-B14F-4D97-AF65-F5344CB8AC3E}">
        <p14:creationId xmlns:p14="http://schemas.microsoft.com/office/powerpoint/2010/main" val="4154137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TLS 1.2 allows for the use of  MD5, SHA-1, SHA-224, SHA-256, SHA-384, and SHA-512 for hashing signatures</a:t>
            </a:r>
          </a:p>
          <a:p>
            <a:pPr lvl="1"/>
            <a:r>
              <a:rPr lang="en-US" dirty="0"/>
              <a:t>If a product uses TLS 1.2 and supports MD5 for the signature hashing algorithm, an attacker can use SLOTH to impersonate a client</a:t>
            </a:r>
          </a:p>
          <a:p>
            <a:r>
              <a:rPr lang="en-US" dirty="0"/>
              <a:t>Should this be considered a problem in the protocol or the implementations of the products?</a:t>
            </a:r>
          </a:p>
          <a:p>
            <a:endParaRPr lang="en-US" dirty="0"/>
          </a:p>
        </p:txBody>
      </p:sp>
    </p:spTree>
    <p:extLst>
      <p:ext uri="{BB962C8B-B14F-4D97-AF65-F5344CB8AC3E}">
        <p14:creationId xmlns:p14="http://schemas.microsoft.com/office/powerpoint/2010/main" val="18822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4FC8A6F-4303-4143-97B8-7F0CC22F5EC5}"/>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08F6C007-DABE-48FF-B533-947DDC36BB95}"/>
              </a:ext>
            </a:extLst>
          </p:cNvPr>
          <p:cNvSpPr>
            <a:spLocks noGrp="1"/>
          </p:cNvSpPr>
          <p:nvPr>
            <p:ph type="ctrTitle" sz="quarter"/>
          </p:nvPr>
        </p:nvSpPr>
        <p:spPr/>
        <p:txBody>
          <a:bodyPr/>
          <a:lstStyle/>
          <a:p>
            <a:r>
              <a:rPr lang="en-US" dirty="0"/>
              <a:t>Inclusion Decisions</a:t>
            </a:r>
          </a:p>
        </p:txBody>
      </p:sp>
      <p:sp>
        <p:nvSpPr>
          <p:cNvPr id="4" name="Slide Number Placeholder 3">
            <a:extLst>
              <a:ext uri="{FF2B5EF4-FFF2-40B4-BE49-F238E27FC236}">
                <a16:creationId xmlns:a16="http://schemas.microsoft.com/office/drawing/2014/main" id="{95DD3939-2377-4350-B451-D9208367FD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411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197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7513"/>
            <a:ext cx="6996545" cy="868362"/>
          </a:xfrm>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609602" y="2398599"/>
            <a:ext cx="3556271" cy="258256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47577262"/>
              </p:ext>
            </p:extLst>
          </p:nvPr>
        </p:nvGraphicFramePr>
        <p:xfrm>
          <a:off x="609603" y="1387891"/>
          <a:ext cx="8229601" cy="545684"/>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545684">
                <a:tc>
                  <a:txBody>
                    <a:bodyPr/>
                    <a:lstStyle/>
                    <a:p>
                      <a:pPr marL="0" marR="0">
                        <a:spcBef>
                          <a:spcPts val="0"/>
                        </a:spcBef>
                        <a:spcAft>
                          <a:spcPts val="0"/>
                        </a:spcAft>
                      </a:pPr>
                      <a:r>
                        <a:rPr lang="en-US" sz="1000">
                          <a:effectLst/>
                        </a:rPr>
                        <a:t>INC1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1000" dirty="0">
                          <a:effectLst/>
                        </a:rPr>
                        <a:t>In Scope of Authority: Does the vulnerability report fall into the scope of authority for the CNA. CNAs can only assign CVE IDs to vulnerabilities that are within their scope of authority as defined by their root CNA.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4297419"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Tree>
    <p:extLst>
      <p:ext uri="{BB962C8B-B14F-4D97-AF65-F5344CB8AC3E}">
        <p14:creationId xmlns:p14="http://schemas.microsoft.com/office/powerpoint/2010/main" val="418243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p:txBody>
          <a:bodyPr>
            <a:normAutofit fontScale="77500" lnSpcReduction="20000"/>
          </a:bodyPr>
          <a:lstStyle/>
          <a:p>
            <a:pPr lvl="0">
              <a:buClr>
                <a:srgbClr val="005B94"/>
              </a:buClr>
            </a:pPr>
            <a:r>
              <a:rPr lang="en-US" dirty="0">
                <a:solidFill>
                  <a:prstClr val="black"/>
                </a:solidFill>
              </a:rPr>
              <a:t>The scopes of the CNAs are defined at </a:t>
            </a:r>
            <a:r>
              <a:rPr lang="en-US" dirty="0">
                <a:solidFill>
                  <a:prstClr val="black"/>
                </a:solidFill>
                <a:hlinkClick r:id="rId2"/>
              </a:rPr>
              <a:t>http://cve.mitre.org/cve/request_id.html#cna_coverage.html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MITRE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Tree>
    <p:extLst>
      <p:ext uri="{BB962C8B-B14F-4D97-AF65-F5344CB8AC3E}">
        <p14:creationId xmlns:p14="http://schemas.microsoft.com/office/powerpoint/2010/main" val="2904235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Tree>
    <p:extLst>
      <p:ext uri="{BB962C8B-B14F-4D97-AF65-F5344CB8AC3E}">
        <p14:creationId xmlns:p14="http://schemas.microsoft.com/office/powerpoint/2010/main" val="3200627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6459239"/>
              </p:ext>
            </p:extLst>
          </p:nvPr>
        </p:nvGraphicFramePr>
        <p:xfrm>
          <a:off x="609600" y="1363997"/>
          <a:ext cx="8229600" cy="617203"/>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617203">
                <a:tc>
                  <a:txBody>
                    <a:bodyPr/>
                    <a:lstStyle/>
                    <a:p>
                      <a:pPr marL="0" marR="0">
                        <a:spcBef>
                          <a:spcPts val="0"/>
                        </a:spcBef>
                        <a:spcAft>
                          <a:spcPts val="0"/>
                        </a:spcAft>
                      </a:pPr>
                      <a:r>
                        <a:rPr lang="en-US" sz="1000">
                          <a:effectLst/>
                        </a:rPr>
                        <a:t>INC2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10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4355783" y="2349710"/>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609600" y="2349708"/>
            <a:ext cx="3521590" cy="2534795"/>
          </a:xfrm>
          <a:prstGeom prst="rect">
            <a:avLst/>
          </a:prstGeom>
        </p:spPr>
      </p:pic>
    </p:spTree>
    <p:extLst>
      <p:ext uri="{BB962C8B-B14F-4D97-AF65-F5344CB8AC3E}">
        <p14:creationId xmlns:p14="http://schemas.microsoft.com/office/powerpoint/2010/main" val="260435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2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Tree>
    <p:extLst>
      <p:ext uri="{BB962C8B-B14F-4D97-AF65-F5344CB8AC3E}">
        <p14:creationId xmlns:p14="http://schemas.microsoft.com/office/powerpoint/2010/main" val="222453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endParaRPr lang="en-US" dirty="0"/>
          </a:p>
        </p:txBody>
      </p:sp>
    </p:spTree>
    <p:extLst>
      <p:ext uri="{BB962C8B-B14F-4D97-AF65-F5344CB8AC3E}">
        <p14:creationId xmlns:p14="http://schemas.microsoft.com/office/powerpoint/2010/main" val="400348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6C7D8AF-C790-4EE0-8496-F7C322653AAE}"/>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373FFE50-4475-4C4A-B0D4-8E57F54F97CE}"/>
              </a:ext>
            </a:extLst>
          </p:cNvPr>
          <p:cNvSpPr>
            <a:spLocks noGrp="1"/>
          </p:cNvSpPr>
          <p:nvPr>
            <p:ph type="ctrTitle" sz="quarter"/>
          </p:nvPr>
        </p:nvSpPr>
        <p:spPr/>
        <p:txBody>
          <a:bodyPr/>
          <a:lstStyle/>
          <a:p>
            <a:r>
              <a:rPr lang="en-US" dirty="0"/>
              <a:t>Is there an established method to count vulnerabilities?</a:t>
            </a:r>
          </a:p>
        </p:txBody>
      </p:sp>
      <p:sp>
        <p:nvSpPr>
          <p:cNvPr id="4" name="Slide Number Placeholder 3">
            <a:extLst>
              <a:ext uri="{FF2B5EF4-FFF2-40B4-BE49-F238E27FC236}">
                <a16:creationId xmlns:a16="http://schemas.microsoft.com/office/drawing/2014/main" id="{1B9DC9C6-D87E-4FB2-BC20-736BAC61A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97809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9014222"/>
              </p:ext>
            </p:extLst>
          </p:nvPr>
        </p:nvGraphicFramePr>
        <p:xfrm>
          <a:off x="609600" y="1365210"/>
          <a:ext cx="8229601" cy="730290"/>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730290">
                <a:tc>
                  <a:txBody>
                    <a:bodyPr/>
                    <a:lstStyle/>
                    <a:p>
                      <a:pPr marL="0" marR="0">
                        <a:spcBef>
                          <a:spcPts val="0"/>
                        </a:spcBef>
                        <a:spcAft>
                          <a:spcPts val="0"/>
                        </a:spcAft>
                      </a:pPr>
                      <a:r>
                        <a:rPr lang="en-US" sz="1000">
                          <a:effectLst/>
                        </a:rPr>
                        <a:t>INC3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0" marR="0">
                        <a:spcBef>
                          <a:spcPts val="0"/>
                        </a:spcBef>
                        <a:spcAft>
                          <a:spcPts val="0"/>
                        </a:spcAft>
                      </a:pPr>
                      <a:r>
                        <a:rPr lang="en-US" sz="1000" dirty="0">
                          <a:effectLst/>
                        </a:rPr>
                        <a:t>Installable/Customer-controlled Software: Is the vulnerability site-specific? Is it only in an online service (software-as-a-service), on a specific web site, or only offered through hosting solutions that are under the full control of the vendor? CVE IDs are assigned to products that are customer-controlled or customer-installable.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4384967" y="2611276"/>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609601" y="2467535"/>
            <a:ext cx="2928836" cy="3010284"/>
          </a:xfrm>
          <a:prstGeom prst="rect">
            <a:avLst/>
          </a:prstGeom>
        </p:spPr>
      </p:pic>
    </p:spTree>
    <p:extLst>
      <p:ext uri="{BB962C8B-B14F-4D97-AF65-F5344CB8AC3E}">
        <p14:creationId xmlns:p14="http://schemas.microsoft.com/office/powerpoint/2010/main" val="810873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Tree>
    <p:extLst>
      <p:ext uri="{BB962C8B-B14F-4D97-AF65-F5344CB8AC3E}">
        <p14:creationId xmlns:p14="http://schemas.microsoft.com/office/powerpoint/2010/main" val="1746413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973793864"/>
              </p:ext>
            </p:extLst>
          </p:nvPr>
        </p:nvGraphicFramePr>
        <p:xfrm>
          <a:off x="609600" y="1432302"/>
          <a:ext cx="8229601" cy="710823"/>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710823">
                <a:tc>
                  <a:txBody>
                    <a:bodyPr/>
                    <a:lstStyle/>
                    <a:p>
                      <a:pPr marL="0" marR="0">
                        <a:spcBef>
                          <a:spcPts val="0"/>
                        </a:spcBef>
                        <a:spcAft>
                          <a:spcPts val="0"/>
                        </a:spcAft>
                      </a:pPr>
                      <a:r>
                        <a:rPr lang="en-US" sz="1000">
                          <a:effectLst/>
                        </a:rPr>
                        <a:t>INC4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10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3828330" y="2466035"/>
            <a:ext cx="5010874" cy="3211887"/>
          </a:xfrm>
        </p:spPr>
        <p:txBody>
          <a:bodyPr>
            <a:normAutofit fontScale="92500" lnSpcReduction="20000"/>
          </a:bodyPr>
          <a:lstStyle/>
          <a:p>
            <a:pPr lvl="0">
              <a:buClr>
                <a:srgbClr val="005B94"/>
              </a:buClr>
            </a:pPr>
            <a:r>
              <a:rPr lang="en-US" dirty="0">
                <a:solidFill>
                  <a:prstClr val="black"/>
                </a:solidFill>
              </a:rPr>
              <a:t>Purpose</a:t>
            </a:r>
          </a:p>
          <a:p>
            <a:pPr marL="516705" lvl="1" indent="-173823">
              <a:buClr>
                <a:srgbClr val="005B94"/>
              </a:buClr>
              <a:buSzPct val="120000"/>
              <a:buFont typeface="Wingdings" pitchFamily="2" charset="2"/>
              <a:buChar char="§"/>
            </a:pPr>
            <a:r>
              <a:rPr lang="en-US" b="1" dirty="0">
                <a:solidFill>
                  <a:prstClr val="black"/>
                </a:solidFill>
              </a:rPr>
              <a:t>Ensure that CVE IDs are only assigned to vulnerabilities users care about</a:t>
            </a:r>
          </a:p>
          <a:p>
            <a:r>
              <a:rPr lang="en-US" dirty="0"/>
              <a:t>Process</a:t>
            </a:r>
          </a:p>
          <a:p>
            <a:pPr lvl="1"/>
            <a:r>
              <a:rPr lang="en-US" dirty="0"/>
              <a:t>Determine if the vulnerability is in software</a:t>
            </a:r>
          </a:p>
          <a:p>
            <a:pPr lvl="1"/>
            <a:r>
              <a:rPr lang="en-US" dirty="0"/>
              <a:t>Determine if the software was meant to be publicly distributed</a:t>
            </a:r>
          </a:p>
          <a:p>
            <a:pPr lvl="1"/>
            <a:r>
              <a:rPr lang="en-US" dirty="0"/>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609602" y="2466035"/>
            <a:ext cx="2914245" cy="3211887"/>
          </a:xfrm>
          <a:prstGeom prst="rect">
            <a:avLst/>
          </a:prstGeom>
        </p:spPr>
      </p:pic>
    </p:spTree>
    <p:extLst>
      <p:ext uri="{BB962C8B-B14F-4D97-AF65-F5344CB8AC3E}">
        <p14:creationId xmlns:p14="http://schemas.microsoft.com/office/powerpoint/2010/main" val="3100097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Tree>
    <p:extLst>
      <p:ext uri="{BB962C8B-B14F-4D97-AF65-F5344CB8AC3E}">
        <p14:creationId xmlns:p14="http://schemas.microsoft.com/office/powerpoint/2010/main" val="3190890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981535087"/>
              </p:ext>
            </p:extLst>
          </p:nvPr>
        </p:nvGraphicFramePr>
        <p:xfrm>
          <a:off x="609600" y="1482327"/>
          <a:ext cx="8229601" cy="451248"/>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451248">
                <a:tc>
                  <a:txBody>
                    <a:bodyPr/>
                    <a:lstStyle/>
                    <a:p>
                      <a:pPr marL="0" marR="0">
                        <a:spcBef>
                          <a:spcPts val="0"/>
                        </a:spcBef>
                        <a:spcAft>
                          <a:spcPts val="0"/>
                        </a:spcAft>
                      </a:pPr>
                      <a:r>
                        <a:rPr lang="en-US" sz="1000">
                          <a:effectLst/>
                        </a:rPr>
                        <a:t>INC5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0" marR="0">
                        <a:spcBef>
                          <a:spcPts val="0"/>
                        </a:spcBef>
                        <a:spcAft>
                          <a:spcPts val="0"/>
                        </a:spcAft>
                      </a:pPr>
                      <a:r>
                        <a:rPr lang="en-US" sz="1000" dirty="0">
                          <a:effectLst/>
                        </a:rPr>
                        <a:t>Duplicate: Has the vulnerability already been assigned a CVE by you or does it already exist in the CVE List?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4325112" y="2290015"/>
            <a:ext cx="4514088" cy="3085658"/>
          </a:xfrm>
        </p:spPr>
        <p:txBody>
          <a:bodyPr/>
          <a:lstStyle/>
          <a:p>
            <a:r>
              <a:rPr lang="en-US" dirty="0"/>
              <a:t>Purpose</a:t>
            </a:r>
          </a:p>
          <a:p>
            <a:pPr lvl="1"/>
            <a:r>
              <a:rPr lang="en-US" dirty="0"/>
              <a:t>Prevent duplicate assignments</a:t>
            </a:r>
          </a:p>
          <a:p>
            <a:r>
              <a:rPr lang="en-US" dirty="0"/>
              <a:t>Process</a:t>
            </a:r>
          </a:p>
          <a:p>
            <a:pPr lvl="1"/>
            <a:r>
              <a:rPr lang="en-US" dirty="0"/>
              <a:t>Check the CVE List for the vulnerability</a:t>
            </a:r>
          </a:p>
          <a:p>
            <a:pPr lvl="1"/>
            <a:r>
              <a:rPr lang="en-US" dirty="0"/>
              <a:t>http://cve.mitre.org/cve/cve.html</a:t>
            </a:r>
          </a:p>
          <a:p>
            <a:endParaRPr lang="en-US" dirty="0"/>
          </a:p>
        </p:txBody>
      </p:sp>
      <p:pic>
        <p:nvPicPr>
          <p:cNvPr id="3" name="Picture 2"/>
          <p:cNvPicPr>
            <a:picLocks noChangeAspect="1"/>
          </p:cNvPicPr>
          <p:nvPr/>
        </p:nvPicPr>
        <p:blipFill>
          <a:blip r:embed="rId2"/>
          <a:stretch>
            <a:fillRect/>
          </a:stretch>
        </p:blipFill>
        <p:spPr>
          <a:xfrm>
            <a:off x="609601" y="2290012"/>
            <a:ext cx="3607340" cy="2555330"/>
          </a:xfrm>
          <a:prstGeom prst="rect">
            <a:avLst/>
          </a:prstGeom>
        </p:spPr>
      </p:pic>
    </p:spTree>
    <p:extLst>
      <p:ext uri="{BB962C8B-B14F-4D97-AF65-F5344CB8AC3E}">
        <p14:creationId xmlns:p14="http://schemas.microsoft.com/office/powerpoint/2010/main" val="2722840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246C87-7FFB-4E56-87EA-BBFA15C96C7B}"/>
              </a:ext>
            </a:extLst>
          </p:cNvPr>
          <p:cNvSpPr>
            <a:spLocks noGrp="1"/>
          </p:cNvSpPr>
          <p:nvPr>
            <p:ph type="subTitle" idx="1"/>
          </p:nvPr>
        </p:nvSpPr>
        <p:spPr/>
        <p:txBody>
          <a:bodyPr>
            <a:normAutofit lnSpcReduction="10000"/>
          </a:bodyPr>
          <a:lstStyle/>
          <a:p>
            <a:endParaRPr lang="en-US"/>
          </a:p>
        </p:txBody>
      </p:sp>
      <p:sp>
        <p:nvSpPr>
          <p:cNvPr id="6" name="Title 5">
            <a:extLst>
              <a:ext uri="{FF2B5EF4-FFF2-40B4-BE49-F238E27FC236}">
                <a16:creationId xmlns:a16="http://schemas.microsoft.com/office/drawing/2014/main" id="{3B89F539-595D-4EE3-B1B6-B31542131C6C}"/>
              </a:ext>
            </a:extLst>
          </p:cNvPr>
          <p:cNvSpPr>
            <a:spLocks noGrp="1"/>
          </p:cNvSpPr>
          <p:nvPr>
            <p:ph type="ctrTitle" sz="quarter"/>
          </p:nvPr>
        </p:nvSpPr>
        <p:spPr/>
        <p:txBody>
          <a:bodyPr/>
          <a:lstStyle/>
          <a:p>
            <a:r>
              <a:rPr lang="en-US" dirty="0"/>
              <a:t>Questions</a:t>
            </a:r>
          </a:p>
        </p:txBody>
      </p:sp>
      <p:sp>
        <p:nvSpPr>
          <p:cNvPr id="5" name="Slide Number Placeholder 4">
            <a:extLst>
              <a:ext uri="{FF2B5EF4-FFF2-40B4-BE49-F238E27FC236}">
                <a16:creationId xmlns:a16="http://schemas.microsoft.com/office/drawing/2014/main" id="{66519664-34B0-4198-9165-6E0202C62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7325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8F33F8-C1EB-4698-ACBF-E73986716548}"/>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8BB3E8D3-5DE3-4EF9-9334-5B8113CDF155}"/>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B0D46134-38F1-43DF-8513-2A04E9CA4EE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23388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Chains Example: Split into multiple code paths</a:t>
            </a:r>
          </a:p>
        </p:txBody>
      </p:sp>
      <p:sp>
        <p:nvSpPr>
          <p:cNvPr id="3" name="Content Placeholder 2"/>
          <p:cNvSpPr>
            <a:spLocks noGrp="1"/>
          </p:cNvSpPr>
          <p:nvPr>
            <p:ph idx="1"/>
          </p:nvPr>
        </p:nvSpPr>
        <p:spPr>
          <a:xfrm>
            <a:off x="609600" y="3719060"/>
            <a:ext cx="8229600" cy="1732817"/>
          </a:xfrm>
        </p:spPr>
        <p:txBody>
          <a:bodyPr/>
          <a:lstStyle/>
          <a:p>
            <a:endParaRPr lang="en-US" dirty="0"/>
          </a:p>
        </p:txBody>
      </p:sp>
      <p:sp>
        <p:nvSpPr>
          <p:cNvPr id="4" name="Text Box 3"/>
          <p:cNvSpPr txBox="1">
            <a:spLocks noChangeArrowheads="1"/>
          </p:cNvSpPr>
          <p:nvPr/>
        </p:nvSpPr>
        <p:spPr bwMode="auto">
          <a:xfrm>
            <a:off x="3580192" y="2658992"/>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60846" y="2429796"/>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3843705"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95045" y="1916126"/>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159099" y="295307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94019" y="1801505"/>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4894019" y="2870941"/>
            <a:ext cx="1266825" cy="1013236"/>
            <a:chOff x="6509239" y="1373310"/>
            <a:chExt cx="1689100" cy="1350981"/>
          </a:xfrm>
        </p:grpSpPr>
        <p:sp>
          <p:nvSpPr>
            <p:cNvPr id="21"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447737" y="2912908"/>
            <a:ext cx="446282" cy="61347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447737" y="2456951"/>
            <a:ext cx="446282"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670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Chains Example: Merge into a single code path</a:t>
            </a:r>
          </a:p>
        </p:txBody>
      </p:sp>
      <p:sp>
        <p:nvSpPr>
          <p:cNvPr id="3" name="Content Placeholder 2"/>
          <p:cNvSpPr>
            <a:spLocks noGrp="1"/>
          </p:cNvSpPr>
          <p:nvPr>
            <p:ph idx="1"/>
          </p:nvPr>
        </p:nvSpPr>
        <p:spPr>
          <a:xfrm>
            <a:off x="609600" y="3719060"/>
            <a:ext cx="8229600" cy="1732817"/>
          </a:xfrm>
        </p:spPr>
        <p:txBody>
          <a:bodyPr/>
          <a:lstStyle/>
          <a:p>
            <a:endParaRPr lang="en-US" dirty="0"/>
          </a:p>
        </p:txBody>
      </p:sp>
      <p:sp>
        <p:nvSpPr>
          <p:cNvPr id="4" name="Text Box 3"/>
          <p:cNvSpPr txBox="1">
            <a:spLocks noChangeArrowheads="1"/>
          </p:cNvSpPr>
          <p:nvPr/>
        </p:nvSpPr>
        <p:spPr bwMode="auto">
          <a:xfrm>
            <a:off x="3706457" y="216952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80577" y="24171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92775" y="2423440"/>
            <a:ext cx="513682"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74002" y="2423440"/>
            <a:ext cx="275383"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84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p:txBody>
          <a:bodyPr>
            <a:normAutofit fontScale="92500" lnSpcReduction="10000"/>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Tree>
    <p:extLst>
      <p:ext uri="{BB962C8B-B14F-4D97-AF65-F5344CB8AC3E}">
        <p14:creationId xmlns:p14="http://schemas.microsoft.com/office/powerpoint/2010/main" val="5389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850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Tree>
    <p:extLst>
      <p:ext uri="{BB962C8B-B14F-4D97-AF65-F5344CB8AC3E}">
        <p14:creationId xmlns:p14="http://schemas.microsoft.com/office/powerpoint/2010/main" val="408103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488185" y="3110211"/>
            <a:ext cx="2557902" cy="2417043"/>
            <a:chOff x="5181600" y="3090170"/>
            <a:chExt cx="3410536" cy="3223183"/>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477608" y="3090170"/>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22" name="Group 21"/>
          <p:cNvGrpSpPr/>
          <p:nvPr/>
        </p:nvGrpSpPr>
        <p:grpSpPr>
          <a:xfrm>
            <a:off x="6155349" y="3070391"/>
            <a:ext cx="2800350" cy="1164861"/>
            <a:chOff x="1175238" y="3232854"/>
            <a:chExt cx="3733800" cy="1553148"/>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err="1">
                    <a:solidFill>
                      <a:sysClr val="windowText" lastClr="000000"/>
                    </a:solidFill>
                  </a:rPr>
                  <a:t>Multiple</a:t>
                </a:r>
                <a:r>
                  <a:rPr lang="en-US" sz="1200" kern="0" dirty="0">
                    <a:solidFill>
                      <a:sysClr val="windowText" lastClr="000000"/>
                    </a:solidFill>
                  </a:rPr>
                  <a:t>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477647" y="3232854"/>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088508" y="3976504"/>
            <a:ext cx="2914650" cy="656971"/>
            <a:chOff x="1022838" y="5244946"/>
            <a:chExt cx="3886200" cy="875960"/>
          </a:xfrm>
        </p:grpSpPr>
        <p:sp>
          <p:nvSpPr>
            <p:cNvPr id="20" name="TextBox 19"/>
            <p:cNvSpPr txBox="1"/>
            <p:nvPr/>
          </p:nvSpPr>
          <p:spPr bwMode="auto">
            <a:xfrm>
              <a:off x="1022838" y="5751574"/>
              <a:ext cx="3886200" cy="369332"/>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093945" y="5244946"/>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36260"/>
            <a:ext cx="5657850" cy="1719261"/>
            <a:chOff x="1194776" y="1357431"/>
            <a:chExt cx="7543800" cy="2292348"/>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099776" y="30342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960844" y="1357431"/>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Versions</a:t>
              </a:r>
            </a:p>
          </p:txBody>
        </p:sp>
      </p:grpSp>
      <p:sp>
        <p:nvSpPr>
          <p:cNvPr id="28" name="TextBox 27"/>
          <p:cNvSpPr txBox="1"/>
          <p:nvPr/>
        </p:nvSpPr>
        <p:spPr>
          <a:xfrm>
            <a:off x="5517865" y="5030473"/>
            <a:ext cx="3121367"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spTree>
    <p:extLst>
      <p:ext uri="{BB962C8B-B14F-4D97-AF65-F5344CB8AC3E}">
        <p14:creationId xmlns:p14="http://schemas.microsoft.com/office/powerpoint/2010/main" val="426969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Must Create its Own Standard</a:t>
            </a:r>
          </a:p>
        </p:txBody>
      </p:sp>
      <p:sp>
        <p:nvSpPr>
          <p:cNvPr id="3" name="Content Placeholder 2"/>
          <p:cNvSpPr>
            <a:spLocks noGrp="1"/>
          </p:cNvSpPr>
          <p:nvPr>
            <p:ph idx="1"/>
          </p:nvPr>
        </p:nvSpPr>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the Rules are</a:t>
            </a:r>
          </a:p>
          <a:p>
            <a:pPr lvl="1"/>
            <a:r>
              <a:rPr lang="en-US" dirty="0"/>
              <a:t>Be easy to use by a large, diverse set of CNAs</a:t>
            </a:r>
          </a:p>
          <a:p>
            <a:pPr lvl="1"/>
            <a:r>
              <a:rPr lang="en-US" dirty="0"/>
              <a:t>Ensure consistent results when given the same information</a:t>
            </a:r>
          </a:p>
          <a:p>
            <a:endParaRPr lang="en-US" dirty="0"/>
          </a:p>
        </p:txBody>
      </p:sp>
    </p:spTree>
    <p:extLst>
      <p:ext uri="{BB962C8B-B14F-4D97-AF65-F5344CB8AC3E}">
        <p14:creationId xmlns:p14="http://schemas.microsoft.com/office/powerpoint/2010/main" val="229286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p:txBody>
          <a:bodyPr>
            <a:normAutofit fontScale="85000" lnSpcReduction="1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Then determine which set of products are affected</a:t>
            </a:r>
          </a:p>
          <a:p>
            <a:r>
              <a:rPr lang="en-US" dirty="0"/>
              <a:t>Now that you have identified the affected product(s),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 vulnerability is in software they have some control</a:t>
            </a:r>
          </a:p>
          <a:p>
            <a:pPr lvl="1"/>
            <a:r>
              <a:rPr lang="en-US" dirty="0"/>
              <a:t>They have to be concerned about the security of the product</a:t>
            </a:r>
          </a:p>
          <a:p>
            <a:r>
              <a:rPr lang="en-US" dirty="0"/>
              <a:t>Finally, determine if a CVE ID has already been assigned to the vulnerability</a:t>
            </a:r>
          </a:p>
        </p:txBody>
      </p:sp>
    </p:spTree>
    <p:extLst>
      <p:ext uri="{BB962C8B-B14F-4D97-AF65-F5344CB8AC3E}">
        <p14:creationId xmlns:p14="http://schemas.microsoft.com/office/powerpoint/2010/main" val="3945411973"/>
      </p:ext>
    </p:extLst>
  </p:cSld>
  <p:clrMapOvr>
    <a:masterClrMapping/>
  </p:clrMapOvr>
</p:sld>
</file>

<file path=ppt/theme/theme1.xml><?xml version="1.0" encoding="utf-8"?>
<a:theme xmlns:a="http://schemas.openxmlformats.org/drawingml/2006/main" name="HS SEDI Template v7">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4" id="{4D1803AA-FE62-4FC3-B576-E8AAB67C37B0}" vid="{637889FE-FEAF-4B2B-B6A1-CD2610C4F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MITRE Work" ma:contentTypeID="0x010100823A99C636F7423283FB0D200866C61300672FC96AA6A3E34CB3016BEF1A0FC705" ma:contentTypeVersion="1" ma:contentTypeDescription="Materials and documents that contain MITRE authored content and other content directly attributable to MITRE and its work" ma:contentTypeScope="" ma:versionID="5312473431e918823c9d10db5606fc0c">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e207f629e9ef5d09050449f693559770"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1507C7-6C22-4D15-8233-C34E2A750B0C}">
  <ds:schemaRefs>
    <ds:schemaRef ds:uri="http://schemas.microsoft.com/sharepoint/v3/contenttype/forms"/>
  </ds:schemaRefs>
</ds:datastoreItem>
</file>

<file path=customXml/itemProps2.xml><?xml version="1.0" encoding="utf-8"?>
<ds:datastoreItem xmlns:ds="http://schemas.openxmlformats.org/officeDocument/2006/customXml" ds:itemID="{8AD96AC7-108F-42BD-8114-33A8F6EB778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B4ACB788-98F9-48EA-B49A-C47746B917C6}">
  <ds:schemaRefs>
    <ds:schemaRef ds:uri="http://schemas.microsoft.com/office/2006/metadata/customXsn"/>
  </ds:schemaRefs>
</ds:datastoreItem>
</file>

<file path=customXml/itemProps4.xml><?xml version="1.0" encoding="utf-8"?>
<ds:datastoreItem xmlns:ds="http://schemas.openxmlformats.org/officeDocument/2006/customXml" ds:itemID="{D86E4B44-B7F3-4191-B0F5-8833130508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CVE Template</Template>
  <TotalTime>1583</TotalTime>
  <Words>4833</Words>
  <Application>Microsoft Office PowerPoint</Application>
  <PresentationFormat>On-screen Show (4:3)</PresentationFormat>
  <Paragraphs>542</Paragraphs>
  <Slides>48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vt:lpstr>
      <vt:lpstr>Helvetica LT Std</vt:lpstr>
      <vt:lpstr>Times New Roman</vt:lpstr>
      <vt:lpstr>Verdana</vt:lpstr>
      <vt:lpstr>Wingdings</vt:lpstr>
      <vt:lpstr>HS SEDI Template v7</vt:lpstr>
      <vt:lpstr>CNA Rules 2.0: Counting Rules </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vt:lpstr>
      <vt:lpstr>CNT1 Example 1 Continued</vt:lpstr>
      <vt:lpstr>PowerPoint Presentation</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Company>The MITRE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CNA Rules 2.0: Counting Rules </dc:title>
  <dc:creator>Evans, Jonathan L.</dc:creator>
  <cp:keywords/>
  <dc:description>For internal MITRE use</dc:description>
  <cp:lastModifiedBy>Evans, Jonathan L.</cp:lastModifiedBy>
  <cp:revision>10</cp:revision>
  <dcterms:created xsi:type="dcterms:W3CDTF">2018-02-19T18:12:06Z</dcterms:created>
  <dcterms:modified xsi:type="dcterms:W3CDTF">2018-07-26T11:50:33Z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0x010100823A99C636F7423283FB0D200866C61300672FC96AA6A3E34CB3016BEF1A0FC705</vt:lpwstr>
  </property>
  <property fmtid="{D5CDD505-2E9C-101B-9397-08002B2CF9AE}" pid="3" name="TaxKeyword">
    <vt:lpwstr/>
  </property>
</Properties>
</file>