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6" r:id="rId5"/>
  </p:sldMasterIdLst>
  <p:notesMasterIdLst>
    <p:notesMasterId r:id="rId54"/>
  </p:notesMasterIdLst>
  <p:handoutMasterIdLst>
    <p:handoutMasterId r:id="rId55"/>
  </p:handoutMasterIdLst>
  <p:sldIdLst>
    <p:sldId id="256" r:id="rId6"/>
    <p:sldId id="262" r:id="rId7"/>
    <p:sldId id="263" r:id="rId8"/>
    <p:sldId id="316" r:id="rId9"/>
    <p:sldId id="306" r:id="rId10"/>
    <p:sldId id="307" r:id="rId11"/>
    <p:sldId id="308" r:id="rId12"/>
    <p:sldId id="309" r:id="rId13"/>
    <p:sldId id="264" r:id="rId14"/>
    <p:sldId id="265" r:id="rId15"/>
    <p:sldId id="317" r:id="rId16"/>
    <p:sldId id="267" r:id="rId17"/>
    <p:sldId id="268" r:id="rId18"/>
    <p:sldId id="269" r:id="rId19"/>
    <p:sldId id="270" r:id="rId20"/>
    <p:sldId id="271" r:id="rId21"/>
    <p:sldId id="272" r:id="rId22"/>
    <p:sldId id="311" r:id="rId23"/>
    <p:sldId id="312" r:id="rId24"/>
    <p:sldId id="276" r:id="rId25"/>
    <p:sldId id="277" r:id="rId26"/>
    <p:sldId id="278" r:id="rId27"/>
    <p:sldId id="279" r:id="rId28"/>
    <p:sldId id="280" r:id="rId29"/>
    <p:sldId id="281" r:id="rId30"/>
    <p:sldId id="282" r:id="rId31"/>
    <p:sldId id="261" r:id="rId32"/>
    <p:sldId id="321" r:id="rId33"/>
    <p:sldId id="285" r:id="rId34"/>
    <p:sldId id="286" r:id="rId35"/>
    <p:sldId id="287" r:id="rId36"/>
    <p:sldId id="31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19" r:id="rId50"/>
    <p:sldId id="320" r:id="rId51"/>
    <p:sldId id="303" r:id="rId52"/>
    <p:sldId id="304"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3781" autoAdjust="0"/>
  </p:normalViewPr>
  <p:slideViewPr>
    <p:cSldViewPr snapToGrid="0">
      <p:cViewPr varScale="1">
        <p:scale>
          <a:sx n="60" d="100"/>
          <a:sy n="60" d="100"/>
        </p:scale>
        <p:origin x="843" y="45"/>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70" d="100"/>
          <a:sy n="70" d="100"/>
        </p:scale>
        <p:origin x="3354"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F3988A-95C7-4E0D-AABD-A6AA9D85D968}"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85873966-540B-4A55-AE91-F6BD19336FB8}">
      <dgm:prSet phldrT="[Text]"/>
      <dgm:spPr/>
      <dgm:t>
        <a:bodyPr/>
        <a:lstStyle/>
        <a:p>
          <a:r>
            <a:rPr lang="en-US" dirty="0"/>
            <a:t>CNT1</a:t>
          </a:r>
        </a:p>
      </dgm:t>
    </dgm:pt>
    <dgm:pt modelId="{47400CC5-18AD-4B64-BB1C-81750055977A}" type="parTrans" cxnId="{2C6BDA26-2E58-4ABB-ACF0-1C7A0FA5B7FA}">
      <dgm:prSet/>
      <dgm:spPr/>
      <dgm:t>
        <a:bodyPr/>
        <a:lstStyle/>
        <a:p>
          <a:endParaRPr lang="en-US"/>
        </a:p>
      </dgm:t>
    </dgm:pt>
    <dgm:pt modelId="{10C1A0D0-D2D7-4999-8850-4EA0249AE461}" type="sibTrans" cxnId="{2C6BDA26-2E58-4ABB-ACF0-1C7A0FA5B7FA}">
      <dgm:prSet/>
      <dgm:spPr/>
      <dgm:t>
        <a:bodyPr/>
        <a:lstStyle/>
        <a:p>
          <a:endParaRPr lang="en-US"/>
        </a:p>
      </dgm:t>
    </dgm:pt>
    <dgm:pt modelId="{D4CE3C56-B982-4C53-90FF-A9B807262188}">
      <dgm:prSet phldrT="[Text]"/>
      <dgm:spPr/>
      <dgm:t>
        <a:bodyPr/>
        <a:lstStyle/>
        <a:p>
          <a:r>
            <a:rPr lang="en-US" dirty="0"/>
            <a:t>Independently Fixable</a:t>
          </a:r>
        </a:p>
      </dgm:t>
    </dgm:pt>
    <dgm:pt modelId="{D3F02076-B196-4283-A6CE-C67B0FB7F5F3}" type="parTrans" cxnId="{14A7EB62-4A8A-40CF-B2F3-2ADE8EBC74B1}">
      <dgm:prSet/>
      <dgm:spPr/>
      <dgm:t>
        <a:bodyPr/>
        <a:lstStyle/>
        <a:p>
          <a:endParaRPr lang="en-US"/>
        </a:p>
      </dgm:t>
    </dgm:pt>
    <dgm:pt modelId="{8A0D6D24-74C8-47D6-9EE0-ADE8D820A6C4}" type="sibTrans" cxnId="{14A7EB62-4A8A-40CF-B2F3-2ADE8EBC74B1}">
      <dgm:prSet/>
      <dgm:spPr/>
      <dgm:t>
        <a:bodyPr/>
        <a:lstStyle/>
        <a:p>
          <a:endParaRPr lang="en-US"/>
        </a:p>
      </dgm:t>
    </dgm:pt>
    <dgm:pt modelId="{3D7E36C5-935A-419E-85A3-F8107646E1CC}">
      <dgm:prSet phldrT="[Text]"/>
      <dgm:spPr/>
      <dgm:t>
        <a:bodyPr/>
        <a:lstStyle/>
        <a:p>
          <a:r>
            <a:rPr lang="en-US" dirty="0"/>
            <a:t>Divide the bugs into independently fixable groups</a:t>
          </a:r>
        </a:p>
      </dgm:t>
    </dgm:pt>
    <dgm:pt modelId="{1E6427C6-28F8-4D08-B984-DA7642A1A427}" type="parTrans" cxnId="{709F2218-C9B1-4F81-A428-10CB2A48B12B}">
      <dgm:prSet/>
      <dgm:spPr/>
      <dgm:t>
        <a:bodyPr/>
        <a:lstStyle/>
        <a:p>
          <a:endParaRPr lang="en-US"/>
        </a:p>
      </dgm:t>
    </dgm:pt>
    <dgm:pt modelId="{1CCC5E6D-6467-4F39-8B74-20399F187AAA}" type="sibTrans" cxnId="{709F2218-C9B1-4F81-A428-10CB2A48B12B}">
      <dgm:prSet/>
      <dgm:spPr/>
      <dgm:t>
        <a:bodyPr/>
        <a:lstStyle/>
        <a:p>
          <a:endParaRPr lang="en-US"/>
        </a:p>
      </dgm:t>
    </dgm:pt>
    <dgm:pt modelId="{B8D0C40D-7BA0-4073-BE04-92E98095DEF1}">
      <dgm:prSet phldrT="[Text]"/>
      <dgm:spPr/>
      <dgm:t>
        <a:bodyPr/>
        <a:lstStyle/>
        <a:p>
          <a:r>
            <a:rPr lang="en-US" dirty="0"/>
            <a:t>CNT2</a:t>
          </a:r>
        </a:p>
      </dgm:t>
    </dgm:pt>
    <dgm:pt modelId="{63B6AC78-1C23-4BB5-83BF-FC32E4AC5463}" type="parTrans" cxnId="{B731B435-858C-4E0E-BBFF-F52453993B20}">
      <dgm:prSet/>
      <dgm:spPr/>
      <dgm:t>
        <a:bodyPr/>
        <a:lstStyle/>
        <a:p>
          <a:endParaRPr lang="en-US"/>
        </a:p>
      </dgm:t>
    </dgm:pt>
    <dgm:pt modelId="{A216DDCB-4AF8-49EF-A56C-5B29EE2DD7B0}" type="sibTrans" cxnId="{B731B435-858C-4E0E-BBFF-F52453993B20}">
      <dgm:prSet/>
      <dgm:spPr/>
      <dgm:t>
        <a:bodyPr/>
        <a:lstStyle/>
        <a:p>
          <a:endParaRPr lang="en-US"/>
        </a:p>
      </dgm:t>
    </dgm:pt>
    <dgm:pt modelId="{4CDA24F8-211D-43A9-8429-DC49F7A42D28}">
      <dgm:prSet phldrT="[Text]"/>
      <dgm:spPr/>
      <dgm:t>
        <a:bodyPr/>
        <a:lstStyle/>
        <a:p>
          <a:r>
            <a:rPr lang="en-US" dirty="0"/>
            <a:t>Do the bugs result in a vulnerability?</a:t>
          </a:r>
        </a:p>
      </dgm:t>
    </dgm:pt>
    <dgm:pt modelId="{7FCD6A38-2FEB-4AAD-A902-897E6E853646}" type="parTrans" cxnId="{23C29E6B-C0B0-4864-9F06-3A6F37B20F39}">
      <dgm:prSet/>
      <dgm:spPr/>
      <dgm:t>
        <a:bodyPr/>
        <a:lstStyle/>
        <a:p>
          <a:endParaRPr lang="en-US"/>
        </a:p>
      </dgm:t>
    </dgm:pt>
    <dgm:pt modelId="{A359D1BE-6A60-453E-88B7-1147061DFA08}" type="sibTrans" cxnId="{23C29E6B-C0B0-4864-9F06-3A6F37B20F39}">
      <dgm:prSet/>
      <dgm:spPr/>
      <dgm:t>
        <a:bodyPr/>
        <a:lstStyle/>
        <a:p>
          <a:endParaRPr lang="en-US"/>
        </a:p>
      </dgm:t>
    </dgm:pt>
    <dgm:pt modelId="{34388740-D124-4F69-8E48-4B1BF89FF407}">
      <dgm:prSet phldrT="[Text]"/>
      <dgm:spPr/>
      <dgm:t>
        <a:bodyPr/>
        <a:lstStyle/>
        <a:p>
          <a:r>
            <a:rPr lang="en-US" dirty="0"/>
            <a:t>CNT2.1: Does the vendor acknowledge the vulnerability?</a:t>
          </a:r>
        </a:p>
      </dgm:t>
    </dgm:pt>
    <dgm:pt modelId="{9857FA9B-7219-4D74-ADC1-1537532DF5C3}" type="parTrans" cxnId="{AF8D9662-C384-4171-9FF8-2D9E4B4200E8}">
      <dgm:prSet/>
      <dgm:spPr/>
      <dgm:t>
        <a:bodyPr/>
        <a:lstStyle/>
        <a:p>
          <a:endParaRPr lang="en-US"/>
        </a:p>
      </dgm:t>
    </dgm:pt>
    <dgm:pt modelId="{7E195C42-2742-45F3-ABC7-DE565D32E953}" type="sibTrans" cxnId="{AF8D9662-C384-4171-9FF8-2D9E4B4200E8}">
      <dgm:prSet/>
      <dgm:spPr/>
      <dgm:t>
        <a:bodyPr/>
        <a:lstStyle/>
        <a:p>
          <a:endParaRPr lang="en-US"/>
        </a:p>
      </dgm:t>
    </dgm:pt>
    <dgm:pt modelId="{F07736A4-24B3-44AF-839F-BF25855E60AD}">
      <dgm:prSet phldrT="[Text]"/>
      <dgm:spPr/>
      <dgm:t>
        <a:bodyPr/>
        <a:lstStyle/>
        <a:p>
          <a:r>
            <a:rPr lang="en-US" dirty="0"/>
            <a:t>CNT3</a:t>
          </a:r>
        </a:p>
      </dgm:t>
    </dgm:pt>
    <dgm:pt modelId="{BE54548D-509D-4D46-9E29-69BB104741AD}" type="parTrans" cxnId="{EBED24D9-55F3-47D5-AC83-875D5ED34870}">
      <dgm:prSet/>
      <dgm:spPr/>
      <dgm:t>
        <a:bodyPr/>
        <a:lstStyle/>
        <a:p>
          <a:endParaRPr lang="en-US"/>
        </a:p>
      </dgm:t>
    </dgm:pt>
    <dgm:pt modelId="{1650085E-B5F5-463D-9861-6C0704706FDB}" type="sibTrans" cxnId="{EBED24D9-55F3-47D5-AC83-875D5ED34870}">
      <dgm:prSet/>
      <dgm:spPr/>
      <dgm:t>
        <a:bodyPr/>
        <a:lstStyle/>
        <a:p>
          <a:endParaRPr lang="en-US"/>
        </a:p>
      </dgm:t>
    </dgm:pt>
    <dgm:pt modelId="{5030EC97-6230-4E80-8776-8129F2E4EB14}">
      <dgm:prSet phldrT="[Text]"/>
      <dgm:spPr/>
      <dgm:t>
        <a:bodyPr/>
        <a:lstStyle/>
        <a:p>
          <a:r>
            <a:rPr lang="en-US" dirty="0"/>
            <a:t>Merge vulnerabilities if they are the result of a shared codebase</a:t>
          </a:r>
        </a:p>
      </dgm:t>
    </dgm:pt>
    <dgm:pt modelId="{F67BFA62-8DD8-4904-AC7B-3529BEC8E613}" type="parTrans" cxnId="{CA336E47-A95C-4BA5-86D8-B285FE933EDA}">
      <dgm:prSet/>
      <dgm:spPr/>
      <dgm:t>
        <a:bodyPr/>
        <a:lstStyle/>
        <a:p>
          <a:endParaRPr lang="en-US"/>
        </a:p>
      </dgm:t>
    </dgm:pt>
    <dgm:pt modelId="{3B0D4293-2448-4500-857F-7358E5EDE8F1}" type="sibTrans" cxnId="{CA336E47-A95C-4BA5-86D8-B285FE933EDA}">
      <dgm:prSet/>
      <dgm:spPr/>
      <dgm:t>
        <a:bodyPr/>
        <a:lstStyle/>
        <a:p>
          <a:endParaRPr lang="en-US"/>
        </a:p>
      </dgm:t>
    </dgm:pt>
    <dgm:pt modelId="{60009BCD-9B1F-42FB-9670-84B5496CE0ED}">
      <dgm:prSet phldrT="[Text]"/>
      <dgm:spPr/>
      <dgm:t>
        <a:bodyPr/>
        <a:lstStyle/>
        <a:p>
          <a:r>
            <a:rPr lang="en-US" dirty="0"/>
            <a:t>CNT2.2A: Claim-based model</a:t>
          </a:r>
        </a:p>
      </dgm:t>
    </dgm:pt>
    <dgm:pt modelId="{0D46F0D4-9477-4DFC-9825-967CCA23267A}" type="parTrans" cxnId="{EFC3F753-C39D-4C6B-8281-8454183749F1}">
      <dgm:prSet/>
      <dgm:spPr/>
      <dgm:t>
        <a:bodyPr/>
        <a:lstStyle/>
        <a:p>
          <a:endParaRPr lang="en-US"/>
        </a:p>
      </dgm:t>
    </dgm:pt>
    <dgm:pt modelId="{7A304369-01A9-4F24-85C3-69171D551B92}" type="sibTrans" cxnId="{EFC3F753-C39D-4C6B-8281-8454183749F1}">
      <dgm:prSet/>
      <dgm:spPr/>
      <dgm:t>
        <a:bodyPr/>
        <a:lstStyle/>
        <a:p>
          <a:endParaRPr lang="en-US"/>
        </a:p>
      </dgm:t>
    </dgm:pt>
    <dgm:pt modelId="{CACADBC2-8D26-4440-AEB4-2F3CCA325FB1}">
      <dgm:prSet phldrT="[Text]"/>
      <dgm:spPr/>
      <dgm:t>
        <a:bodyPr/>
        <a:lstStyle/>
        <a:p>
          <a:r>
            <a:rPr lang="en-US" dirty="0"/>
            <a:t>CNT2.2B: Policy-based model</a:t>
          </a:r>
        </a:p>
      </dgm:t>
    </dgm:pt>
    <dgm:pt modelId="{C16F0564-311E-44F4-8547-B0782D77994C}" type="parTrans" cxnId="{48278603-4192-4694-9EAD-8FB28396D9DA}">
      <dgm:prSet/>
      <dgm:spPr/>
      <dgm:t>
        <a:bodyPr/>
        <a:lstStyle/>
        <a:p>
          <a:endParaRPr lang="en-US"/>
        </a:p>
      </dgm:t>
    </dgm:pt>
    <dgm:pt modelId="{BF079429-CC06-4E1B-B05F-C3230C60BFDD}" type="sibTrans" cxnId="{48278603-4192-4694-9EAD-8FB28396D9DA}">
      <dgm:prSet/>
      <dgm:spPr/>
      <dgm:t>
        <a:bodyPr/>
        <a:lstStyle/>
        <a:p>
          <a:endParaRPr lang="en-US"/>
        </a:p>
      </dgm:t>
    </dgm:pt>
    <dgm:pt modelId="{7E5E3AB9-27C7-4D87-9ABF-773D00F1A3BD}" type="pres">
      <dgm:prSet presAssocID="{F9F3988A-95C7-4E0D-AABD-A6AA9D85D968}" presName="linearFlow" presStyleCnt="0">
        <dgm:presLayoutVars>
          <dgm:dir/>
          <dgm:animLvl val="lvl"/>
          <dgm:resizeHandles val="exact"/>
        </dgm:presLayoutVars>
      </dgm:prSet>
      <dgm:spPr/>
    </dgm:pt>
    <dgm:pt modelId="{E6B04D91-152B-4FD3-B2ED-6CC54B2A8664}" type="pres">
      <dgm:prSet presAssocID="{85873966-540B-4A55-AE91-F6BD19336FB8}" presName="composite" presStyleCnt="0"/>
      <dgm:spPr/>
    </dgm:pt>
    <dgm:pt modelId="{B29AC21A-EA45-478F-8631-8BD034889300}" type="pres">
      <dgm:prSet presAssocID="{85873966-540B-4A55-AE91-F6BD19336FB8}" presName="parentText" presStyleLbl="alignNode1" presStyleIdx="0" presStyleCnt="3">
        <dgm:presLayoutVars>
          <dgm:chMax val="1"/>
          <dgm:bulletEnabled val="1"/>
        </dgm:presLayoutVars>
      </dgm:prSet>
      <dgm:spPr/>
    </dgm:pt>
    <dgm:pt modelId="{43DCE3B8-FBF1-419B-B418-EBA6851574B3}" type="pres">
      <dgm:prSet presAssocID="{85873966-540B-4A55-AE91-F6BD19336FB8}" presName="descendantText" presStyleLbl="alignAcc1" presStyleIdx="0" presStyleCnt="3">
        <dgm:presLayoutVars>
          <dgm:bulletEnabled val="1"/>
        </dgm:presLayoutVars>
      </dgm:prSet>
      <dgm:spPr/>
    </dgm:pt>
    <dgm:pt modelId="{39E420A4-9786-46EB-B0B5-086B33895327}" type="pres">
      <dgm:prSet presAssocID="{10C1A0D0-D2D7-4999-8850-4EA0249AE461}" presName="sp" presStyleCnt="0"/>
      <dgm:spPr/>
    </dgm:pt>
    <dgm:pt modelId="{F7CC2906-F2A4-43C0-A546-1E6DC79F71B0}" type="pres">
      <dgm:prSet presAssocID="{B8D0C40D-7BA0-4073-BE04-92E98095DEF1}" presName="composite" presStyleCnt="0"/>
      <dgm:spPr/>
    </dgm:pt>
    <dgm:pt modelId="{32A550F3-97AF-4B24-B7CE-9297C63B6DDC}" type="pres">
      <dgm:prSet presAssocID="{B8D0C40D-7BA0-4073-BE04-92E98095DEF1}" presName="parentText" presStyleLbl="alignNode1" presStyleIdx="1" presStyleCnt="3">
        <dgm:presLayoutVars>
          <dgm:chMax val="1"/>
          <dgm:bulletEnabled val="1"/>
        </dgm:presLayoutVars>
      </dgm:prSet>
      <dgm:spPr/>
    </dgm:pt>
    <dgm:pt modelId="{9C4A5456-E089-4B5B-A91B-AAFECBA8315B}" type="pres">
      <dgm:prSet presAssocID="{B8D0C40D-7BA0-4073-BE04-92E98095DEF1}" presName="descendantText" presStyleLbl="alignAcc1" presStyleIdx="1" presStyleCnt="3">
        <dgm:presLayoutVars>
          <dgm:bulletEnabled val="1"/>
        </dgm:presLayoutVars>
      </dgm:prSet>
      <dgm:spPr/>
    </dgm:pt>
    <dgm:pt modelId="{A9529D1F-5F8D-45DC-9DE9-1C835961057A}" type="pres">
      <dgm:prSet presAssocID="{A216DDCB-4AF8-49EF-A56C-5B29EE2DD7B0}" presName="sp" presStyleCnt="0"/>
      <dgm:spPr/>
    </dgm:pt>
    <dgm:pt modelId="{67E5418F-A189-44B3-9B6B-F728B5151891}" type="pres">
      <dgm:prSet presAssocID="{F07736A4-24B3-44AF-839F-BF25855E60AD}" presName="composite" presStyleCnt="0"/>
      <dgm:spPr/>
    </dgm:pt>
    <dgm:pt modelId="{85F2F205-B48A-4C85-A940-9380118674FB}" type="pres">
      <dgm:prSet presAssocID="{F07736A4-24B3-44AF-839F-BF25855E60AD}" presName="parentText" presStyleLbl="alignNode1" presStyleIdx="2" presStyleCnt="3">
        <dgm:presLayoutVars>
          <dgm:chMax val="1"/>
          <dgm:bulletEnabled val="1"/>
        </dgm:presLayoutVars>
      </dgm:prSet>
      <dgm:spPr/>
    </dgm:pt>
    <dgm:pt modelId="{6FF4AE95-CF2B-4B83-B356-E2E5EB09E003}" type="pres">
      <dgm:prSet presAssocID="{F07736A4-24B3-44AF-839F-BF25855E60AD}" presName="descendantText" presStyleLbl="alignAcc1" presStyleIdx="2" presStyleCnt="3" custLinFactNeighborX="1551" custLinFactNeighborY="0">
        <dgm:presLayoutVars>
          <dgm:bulletEnabled val="1"/>
        </dgm:presLayoutVars>
      </dgm:prSet>
      <dgm:spPr/>
    </dgm:pt>
  </dgm:ptLst>
  <dgm:cxnLst>
    <dgm:cxn modelId="{48278603-4192-4694-9EAD-8FB28396D9DA}" srcId="{B8D0C40D-7BA0-4073-BE04-92E98095DEF1}" destId="{CACADBC2-8D26-4440-AEB4-2F3CCA325FB1}" srcOrd="3" destOrd="0" parTransId="{C16F0564-311E-44F4-8547-B0782D77994C}" sibTransId="{BF079429-CC06-4E1B-B05F-C3230C60BFDD}"/>
    <dgm:cxn modelId="{803DBE0C-4986-4EBA-BCD3-6C06DCFD6DDF}" type="presOf" srcId="{85873966-540B-4A55-AE91-F6BD19336FB8}" destId="{B29AC21A-EA45-478F-8631-8BD034889300}" srcOrd="0" destOrd="0" presId="urn:microsoft.com/office/officeart/2005/8/layout/chevron2"/>
    <dgm:cxn modelId="{709F2218-C9B1-4F81-A428-10CB2A48B12B}" srcId="{85873966-540B-4A55-AE91-F6BD19336FB8}" destId="{3D7E36C5-935A-419E-85A3-F8107646E1CC}" srcOrd="1" destOrd="0" parTransId="{1E6427C6-28F8-4D08-B984-DA7642A1A427}" sibTransId="{1CCC5E6D-6467-4F39-8B74-20399F187AAA}"/>
    <dgm:cxn modelId="{B5257C1D-9640-4ABF-8D69-AB4FF3D6B445}" type="presOf" srcId="{CACADBC2-8D26-4440-AEB4-2F3CCA325FB1}" destId="{9C4A5456-E089-4B5B-A91B-AAFECBA8315B}" srcOrd="0" destOrd="3" presId="urn:microsoft.com/office/officeart/2005/8/layout/chevron2"/>
    <dgm:cxn modelId="{38B5AC21-3992-4136-A9D6-63D23ADFB3B2}" type="presOf" srcId="{F9F3988A-95C7-4E0D-AABD-A6AA9D85D968}" destId="{7E5E3AB9-27C7-4D87-9ABF-773D00F1A3BD}" srcOrd="0" destOrd="0" presId="urn:microsoft.com/office/officeart/2005/8/layout/chevron2"/>
    <dgm:cxn modelId="{6E303026-D1ED-431B-BBE1-80E780C147FF}" type="presOf" srcId="{3D7E36C5-935A-419E-85A3-F8107646E1CC}" destId="{43DCE3B8-FBF1-419B-B418-EBA6851574B3}" srcOrd="0" destOrd="1" presId="urn:microsoft.com/office/officeart/2005/8/layout/chevron2"/>
    <dgm:cxn modelId="{2C6BDA26-2E58-4ABB-ACF0-1C7A0FA5B7FA}" srcId="{F9F3988A-95C7-4E0D-AABD-A6AA9D85D968}" destId="{85873966-540B-4A55-AE91-F6BD19336FB8}" srcOrd="0" destOrd="0" parTransId="{47400CC5-18AD-4B64-BB1C-81750055977A}" sibTransId="{10C1A0D0-D2D7-4999-8850-4EA0249AE461}"/>
    <dgm:cxn modelId="{B731B435-858C-4E0E-BBFF-F52453993B20}" srcId="{F9F3988A-95C7-4E0D-AABD-A6AA9D85D968}" destId="{B8D0C40D-7BA0-4073-BE04-92E98095DEF1}" srcOrd="1" destOrd="0" parTransId="{63B6AC78-1C23-4BB5-83BF-FC32E4AC5463}" sibTransId="{A216DDCB-4AF8-49EF-A56C-5B29EE2DD7B0}"/>
    <dgm:cxn modelId="{8E1F165C-F719-40EA-B621-9A3D2F08A2E3}" type="presOf" srcId="{34388740-D124-4F69-8E48-4B1BF89FF407}" destId="{9C4A5456-E089-4B5B-A91B-AAFECBA8315B}" srcOrd="0" destOrd="1" presId="urn:microsoft.com/office/officeart/2005/8/layout/chevron2"/>
    <dgm:cxn modelId="{33BA7842-3191-4A23-A90D-510CC8E9DA9F}" type="presOf" srcId="{4CDA24F8-211D-43A9-8429-DC49F7A42D28}" destId="{9C4A5456-E089-4B5B-A91B-AAFECBA8315B}" srcOrd="0" destOrd="0" presId="urn:microsoft.com/office/officeart/2005/8/layout/chevron2"/>
    <dgm:cxn modelId="{AF8D9662-C384-4171-9FF8-2D9E4B4200E8}" srcId="{B8D0C40D-7BA0-4073-BE04-92E98095DEF1}" destId="{34388740-D124-4F69-8E48-4B1BF89FF407}" srcOrd="1" destOrd="0" parTransId="{9857FA9B-7219-4D74-ADC1-1537532DF5C3}" sibTransId="{7E195C42-2742-45F3-ABC7-DE565D32E953}"/>
    <dgm:cxn modelId="{14A7EB62-4A8A-40CF-B2F3-2ADE8EBC74B1}" srcId="{85873966-540B-4A55-AE91-F6BD19336FB8}" destId="{D4CE3C56-B982-4C53-90FF-A9B807262188}" srcOrd="0" destOrd="0" parTransId="{D3F02076-B196-4283-A6CE-C67B0FB7F5F3}" sibTransId="{8A0D6D24-74C8-47D6-9EE0-ADE8D820A6C4}"/>
    <dgm:cxn modelId="{CA336E47-A95C-4BA5-86D8-B285FE933EDA}" srcId="{F07736A4-24B3-44AF-839F-BF25855E60AD}" destId="{5030EC97-6230-4E80-8776-8129F2E4EB14}" srcOrd="0" destOrd="0" parTransId="{F67BFA62-8DD8-4904-AC7B-3529BEC8E613}" sibTransId="{3B0D4293-2448-4500-857F-7358E5EDE8F1}"/>
    <dgm:cxn modelId="{23C29E6B-C0B0-4864-9F06-3A6F37B20F39}" srcId="{B8D0C40D-7BA0-4073-BE04-92E98095DEF1}" destId="{4CDA24F8-211D-43A9-8429-DC49F7A42D28}" srcOrd="0" destOrd="0" parTransId="{7FCD6A38-2FEB-4AAD-A902-897E6E853646}" sibTransId="{A359D1BE-6A60-453E-88B7-1147061DFA08}"/>
    <dgm:cxn modelId="{EFC3F753-C39D-4C6B-8281-8454183749F1}" srcId="{B8D0C40D-7BA0-4073-BE04-92E98095DEF1}" destId="{60009BCD-9B1F-42FB-9670-84B5496CE0ED}" srcOrd="2" destOrd="0" parTransId="{0D46F0D4-9477-4DFC-9825-967CCA23267A}" sibTransId="{7A304369-01A9-4F24-85C3-69171D551B92}"/>
    <dgm:cxn modelId="{EB24FA97-D0A9-4542-A6D4-203C952A4790}" type="presOf" srcId="{F07736A4-24B3-44AF-839F-BF25855E60AD}" destId="{85F2F205-B48A-4C85-A940-9380118674FB}" srcOrd="0" destOrd="0" presId="urn:microsoft.com/office/officeart/2005/8/layout/chevron2"/>
    <dgm:cxn modelId="{8FDF3FB3-43C4-400F-BFA9-AA57ABB6ECB4}" type="presOf" srcId="{D4CE3C56-B982-4C53-90FF-A9B807262188}" destId="{43DCE3B8-FBF1-419B-B418-EBA6851574B3}" srcOrd="0" destOrd="0" presId="urn:microsoft.com/office/officeart/2005/8/layout/chevron2"/>
    <dgm:cxn modelId="{AD3BBCBE-9750-4A5D-B6F1-40CC5B1BA33C}" type="presOf" srcId="{5030EC97-6230-4E80-8776-8129F2E4EB14}" destId="{6FF4AE95-CF2B-4B83-B356-E2E5EB09E003}" srcOrd="0" destOrd="0" presId="urn:microsoft.com/office/officeart/2005/8/layout/chevron2"/>
    <dgm:cxn modelId="{EBED24D9-55F3-47D5-AC83-875D5ED34870}" srcId="{F9F3988A-95C7-4E0D-AABD-A6AA9D85D968}" destId="{F07736A4-24B3-44AF-839F-BF25855E60AD}" srcOrd="2" destOrd="0" parTransId="{BE54548D-509D-4D46-9E29-69BB104741AD}" sibTransId="{1650085E-B5F5-463D-9861-6C0704706FDB}"/>
    <dgm:cxn modelId="{5EB146DF-417A-4AF7-8EA9-5FA4A8FDCEBD}" type="presOf" srcId="{60009BCD-9B1F-42FB-9670-84B5496CE0ED}" destId="{9C4A5456-E089-4B5B-A91B-AAFECBA8315B}" srcOrd="0" destOrd="2" presId="urn:microsoft.com/office/officeart/2005/8/layout/chevron2"/>
    <dgm:cxn modelId="{3BB4FCF2-2A7A-4DEE-A160-5C0E5744F5F5}" type="presOf" srcId="{B8D0C40D-7BA0-4073-BE04-92E98095DEF1}" destId="{32A550F3-97AF-4B24-B7CE-9297C63B6DDC}" srcOrd="0" destOrd="0" presId="urn:microsoft.com/office/officeart/2005/8/layout/chevron2"/>
    <dgm:cxn modelId="{1BAD19CC-85C9-493A-A73D-257B69AEE3A9}" type="presParOf" srcId="{7E5E3AB9-27C7-4D87-9ABF-773D00F1A3BD}" destId="{E6B04D91-152B-4FD3-B2ED-6CC54B2A8664}" srcOrd="0" destOrd="0" presId="urn:microsoft.com/office/officeart/2005/8/layout/chevron2"/>
    <dgm:cxn modelId="{B8419F15-901F-426A-AD9C-2E6862C49F14}" type="presParOf" srcId="{E6B04D91-152B-4FD3-B2ED-6CC54B2A8664}" destId="{B29AC21A-EA45-478F-8631-8BD034889300}" srcOrd="0" destOrd="0" presId="urn:microsoft.com/office/officeart/2005/8/layout/chevron2"/>
    <dgm:cxn modelId="{0C4B2C6C-2B49-4B98-842C-01FD26B2954C}" type="presParOf" srcId="{E6B04D91-152B-4FD3-B2ED-6CC54B2A8664}" destId="{43DCE3B8-FBF1-419B-B418-EBA6851574B3}" srcOrd="1" destOrd="0" presId="urn:microsoft.com/office/officeart/2005/8/layout/chevron2"/>
    <dgm:cxn modelId="{5A13295D-98CC-4AED-8AD9-DF279C7F12D9}" type="presParOf" srcId="{7E5E3AB9-27C7-4D87-9ABF-773D00F1A3BD}" destId="{39E420A4-9786-46EB-B0B5-086B33895327}" srcOrd="1" destOrd="0" presId="urn:microsoft.com/office/officeart/2005/8/layout/chevron2"/>
    <dgm:cxn modelId="{E95BD29C-7B40-447D-94E6-D531701086A3}" type="presParOf" srcId="{7E5E3AB9-27C7-4D87-9ABF-773D00F1A3BD}" destId="{F7CC2906-F2A4-43C0-A546-1E6DC79F71B0}" srcOrd="2" destOrd="0" presId="urn:microsoft.com/office/officeart/2005/8/layout/chevron2"/>
    <dgm:cxn modelId="{3C255CD7-84E7-4CD4-B8A8-BA9271BE44A7}" type="presParOf" srcId="{F7CC2906-F2A4-43C0-A546-1E6DC79F71B0}" destId="{32A550F3-97AF-4B24-B7CE-9297C63B6DDC}" srcOrd="0" destOrd="0" presId="urn:microsoft.com/office/officeart/2005/8/layout/chevron2"/>
    <dgm:cxn modelId="{1052A476-4A2A-41E4-985A-A78B580F5A9F}" type="presParOf" srcId="{F7CC2906-F2A4-43C0-A546-1E6DC79F71B0}" destId="{9C4A5456-E089-4B5B-A91B-AAFECBA8315B}" srcOrd="1" destOrd="0" presId="urn:microsoft.com/office/officeart/2005/8/layout/chevron2"/>
    <dgm:cxn modelId="{F4A38391-AFCC-4CDB-BE13-219E719FBB27}" type="presParOf" srcId="{7E5E3AB9-27C7-4D87-9ABF-773D00F1A3BD}" destId="{A9529D1F-5F8D-45DC-9DE9-1C835961057A}" srcOrd="3" destOrd="0" presId="urn:microsoft.com/office/officeart/2005/8/layout/chevron2"/>
    <dgm:cxn modelId="{0AFEF5B7-516A-4323-BEB7-91F9FB6C0CE6}" type="presParOf" srcId="{7E5E3AB9-27C7-4D87-9ABF-773D00F1A3BD}" destId="{67E5418F-A189-44B3-9B6B-F728B5151891}" srcOrd="4" destOrd="0" presId="urn:microsoft.com/office/officeart/2005/8/layout/chevron2"/>
    <dgm:cxn modelId="{97949E89-6C25-4B4B-9448-33BF1FA08288}" type="presParOf" srcId="{67E5418F-A189-44B3-9B6B-F728B5151891}" destId="{85F2F205-B48A-4C85-A940-9380118674FB}" srcOrd="0" destOrd="0" presId="urn:microsoft.com/office/officeart/2005/8/layout/chevron2"/>
    <dgm:cxn modelId="{D65BCE21-EA8A-463B-9165-2685401EC7FC}" type="presParOf" srcId="{67E5418F-A189-44B3-9B6B-F728B5151891}" destId="{6FF4AE95-CF2B-4B83-B356-E2E5EB09E003}"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20EAEBC-09C1-4F07-B9D6-2127603C13FC}"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7B9DE7E5-A4FF-4450-9C81-62ED61B2654D}">
      <dgm:prSet phldrT="[Text]"/>
      <dgm:spPr/>
      <dgm:t>
        <a:bodyPr/>
        <a:lstStyle/>
        <a:p>
          <a:r>
            <a:rPr lang="en-US" dirty="0"/>
            <a:t>INC1</a:t>
          </a:r>
        </a:p>
      </dgm:t>
    </dgm:pt>
    <dgm:pt modelId="{50FE7FB0-56CA-4BB9-A19D-E564ED3FE308}" type="parTrans" cxnId="{5F46993D-484E-43E5-BED6-21AD8DA9E126}">
      <dgm:prSet/>
      <dgm:spPr/>
      <dgm:t>
        <a:bodyPr/>
        <a:lstStyle/>
        <a:p>
          <a:endParaRPr lang="en-US"/>
        </a:p>
      </dgm:t>
    </dgm:pt>
    <dgm:pt modelId="{2414981E-99EF-4935-824B-5AA8A4066EB2}" type="sibTrans" cxnId="{5F46993D-484E-43E5-BED6-21AD8DA9E126}">
      <dgm:prSet/>
      <dgm:spPr/>
      <dgm:t>
        <a:bodyPr/>
        <a:lstStyle/>
        <a:p>
          <a:endParaRPr lang="en-US"/>
        </a:p>
      </dgm:t>
    </dgm:pt>
    <dgm:pt modelId="{0D3CB0C7-CC44-486A-8690-3E75879243AF}">
      <dgm:prSet phldrT="[Text]"/>
      <dgm:spPr/>
      <dgm:t>
        <a:bodyPr/>
        <a:lstStyle/>
        <a:p>
          <a:r>
            <a:rPr lang="en-US" dirty="0"/>
            <a:t>In Scope of Authority</a:t>
          </a:r>
        </a:p>
      </dgm:t>
    </dgm:pt>
    <dgm:pt modelId="{953C826C-9ABD-4CEC-BD83-D8B21CFB8D93}" type="parTrans" cxnId="{AF6D70F8-06CD-492E-8270-AE3CDF80AFB3}">
      <dgm:prSet/>
      <dgm:spPr/>
      <dgm:t>
        <a:bodyPr/>
        <a:lstStyle/>
        <a:p>
          <a:endParaRPr lang="en-US"/>
        </a:p>
      </dgm:t>
    </dgm:pt>
    <dgm:pt modelId="{6059DB7D-A44F-486C-9FA5-290CA933166B}" type="sibTrans" cxnId="{AF6D70F8-06CD-492E-8270-AE3CDF80AFB3}">
      <dgm:prSet/>
      <dgm:spPr/>
      <dgm:t>
        <a:bodyPr/>
        <a:lstStyle/>
        <a:p>
          <a:endParaRPr lang="en-US"/>
        </a:p>
      </dgm:t>
    </dgm:pt>
    <dgm:pt modelId="{2CF5DF37-78AE-42B1-B4D9-0F455AC43459}">
      <dgm:prSet phldrT="[Text]"/>
      <dgm:spPr/>
      <dgm:t>
        <a:bodyPr/>
        <a:lstStyle/>
        <a:p>
          <a:r>
            <a:rPr lang="en-US" dirty="0"/>
            <a:t>CVE IDs should be assigned by the CNA that is responsible for the product</a:t>
          </a:r>
        </a:p>
      </dgm:t>
    </dgm:pt>
    <dgm:pt modelId="{40B6AD5F-BCB9-42AF-B98E-335508AFAE26}" type="parTrans" cxnId="{A7DDAC31-9BA4-4728-8643-5988E13545E6}">
      <dgm:prSet/>
      <dgm:spPr/>
      <dgm:t>
        <a:bodyPr/>
        <a:lstStyle/>
        <a:p>
          <a:endParaRPr lang="en-US"/>
        </a:p>
      </dgm:t>
    </dgm:pt>
    <dgm:pt modelId="{0AA3E3F0-9B12-43EF-8370-12BE889E5C01}" type="sibTrans" cxnId="{A7DDAC31-9BA4-4728-8643-5988E13545E6}">
      <dgm:prSet/>
      <dgm:spPr/>
      <dgm:t>
        <a:bodyPr/>
        <a:lstStyle/>
        <a:p>
          <a:endParaRPr lang="en-US"/>
        </a:p>
      </dgm:t>
    </dgm:pt>
    <dgm:pt modelId="{745949C9-1637-4ABA-A9E1-D5EFC81A8314}">
      <dgm:prSet phldrT="[Text]"/>
      <dgm:spPr/>
      <dgm:t>
        <a:bodyPr/>
        <a:lstStyle/>
        <a:p>
          <a:r>
            <a:rPr lang="en-US" dirty="0"/>
            <a:t>INC2</a:t>
          </a:r>
        </a:p>
      </dgm:t>
    </dgm:pt>
    <dgm:pt modelId="{14A4BA7D-9E48-4F93-8D0E-3A34871AFBF1}" type="parTrans" cxnId="{AC3267A9-A2E1-491A-82DB-C8BEA64C6F46}">
      <dgm:prSet/>
      <dgm:spPr/>
      <dgm:t>
        <a:bodyPr/>
        <a:lstStyle/>
        <a:p>
          <a:endParaRPr lang="en-US"/>
        </a:p>
      </dgm:t>
    </dgm:pt>
    <dgm:pt modelId="{E99D6B05-7DFD-4B7B-9057-863C12833241}" type="sibTrans" cxnId="{AC3267A9-A2E1-491A-82DB-C8BEA64C6F46}">
      <dgm:prSet/>
      <dgm:spPr/>
      <dgm:t>
        <a:bodyPr/>
        <a:lstStyle/>
        <a:p>
          <a:endParaRPr lang="en-US"/>
        </a:p>
      </dgm:t>
    </dgm:pt>
    <dgm:pt modelId="{B6575FD2-615E-48AF-A782-A081FB4F788B}">
      <dgm:prSet phldrT="[Text]"/>
      <dgm:spPr/>
      <dgm:t>
        <a:bodyPr/>
        <a:lstStyle/>
        <a:p>
          <a:r>
            <a:rPr lang="en-US" dirty="0"/>
            <a:t>Is the vulnerability public or will it be made public?</a:t>
          </a:r>
        </a:p>
      </dgm:t>
    </dgm:pt>
    <dgm:pt modelId="{3F1C6585-96E1-4A97-97A6-03C6E270BAE5}" type="parTrans" cxnId="{BE2D1FB7-45EC-49B8-906A-DDFF532CF329}">
      <dgm:prSet/>
      <dgm:spPr/>
      <dgm:t>
        <a:bodyPr/>
        <a:lstStyle/>
        <a:p>
          <a:endParaRPr lang="en-US"/>
        </a:p>
      </dgm:t>
    </dgm:pt>
    <dgm:pt modelId="{2ADE74F0-199C-4E82-B2EE-00B765E593E9}" type="sibTrans" cxnId="{BE2D1FB7-45EC-49B8-906A-DDFF532CF329}">
      <dgm:prSet/>
      <dgm:spPr/>
      <dgm:t>
        <a:bodyPr/>
        <a:lstStyle/>
        <a:p>
          <a:endParaRPr lang="en-US"/>
        </a:p>
      </dgm:t>
    </dgm:pt>
    <dgm:pt modelId="{067E30CF-4066-4774-B732-DB0D8F36D478}">
      <dgm:prSet phldrT="[Text]"/>
      <dgm:spPr/>
      <dgm:t>
        <a:bodyPr/>
        <a:lstStyle/>
        <a:p>
          <a:r>
            <a:rPr lang="en-US" dirty="0"/>
            <a:t>INC3</a:t>
          </a:r>
        </a:p>
      </dgm:t>
    </dgm:pt>
    <dgm:pt modelId="{FFCB3D4F-A02B-4C12-BA20-DB5856FEE7C0}" type="parTrans" cxnId="{13330843-6C8B-4336-BD8C-7C73D6187058}">
      <dgm:prSet/>
      <dgm:spPr/>
      <dgm:t>
        <a:bodyPr/>
        <a:lstStyle/>
        <a:p>
          <a:endParaRPr lang="en-US"/>
        </a:p>
      </dgm:t>
    </dgm:pt>
    <dgm:pt modelId="{6B383A73-3FD9-42B9-B2ED-007287A73975}" type="sibTrans" cxnId="{13330843-6C8B-4336-BD8C-7C73D6187058}">
      <dgm:prSet/>
      <dgm:spPr/>
      <dgm:t>
        <a:bodyPr/>
        <a:lstStyle/>
        <a:p>
          <a:endParaRPr lang="en-US"/>
        </a:p>
      </dgm:t>
    </dgm:pt>
    <dgm:pt modelId="{40040FEC-5A9A-4B25-AC6B-80289C8587A2}">
      <dgm:prSet phldrT="[Text]"/>
      <dgm:spPr/>
      <dgm:t>
        <a:bodyPr/>
        <a:lstStyle/>
        <a:p>
          <a:r>
            <a:rPr lang="en-US" dirty="0"/>
            <a:t>Customer Controlled</a:t>
          </a:r>
        </a:p>
      </dgm:t>
    </dgm:pt>
    <dgm:pt modelId="{3B1C7106-EC3E-49EA-A6FB-5F14EDA81D77}" type="parTrans" cxnId="{E6BC2AB2-9EA5-4B6D-AE11-165BE933CB7C}">
      <dgm:prSet/>
      <dgm:spPr/>
      <dgm:t>
        <a:bodyPr/>
        <a:lstStyle/>
        <a:p>
          <a:endParaRPr lang="en-US"/>
        </a:p>
      </dgm:t>
    </dgm:pt>
    <dgm:pt modelId="{ACD95D8F-B300-4EC2-A05E-E65BAE3376E9}" type="sibTrans" cxnId="{E6BC2AB2-9EA5-4B6D-AE11-165BE933CB7C}">
      <dgm:prSet/>
      <dgm:spPr/>
      <dgm:t>
        <a:bodyPr/>
        <a:lstStyle/>
        <a:p>
          <a:endParaRPr lang="en-US"/>
        </a:p>
      </dgm:t>
    </dgm:pt>
    <dgm:pt modelId="{B260864F-31D1-4B4D-BE58-DD94D1D136A0}">
      <dgm:prSet phldrT="[Text]"/>
      <dgm:spPr/>
      <dgm:t>
        <a:bodyPr/>
        <a:lstStyle/>
        <a:p>
          <a:r>
            <a:rPr lang="en-US" dirty="0"/>
            <a:t>CVE IDs should only be assigned if the users of the product must take some action</a:t>
          </a:r>
        </a:p>
      </dgm:t>
    </dgm:pt>
    <dgm:pt modelId="{7F3F1FEE-39ED-4227-9CDD-7BD67B3CD81E}" type="parTrans" cxnId="{F0720690-D2F0-491F-8C3E-5A9793701E76}">
      <dgm:prSet/>
      <dgm:spPr/>
      <dgm:t>
        <a:bodyPr/>
        <a:lstStyle/>
        <a:p>
          <a:endParaRPr lang="en-US"/>
        </a:p>
      </dgm:t>
    </dgm:pt>
    <dgm:pt modelId="{F983E1E0-C5ED-4723-BAE0-6B4C3A0D2881}" type="sibTrans" cxnId="{F0720690-D2F0-491F-8C3E-5A9793701E76}">
      <dgm:prSet/>
      <dgm:spPr/>
      <dgm:t>
        <a:bodyPr/>
        <a:lstStyle/>
        <a:p>
          <a:endParaRPr lang="en-US"/>
        </a:p>
      </dgm:t>
    </dgm:pt>
    <dgm:pt modelId="{86114A98-02BE-4396-8918-CCEEF637E075}">
      <dgm:prSet phldrT="[Text]"/>
      <dgm:spPr/>
      <dgm:t>
        <a:bodyPr/>
        <a:lstStyle/>
        <a:p>
          <a:r>
            <a:rPr lang="en-US" dirty="0"/>
            <a:t>INC4</a:t>
          </a:r>
        </a:p>
      </dgm:t>
    </dgm:pt>
    <dgm:pt modelId="{E47D8E89-F2FD-4FEF-877C-AC56627E82AB}" type="parTrans" cxnId="{5F18BF5F-A5C1-422E-BEF1-5E1BCD0C3A4F}">
      <dgm:prSet/>
      <dgm:spPr/>
      <dgm:t>
        <a:bodyPr/>
        <a:lstStyle/>
        <a:p>
          <a:endParaRPr lang="en-US"/>
        </a:p>
      </dgm:t>
    </dgm:pt>
    <dgm:pt modelId="{4E06701A-D57B-4227-820A-6AE23022E3D5}" type="sibTrans" cxnId="{5F18BF5F-A5C1-422E-BEF1-5E1BCD0C3A4F}">
      <dgm:prSet/>
      <dgm:spPr/>
      <dgm:t>
        <a:bodyPr/>
        <a:lstStyle/>
        <a:p>
          <a:endParaRPr lang="en-US"/>
        </a:p>
      </dgm:t>
    </dgm:pt>
    <dgm:pt modelId="{2FBADA64-26E5-4D90-954F-54D53F74973E}">
      <dgm:prSet phldrT="[Text]"/>
      <dgm:spPr/>
      <dgm:t>
        <a:bodyPr/>
        <a:lstStyle/>
        <a:p>
          <a:r>
            <a:rPr lang="en-US" dirty="0"/>
            <a:t>INC5</a:t>
          </a:r>
        </a:p>
      </dgm:t>
    </dgm:pt>
    <dgm:pt modelId="{04E76141-BD13-4AB0-B31A-0C4A49CEF296}" type="parTrans" cxnId="{4ECC2920-74F4-420F-8A0D-BE5F98E910D7}">
      <dgm:prSet/>
      <dgm:spPr/>
      <dgm:t>
        <a:bodyPr/>
        <a:lstStyle/>
        <a:p>
          <a:endParaRPr lang="en-US"/>
        </a:p>
      </dgm:t>
    </dgm:pt>
    <dgm:pt modelId="{91DF2908-0923-45C1-86A9-215418F2E27D}" type="sibTrans" cxnId="{4ECC2920-74F4-420F-8A0D-BE5F98E910D7}">
      <dgm:prSet/>
      <dgm:spPr/>
      <dgm:t>
        <a:bodyPr/>
        <a:lstStyle/>
        <a:p>
          <a:endParaRPr lang="en-US"/>
        </a:p>
      </dgm:t>
    </dgm:pt>
    <dgm:pt modelId="{7CA2B007-9A23-4051-9347-77D89FF00939}">
      <dgm:prSet phldrT="[Text]"/>
      <dgm:spPr/>
      <dgm:t>
        <a:bodyPr/>
        <a:lstStyle/>
        <a:p>
          <a:r>
            <a:rPr lang="en-US" dirty="0"/>
            <a:t>Publicly Available and Licensable</a:t>
          </a:r>
        </a:p>
      </dgm:t>
    </dgm:pt>
    <dgm:pt modelId="{BF8C30B3-EC3F-462F-B09A-CFDAE7D9FE0D}" type="parTrans" cxnId="{2E132495-4683-4D1A-8ADA-5467F45CB6C1}">
      <dgm:prSet/>
      <dgm:spPr/>
      <dgm:t>
        <a:bodyPr/>
        <a:lstStyle/>
        <a:p>
          <a:endParaRPr lang="en-US"/>
        </a:p>
      </dgm:t>
    </dgm:pt>
    <dgm:pt modelId="{B89550C2-25FE-4996-B194-7E7C6B447011}" type="sibTrans" cxnId="{2E132495-4683-4D1A-8ADA-5467F45CB6C1}">
      <dgm:prSet/>
      <dgm:spPr/>
      <dgm:t>
        <a:bodyPr/>
        <a:lstStyle/>
        <a:p>
          <a:endParaRPr lang="en-US"/>
        </a:p>
      </dgm:t>
    </dgm:pt>
    <dgm:pt modelId="{AAD4140A-5280-436C-806B-013EBC9E64C8}">
      <dgm:prSet phldrT="[Text]"/>
      <dgm:spPr/>
      <dgm:t>
        <a:bodyPr/>
        <a:lstStyle/>
        <a:p>
          <a:r>
            <a:rPr lang="en-US" dirty="0"/>
            <a:t>CVE IDs should be assigned to products meant for public distribution</a:t>
          </a:r>
        </a:p>
      </dgm:t>
    </dgm:pt>
    <dgm:pt modelId="{A9B2B63E-6EF2-4F2F-B3AE-DCB6BA1A5C29}" type="parTrans" cxnId="{A2A6EE2B-B6F7-4625-A4F2-DFB9BAAFEDF0}">
      <dgm:prSet/>
      <dgm:spPr/>
      <dgm:t>
        <a:bodyPr/>
        <a:lstStyle/>
        <a:p>
          <a:endParaRPr lang="en-US"/>
        </a:p>
      </dgm:t>
    </dgm:pt>
    <dgm:pt modelId="{F8C9329A-9106-4E3B-A4F9-86BE5B206642}" type="sibTrans" cxnId="{A2A6EE2B-B6F7-4625-A4F2-DFB9BAAFEDF0}">
      <dgm:prSet/>
      <dgm:spPr/>
      <dgm:t>
        <a:bodyPr/>
        <a:lstStyle/>
        <a:p>
          <a:endParaRPr lang="en-US"/>
        </a:p>
      </dgm:t>
    </dgm:pt>
    <dgm:pt modelId="{9FE025EF-894F-45A8-850F-AC8D2DB54BD9}">
      <dgm:prSet phldrT="[Text]"/>
      <dgm:spPr/>
      <dgm:t>
        <a:bodyPr/>
        <a:lstStyle/>
        <a:p>
          <a:r>
            <a:rPr lang="en-US" dirty="0"/>
            <a:t>Duplicates</a:t>
          </a:r>
        </a:p>
      </dgm:t>
    </dgm:pt>
    <dgm:pt modelId="{DAD6A7F8-E805-4A43-B715-1A999DB8096C}" type="parTrans" cxnId="{2EF6EC47-EEEA-47FE-9052-D5E047710960}">
      <dgm:prSet/>
      <dgm:spPr/>
      <dgm:t>
        <a:bodyPr/>
        <a:lstStyle/>
        <a:p>
          <a:endParaRPr lang="en-US"/>
        </a:p>
      </dgm:t>
    </dgm:pt>
    <dgm:pt modelId="{45F901B6-486D-4E70-BE66-AFFDF26F3CEA}" type="sibTrans" cxnId="{2EF6EC47-EEEA-47FE-9052-D5E047710960}">
      <dgm:prSet/>
      <dgm:spPr/>
      <dgm:t>
        <a:bodyPr/>
        <a:lstStyle/>
        <a:p>
          <a:endParaRPr lang="en-US"/>
        </a:p>
      </dgm:t>
    </dgm:pt>
    <dgm:pt modelId="{4E5D2C6E-3D80-41C8-98F7-3D90A24C6197}">
      <dgm:prSet phldrT="[Text]"/>
      <dgm:spPr/>
      <dgm:t>
        <a:bodyPr/>
        <a:lstStyle/>
        <a:p>
          <a:r>
            <a:rPr lang="en-US" dirty="0"/>
            <a:t>Check the official CVE List to make duplicates are not assigned</a:t>
          </a:r>
        </a:p>
      </dgm:t>
    </dgm:pt>
    <dgm:pt modelId="{4593C916-5B4C-4CF7-9913-2B21049858D1}" type="parTrans" cxnId="{63E55027-ACC1-4038-BDDC-AC439686D2E0}">
      <dgm:prSet/>
      <dgm:spPr/>
      <dgm:t>
        <a:bodyPr/>
        <a:lstStyle/>
        <a:p>
          <a:endParaRPr lang="en-US"/>
        </a:p>
      </dgm:t>
    </dgm:pt>
    <dgm:pt modelId="{038CC370-8784-4234-A092-B9C70334D5C0}" type="sibTrans" cxnId="{63E55027-ACC1-4038-BDDC-AC439686D2E0}">
      <dgm:prSet/>
      <dgm:spPr/>
      <dgm:t>
        <a:bodyPr/>
        <a:lstStyle/>
        <a:p>
          <a:endParaRPr lang="en-US"/>
        </a:p>
      </dgm:t>
    </dgm:pt>
    <dgm:pt modelId="{A07E15AD-23FD-4A47-B174-0F005267C0A8}" type="pres">
      <dgm:prSet presAssocID="{520EAEBC-09C1-4F07-B9D6-2127603C13FC}" presName="linearFlow" presStyleCnt="0">
        <dgm:presLayoutVars>
          <dgm:dir/>
          <dgm:animLvl val="lvl"/>
          <dgm:resizeHandles val="exact"/>
        </dgm:presLayoutVars>
      </dgm:prSet>
      <dgm:spPr/>
    </dgm:pt>
    <dgm:pt modelId="{F3B45B9C-2821-4313-84B2-3A6B50D5D38C}" type="pres">
      <dgm:prSet presAssocID="{7B9DE7E5-A4FF-4450-9C81-62ED61B2654D}" presName="composite" presStyleCnt="0"/>
      <dgm:spPr/>
    </dgm:pt>
    <dgm:pt modelId="{6DF4691E-83A7-4868-943C-DD81D782147C}" type="pres">
      <dgm:prSet presAssocID="{7B9DE7E5-A4FF-4450-9C81-62ED61B2654D}" presName="parentText" presStyleLbl="alignNode1" presStyleIdx="0" presStyleCnt="5">
        <dgm:presLayoutVars>
          <dgm:chMax val="1"/>
          <dgm:bulletEnabled val="1"/>
        </dgm:presLayoutVars>
      </dgm:prSet>
      <dgm:spPr/>
    </dgm:pt>
    <dgm:pt modelId="{F7477202-B8F2-4C16-99AD-C018F1964124}" type="pres">
      <dgm:prSet presAssocID="{7B9DE7E5-A4FF-4450-9C81-62ED61B2654D}" presName="descendantText" presStyleLbl="alignAcc1" presStyleIdx="0" presStyleCnt="5">
        <dgm:presLayoutVars>
          <dgm:bulletEnabled val="1"/>
        </dgm:presLayoutVars>
      </dgm:prSet>
      <dgm:spPr/>
    </dgm:pt>
    <dgm:pt modelId="{D48C41F6-B286-4F4E-8AD2-75AC389E13E5}" type="pres">
      <dgm:prSet presAssocID="{2414981E-99EF-4935-824B-5AA8A4066EB2}" presName="sp" presStyleCnt="0"/>
      <dgm:spPr/>
    </dgm:pt>
    <dgm:pt modelId="{7322BDBE-5A4E-4B25-A764-95F0BBC95476}" type="pres">
      <dgm:prSet presAssocID="{745949C9-1637-4ABA-A9E1-D5EFC81A8314}" presName="composite" presStyleCnt="0"/>
      <dgm:spPr/>
    </dgm:pt>
    <dgm:pt modelId="{4055F545-909F-4D45-9272-85D811112467}" type="pres">
      <dgm:prSet presAssocID="{745949C9-1637-4ABA-A9E1-D5EFC81A8314}" presName="parentText" presStyleLbl="alignNode1" presStyleIdx="1" presStyleCnt="5">
        <dgm:presLayoutVars>
          <dgm:chMax val="1"/>
          <dgm:bulletEnabled val="1"/>
        </dgm:presLayoutVars>
      </dgm:prSet>
      <dgm:spPr/>
    </dgm:pt>
    <dgm:pt modelId="{9CD0123B-753D-4749-A9BD-9A4310C14FBA}" type="pres">
      <dgm:prSet presAssocID="{745949C9-1637-4ABA-A9E1-D5EFC81A8314}" presName="descendantText" presStyleLbl="alignAcc1" presStyleIdx="1" presStyleCnt="5">
        <dgm:presLayoutVars>
          <dgm:bulletEnabled val="1"/>
        </dgm:presLayoutVars>
      </dgm:prSet>
      <dgm:spPr/>
    </dgm:pt>
    <dgm:pt modelId="{2412F9DB-995D-4B5C-800C-D1692CF18853}" type="pres">
      <dgm:prSet presAssocID="{E99D6B05-7DFD-4B7B-9057-863C12833241}" presName="sp" presStyleCnt="0"/>
      <dgm:spPr/>
    </dgm:pt>
    <dgm:pt modelId="{36A267B0-F06D-4526-9404-F633268639D4}" type="pres">
      <dgm:prSet presAssocID="{067E30CF-4066-4774-B732-DB0D8F36D478}" presName="composite" presStyleCnt="0"/>
      <dgm:spPr/>
    </dgm:pt>
    <dgm:pt modelId="{03C56319-74B6-4772-94E2-CCBD17A58176}" type="pres">
      <dgm:prSet presAssocID="{067E30CF-4066-4774-B732-DB0D8F36D478}" presName="parentText" presStyleLbl="alignNode1" presStyleIdx="2" presStyleCnt="5">
        <dgm:presLayoutVars>
          <dgm:chMax val="1"/>
          <dgm:bulletEnabled val="1"/>
        </dgm:presLayoutVars>
      </dgm:prSet>
      <dgm:spPr/>
    </dgm:pt>
    <dgm:pt modelId="{FCC44D9A-370B-4ACF-AF59-01ACD3586271}" type="pres">
      <dgm:prSet presAssocID="{067E30CF-4066-4774-B732-DB0D8F36D478}" presName="descendantText" presStyleLbl="alignAcc1" presStyleIdx="2" presStyleCnt="5">
        <dgm:presLayoutVars>
          <dgm:bulletEnabled val="1"/>
        </dgm:presLayoutVars>
      </dgm:prSet>
      <dgm:spPr/>
    </dgm:pt>
    <dgm:pt modelId="{DBD65D27-D913-42A1-816A-1C010015E774}" type="pres">
      <dgm:prSet presAssocID="{6B383A73-3FD9-42B9-B2ED-007287A73975}" presName="sp" presStyleCnt="0"/>
      <dgm:spPr/>
    </dgm:pt>
    <dgm:pt modelId="{10C606D7-8D4E-45D9-AB01-A0F6A4D330FB}" type="pres">
      <dgm:prSet presAssocID="{86114A98-02BE-4396-8918-CCEEF637E075}" presName="composite" presStyleCnt="0"/>
      <dgm:spPr/>
    </dgm:pt>
    <dgm:pt modelId="{D0377552-D94E-4A88-857D-38DBBFE47EC4}" type="pres">
      <dgm:prSet presAssocID="{86114A98-02BE-4396-8918-CCEEF637E075}" presName="parentText" presStyleLbl="alignNode1" presStyleIdx="3" presStyleCnt="5">
        <dgm:presLayoutVars>
          <dgm:chMax val="1"/>
          <dgm:bulletEnabled val="1"/>
        </dgm:presLayoutVars>
      </dgm:prSet>
      <dgm:spPr/>
    </dgm:pt>
    <dgm:pt modelId="{86B30D86-E904-408B-9F1B-88A08EB29B86}" type="pres">
      <dgm:prSet presAssocID="{86114A98-02BE-4396-8918-CCEEF637E075}" presName="descendantText" presStyleLbl="alignAcc1" presStyleIdx="3" presStyleCnt="5">
        <dgm:presLayoutVars>
          <dgm:bulletEnabled val="1"/>
        </dgm:presLayoutVars>
      </dgm:prSet>
      <dgm:spPr/>
    </dgm:pt>
    <dgm:pt modelId="{0A5C9ED2-FC3C-42C7-9C81-CAD43E89B118}" type="pres">
      <dgm:prSet presAssocID="{4E06701A-D57B-4227-820A-6AE23022E3D5}" presName="sp" presStyleCnt="0"/>
      <dgm:spPr/>
    </dgm:pt>
    <dgm:pt modelId="{6042AB94-FB15-4F95-BEE5-0B524E7D61DD}" type="pres">
      <dgm:prSet presAssocID="{2FBADA64-26E5-4D90-954F-54D53F74973E}" presName="composite" presStyleCnt="0"/>
      <dgm:spPr/>
    </dgm:pt>
    <dgm:pt modelId="{41D33F43-BF9B-4B7C-9715-D882DC349FD3}" type="pres">
      <dgm:prSet presAssocID="{2FBADA64-26E5-4D90-954F-54D53F74973E}" presName="parentText" presStyleLbl="alignNode1" presStyleIdx="4" presStyleCnt="5">
        <dgm:presLayoutVars>
          <dgm:chMax val="1"/>
          <dgm:bulletEnabled val="1"/>
        </dgm:presLayoutVars>
      </dgm:prSet>
      <dgm:spPr/>
    </dgm:pt>
    <dgm:pt modelId="{45920723-3CE4-4815-A744-A555ED47D6B0}" type="pres">
      <dgm:prSet presAssocID="{2FBADA64-26E5-4D90-954F-54D53F74973E}" presName="descendantText" presStyleLbl="alignAcc1" presStyleIdx="4" presStyleCnt="5">
        <dgm:presLayoutVars>
          <dgm:bulletEnabled val="1"/>
        </dgm:presLayoutVars>
      </dgm:prSet>
      <dgm:spPr/>
    </dgm:pt>
  </dgm:ptLst>
  <dgm:cxnLst>
    <dgm:cxn modelId="{4ECC2920-74F4-420F-8A0D-BE5F98E910D7}" srcId="{520EAEBC-09C1-4F07-B9D6-2127603C13FC}" destId="{2FBADA64-26E5-4D90-954F-54D53F74973E}" srcOrd="4" destOrd="0" parTransId="{04E76141-BD13-4AB0-B31A-0C4A49CEF296}" sibTransId="{91DF2908-0923-45C1-86A9-215418F2E27D}"/>
    <dgm:cxn modelId="{EFCD1A23-938E-45B3-BD1F-38D31C9BBD81}" type="presOf" srcId="{B260864F-31D1-4B4D-BE58-DD94D1D136A0}" destId="{FCC44D9A-370B-4ACF-AF59-01ACD3586271}" srcOrd="0" destOrd="1" presId="urn:microsoft.com/office/officeart/2005/8/layout/chevron2"/>
    <dgm:cxn modelId="{63E55027-ACC1-4038-BDDC-AC439686D2E0}" srcId="{2FBADA64-26E5-4D90-954F-54D53F74973E}" destId="{4E5D2C6E-3D80-41C8-98F7-3D90A24C6197}" srcOrd="1" destOrd="0" parTransId="{4593C916-5B4C-4CF7-9913-2B21049858D1}" sibTransId="{038CC370-8784-4234-A092-B9C70334D5C0}"/>
    <dgm:cxn modelId="{4610602A-3B1B-48CC-9817-86AF0D32B0E4}" type="presOf" srcId="{745949C9-1637-4ABA-A9E1-D5EFC81A8314}" destId="{4055F545-909F-4D45-9272-85D811112467}" srcOrd="0" destOrd="0" presId="urn:microsoft.com/office/officeart/2005/8/layout/chevron2"/>
    <dgm:cxn modelId="{6E08AF2A-D720-4329-BB93-EC80F4FACCDD}" type="presOf" srcId="{7CA2B007-9A23-4051-9347-77D89FF00939}" destId="{86B30D86-E904-408B-9F1B-88A08EB29B86}" srcOrd="0" destOrd="0" presId="urn:microsoft.com/office/officeart/2005/8/layout/chevron2"/>
    <dgm:cxn modelId="{A2A6EE2B-B6F7-4625-A4F2-DFB9BAAFEDF0}" srcId="{86114A98-02BE-4396-8918-CCEEF637E075}" destId="{AAD4140A-5280-436C-806B-013EBC9E64C8}" srcOrd="1" destOrd="0" parTransId="{A9B2B63E-6EF2-4F2F-B3AE-DCB6BA1A5C29}" sibTransId="{F8C9329A-9106-4E3B-A4F9-86BE5B206642}"/>
    <dgm:cxn modelId="{A7DDAC31-9BA4-4728-8643-5988E13545E6}" srcId="{7B9DE7E5-A4FF-4450-9C81-62ED61B2654D}" destId="{2CF5DF37-78AE-42B1-B4D9-0F455AC43459}" srcOrd="1" destOrd="0" parTransId="{40B6AD5F-BCB9-42AF-B98E-335508AFAE26}" sibTransId="{0AA3E3F0-9B12-43EF-8370-12BE889E5C01}"/>
    <dgm:cxn modelId="{5F46993D-484E-43E5-BED6-21AD8DA9E126}" srcId="{520EAEBC-09C1-4F07-B9D6-2127603C13FC}" destId="{7B9DE7E5-A4FF-4450-9C81-62ED61B2654D}" srcOrd="0" destOrd="0" parTransId="{50FE7FB0-56CA-4BB9-A19D-E564ED3FE308}" sibTransId="{2414981E-99EF-4935-824B-5AA8A4066EB2}"/>
    <dgm:cxn modelId="{5F18BF5F-A5C1-422E-BEF1-5E1BCD0C3A4F}" srcId="{520EAEBC-09C1-4F07-B9D6-2127603C13FC}" destId="{86114A98-02BE-4396-8918-CCEEF637E075}" srcOrd="3" destOrd="0" parTransId="{E47D8E89-F2FD-4FEF-877C-AC56627E82AB}" sibTransId="{4E06701A-D57B-4227-820A-6AE23022E3D5}"/>
    <dgm:cxn modelId="{003DDB61-3CB7-48F1-B3E6-4A09613E328D}" type="presOf" srcId="{2CF5DF37-78AE-42B1-B4D9-0F455AC43459}" destId="{F7477202-B8F2-4C16-99AD-C018F1964124}" srcOrd="0" destOrd="1" presId="urn:microsoft.com/office/officeart/2005/8/layout/chevron2"/>
    <dgm:cxn modelId="{13330843-6C8B-4336-BD8C-7C73D6187058}" srcId="{520EAEBC-09C1-4F07-B9D6-2127603C13FC}" destId="{067E30CF-4066-4774-B732-DB0D8F36D478}" srcOrd="2" destOrd="0" parTransId="{FFCB3D4F-A02B-4C12-BA20-DB5856FEE7C0}" sibTransId="{6B383A73-3FD9-42B9-B2ED-007287A73975}"/>
    <dgm:cxn modelId="{32BACE67-ADE8-4E6E-A4CB-9B7A7E26A57E}" type="presOf" srcId="{2FBADA64-26E5-4D90-954F-54D53F74973E}" destId="{41D33F43-BF9B-4B7C-9715-D882DC349FD3}" srcOrd="0" destOrd="0" presId="urn:microsoft.com/office/officeart/2005/8/layout/chevron2"/>
    <dgm:cxn modelId="{2EF6EC47-EEEA-47FE-9052-D5E047710960}" srcId="{2FBADA64-26E5-4D90-954F-54D53F74973E}" destId="{9FE025EF-894F-45A8-850F-AC8D2DB54BD9}" srcOrd="0" destOrd="0" parTransId="{DAD6A7F8-E805-4A43-B715-1A999DB8096C}" sibTransId="{45F901B6-486D-4E70-BE66-AFFDF26F3CEA}"/>
    <dgm:cxn modelId="{6EBDC468-1C56-4942-8829-0F6B95744A61}" type="presOf" srcId="{520EAEBC-09C1-4F07-B9D6-2127603C13FC}" destId="{A07E15AD-23FD-4A47-B174-0F005267C0A8}" srcOrd="0" destOrd="0" presId="urn:microsoft.com/office/officeart/2005/8/layout/chevron2"/>
    <dgm:cxn modelId="{221ED752-24FB-4C13-9A6F-89C6444BD1CB}" type="presOf" srcId="{86114A98-02BE-4396-8918-CCEEF637E075}" destId="{D0377552-D94E-4A88-857D-38DBBFE47EC4}" srcOrd="0" destOrd="0" presId="urn:microsoft.com/office/officeart/2005/8/layout/chevron2"/>
    <dgm:cxn modelId="{6C95EA8F-FAAF-405A-8238-57669263C5D7}" type="presOf" srcId="{9FE025EF-894F-45A8-850F-AC8D2DB54BD9}" destId="{45920723-3CE4-4815-A744-A555ED47D6B0}" srcOrd="0" destOrd="0" presId="urn:microsoft.com/office/officeart/2005/8/layout/chevron2"/>
    <dgm:cxn modelId="{F0720690-D2F0-491F-8C3E-5A9793701E76}" srcId="{067E30CF-4066-4774-B732-DB0D8F36D478}" destId="{B260864F-31D1-4B4D-BE58-DD94D1D136A0}" srcOrd="1" destOrd="0" parTransId="{7F3F1FEE-39ED-4227-9CDD-7BD67B3CD81E}" sibTransId="{F983E1E0-C5ED-4723-BAE0-6B4C3A0D2881}"/>
    <dgm:cxn modelId="{280B4393-B23B-4485-B582-85D2C1E4A452}" type="presOf" srcId="{B6575FD2-615E-48AF-A782-A081FB4F788B}" destId="{9CD0123B-753D-4749-A9BD-9A4310C14FBA}" srcOrd="0" destOrd="0" presId="urn:microsoft.com/office/officeart/2005/8/layout/chevron2"/>
    <dgm:cxn modelId="{2E132495-4683-4D1A-8ADA-5467F45CB6C1}" srcId="{86114A98-02BE-4396-8918-CCEEF637E075}" destId="{7CA2B007-9A23-4051-9347-77D89FF00939}" srcOrd="0" destOrd="0" parTransId="{BF8C30B3-EC3F-462F-B09A-CFDAE7D9FE0D}" sibTransId="{B89550C2-25FE-4996-B194-7E7C6B447011}"/>
    <dgm:cxn modelId="{5C1BAEA5-A607-4171-AB49-17C58ED50CBD}" type="presOf" srcId="{4E5D2C6E-3D80-41C8-98F7-3D90A24C6197}" destId="{45920723-3CE4-4815-A744-A555ED47D6B0}" srcOrd="0" destOrd="1" presId="urn:microsoft.com/office/officeart/2005/8/layout/chevron2"/>
    <dgm:cxn modelId="{AC3267A9-A2E1-491A-82DB-C8BEA64C6F46}" srcId="{520EAEBC-09C1-4F07-B9D6-2127603C13FC}" destId="{745949C9-1637-4ABA-A9E1-D5EFC81A8314}" srcOrd="1" destOrd="0" parTransId="{14A4BA7D-9E48-4F93-8D0E-3A34871AFBF1}" sibTransId="{E99D6B05-7DFD-4B7B-9057-863C12833241}"/>
    <dgm:cxn modelId="{E6BC2AB2-9EA5-4B6D-AE11-165BE933CB7C}" srcId="{067E30CF-4066-4774-B732-DB0D8F36D478}" destId="{40040FEC-5A9A-4B25-AC6B-80289C8587A2}" srcOrd="0" destOrd="0" parTransId="{3B1C7106-EC3E-49EA-A6FB-5F14EDA81D77}" sibTransId="{ACD95D8F-B300-4EC2-A05E-E65BAE3376E9}"/>
    <dgm:cxn modelId="{BE2D1FB7-45EC-49B8-906A-DDFF532CF329}" srcId="{745949C9-1637-4ABA-A9E1-D5EFC81A8314}" destId="{B6575FD2-615E-48AF-A782-A081FB4F788B}" srcOrd="0" destOrd="0" parTransId="{3F1C6585-96E1-4A97-97A6-03C6E270BAE5}" sibTransId="{2ADE74F0-199C-4E82-B2EE-00B765E593E9}"/>
    <dgm:cxn modelId="{324023C2-2613-41CD-B0FF-22AF4AE7246B}" type="presOf" srcId="{AAD4140A-5280-436C-806B-013EBC9E64C8}" destId="{86B30D86-E904-408B-9F1B-88A08EB29B86}" srcOrd="0" destOrd="1" presId="urn:microsoft.com/office/officeart/2005/8/layout/chevron2"/>
    <dgm:cxn modelId="{3DE574CB-0700-4CE2-BDDD-CA54D5656818}" type="presOf" srcId="{7B9DE7E5-A4FF-4450-9C81-62ED61B2654D}" destId="{6DF4691E-83A7-4868-943C-DD81D782147C}" srcOrd="0" destOrd="0" presId="urn:microsoft.com/office/officeart/2005/8/layout/chevron2"/>
    <dgm:cxn modelId="{CE72CDCF-0D8D-4362-BF60-65F52B697847}" type="presOf" srcId="{067E30CF-4066-4774-B732-DB0D8F36D478}" destId="{03C56319-74B6-4772-94E2-CCBD17A58176}" srcOrd="0" destOrd="0" presId="urn:microsoft.com/office/officeart/2005/8/layout/chevron2"/>
    <dgm:cxn modelId="{E38EECD0-7C2B-4599-964E-737D915AF0A9}" type="presOf" srcId="{0D3CB0C7-CC44-486A-8690-3E75879243AF}" destId="{F7477202-B8F2-4C16-99AD-C018F1964124}" srcOrd="0" destOrd="0" presId="urn:microsoft.com/office/officeart/2005/8/layout/chevron2"/>
    <dgm:cxn modelId="{6EB29BE6-EACB-4FCF-981C-5511F0DA33EC}" type="presOf" srcId="{40040FEC-5A9A-4B25-AC6B-80289C8587A2}" destId="{FCC44D9A-370B-4ACF-AF59-01ACD3586271}" srcOrd="0" destOrd="0" presId="urn:microsoft.com/office/officeart/2005/8/layout/chevron2"/>
    <dgm:cxn modelId="{AF6D70F8-06CD-492E-8270-AE3CDF80AFB3}" srcId="{7B9DE7E5-A4FF-4450-9C81-62ED61B2654D}" destId="{0D3CB0C7-CC44-486A-8690-3E75879243AF}" srcOrd="0" destOrd="0" parTransId="{953C826C-9ABD-4CEC-BD83-D8B21CFB8D93}" sibTransId="{6059DB7D-A44F-486C-9FA5-290CA933166B}"/>
    <dgm:cxn modelId="{B125FB5A-7B73-4161-889A-801FF0E9B983}" type="presParOf" srcId="{A07E15AD-23FD-4A47-B174-0F005267C0A8}" destId="{F3B45B9C-2821-4313-84B2-3A6B50D5D38C}" srcOrd="0" destOrd="0" presId="urn:microsoft.com/office/officeart/2005/8/layout/chevron2"/>
    <dgm:cxn modelId="{A6B4130F-DE7B-4869-87E2-3EA051ECCEA7}" type="presParOf" srcId="{F3B45B9C-2821-4313-84B2-3A6B50D5D38C}" destId="{6DF4691E-83A7-4868-943C-DD81D782147C}" srcOrd="0" destOrd="0" presId="urn:microsoft.com/office/officeart/2005/8/layout/chevron2"/>
    <dgm:cxn modelId="{7071ABA6-A224-4319-8C8D-C6DC3101CD84}" type="presParOf" srcId="{F3B45B9C-2821-4313-84B2-3A6B50D5D38C}" destId="{F7477202-B8F2-4C16-99AD-C018F1964124}" srcOrd="1" destOrd="0" presId="urn:microsoft.com/office/officeart/2005/8/layout/chevron2"/>
    <dgm:cxn modelId="{6BE94BA7-6677-4871-98AC-AD9E7ABAA72F}" type="presParOf" srcId="{A07E15AD-23FD-4A47-B174-0F005267C0A8}" destId="{D48C41F6-B286-4F4E-8AD2-75AC389E13E5}" srcOrd="1" destOrd="0" presId="urn:microsoft.com/office/officeart/2005/8/layout/chevron2"/>
    <dgm:cxn modelId="{3204CA48-0E08-4F3E-8FBD-29A98E822F5A}" type="presParOf" srcId="{A07E15AD-23FD-4A47-B174-0F005267C0A8}" destId="{7322BDBE-5A4E-4B25-A764-95F0BBC95476}" srcOrd="2" destOrd="0" presId="urn:microsoft.com/office/officeart/2005/8/layout/chevron2"/>
    <dgm:cxn modelId="{29DA1656-D355-4DC3-9693-512DBBE1F015}" type="presParOf" srcId="{7322BDBE-5A4E-4B25-A764-95F0BBC95476}" destId="{4055F545-909F-4D45-9272-85D811112467}" srcOrd="0" destOrd="0" presId="urn:microsoft.com/office/officeart/2005/8/layout/chevron2"/>
    <dgm:cxn modelId="{B9F7A1A1-5172-47DC-B977-51980AD243C7}" type="presParOf" srcId="{7322BDBE-5A4E-4B25-A764-95F0BBC95476}" destId="{9CD0123B-753D-4749-A9BD-9A4310C14FBA}" srcOrd="1" destOrd="0" presId="urn:microsoft.com/office/officeart/2005/8/layout/chevron2"/>
    <dgm:cxn modelId="{23245F66-96EA-4DF5-84FF-E936D3A23734}" type="presParOf" srcId="{A07E15AD-23FD-4A47-B174-0F005267C0A8}" destId="{2412F9DB-995D-4B5C-800C-D1692CF18853}" srcOrd="3" destOrd="0" presId="urn:microsoft.com/office/officeart/2005/8/layout/chevron2"/>
    <dgm:cxn modelId="{7F6E5C43-DD2B-4A88-9579-494B6A30FF33}" type="presParOf" srcId="{A07E15AD-23FD-4A47-B174-0F005267C0A8}" destId="{36A267B0-F06D-4526-9404-F633268639D4}" srcOrd="4" destOrd="0" presId="urn:microsoft.com/office/officeart/2005/8/layout/chevron2"/>
    <dgm:cxn modelId="{086D1E56-ED32-439B-B330-89F42ED7DE59}" type="presParOf" srcId="{36A267B0-F06D-4526-9404-F633268639D4}" destId="{03C56319-74B6-4772-94E2-CCBD17A58176}" srcOrd="0" destOrd="0" presId="urn:microsoft.com/office/officeart/2005/8/layout/chevron2"/>
    <dgm:cxn modelId="{25B24CB3-524C-4C54-9550-25325012BFA3}" type="presParOf" srcId="{36A267B0-F06D-4526-9404-F633268639D4}" destId="{FCC44D9A-370B-4ACF-AF59-01ACD3586271}" srcOrd="1" destOrd="0" presId="urn:microsoft.com/office/officeart/2005/8/layout/chevron2"/>
    <dgm:cxn modelId="{47C9063A-B068-4219-A5CD-DC4197355077}" type="presParOf" srcId="{A07E15AD-23FD-4A47-B174-0F005267C0A8}" destId="{DBD65D27-D913-42A1-816A-1C010015E774}" srcOrd="5" destOrd="0" presId="urn:microsoft.com/office/officeart/2005/8/layout/chevron2"/>
    <dgm:cxn modelId="{D4EAD320-CC5C-455F-B9BC-297630F3A558}" type="presParOf" srcId="{A07E15AD-23FD-4A47-B174-0F005267C0A8}" destId="{10C606D7-8D4E-45D9-AB01-A0F6A4D330FB}" srcOrd="6" destOrd="0" presId="urn:microsoft.com/office/officeart/2005/8/layout/chevron2"/>
    <dgm:cxn modelId="{B27D784C-478B-46A0-8998-B448C3818FCE}" type="presParOf" srcId="{10C606D7-8D4E-45D9-AB01-A0F6A4D330FB}" destId="{D0377552-D94E-4A88-857D-38DBBFE47EC4}" srcOrd="0" destOrd="0" presId="urn:microsoft.com/office/officeart/2005/8/layout/chevron2"/>
    <dgm:cxn modelId="{A1ED1140-12B3-4B99-A6B0-F1ADD301F657}" type="presParOf" srcId="{10C606D7-8D4E-45D9-AB01-A0F6A4D330FB}" destId="{86B30D86-E904-408B-9F1B-88A08EB29B86}" srcOrd="1" destOrd="0" presId="urn:microsoft.com/office/officeart/2005/8/layout/chevron2"/>
    <dgm:cxn modelId="{8D5DE40D-B328-4B04-B6A9-FD70B3BEE775}" type="presParOf" srcId="{A07E15AD-23FD-4A47-B174-0F005267C0A8}" destId="{0A5C9ED2-FC3C-42C7-9C81-CAD43E89B118}" srcOrd="7" destOrd="0" presId="urn:microsoft.com/office/officeart/2005/8/layout/chevron2"/>
    <dgm:cxn modelId="{E758E2FB-060A-4860-89E9-2064BCC8760B}" type="presParOf" srcId="{A07E15AD-23FD-4A47-B174-0F005267C0A8}" destId="{6042AB94-FB15-4F95-BEE5-0B524E7D61DD}" srcOrd="8" destOrd="0" presId="urn:microsoft.com/office/officeart/2005/8/layout/chevron2"/>
    <dgm:cxn modelId="{9C912979-CFE1-4933-A3FC-E68F1B2FF19A}" type="presParOf" srcId="{6042AB94-FB15-4F95-BEE5-0B524E7D61DD}" destId="{41D33F43-BF9B-4B7C-9715-D882DC349FD3}" srcOrd="0" destOrd="0" presId="urn:microsoft.com/office/officeart/2005/8/layout/chevron2"/>
    <dgm:cxn modelId="{86B4C17D-D2B2-49BC-ABE1-D566EDE8A7DC}" type="presParOf" srcId="{6042AB94-FB15-4F95-BEE5-0B524E7D61DD}" destId="{45920723-3CE4-4815-A744-A555ED47D6B0}"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9AC21A-EA45-478F-8631-8BD034889300}">
      <dsp:nvSpPr>
        <dsp:cNvPr id="0" name=""/>
        <dsp:cNvSpPr/>
      </dsp:nvSpPr>
      <dsp:spPr>
        <a:xfrm rot="5400000">
          <a:off x="-247651" y="249333"/>
          <a:ext cx="1651010" cy="1155707"/>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t>CNT1</a:t>
          </a:r>
        </a:p>
      </dsp:txBody>
      <dsp:txXfrm rot="-5400000">
        <a:off x="1" y="579536"/>
        <a:ext cx="1155707" cy="495303"/>
      </dsp:txXfrm>
    </dsp:sp>
    <dsp:sp modelId="{43DCE3B8-FBF1-419B-B418-EBA6851574B3}">
      <dsp:nvSpPr>
        <dsp:cNvPr id="0" name=""/>
        <dsp:cNvSpPr/>
      </dsp:nvSpPr>
      <dsp:spPr>
        <a:xfrm rot="5400000">
          <a:off x="4875667" y="-3718278"/>
          <a:ext cx="1073156" cy="851307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t>Independently Fixable</a:t>
          </a:r>
        </a:p>
        <a:p>
          <a:pPr marL="114300" lvl="1" indent="-114300" algn="l" defTabSz="666750">
            <a:lnSpc>
              <a:spcPct val="90000"/>
            </a:lnSpc>
            <a:spcBef>
              <a:spcPct val="0"/>
            </a:spcBef>
            <a:spcAft>
              <a:spcPct val="15000"/>
            </a:spcAft>
            <a:buChar char="•"/>
          </a:pPr>
          <a:r>
            <a:rPr lang="en-US" sz="1500" kern="1200" dirty="0"/>
            <a:t>Divide the bugs into independently fixable groups</a:t>
          </a:r>
        </a:p>
      </dsp:txBody>
      <dsp:txXfrm rot="-5400000">
        <a:off x="1155708" y="54068"/>
        <a:ext cx="8460689" cy="968382"/>
      </dsp:txXfrm>
    </dsp:sp>
    <dsp:sp modelId="{32A550F3-97AF-4B24-B7CE-9297C63B6DDC}">
      <dsp:nvSpPr>
        <dsp:cNvPr id="0" name=""/>
        <dsp:cNvSpPr/>
      </dsp:nvSpPr>
      <dsp:spPr>
        <a:xfrm rot="5400000">
          <a:off x="-247651" y="1706787"/>
          <a:ext cx="1651010" cy="1155707"/>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t>CNT2</a:t>
          </a:r>
        </a:p>
      </dsp:txBody>
      <dsp:txXfrm rot="-5400000">
        <a:off x="1" y="2036990"/>
        <a:ext cx="1155707" cy="495303"/>
      </dsp:txXfrm>
    </dsp:sp>
    <dsp:sp modelId="{9C4A5456-E089-4B5B-A91B-AAFECBA8315B}">
      <dsp:nvSpPr>
        <dsp:cNvPr id="0" name=""/>
        <dsp:cNvSpPr/>
      </dsp:nvSpPr>
      <dsp:spPr>
        <a:xfrm rot="5400000">
          <a:off x="4875667" y="-2260824"/>
          <a:ext cx="1073156" cy="851307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t>Do the bugs result in a vulnerability?</a:t>
          </a:r>
        </a:p>
        <a:p>
          <a:pPr marL="114300" lvl="1" indent="-114300" algn="l" defTabSz="666750">
            <a:lnSpc>
              <a:spcPct val="90000"/>
            </a:lnSpc>
            <a:spcBef>
              <a:spcPct val="0"/>
            </a:spcBef>
            <a:spcAft>
              <a:spcPct val="15000"/>
            </a:spcAft>
            <a:buChar char="•"/>
          </a:pPr>
          <a:r>
            <a:rPr lang="en-US" sz="1500" kern="1200" dirty="0"/>
            <a:t>CNT2.1: Does the vendor acknowledge the vulnerability?</a:t>
          </a:r>
        </a:p>
        <a:p>
          <a:pPr marL="114300" lvl="1" indent="-114300" algn="l" defTabSz="666750">
            <a:lnSpc>
              <a:spcPct val="90000"/>
            </a:lnSpc>
            <a:spcBef>
              <a:spcPct val="0"/>
            </a:spcBef>
            <a:spcAft>
              <a:spcPct val="15000"/>
            </a:spcAft>
            <a:buChar char="•"/>
          </a:pPr>
          <a:r>
            <a:rPr lang="en-US" sz="1500" kern="1200" dirty="0"/>
            <a:t>CNT2.2A: Claim-based model</a:t>
          </a:r>
        </a:p>
        <a:p>
          <a:pPr marL="114300" lvl="1" indent="-114300" algn="l" defTabSz="666750">
            <a:lnSpc>
              <a:spcPct val="90000"/>
            </a:lnSpc>
            <a:spcBef>
              <a:spcPct val="0"/>
            </a:spcBef>
            <a:spcAft>
              <a:spcPct val="15000"/>
            </a:spcAft>
            <a:buChar char="•"/>
          </a:pPr>
          <a:r>
            <a:rPr lang="en-US" sz="1500" kern="1200" dirty="0"/>
            <a:t>CNT2.2B: Policy-based model</a:t>
          </a:r>
        </a:p>
      </dsp:txBody>
      <dsp:txXfrm rot="-5400000">
        <a:off x="1155708" y="1511522"/>
        <a:ext cx="8460689" cy="968382"/>
      </dsp:txXfrm>
    </dsp:sp>
    <dsp:sp modelId="{85F2F205-B48A-4C85-A940-9380118674FB}">
      <dsp:nvSpPr>
        <dsp:cNvPr id="0" name=""/>
        <dsp:cNvSpPr/>
      </dsp:nvSpPr>
      <dsp:spPr>
        <a:xfrm rot="5400000">
          <a:off x="-247651" y="3164241"/>
          <a:ext cx="1651010" cy="1155707"/>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t>CNT3</a:t>
          </a:r>
        </a:p>
      </dsp:txBody>
      <dsp:txXfrm rot="-5400000">
        <a:off x="1" y="3494444"/>
        <a:ext cx="1155707" cy="495303"/>
      </dsp:txXfrm>
    </dsp:sp>
    <dsp:sp modelId="{6FF4AE95-CF2B-4B83-B356-E2E5EB09E003}">
      <dsp:nvSpPr>
        <dsp:cNvPr id="0" name=""/>
        <dsp:cNvSpPr/>
      </dsp:nvSpPr>
      <dsp:spPr>
        <a:xfrm rot="5400000">
          <a:off x="4875667" y="-803370"/>
          <a:ext cx="1073156" cy="851307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t>Merge vulnerabilities if they are the result of a shared codebase</a:t>
          </a:r>
        </a:p>
      </dsp:txBody>
      <dsp:txXfrm rot="-5400000">
        <a:off x="1155708" y="2968976"/>
        <a:ext cx="8460689" cy="9683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F4691E-83A7-4868-943C-DD81D782147C}">
      <dsp:nvSpPr>
        <dsp:cNvPr id="0" name=""/>
        <dsp:cNvSpPr/>
      </dsp:nvSpPr>
      <dsp:spPr>
        <a:xfrm rot="5400000">
          <a:off x="-147645" y="148866"/>
          <a:ext cx="984304" cy="68901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INC1</a:t>
          </a:r>
        </a:p>
      </dsp:txBody>
      <dsp:txXfrm rot="-5400000">
        <a:off x="1" y="345728"/>
        <a:ext cx="689013" cy="295291"/>
      </dsp:txXfrm>
    </dsp:sp>
    <dsp:sp modelId="{F7477202-B8F2-4C16-99AD-C018F1964124}">
      <dsp:nvSpPr>
        <dsp:cNvPr id="0" name=""/>
        <dsp:cNvSpPr/>
      </dsp:nvSpPr>
      <dsp:spPr>
        <a:xfrm rot="5400000">
          <a:off x="4812735" y="-4122501"/>
          <a:ext cx="639798" cy="888724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In Scope of Authority</a:t>
          </a:r>
        </a:p>
        <a:p>
          <a:pPr marL="171450" lvl="1" indent="-171450" algn="l" defTabSz="800100">
            <a:lnSpc>
              <a:spcPct val="90000"/>
            </a:lnSpc>
            <a:spcBef>
              <a:spcPct val="0"/>
            </a:spcBef>
            <a:spcAft>
              <a:spcPct val="15000"/>
            </a:spcAft>
            <a:buChar char="•"/>
          </a:pPr>
          <a:r>
            <a:rPr lang="en-US" sz="1800" kern="1200" dirty="0"/>
            <a:t>CVE IDs should be assigned by the CNA that is responsible for the product</a:t>
          </a:r>
        </a:p>
      </dsp:txBody>
      <dsp:txXfrm rot="-5400000">
        <a:off x="689014" y="32452"/>
        <a:ext cx="8856009" cy="577334"/>
      </dsp:txXfrm>
    </dsp:sp>
    <dsp:sp modelId="{4055F545-909F-4D45-9272-85D811112467}">
      <dsp:nvSpPr>
        <dsp:cNvPr id="0" name=""/>
        <dsp:cNvSpPr/>
      </dsp:nvSpPr>
      <dsp:spPr>
        <a:xfrm rot="5400000">
          <a:off x="-147645" y="1014683"/>
          <a:ext cx="984304" cy="68901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INC2</a:t>
          </a:r>
        </a:p>
      </dsp:txBody>
      <dsp:txXfrm rot="-5400000">
        <a:off x="1" y="1211545"/>
        <a:ext cx="689013" cy="295291"/>
      </dsp:txXfrm>
    </dsp:sp>
    <dsp:sp modelId="{9CD0123B-753D-4749-A9BD-9A4310C14FBA}">
      <dsp:nvSpPr>
        <dsp:cNvPr id="0" name=""/>
        <dsp:cNvSpPr/>
      </dsp:nvSpPr>
      <dsp:spPr>
        <a:xfrm rot="5400000">
          <a:off x="4812735" y="-3256684"/>
          <a:ext cx="639798" cy="888724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Is the vulnerability public or will it be made public?</a:t>
          </a:r>
        </a:p>
      </dsp:txBody>
      <dsp:txXfrm rot="-5400000">
        <a:off x="689014" y="898269"/>
        <a:ext cx="8856009" cy="577334"/>
      </dsp:txXfrm>
    </dsp:sp>
    <dsp:sp modelId="{03C56319-74B6-4772-94E2-CCBD17A58176}">
      <dsp:nvSpPr>
        <dsp:cNvPr id="0" name=""/>
        <dsp:cNvSpPr/>
      </dsp:nvSpPr>
      <dsp:spPr>
        <a:xfrm rot="5400000">
          <a:off x="-147645" y="1880499"/>
          <a:ext cx="984304" cy="68901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INC3</a:t>
          </a:r>
        </a:p>
      </dsp:txBody>
      <dsp:txXfrm rot="-5400000">
        <a:off x="1" y="2077361"/>
        <a:ext cx="689013" cy="295291"/>
      </dsp:txXfrm>
    </dsp:sp>
    <dsp:sp modelId="{FCC44D9A-370B-4ACF-AF59-01ACD3586271}">
      <dsp:nvSpPr>
        <dsp:cNvPr id="0" name=""/>
        <dsp:cNvSpPr/>
      </dsp:nvSpPr>
      <dsp:spPr>
        <a:xfrm rot="5400000">
          <a:off x="4812735" y="-2390867"/>
          <a:ext cx="639798" cy="888724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Customer Controlled</a:t>
          </a:r>
        </a:p>
        <a:p>
          <a:pPr marL="171450" lvl="1" indent="-171450" algn="l" defTabSz="800100">
            <a:lnSpc>
              <a:spcPct val="90000"/>
            </a:lnSpc>
            <a:spcBef>
              <a:spcPct val="0"/>
            </a:spcBef>
            <a:spcAft>
              <a:spcPct val="15000"/>
            </a:spcAft>
            <a:buChar char="•"/>
          </a:pPr>
          <a:r>
            <a:rPr lang="en-US" sz="1800" kern="1200" dirty="0"/>
            <a:t>CVE IDs should only be assigned if the users of the product must take some action</a:t>
          </a:r>
        </a:p>
      </dsp:txBody>
      <dsp:txXfrm rot="-5400000">
        <a:off x="689014" y="1764086"/>
        <a:ext cx="8856009" cy="577334"/>
      </dsp:txXfrm>
    </dsp:sp>
    <dsp:sp modelId="{D0377552-D94E-4A88-857D-38DBBFE47EC4}">
      <dsp:nvSpPr>
        <dsp:cNvPr id="0" name=""/>
        <dsp:cNvSpPr/>
      </dsp:nvSpPr>
      <dsp:spPr>
        <a:xfrm rot="5400000">
          <a:off x="-147645" y="2746316"/>
          <a:ext cx="984304" cy="68901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INC4</a:t>
          </a:r>
        </a:p>
      </dsp:txBody>
      <dsp:txXfrm rot="-5400000">
        <a:off x="1" y="2943178"/>
        <a:ext cx="689013" cy="295291"/>
      </dsp:txXfrm>
    </dsp:sp>
    <dsp:sp modelId="{86B30D86-E904-408B-9F1B-88A08EB29B86}">
      <dsp:nvSpPr>
        <dsp:cNvPr id="0" name=""/>
        <dsp:cNvSpPr/>
      </dsp:nvSpPr>
      <dsp:spPr>
        <a:xfrm rot="5400000">
          <a:off x="4812735" y="-1525050"/>
          <a:ext cx="639798" cy="888724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Publicly Available and Licensable</a:t>
          </a:r>
        </a:p>
        <a:p>
          <a:pPr marL="171450" lvl="1" indent="-171450" algn="l" defTabSz="800100">
            <a:lnSpc>
              <a:spcPct val="90000"/>
            </a:lnSpc>
            <a:spcBef>
              <a:spcPct val="0"/>
            </a:spcBef>
            <a:spcAft>
              <a:spcPct val="15000"/>
            </a:spcAft>
            <a:buChar char="•"/>
          </a:pPr>
          <a:r>
            <a:rPr lang="en-US" sz="1800" kern="1200" dirty="0"/>
            <a:t>CVE IDs should be assigned to products meant for public distribution</a:t>
          </a:r>
        </a:p>
      </dsp:txBody>
      <dsp:txXfrm rot="-5400000">
        <a:off x="689014" y="2629903"/>
        <a:ext cx="8856009" cy="577334"/>
      </dsp:txXfrm>
    </dsp:sp>
    <dsp:sp modelId="{41D33F43-BF9B-4B7C-9715-D882DC349FD3}">
      <dsp:nvSpPr>
        <dsp:cNvPr id="0" name=""/>
        <dsp:cNvSpPr/>
      </dsp:nvSpPr>
      <dsp:spPr>
        <a:xfrm rot="5400000">
          <a:off x="-147645" y="3612133"/>
          <a:ext cx="984304" cy="68901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INC5</a:t>
          </a:r>
        </a:p>
      </dsp:txBody>
      <dsp:txXfrm rot="-5400000">
        <a:off x="1" y="3808995"/>
        <a:ext cx="689013" cy="295291"/>
      </dsp:txXfrm>
    </dsp:sp>
    <dsp:sp modelId="{45920723-3CE4-4815-A744-A555ED47D6B0}">
      <dsp:nvSpPr>
        <dsp:cNvPr id="0" name=""/>
        <dsp:cNvSpPr/>
      </dsp:nvSpPr>
      <dsp:spPr>
        <a:xfrm rot="5400000">
          <a:off x="4812735" y="-659234"/>
          <a:ext cx="639798" cy="888724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Duplicates</a:t>
          </a:r>
        </a:p>
        <a:p>
          <a:pPr marL="171450" lvl="1" indent="-171450" algn="l" defTabSz="800100">
            <a:lnSpc>
              <a:spcPct val="90000"/>
            </a:lnSpc>
            <a:spcBef>
              <a:spcPct val="0"/>
            </a:spcBef>
            <a:spcAft>
              <a:spcPct val="15000"/>
            </a:spcAft>
            <a:buChar char="•"/>
          </a:pPr>
          <a:r>
            <a:rPr lang="en-US" sz="1800" kern="1200" dirty="0"/>
            <a:t>Check the official CVE List to make duplicates are not assigned</a:t>
          </a:r>
        </a:p>
      </dsp:txBody>
      <dsp:txXfrm rot="-5400000">
        <a:off x="689014" y="3495719"/>
        <a:ext cx="8856009" cy="577334"/>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1872F47-6CE5-4D95-B8D6-9AEA9A7E5F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6F9E59F-E5BF-4AA4-882B-F5B705DF29A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8C879B-2DAC-426D-B5B4-08F42B952A26}" type="datetimeFigureOut">
              <a:rPr lang="en-US" smtClean="0"/>
              <a:t>3/4/2019</a:t>
            </a:fld>
            <a:endParaRPr lang="en-US"/>
          </a:p>
        </p:txBody>
      </p:sp>
      <p:sp>
        <p:nvSpPr>
          <p:cNvPr id="4" name="Footer Placeholder 3">
            <a:extLst>
              <a:ext uri="{FF2B5EF4-FFF2-40B4-BE49-F238E27FC236}">
                <a16:creationId xmlns:a16="http://schemas.microsoft.com/office/drawing/2014/main" id="{772C577A-CE6A-45AF-8211-1E758E6AA8D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E69FD71-56EF-4DDF-81F5-C5CCA31DCE1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856900-9607-4639-A903-F11B6E042CE6}" type="slidenum">
              <a:rPr lang="en-US" smtClean="0"/>
              <a:t>‹#›</a:t>
            </a:fld>
            <a:endParaRPr lang="en-US"/>
          </a:p>
        </p:txBody>
      </p:sp>
    </p:spTree>
    <p:extLst>
      <p:ext uri="{BB962C8B-B14F-4D97-AF65-F5344CB8AC3E}">
        <p14:creationId xmlns:p14="http://schemas.microsoft.com/office/powerpoint/2010/main" val="940444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E54576-A3BB-48F9-891E-992E86D01A7B}" type="datetimeFigureOut">
              <a:rPr lang="en-US" smtClean="0"/>
              <a:t>3/4/2019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8F3C89-9E49-4851-A18A-DAECD34FD650}" type="slidenum">
              <a:rPr lang="en-US" smtClean="0"/>
              <a:t>‹#›</a:t>
            </a:fld>
            <a:endParaRPr lang="en-US"/>
          </a:p>
        </p:txBody>
      </p:sp>
    </p:spTree>
    <p:extLst>
      <p:ext uri="{BB962C8B-B14F-4D97-AF65-F5344CB8AC3E}">
        <p14:creationId xmlns:p14="http://schemas.microsoft.com/office/powerpoint/2010/main" val="711510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Go over each of the rules</a:t>
            </a:r>
          </a:p>
          <a:p>
            <a:endParaRPr lang="en-US" dirty="0"/>
          </a:p>
        </p:txBody>
      </p:sp>
      <p:sp>
        <p:nvSpPr>
          <p:cNvPr id="4" name="Slide Number Placeholder 3"/>
          <p:cNvSpPr>
            <a:spLocks noGrp="1"/>
          </p:cNvSpPr>
          <p:nvPr>
            <p:ph type="sldNum" sz="quarter" idx="10"/>
          </p:nvPr>
        </p:nvSpPr>
        <p:spPr/>
        <p:txBody>
          <a:bodyPr/>
          <a:lstStyle/>
          <a:p>
            <a:fld id="{FF0F432A-6797-4A63-9A6F-D8BC415B5D83}" type="slidenum">
              <a:rPr lang="en-US" smtClean="0"/>
              <a:t>2</a:t>
            </a:fld>
            <a:endParaRPr lang="en-US"/>
          </a:p>
        </p:txBody>
      </p:sp>
    </p:spTree>
    <p:extLst>
      <p:ext uri="{BB962C8B-B14F-4D97-AF65-F5344CB8AC3E}">
        <p14:creationId xmlns:p14="http://schemas.microsoft.com/office/powerpoint/2010/main" val="11177506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0F432A-6797-4A63-9A6F-D8BC415B5D83}" type="slidenum">
              <a:rPr lang="en-US" smtClean="0"/>
              <a:t>24</a:t>
            </a:fld>
            <a:endParaRPr lang="en-US"/>
          </a:p>
        </p:txBody>
      </p:sp>
    </p:spTree>
    <p:extLst>
      <p:ext uri="{BB962C8B-B14F-4D97-AF65-F5344CB8AC3E}">
        <p14:creationId xmlns:p14="http://schemas.microsoft.com/office/powerpoint/2010/main" val="28859618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Due diligence</a:t>
            </a:r>
          </a:p>
        </p:txBody>
      </p:sp>
      <p:sp>
        <p:nvSpPr>
          <p:cNvPr id="4" name="Slide Number Placeholder 3"/>
          <p:cNvSpPr>
            <a:spLocks noGrp="1"/>
          </p:cNvSpPr>
          <p:nvPr>
            <p:ph type="sldNum" sz="quarter" idx="10"/>
          </p:nvPr>
        </p:nvSpPr>
        <p:spPr/>
        <p:txBody>
          <a:bodyPr/>
          <a:lstStyle/>
          <a:p>
            <a:fld id="{FF0F432A-6797-4A63-9A6F-D8BC415B5D83}" type="slidenum">
              <a:rPr lang="en-US" smtClean="0"/>
              <a:t>29</a:t>
            </a:fld>
            <a:endParaRPr lang="en-US"/>
          </a:p>
        </p:txBody>
      </p:sp>
    </p:spTree>
    <p:extLst>
      <p:ext uri="{BB962C8B-B14F-4D97-AF65-F5344CB8AC3E}">
        <p14:creationId xmlns:p14="http://schemas.microsoft.com/office/powerpoint/2010/main" val="28152741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TLS 1.2 does not require the use of MD5.  Therefore, it is an implementation issue.   However, the implementation are inheriting the vulnerability from the MD5 standard, and therefore should use the CVE ID for MD5 (CVE-2004-2761).  </a:t>
            </a:r>
          </a:p>
          <a:p>
            <a:endParaRPr lang="en-US" dirty="0"/>
          </a:p>
        </p:txBody>
      </p:sp>
      <p:sp>
        <p:nvSpPr>
          <p:cNvPr id="4" name="Slide Number Placeholder 3"/>
          <p:cNvSpPr>
            <a:spLocks noGrp="1"/>
          </p:cNvSpPr>
          <p:nvPr>
            <p:ph type="sldNum" sz="quarter" idx="10"/>
          </p:nvPr>
        </p:nvSpPr>
        <p:spPr/>
        <p:txBody>
          <a:bodyPr/>
          <a:lstStyle/>
          <a:p>
            <a:fld id="{FF0F432A-6797-4A63-9A6F-D8BC415B5D83}" type="slidenum">
              <a:rPr lang="en-US" smtClean="0"/>
              <a:t>31</a:t>
            </a:fld>
            <a:endParaRPr lang="en-US"/>
          </a:p>
        </p:txBody>
      </p:sp>
    </p:spTree>
    <p:extLst>
      <p:ext uri="{BB962C8B-B14F-4D97-AF65-F5344CB8AC3E}">
        <p14:creationId xmlns:p14="http://schemas.microsoft.com/office/powerpoint/2010/main" val="6022029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Increased emphasis</a:t>
            </a:r>
          </a:p>
        </p:txBody>
      </p:sp>
      <p:sp>
        <p:nvSpPr>
          <p:cNvPr id="4" name="Slide Number Placeholder 3"/>
          <p:cNvSpPr>
            <a:spLocks noGrp="1"/>
          </p:cNvSpPr>
          <p:nvPr>
            <p:ph type="sldNum" sz="quarter" idx="10"/>
          </p:nvPr>
        </p:nvSpPr>
        <p:spPr/>
        <p:txBody>
          <a:bodyPr/>
          <a:lstStyle/>
          <a:p>
            <a:fld id="{FF0F432A-6797-4A63-9A6F-D8BC415B5D83}" type="slidenum">
              <a:rPr lang="en-US" smtClean="0"/>
              <a:t>34</a:t>
            </a:fld>
            <a:endParaRPr lang="en-US"/>
          </a:p>
        </p:txBody>
      </p:sp>
    </p:spTree>
    <p:extLst>
      <p:ext uri="{BB962C8B-B14F-4D97-AF65-F5344CB8AC3E}">
        <p14:creationId xmlns:p14="http://schemas.microsoft.com/office/powerpoint/2010/main" val="17352452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Apple and Google both maintained </a:t>
            </a:r>
            <a:r>
              <a:rPr lang="en-US" dirty="0" err="1"/>
              <a:t>Webkit</a:t>
            </a:r>
            <a:r>
              <a:rPr lang="en-US" dirty="0"/>
              <a:t> and negotiated who would assign a CVE ID to each vulnerability</a:t>
            </a:r>
          </a:p>
          <a:p>
            <a:r>
              <a:rPr lang="en-US" dirty="0"/>
              <a:t>The Linux distros have a mailing list where common vulnerabilities are posted and the CNAs determine who should assign.</a:t>
            </a:r>
          </a:p>
          <a:p>
            <a:r>
              <a:rPr lang="en-US" dirty="0"/>
              <a:t>Oracle and IBM maintain their own versions of Java.  IBM uses the CVE IDs Oracle assigns. </a:t>
            </a:r>
          </a:p>
        </p:txBody>
      </p:sp>
      <p:sp>
        <p:nvSpPr>
          <p:cNvPr id="4" name="Slide Number Placeholder 3"/>
          <p:cNvSpPr>
            <a:spLocks noGrp="1"/>
          </p:cNvSpPr>
          <p:nvPr>
            <p:ph type="sldNum" sz="quarter" idx="10"/>
          </p:nvPr>
        </p:nvSpPr>
        <p:spPr/>
        <p:txBody>
          <a:bodyPr/>
          <a:lstStyle/>
          <a:p>
            <a:fld id="{6FCCDFB8-CE1E-4CEA-A9A7-0392F69410F3}" type="slidenum">
              <a:rPr lang="en-US" smtClean="0"/>
              <a:t>36</a:t>
            </a:fld>
            <a:endParaRPr lang="en-US"/>
          </a:p>
        </p:txBody>
      </p:sp>
    </p:spTree>
    <p:extLst>
      <p:ext uri="{BB962C8B-B14F-4D97-AF65-F5344CB8AC3E}">
        <p14:creationId xmlns:p14="http://schemas.microsoft.com/office/powerpoint/2010/main" val="29380282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231775" lvl="0" indent="-231775">
              <a:spcAft>
                <a:spcPts val="600"/>
              </a:spcAft>
              <a:buClr>
                <a:srgbClr val="005B94"/>
              </a:buClr>
              <a:buSzPct val="120000"/>
              <a:buFont typeface="Wingdings" pitchFamily="2" charset="2"/>
              <a:buChar char="§"/>
            </a:pPr>
            <a:r>
              <a:rPr lang="en-US" sz="2000" b="1" dirty="0">
                <a:solidFill>
                  <a:prstClr val="black"/>
                </a:solidFill>
                <a:latin typeface="Arial" pitchFamily="34" charset="0"/>
                <a:cs typeface="Arial" pitchFamily="34" charset="0"/>
              </a:rPr>
              <a:t>Meant to rule out vulnerabilities in</a:t>
            </a:r>
          </a:p>
          <a:p>
            <a:pPr marL="515938" lvl="1" indent="-228600">
              <a:spcAft>
                <a:spcPts val="600"/>
              </a:spcAft>
              <a:buClr>
                <a:srgbClr val="005B94"/>
              </a:buClr>
              <a:buFont typeface="Arial" pitchFamily="34" charset="0"/>
              <a:buChar char="–"/>
            </a:pPr>
            <a:r>
              <a:rPr lang="en-US" sz="2000" dirty="0">
                <a:solidFill>
                  <a:prstClr val="black"/>
                </a:solidFill>
                <a:latin typeface="Arial" pitchFamily="34" charset="0"/>
                <a:cs typeface="Arial" pitchFamily="34" charset="0"/>
              </a:rPr>
              <a:t>Closed Betas</a:t>
            </a:r>
          </a:p>
          <a:p>
            <a:pPr marL="515938" lvl="1" indent="-228600">
              <a:spcAft>
                <a:spcPts val="600"/>
              </a:spcAft>
              <a:buClr>
                <a:srgbClr val="005B94"/>
              </a:buClr>
              <a:buFont typeface="Arial" pitchFamily="34" charset="0"/>
              <a:buChar char="–"/>
            </a:pPr>
            <a:r>
              <a:rPr lang="en-US" sz="2000" dirty="0">
                <a:solidFill>
                  <a:prstClr val="black"/>
                </a:solidFill>
                <a:latin typeface="Arial" pitchFamily="34" charset="0"/>
                <a:cs typeface="Arial" pitchFamily="34" charset="0"/>
              </a:rPr>
              <a:t>Commits that are fixed before a new release is issued</a:t>
            </a:r>
          </a:p>
          <a:p>
            <a:pPr marL="515938" lvl="1" indent="-228600">
              <a:spcAft>
                <a:spcPts val="600"/>
              </a:spcAft>
              <a:buClr>
                <a:srgbClr val="005B94"/>
              </a:buClr>
              <a:buFont typeface="Arial" pitchFamily="34" charset="0"/>
              <a:buChar char="–"/>
            </a:pPr>
            <a:r>
              <a:rPr lang="en-US" sz="2000" dirty="0">
                <a:solidFill>
                  <a:prstClr val="black"/>
                </a:solidFill>
                <a:latin typeface="Arial" pitchFamily="34" charset="0"/>
                <a:cs typeface="Arial" pitchFamily="34" charset="0"/>
              </a:rPr>
              <a:t>Malware</a:t>
            </a:r>
          </a:p>
          <a:p>
            <a:pPr marL="515938" lvl="1" indent="-228600">
              <a:spcAft>
                <a:spcPts val="600"/>
              </a:spcAft>
              <a:buClr>
                <a:srgbClr val="005B94"/>
              </a:buClr>
              <a:buFont typeface="Arial" pitchFamily="34" charset="0"/>
              <a:buChar char="–"/>
            </a:pPr>
            <a:r>
              <a:rPr lang="en-US" sz="2000" dirty="0">
                <a:solidFill>
                  <a:prstClr val="black"/>
                </a:solidFill>
                <a:latin typeface="Arial" pitchFamily="34" charset="0"/>
                <a:cs typeface="Arial" pitchFamily="34" charset="0"/>
              </a:rPr>
              <a:t>Business internal applications</a:t>
            </a:r>
          </a:p>
          <a:p>
            <a:endParaRPr lang="en-US" dirty="0"/>
          </a:p>
        </p:txBody>
      </p:sp>
      <p:sp>
        <p:nvSpPr>
          <p:cNvPr id="4" name="Slide Number Placeholder 3"/>
          <p:cNvSpPr>
            <a:spLocks noGrp="1"/>
          </p:cNvSpPr>
          <p:nvPr>
            <p:ph type="sldNum" sz="quarter" idx="10"/>
          </p:nvPr>
        </p:nvSpPr>
        <p:spPr/>
        <p:txBody>
          <a:bodyPr/>
          <a:lstStyle/>
          <a:p>
            <a:fld id="{FF0F432A-6797-4A63-9A6F-D8BC415B5D83}" type="slidenum">
              <a:rPr lang="en-US" smtClean="0"/>
              <a:t>42</a:t>
            </a:fld>
            <a:endParaRPr lang="en-US"/>
          </a:p>
        </p:txBody>
      </p:sp>
    </p:spTree>
    <p:extLst>
      <p:ext uri="{BB962C8B-B14F-4D97-AF65-F5344CB8AC3E}">
        <p14:creationId xmlns:p14="http://schemas.microsoft.com/office/powerpoint/2010/main" val="14159186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Everyone’s definition of a vulnerability is different.  While there is often overlap they vary widely in what they cover.</a:t>
            </a:r>
          </a:p>
          <a:p>
            <a:endParaRPr lang="en-US" dirty="0"/>
          </a:p>
          <a:p>
            <a:endParaRPr lang="en-US" dirty="0"/>
          </a:p>
          <a:p>
            <a:r>
              <a:rPr lang="en-US" dirty="0"/>
              <a:t>[1] https://www.isaca.org/Pages/Glossary.aspx?tid=1975&amp;char=V</a:t>
            </a:r>
          </a:p>
          <a:p>
            <a:r>
              <a:rPr lang="en-US" dirty="0"/>
              <a:t>[2] http://www.cert.org/vulnerability-analysis/vulnerability-reporting-instructions.cfm?</a:t>
            </a:r>
          </a:p>
          <a:p>
            <a:r>
              <a:rPr lang="en-US" dirty="0"/>
              <a:t>[3] https://www.owasp.org/index.php/Category:Vulnerability</a:t>
            </a:r>
          </a:p>
          <a:p>
            <a:r>
              <a:rPr lang="en-US" dirty="0"/>
              <a:t>[4] https://msdn.microsoft.com/en-us/library/cc751383.aspx</a:t>
            </a:r>
          </a:p>
          <a:p>
            <a:r>
              <a:rPr lang="en-US" dirty="0"/>
              <a:t>[5] https://www.hackerone.com/disclosure-guidelines</a:t>
            </a:r>
          </a:p>
        </p:txBody>
      </p:sp>
      <p:sp>
        <p:nvSpPr>
          <p:cNvPr id="4" name="Slide Number Placeholder 3"/>
          <p:cNvSpPr>
            <a:spLocks noGrp="1"/>
          </p:cNvSpPr>
          <p:nvPr>
            <p:ph type="sldNum" sz="quarter" idx="10"/>
          </p:nvPr>
        </p:nvSpPr>
        <p:spPr/>
        <p:txBody>
          <a:bodyPr/>
          <a:lstStyle/>
          <a:p>
            <a:fld id="{FF0F432A-6797-4A63-9A6F-D8BC415B5D83}" type="slidenum">
              <a:rPr lang="en-US" smtClean="0"/>
              <a:t>5</a:t>
            </a:fld>
            <a:endParaRPr lang="en-US"/>
          </a:p>
        </p:txBody>
      </p:sp>
    </p:spTree>
    <p:extLst>
      <p:ext uri="{BB962C8B-B14F-4D97-AF65-F5344CB8AC3E}">
        <p14:creationId xmlns:p14="http://schemas.microsoft.com/office/powerpoint/2010/main" val="452424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 when a definition </a:t>
            </a:r>
            <a:r>
              <a:rPr lang="en-US"/>
              <a:t>is shared</a:t>
            </a:r>
            <a:r>
              <a:rPr lang="en-US" dirty="0"/>
              <a:t>, the imprecision of language causes many edge cases.</a:t>
            </a:r>
          </a:p>
        </p:txBody>
      </p:sp>
      <p:sp>
        <p:nvSpPr>
          <p:cNvPr id="4" name="Slide Number Placeholder 3"/>
          <p:cNvSpPr>
            <a:spLocks noGrp="1"/>
          </p:cNvSpPr>
          <p:nvPr>
            <p:ph type="sldNum" sz="quarter" idx="10"/>
          </p:nvPr>
        </p:nvSpPr>
        <p:spPr/>
        <p:txBody>
          <a:bodyPr/>
          <a:lstStyle/>
          <a:p>
            <a:fld id="{FF0F432A-6797-4A63-9A6F-D8BC415B5D83}" type="slidenum">
              <a:rPr lang="en-US" smtClean="0"/>
              <a:t>6</a:t>
            </a:fld>
            <a:endParaRPr lang="en-US"/>
          </a:p>
        </p:txBody>
      </p:sp>
    </p:spTree>
    <p:extLst>
      <p:ext uri="{BB962C8B-B14F-4D97-AF65-F5344CB8AC3E}">
        <p14:creationId xmlns:p14="http://schemas.microsoft.com/office/powerpoint/2010/main" val="22031326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 when you agree that there is a vulnerability. You can’t always get agreement on how many there are.</a:t>
            </a:r>
          </a:p>
        </p:txBody>
      </p:sp>
      <p:sp>
        <p:nvSpPr>
          <p:cNvPr id="4" name="Slide Number Placeholder 3"/>
          <p:cNvSpPr>
            <a:spLocks noGrp="1"/>
          </p:cNvSpPr>
          <p:nvPr>
            <p:ph type="sldNum" sz="quarter" idx="10"/>
          </p:nvPr>
        </p:nvSpPr>
        <p:spPr/>
        <p:txBody>
          <a:bodyPr/>
          <a:lstStyle/>
          <a:p>
            <a:fld id="{FF0F432A-6797-4A63-9A6F-D8BC415B5D83}" type="slidenum">
              <a:rPr lang="en-US" smtClean="0"/>
              <a:t>7</a:t>
            </a:fld>
            <a:endParaRPr lang="en-US"/>
          </a:p>
        </p:txBody>
      </p:sp>
    </p:spTree>
    <p:extLst>
      <p:ext uri="{BB962C8B-B14F-4D97-AF65-F5344CB8AC3E}">
        <p14:creationId xmlns:p14="http://schemas.microsoft.com/office/powerpoint/2010/main" val="29399277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Fix formatting</a:t>
            </a:r>
          </a:p>
        </p:txBody>
      </p:sp>
      <p:sp>
        <p:nvSpPr>
          <p:cNvPr id="4" name="Slide Number Placeholder 3"/>
          <p:cNvSpPr>
            <a:spLocks noGrp="1"/>
          </p:cNvSpPr>
          <p:nvPr>
            <p:ph type="sldNum" sz="quarter" idx="10"/>
          </p:nvPr>
        </p:nvSpPr>
        <p:spPr/>
        <p:txBody>
          <a:bodyPr/>
          <a:lstStyle/>
          <a:p>
            <a:fld id="{FF0F432A-6797-4A63-9A6F-D8BC415B5D83}" type="slidenum">
              <a:rPr lang="en-US" smtClean="0"/>
              <a:t>14</a:t>
            </a:fld>
            <a:endParaRPr lang="en-US"/>
          </a:p>
        </p:txBody>
      </p:sp>
    </p:spTree>
    <p:extLst>
      <p:ext uri="{BB962C8B-B14F-4D97-AF65-F5344CB8AC3E}">
        <p14:creationId xmlns:p14="http://schemas.microsoft.com/office/powerpoint/2010/main" val="6454030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0F432A-6797-4A63-9A6F-D8BC415B5D83}" type="slidenum">
              <a:rPr lang="en-US" smtClean="0"/>
              <a:t>15</a:t>
            </a:fld>
            <a:endParaRPr lang="en-US"/>
          </a:p>
        </p:txBody>
      </p:sp>
    </p:spTree>
    <p:extLst>
      <p:ext uri="{BB962C8B-B14F-4D97-AF65-F5344CB8AC3E}">
        <p14:creationId xmlns:p14="http://schemas.microsoft.com/office/powerpoint/2010/main" val="33266748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there is an independently fixable vulnerability in the code when you set height and/or width to 0.  </a:t>
            </a:r>
          </a:p>
        </p:txBody>
      </p:sp>
      <p:sp>
        <p:nvSpPr>
          <p:cNvPr id="4" name="Slide Number Placeholder 3"/>
          <p:cNvSpPr>
            <a:spLocks noGrp="1"/>
          </p:cNvSpPr>
          <p:nvPr>
            <p:ph type="sldNum" sz="quarter" idx="10"/>
          </p:nvPr>
        </p:nvSpPr>
        <p:spPr/>
        <p:txBody>
          <a:bodyPr/>
          <a:lstStyle/>
          <a:p>
            <a:fld id="{FF0F432A-6797-4A63-9A6F-D8BC415B5D83}" type="slidenum">
              <a:rPr lang="en-US" smtClean="0"/>
              <a:t>21</a:t>
            </a:fld>
            <a:endParaRPr lang="en-US"/>
          </a:p>
        </p:txBody>
      </p:sp>
    </p:spTree>
    <p:extLst>
      <p:ext uri="{BB962C8B-B14F-4D97-AF65-F5344CB8AC3E}">
        <p14:creationId xmlns:p14="http://schemas.microsoft.com/office/powerpoint/2010/main" val="9375676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0F432A-6797-4A63-9A6F-D8BC415B5D83}" type="slidenum">
              <a:rPr lang="en-US" smtClean="0"/>
              <a:t>22</a:t>
            </a:fld>
            <a:endParaRPr lang="en-US"/>
          </a:p>
        </p:txBody>
      </p:sp>
    </p:spTree>
    <p:extLst>
      <p:ext uri="{BB962C8B-B14F-4D97-AF65-F5344CB8AC3E}">
        <p14:creationId xmlns:p14="http://schemas.microsoft.com/office/powerpoint/2010/main" val="30775079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I used “bad</a:t>
            </a:r>
            <a:r>
              <a:rPr lang="en-US" baseline="0" dirty="0"/>
              <a:t> things” intentionally to point out that the impact is a very loose requirement.</a:t>
            </a:r>
          </a:p>
        </p:txBody>
      </p:sp>
      <p:sp>
        <p:nvSpPr>
          <p:cNvPr id="4" name="Slide Number Placeholder 3"/>
          <p:cNvSpPr>
            <a:spLocks noGrp="1"/>
          </p:cNvSpPr>
          <p:nvPr>
            <p:ph type="sldNum" sz="quarter" idx="10"/>
          </p:nvPr>
        </p:nvSpPr>
        <p:spPr/>
        <p:txBody>
          <a:bodyPr/>
          <a:lstStyle/>
          <a:p>
            <a:fld id="{FF0F432A-6797-4A63-9A6F-D8BC415B5D83}" type="slidenum">
              <a:rPr lang="en-US" smtClean="0"/>
              <a:t>23</a:t>
            </a:fld>
            <a:endParaRPr lang="en-US"/>
          </a:p>
        </p:txBody>
      </p:sp>
    </p:spTree>
    <p:extLst>
      <p:ext uri="{BB962C8B-B14F-4D97-AF65-F5344CB8AC3E}">
        <p14:creationId xmlns:p14="http://schemas.microsoft.com/office/powerpoint/2010/main" val="35174037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s://www.dhs.gov/network-security-deployment" TargetMode="External"/><Relationship Id="rId7" Type="http://schemas.openxmlformats.org/officeDocument/2006/relationships/hyperlink" Target="https://www.mitre.org/" TargetMode="External"/><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hyperlink" Target="https://www.dhs.gov/" TargetMode="External"/><Relationship Id="rId5" Type="http://schemas.openxmlformats.org/officeDocument/2006/relationships/hyperlink" Target="https://www.dhs.gov/cisa/cybersecurity-division/" TargetMode="External"/><Relationship Id="rId4" Type="http://schemas.openxmlformats.org/officeDocument/2006/relationships/hyperlink" Target="https://www.dhs.gov/national-cybersecurity-and-communications-integration-center" TargetMode="Externa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www.dhs.gov/network-security-deployment" TargetMode="External"/><Relationship Id="rId7" Type="http://schemas.openxmlformats.org/officeDocument/2006/relationships/hyperlink" Target="https://www.mitre.org/" TargetMode="External"/><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hyperlink" Target="https://www.dhs.gov/" TargetMode="External"/><Relationship Id="rId5" Type="http://schemas.openxmlformats.org/officeDocument/2006/relationships/hyperlink" Target="https://www.dhs.gov/cisa/cybersecurity-division/" TargetMode="External"/><Relationship Id="rId4" Type="http://schemas.openxmlformats.org/officeDocument/2006/relationships/hyperlink" Target="https://www.dhs.gov/national-cybersecurity-and-communications-integration-center" TargetMode="External"/></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www.dhs.gov/network-security-deployment" TargetMode="External"/><Relationship Id="rId7" Type="http://schemas.openxmlformats.org/officeDocument/2006/relationships/hyperlink" Target="https://www.mitre.org/" TargetMode="External"/><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hyperlink" Target="https://www.dhs.gov/" TargetMode="External"/><Relationship Id="rId5" Type="http://schemas.openxmlformats.org/officeDocument/2006/relationships/hyperlink" Target="https://www.dhs.gov/cisa/cybersecurity-division/" TargetMode="External"/><Relationship Id="rId4" Type="http://schemas.openxmlformats.org/officeDocument/2006/relationships/hyperlink" Target="https://www.dhs.gov/national-cybersecurity-and-communications-integration-center" TargetMode="External"/></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www.dhs.gov/network-security-deployment" TargetMode="External"/><Relationship Id="rId7" Type="http://schemas.openxmlformats.org/officeDocument/2006/relationships/hyperlink" Target="https://www.mitre.org/" TargetMode="External"/><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hyperlink" Target="https://www.dhs.gov/" TargetMode="External"/><Relationship Id="rId5" Type="http://schemas.openxmlformats.org/officeDocument/2006/relationships/hyperlink" Target="https://www.dhs.gov/cisa/cybersecurity-division/" TargetMode="External"/><Relationship Id="rId4" Type="http://schemas.openxmlformats.org/officeDocument/2006/relationships/hyperlink" Target="https://www.dhs.gov/national-cybersecurity-and-communications-integration-center" TargetMode="Externa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www.dhs.gov/network-security-deployment" TargetMode="External"/><Relationship Id="rId7" Type="http://schemas.openxmlformats.org/officeDocument/2006/relationships/hyperlink" Target="https://www.mitre.org/" TargetMode="External"/><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hyperlink" Target="https://www.dhs.gov/" TargetMode="External"/><Relationship Id="rId5" Type="http://schemas.openxmlformats.org/officeDocument/2006/relationships/hyperlink" Target="https://www.dhs.gov/cisa/cybersecurity-division/" TargetMode="External"/><Relationship Id="rId4" Type="http://schemas.openxmlformats.org/officeDocument/2006/relationships/hyperlink" Target="https://www.dhs.gov/national-cybersecurity-and-communications-integration-center" TargetMode="Externa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www.dhs.gov/network-security-deployment" TargetMode="External"/><Relationship Id="rId7" Type="http://schemas.openxmlformats.org/officeDocument/2006/relationships/hyperlink" Target="https://www.mitre.org/" TargetMode="External"/><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hyperlink" Target="https://www.dhs.gov/" TargetMode="External"/><Relationship Id="rId5" Type="http://schemas.openxmlformats.org/officeDocument/2006/relationships/hyperlink" Target="https://www.dhs.gov/cisa/cybersecurity-division/" TargetMode="External"/><Relationship Id="rId4" Type="http://schemas.openxmlformats.org/officeDocument/2006/relationships/hyperlink" Target="https://www.dhs.gov/national-cybersecurity-and-communications-integration-center" TargetMode="Externa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www.dhs.gov/network-security-deployment" TargetMode="External"/><Relationship Id="rId7" Type="http://schemas.openxmlformats.org/officeDocument/2006/relationships/hyperlink" Target="https://www.mitre.org/" TargetMode="External"/><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hyperlink" Target="https://www.dhs.gov/" TargetMode="External"/><Relationship Id="rId5" Type="http://schemas.openxmlformats.org/officeDocument/2006/relationships/hyperlink" Target="https://www.dhs.gov/cisa/cybersecurity-division/" TargetMode="External"/><Relationship Id="rId4" Type="http://schemas.openxmlformats.org/officeDocument/2006/relationships/hyperlink" Target="https://www.dhs.gov/national-cybersecurity-and-communications-integration-center" TargetMode="External"/></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www.mitre.org/" TargetMode="External"/><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hyperlink" Target="http://www.facebook.com/MITREcorp" TargetMode="Externa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www.dhs.gov/network-security-deployment" TargetMode="External"/><Relationship Id="rId7" Type="http://schemas.openxmlformats.org/officeDocument/2006/relationships/hyperlink" Target="https://www.mitre.org/" TargetMode="External"/><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hyperlink" Target="https://www.dhs.gov/" TargetMode="External"/><Relationship Id="rId5" Type="http://schemas.openxmlformats.org/officeDocument/2006/relationships/hyperlink" Target="https://www.dhs.gov/cisa/cybersecurity-division/" TargetMode="External"/><Relationship Id="rId4" Type="http://schemas.openxmlformats.org/officeDocument/2006/relationships/hyperlink" Target="https://www.dhs.gov/national-cybersecurity-and-communications-integration-cente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grpSp>
        <p:nvGrpSpPr>
          <p:cNvPr id="3" name="Group 2"/>
          <p:cNvGrpSpPr/>
          <p:nvPr/>
        </p:nvGrpSpPr>
        <p:grpSpPr>
          <a:xfrm>
            <a:off x="81480" y="0"/>
            <a:ext cx="99589" cy="6858000"/>
            <a:chOff x="0" y="0"/>
            <a:chExt cx="407324" cy="6858000"/>
          </a:xfrm>
        </p:grpSpPr>
        <p:sp>
          <p:nvSpPr>
            <p:cNvPr id="18" name="Rectangle 17"/>
            <p:cNvSpPr/>
            <p:nvPr/>
          </p:nvSpPr>
          <p:spPr bwMode="auto">
            <a:xfrm>
              <a:off x="0" y="0"/>
              <a:ext cx="407324" cy="2398143"/>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dirty="0">
                <a:ln>
                  <a:noFill/>
                </a:ln>
                <a:solidFill>
                  <a:schemeClr val="tx1"/>
                </a:solidFill>
                <a:effectLst/>
                <a:latin typeface="Arial" charset="0"/>
              </a:endParaRPr>
            </a:p>
          </p:txBody>
        </p:sp>
        <p:sp>
          <p:nvSpPr>
            <p:cNvPr id="19" name="Rectangle 18"/>
            <p:cNvSpPr/>
            <p:nvPr/>
          </p:nvSpPr>
          <p:spPr bwMode="auto">
            <a:xfrm>
              <a:off x="0" y="2510287"/>
              <a:ext cx="407324" cy="4347713"/>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dirty="0">
                <a:ln>
                  <a:noFill/>
                </a:ln>
                <a:solidFill>
                  <a:schemeClr val="tx2"/>
                </a:solidFill>
                <a:effectLst/>
                <a:latin typeface="Arial" charset="0"/>
              </a:endParaRPr>
            </a:p>
          </p:txBody>
        </p:sp>
      </p:grpSp>
      <p:sp>
        <p:nvSpPr>
          <p:cNvPr id="9" name="Rectangle 9"/>
          <p:cNvSpPr>
            <a:spLocks noGrp="1" noChangeArrowheads="1"/>
          </p:cNvSpPr>
          <p:nvPr>
            <p:ph type="ctrTitle" sz="quarter" hasCustomPrompt="1"/>
          </p:nvPr>
        </p:nvSpPr>
        <p:spPr>
          <a:xfrm>
            <a:off x="1009528" y="368932"/>
            <a:ext cx="9662160" cy="1981200"/>
          </a:xfrm>
        </p:spPr>
        <p:txBody>
          <a:bodyPr anchor="b" anchorCtr="0">
            <a:normAutofit/>
          </a:bodyPr>
          <a:lstStyle>
            <a:lvl1pPr algn="l">
              <a:lnSpc>
                <a:spcPts val="4400"/>
              </a:lnSpc>
              <a:defRPr sz="4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r>
              <a:rPr lang="en-US" dirty="0"/>
              <a:t>Title here</a:t>
            </a:r>
          </a:p>
        </p:txBody>
      </p:sp>
      <p:cxnSp>
        <p:nvCxnSpPr>
          <p:cNvPr id="21" name="Straight Connector 20"/>
          <p:cNvCxnSpPr/>
          <p:nvPr/>
        </p:nvCxnSpPr>
        <p:spPr bwMode="auto">
          <a:xfrm>
            <a:off x="1098208" y="2448468"/>
            <a:ext cx="10593057" cy="0"/>
          </a:xfrm>
          <a:prstGeom prst="line">
            <a:avLst/>
          </a:prstGeom>
          <a:solidFill>
            <a:srgbClr val="FFCC99"/>
          </a:solidFill>
          <a:ln w="12700" cap="flat" cmpd="sng" algn="ctr">
            <a:solidFill>
              <a:schemeClr val="bg1">
                <a:lumMod val="50000"/>
              </a:schemeClr>
            </a:solidFill>
            <a:prstDash val="solid"/>
            <a:round/>
            <a:headEnd type="none" w="med" len="med"/>
            <a:tailEnd type="none" w="med" len="med"/>
          </a:ln>
          <a:effectLst/>
        </p:spPr>
      </p:cxnSp>
      <p:sp>
        <p:nvSpPr>
          <p:cNvPr id="26" name="Subtitle 1"/>
          <p:cNvSpPr>
            <a:spLocks noGrp="1"/>
          </p:cNvSpPr>
          <p:nvPr>
            <p:ph type="subTitle" idx="1" hasCustomPrompt="1"/>
          </p:nvPr>
        </p:nvSpPr>
        <p:spPr>
          <a:xfrm>
            <a:off x="1044164" y="2568943"/>
            <a:ext cx="7655345" cy="389923"/>
          </a:xfrm>
        </p:spPr>
        <p:txBody>
          <a:bodyPr/>
          <a:lstStyle>
            <a:lvl1pPr marL="0" indent="0">
              <a:buNone/>
              <a:defRPr>
                <a:solidFill>
                  <a:schemeClr val="tx2"/>
                </a:solidFill>
              </a:defRPr>
            </a:lvl1pPr>
          </a:lstStyle>
          <a:p>
            <a:r>
              <a:rPr lang="en-US" dirty="0"/>
              <a:t>Author</a:t>
            </a:r>
          </a:p>
        </p:txBody>
      </p:sp>
      <p:sp>
        <p:nvSpPr>
          <p:cNvPr id="14" name="Slide Number Placeholder 5">
            <a:extLst>
              <a:ext uri="{FF2B5EF4-FFF2-40B4-BE49-F238E27FC236}">
                <a16:creationId xmlns:a16="http://schemas.microsoft.com/office/drawing/2014/main" id="{495288DB-2197-4AA1-9E62-6093715D88CA}"/>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dirty="0">
                <a:latin typeface="Arial" pitchFamily="34" charset="0"/>
              </a:rPr>
              <a:t>|</a:t>
            </a:r>
            <a:r>
              <a:rPr lang="en-US" dirty="0">
                <a:latin typeface="Tahoma" panose="020B0604030504040204" pitchFamily="34" charset="0"/>
                <a:ea typeface="Tahoma" panose="020B0604030504040204" pitchFamily="34" charset="0"/>
                <a:cs typeface="Tahoma" panose="020B0604030504040204" pitchFamily="34" charset="0"/>
              </a:rPr>
              <a:t> </a:t>
            </a:r>
            <a:fld id="{295008BC-DA31-4D19-837B-EFA4386B05F5}" type="slidenum">
              <a:rPr lang="en-US" smtClean="0">
                <a:latin typeface="Tahoma" panose="020B0604030504040204" pitchFamily="34" charset="0"/>
                <a:ea typeface="Tahoma" panose="020B0604030504040204" pitchFamily="34" charset="0"/>
                <a:cs typeface="Tahoma" panose="020B0604030504040204" pitchFamily="34" charset="0"/>
              </a:rPr>
              <a:pPr/>
              <a:t>‹#›</a:t>
            </a:fld>
            <a:r>
              <a:rPr lang="en-US" dirty="0">
                <a:latin typeface="Tahoma" panose="020B0604030504040204" pitchFamily="34" charset="0"/>
                <a:ea typeface="Tahoma" panose="020B0604030504040204" pitchFamily="34" charset="0"/>
                <a:cs typeface="Tahoma" panose="020B0604030504040204" pitchFamily="34" charset="0"/>
              </a:rPr>
              <a:t> </a:t>
            </a:r>
            <a:r>
              <a:rPr lang="en-US" dirty="0">
                <a:latin typeface="Arial" pitchFamily="34" charset="0"/>
              </a:rPr>
              <a:t>|</a:t>
            </a:r>
            <a:r>
              <a:rPr lang="en-US" dirty="0">
                <a:latin typeface="Arial" pitchFamily="34" charset="0"/>
                <a:ea typeface="Verdana" pitchFamily="34" charset="0"/>
                <a:cs typeface="Verdana" pitchFamily="34" charset="0"/>
              </a:rPr>
              <a:t> </a:t>
            </a:r>
          </a:p>
        </p:txBody>
      </p:sp>
      <p:pic>
        <p:nvPicPr>
          <p:cNvPr id="15" name="Picture 14">
            <a:extLst>
              <a:ext uri="{FF2B5EF4-FFF2-40B4-BE49-F238E27FC236}">
                <a16:creationId xmlns:a16="http://schemas.microsoft.com/office/drawing/2014/main" id="{77C638E1-417D-42D6-BE35-6B0C68E0CDC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20" name="Text Box 34">
            <a:extLst>
              <a:ext uri="{FF2B5EF4-FFF2-40B4-BE49-F238E27FC236}">
                <a16:creationId xmlns:a16="http://schemas.microsoft.com/office/drawing/2014/main" id="{64B792E7-8D76-4EA8-9A42-E8F018734208}"/>
              </a:ext>
            </a:extLst>
          </p:cNvPr>
          <p:cNvSpPr txBox="1">
            <a:spLocks noChangeArrowheads="1"/>
          </p:cNvSpPr>
          <p:nvPr userDrawn="1"/>
        </p:nvSpPr>
        <p:spPr bwMode="auto">
          <a:xfrm>
            <a:off x="3229897" y="6327030"/>
            <a:ext cx="8379332"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is sponsored by </a:t>
            </a:r>
            <a:r>
              <a:rPr lang="en-US" sz="1050" dirty="0">
                <a:latin typeface="Helvetica LT Std"/>
                <a:hlinkClick r:id="rId3"/>
              </a:rPr>
              <a:t>NSD</a:t>
            </a:r>
            <a:r>
              <a:rPr lang="en-US" sz="1050" dirty="0">
                <a:latin typeface="Helvetica LT Std"/>
              </a:rPr>
              <a:t>, </a:t>
            </a:r>
            <a:r>
              <a:rPr lang="en-US" sz="1050" dirty="0">
                <a:latin typeface="Helvetica LT Std"/>
                <a:hlinkClick r:id="rId4"/>
              </a:rPr>
              <a:t>NCCIC</a:t>
            </a:r>
            <a:r>
              <a:rPr lang="en-US" sz="1050" dirty="0">
                <a:latin typeface="Helvetica LT Std"/>
              </a:rPr>
              <a:t> in </a:t>
            </a:r>
            <a:r>
              <a:rPr lang="en-US" sz="1050" dirty="0">
                <a:latin typeface="Helvetica LT Std"/>
                <a:hlinkClick r:id="rId5"/>
              </a:rPr>
              <a:t>CISA</a:t>
            </a:r>
            <a:r>
              <a:rPr lang="en-US" sz="1050" dirty="0">
                <a:latin typeface="Helvetica LT Std"/>
              </a:rPr>
              <a:t>’s Cybersecurity Division at the </a:t>
            </a:r>
            <a:r>
              <a:rPr lang="en-US" sz="1050" dirty="0">
                <a:latin typeface="Helvetica LT Std"/>
                <a:hlinkClick r:id="rId6"/>
              </a:rPr>
              <a:t>U.S. Department of Homeland Security</a:t>
            </a:r>
            <a:r>
              <a:rPr lang="en-US" sz="1050" dirty="0">
                <a:latin typeface="Helvetica LT Std"/>
              </a:rPr>
              <a:t>. Copyright © 1999–2019, </a:t>
            </a:r>
            <a:r>
              <a:rPr lang="en-US" sz="1050" dirty="0">
                <a:latin typeface="Helvetica LT Std"/>
                <a:hlinkClick r:id="rId7"/>
              </a:rPr>
              <a:t>The MITRE Corporation</a:t>
            </a:r>
            <a:r>
              <a:rPr lang="en-US" sz="105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4126487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9E1AE-2D0B-4241-8DAC-76DB425687E6}"/>
              </a:ext>
            </a:extLst>
          </p:cNvPr>
          <p:cNvSpPr>
            <a:spLocks noGrp="1"/>
          </p:cNvSpPr>
          <p:nvPr>
            <p:ph type="title"/>
          </p:nvPr>
        </p:nvSpPr>
        <p:spPr>
          <a:xfrm>
            <a:off x="616448" y="365760"/>
            <a:ext cx="11236721" cy="75025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A7DC7E0-961C-4A00-8B0B-83ECF8E3C463}"/>
              </a:ext>
            </a:extLst>
          </p:cNvPr>
          <p:cNvSpPr>
            <a:spLocks noGrp="1"/>
          </p:cNvSpPr>
          <p:nvPr>
            <p:ph idx="1"/>
          </p:nvPr>
        </p:nvSpPr>
        <p:spPr/>
        <p:txBody>
          <a:bodyPr/>
          <a:lstStyle>
            <a:lvl1pPr marL="308269" indent="-308269" algn="l" defTabSz="1216185" rtl="0" eaLnBrk="1" latinLnBrk="0" hangingPunct="1">
              <a:spcBef>
                <a:spcPts val="0"/>
              </a:spcBef>
              <a:spcAft>
                <a:spcPts val="798"/>
              </a:spcAft>
              <a:buClr>
                <a:schemeClr val="tx2"/>
              </a:buClr>
              <a:buSzPct val="120000"/>
              <a:buFont typeface="Wingdings" pitchFamily="2" charset="2"/>
              <a:buChar char="§"/>
              <a:defRPr lang="en-US" sz="2400" b="1"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algn="l" defTabSz="1216185" rtl="0" eaLnBrk="1" latinLnBrk="0" hangingPunct="1">
              <a:spcBef>
                <a:spcPts val="0"/>
              </a:spcBef>
              <a:spcAft>
                <a:spcPts val="798"/>
              </a:spcAft>
              <a:buClr>
                <a:schemeClr val="tx2"/>
              </a:buCl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algn="l" defTabSz="1216185" rtl="0" eaLnBrk="1" latinLnBrk="0" hangingPunct="1">
              <a:spcBef>
                <a:spcPts val="0"/>
              </a:spcBef>
              <a:spcAft>
                <a:spcPts val="798"/>
              </a:spcAft>
              <a:buClr>
                <a:schemeClr val="tx2"/>
              </a:buClr>
              <a:defRPr lang="en-US" sz="2660" b="1" kern="1200">
                <a:solidFill>
                  <a:schemeClr val="tx1"/>
                </a:solidFill>
                <a:latin typeface="Arial" pitchFamily="34" charset="0"/>
                <a:ea typeface="Verdana" pitchFamily="34" charset="0"/>
                <a:cs typeface="Arial" pitchFamily="34" charset="0"/>
              </a:defRPr>
            </a:lvl5pPr>
          </a:lstStyle>
          <a:p>
            <a:pPr marL="308269" lvl="0" indent="-308269" defTabSz="1216185">
              <a:spcBef>
                <a:spcPts val="0"/>
              </a:spcBef>
              <a:spcAft>
                <a:spcPts val="798"/>
              </a:spcAft>
              <a:buClr>
                <a:schemeClr val="tx2"/>
              </a:buClr>
              <a:buSzPct val="120000"/>
              <a:buFont typeface="Wingdings" pitchFamily="2" charset="2"/>
              <a:buChar char="§"/>
            </a:pPr>
            <a:r>
              <a:rPr lang="en-US"/>
              <a:t>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
        <p:nvSpPr>
          <p:cNvPr id="7" name="Slide Number Placeholder 5">
            <a:extLst>
              <a:ext uri="{FF2B5EF4-FFF2-40B4-BE49-F238E27FC236}">
                <a16:creationId xmlns:a16="http://schemas.microsoft.com/office/drawing/2014/main" id="{B53F2848-DF32-4C59-B04B-EBFD963B2F8D}"/>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pic>
        <p:nvPicPr>
          <p:cNvPr id="6" name="Picture 5">
            <a:extLst>
              <a:ext uri="{FF2B5EF4-FFF2-40B4-BE49-F238E27FC236}">
                <a16:creationId xmlns:a16="http://schemas.microsoft.com/office/drawing/2014/main" id="{31D7181D-716A-4D91-A867-E15F7B0D94C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8" name="Text Box 34">
            <a:extLst>
              <a:ext uri="{FF2B5EF4-FFF2-40B4-BE49-F238E27FC236}">
                <a16:creationId xmlns:a16="http://schemas.microsoft.com/office/drawing/2014/main" id="{5B17FFB1-3C4C-4A5B-BF53-392C4B55DE8D}"/>
              </a:ext>
            </a:extLst>
          </p:cNvPr>
          <p:cNvSpPr txBox="1">
            <a:spLocks noChangeArrowheads="1"/>
          </p:cNvSpPr>
          <p:nvPr userDrawn="1"/>
        </p:nvSpPr>
        <p:spPr bwMode="auto">
          <a:xfrm>
            <a:off x="3229897" y="6327030"/>
            <a:ext cx="8379332"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is sponsored by </a:t>
            </a:r>
            <a:r>
              <a:rPr lang="en-US" sz="1050" dirty="0">
                <a:latin typeface="Helvetica LT Std"/>
                <a:hlinkClick r:id="rId3"/>
              </a:rPr>
              <a:t>NSD</a:t>
            </a:r>
            <a:r>
              <a:rPr lang="en-US" sz="1050" dirty="0">
                <a:latin typeface="Helvetica LT Std"/>
              </a:rPr>
              <a:t>, </a:t>
            </a:r>
            <a:r>
              <a:rPr lang="en-US" sz="1050" dirty="0">
                <a:latin typeface="Helvetica LT Std"/>
                <a:hlinkClick r:id="rId4"/>
              </a:rPr>
              <a:t>NCCIC</a:t>
            </a:r>
            <a:r>
              <a:rPr lang="en-US" sz="1050" dirty="0">
                <a:latin typeface="Helvetica LT Std"/>
              </a:rPr>
              <a:t> in </a:t>
            </a:r>
            <a:r>
              <a:rPr lang="en-US" sz="1050" dirty="0">
                <a:latin typeface="Helvetica LT Std"/>
                <a:hlinkClick r:id="rId5"/>
              </a:rPr>
              <a:t>CISA</a:t>
            </a:r>
            <a:r>
              <a:rPr lang="en-US" sz="1050" dirty="0">
                <a:latin typeface="Helvetica LT Std"/>
              </a:rPr>
              <a:t>’s Cybersecurity Division at the </a:t>
            </a:r>
            <a:r>
              <a:rPr lang="en-US" sz="1050" dirty="0">
                <a:latin typeface="Helvetica LT Std"/>
                <a:hlinkClick r:id="rId6"/>
              </a:rPr>
              <a:t>U.S. Department of Homeland Security</a:t>
            </a:r>
            <a:r>
              <a:rPr lang="en-US" sz="1050" dirty="0">
                <a:latin typeface="Helvetica LT Std"/>
              </a:rPr>
              <a:t>. Copyright © 1999–2019, </a:t>
            </a:r>
            <a:r>
              <a:rPr lang="en-US" sz="1050" dirty="0">
                <a:latin typeface="Helvetica LT Std"/>
                <a:hlinkClick r:id="rId7"/>
              </a:rPr>
              <a:t>The MITRE Corporation</a:t>
            </a:r>
            <a:r>
              <a:rPr lang="en-US" sz="105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431849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1_Section Header Layout">
    <p:spTree>
      <p:nvGrpSpPr>
        <p:cNvPr id="1" name=""/>
        <p:cNvGrpSpPr/>
        <p:nvPr/>
      </p:nvGrpSpPr>
      <p:grpSpPr>
        <a:xfrm>
          <a:off x="0" y="0"/>
          <a:ext cx="0" cy="0"/>
          <a:chOff x="0" y="0"/>
          <a:chExt cx="0" cy="0"/>
        </a:xfrm>
      </p:grpSpPr>
      <p:grpSp>
        <p:nvGrpSpPr>
          <p:cNvPr id="6" name="Group 5"/>
          <p:cNvGrpSpPr/>
          <p:nvPr/>
        </p:nvGrpSpPr>
        <p:grpSpPr>
          <a:xfrm>
            <a:off x="81480" y="0"/>
            <a:ext cx="99589" cy="6858000"/>
            <a:chOff x="1" y="0"/>
            <a:chExt cx="380999" cy="6858000"/>
          </a:xfrm>
        </p:grpSpPr>
        <p:sp>
          <p:nvSpPr>
            <p:cNvPr id="17" name="Rectangle 16"/>
            <p:cNvSpPr/>
            <p:nvPr/>
          </p:nvSpPr>
          <p:spPr bwMode="auto">
            <a:xfrm>
              <a:off x="1" y="0"/>
              <a:ext cx="380999" cy="3276600"/>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8" name="Rectangle 17"/>
            <p:cNvSpPr/>
            <p:nvPr/>
          </p:nvSpPr>
          <p:spPr bwMode="auto">
            <a:xfrm>
              <a:off x="1" y="3505200"/>
              <a:ext cx="380999" cy="3352800"/>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grpSp>
      <p:sp>
        <p:nvSpPr>
          <p:cNvPr id="21" name="Rectangle 9"/>
          <p:cNvSpPr>
            <a:spLocks noGrp="1" noChangeArrowheads="1"/>
          </p:cNvSpPr>
          <p:nvPr>
            <p:ph type="ctrTitle" sz="quarter" hasCustomPrompt="1"/>
          </p:nvPr>
        </p:nvSpPr>
        <p:spPr>
          <a:xfrm>
            <a:off x="685800" y="2523067"/>
            <a:ext cx="10820400" cy="1803399"/>
          </a:xfrm>
        </p:spPr>
        <p:txBody>
          <a:bodyPr anchor="ctr" anchorCtr="0">
            <a:noAutofit/>
          </a:bodyPr>
          <a:lstStyle>
            <a:lvl1pPr algn="ctr">
              <a:lnSpc>
                <a:spcPts val="4400"/>
              </a:lnSpc>
              <a:defRPr sz="4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r>
              <a:rPr lang="en-US" dirty="0"/>
              <a:t>Divider Slide – Section Title here</a:t>
            </a:r>
          </a:p>
        </p:txBody>
      </p:sp>
      <p:cxnSp>
        <p:nvCxnSpPr>
          <p:cNvPr id="5" name="Straight Connector 4"/>
          <p:cNvCxnSpPr/>
          <p:nvPr/>
        </p:nvCxnSpPr>
        <p:spPr>
          <a:xfrm>
            <a:off x="685800" y="2057400"/>
            <a:ext cx="10744200" cy="0"/>
          </a:xfrm>
          <a:prstGeom prst="line">
            <a:avLst/>
          </a:prstGeom>
          <a:ln>
            <a:gradFill flip="none" rotWithShape="1">
              <a:gsLst>
                <a:gs pos="0">
                  <a:schemeClr val="accent1">
                    <a:lumMod val="5000"/>
                    <a:lumOff val="95000"/>
                  </a:schemeClr>
                </a:gs>
                <a:gs pos="26000">
                  <a:schemeClr val="tx2"/>
                </a:gs>
                <a:gs pos="77000">
                  <a:schemeClr val="tx2"/>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85800" y="4800600"/>
            <a:ext cx="10744200" cy="0"/>
          </a:xfrm>
          <a:prstGeom prst="line">
            <a:avLst/>
          </a:prstGeom>
          <a:ln>
            <a:gradFill flip="none" rotWithShape="1">
              <a:gsLst>
                <a:gs pos="0">
                  <a:schemeClr val="accent1">
                    <a:lumMod val="5000"/>
                    <a:lumOff val="95000"/>
                  </a:schemeClr>
                </a:gs>
                <a:gs pos="26000">
                  <a:schemeClr val="tx2"/>
                </a:gs>
                <a:gs pos="77000">
                  <a:schemeClr val="tx2"/>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12030547" y="0"/>
            <a:ext cx="99589" cy="6858000"/>
            <a:chOff x="1" y="0"/>
            <a:chExt cx="380999" cy="6858000"/>
          </a:xfrm>
        </p:grpSpPr>
        <p:sp>
          <p:nvSpPr>
            <p:cNvPr id="20" name="Rectangle 19"/>
            <p:cNvSpPr/>
            <p:nvPr/>
          </p:nvSpPr>
          <p:spPr bwMode="auto">
            <a:xfrm>
              <a:off x="1" y="0"/>
              <a:ext cx="380999" cy="3276600"/>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3" name="Rectangle 22"/>
            <p:cNvSpPr/>
            <p:nvPr/>
          </p:nvSpPr>
          <p:spPr bwMode="auto">
            <a:xfrm>
              <a:off x="1" y="3505200"/>
              <a:ext cx="380999" cy="3352800"/>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grpSp>
      <p:sp>
        <p:nvSpPr>
          <p:cNvPr id="16" name="Slide Number Placeholder 5">
            <a:extLst>
              <a:ext uri="{FF2B5EF4-FFF2-40B4-BE49-F238E27FC236}">
                <a16:creationId xmlns:a16="http://schemas.microsoft.com/office/drawing/2014/main" id="{B0B872EE-CF6B-48C6-B994-9F72BDEE74E7}"/>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pic>
        <p:nvPicPr>
          <p:cNvPr id="13" name="Picture 12">
            <a:extLst>
              <a:ext uri="{FF2B5EF4-FFF2-40B4-BE49-F238E27FC236}">
                <a16:creationId xmlns:a16="http://schemas.microsoft.com/office/drawing/2014/main" id="{3D6E3400-6335-4224-A22B-E2EBEAD3377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14" name="Text Box 34">
            <a:extLst>
              <a:ext uri="{FF2B5EF4-FFF2-40B4-BE49-F238E27FC236}">
                <a16:creationId xmlns:a16="http://schemas.microsoft.com/office/drawing/2014/main" id="{518CCD41-A9F7-4B00-93BD-F7845169ECDF}"/>
              </a:ext>
            </a:extLst>
          </p:cNvPr>
          <p:cNvSpPr txBox="1">
            <a:spLocks noChangeArrowheads="1"/>
          </p:cNvSpPr>
          <p:nvPr userDrawn="1"/>
        </p:nvSpPr>
        <p:spPr bwMode="auto">
          <a:xfrm>
            <a:off x="3229897" y="6327030"/>
            <a:ext cx="8379332"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is sponsored by </a:t>
            </a:r>
            <a:r>
              <a:rPr lang="en-US" sz="1050" dirty="0">
                <a:latin typeface="Helvetica LT Std"/>
                <a:hlinkClick r:id="rId3"/>
              </a:rPr>
              <a:t>NSD</a:t>
            </a:r>
            <a:r>
              <a:rPr lang="en-US" sz="1050" dirty="0">
                <a:latin typeface="Helvetica LT Std"/>
              </a:rPr>
              <a:t>, </a:t>
            </a:r>
            <a:r>
              <a:rPr lang="en-US" sz="1050" dirty="0">
                <a:latin typeface="Helvetica LT Std"/>
                <a:hlinkClick r:id="rId4"/>
              </a:rPr>
              <a:t>NCCIC</a:t>
            </a:r>
            <a:r>
              <a:rPr lang="en-US" sz="1050" dirty="0">
                <a:latin typeface="Helvetica LT Std"/>
              </a:rPr>
              <a:t> in </a:t>
            </a:r>
            <a:r>
              <a:rPr lang="en-US" sz="1050" dirty="0">
                <a:latin typeface="Helvetica LT Std"/>
                <a:hlinkClick r:id="rId5"/>
              </a:rPr>
              <a:t>CISA</a:t>
            </a:r>
            <a:r>
              <a:rPr lang="en-US" sz="1050" dirty="0">
                <a:latin typeface="Helvetica LT Std"/>
              </a:rPr>
              <a:t>’s Cybersecurity Division at the </a:t>
            </a:r>
            <a:r>
              <a:rPr lang="en-US" sz="1050" dirty="0">
                <a:latin typeface="Helvetica LT Std"/>
                <a:hlinkClick r:id="rId6"/>
              </a:rPr>
              <a:t>U.S. Department of Homeland Security</a:t>
            </a:r>
            <a:r>
              <a:rPr lang="en-US" sz="1050" dirty="0">
                <a:latin typeface="Helvetica LT Std"/>
              </a:rPr>
              <a:t>. Copyright © 1999–2019, </a:t>
            </a:r>
            <a:r>
              <a:rPr lang="en-US" sz="1050" dirty="0">
                <a:latin typeface="Helvetica LT Std"/>
                <a:hlinkClick r:id="rId7"/>
              </a:rPr>
              <a:t>The MITRE Corporation</a:t>
            </a:r>
            <a:r>
              <a:rPr lang="en-US" sz="105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115249480"/>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8367E-171D-4F02-854A-8698206907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2E0C53-8592-4185-BA98-B6863E30C1C9}"/>
              </a:ext>
            </a:extLst>
          </p:cNvPr>
          <p:cNvSpPr>
            <a:spLocks noGrp="1"/>
          </p:cNvSpPr>
          <p:nvPr>
            <p:ph sz="half" idx="1"/>
          </p:nvPr>
        </p:nvSpPr>
        <p:spPr>
          <a:xfrm>
            <a:off x="838200" y="1517281"/>
            <a:ext cx="5181600" cy="4351338"/>
          </a:xfrm>
        </p:spPr>
        <p:txBody>
          <a:bodyPr/>
          <a:lstStyle>
            <a:lvl1pPr>
              <a:defRPr/>
            </a:lvl1pPr>
            <a:lvl2pPr>
              <a:defRPr/>
            </a:lvl2pPr>
            <a:lvl3pPr>
              <a:defRPr/>
            </a:lvl3pPr>
          </a:lstStyle>
          <a:p>
            <a:pPr marL="308269" lvl="0" indent="-308269" defTabSz="1216185">
              <a:spcBef>
                <a:spcPts val="0"/>
              </a:spcBef>
              <a:spcAft>
                <a:spcPts val="798"/>
              </a:spcAft>
              <a:buClr>
                <a:schemeClr val="tx2"/>
              </a:buClr>
              <a:buSzPct val="120000"/>
              <a:buFont typeface="Wingdings" pitchFamily="2" charset="2"/>
              <a:buChar char="§"/>
            </a:pPr>
            <a:r>
              <a:rPr lang="en-US"/>
              <a:t>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
        <p:nvSpPr>
          <p:cNvPr id="4" name="Content Placeholder 3">
            <a:extLst>
              <a:ext uri="{FF2B5EF4-FFF2-40B4-BE49-F238E27FC236}">
                <a16:creationId xmlns:a16="http://schemas.microsoft.com/office/drawing/2014/main" id="{C4FAA94F-F00A-4D54-B986-1C6CE3499C6F}"/>
              </a:ext>
            </a:extLst>
          </p:cNvPr>
          <p:cNvSpPr>
            <a:spLocks noGrp="1"/>
          </p:cNvSpPr>
          <p:nvPr>
            <p:ph sz="half" idx="2"/>
          </p:nvPr>
        </p:nvSpPr>
        <p:spPr>
          <a:xfrm>
            <a:off x="6172200" y="1517281"/>
            <a:ext cx="5181600" cy="4351338"/>
          </a:xfrm>
        </p:spPr>
        <p:txBody>
          <a:bodyPr/>
          <a:lstStyle>
            <a:lvl1pPr>
              <a:defRPr/>
            </a:lvl1pPr>
            <a:lvl2pPr>
              <a:defRPr/>
            </a:lvl2pPr>
            <a:lvl3pPr>
              <a:defRPr/>
            </a:lvl3pPr>
          </a:lstStyle>
          <a:p>
            <a:pPr marL="308269" lvl="0" indent="-308269" defTabSz="1216185">
              <a:spcBef>
                <a:spcPts val="0"/>
              </a:spcBef>
              <a:spcAft>
                <a:spcPts val="798"/>
              </a:spcAft>
              <a:buClr>
                <a:schemeClr val="tx2"/>
              </a:buClr>
              <a:buSzPct val="120000"/>
              <a:buFont typeface="Wingdings" pitchFamily="2" charset="2"/>
              <a:buChar char="§"/>
            </a:pPr>
            <a:r>
              <a:rPr lang="en-US"/>
              <a:t>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
        <p:nvSpPr>
          <p:cNvPr id="10" name="Slide Number Placeholder 5">
            <a:extLst>
              <a:ext uri="{FF2B5EF4-FFF2-40B4-BE49-F238E27FC236}">
                <a16:creationId xmlns:a16="http://schemas.microsoft.com/office/drawing/2014/main" id="{CEB45D1C-3664-40B8-A5D0-E8CCF94E9716}"/>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pic>
        <p:nvPicPr>
          <p:cNvPr id="7" name="Picture 6">
            <a:extLst>
              <a:ext uri="{FF2B5EF4-FFF2-40B4-BE49-F238E27FC236}">
                <a16:creationId xmlns:a16="http://schemas.microsoft.com/office/drawing/2014/main" id="{DB9AF125-20EA-456C-BE4C-67ED3015B73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9" name="Text Box 34">
            <a:extLst>
              <a:ext uri="{FF2B5EF4-FFF2-40B4-BE49-F238E27FC236}">
                <a16:creationId xmlns:a16="http://schemas.microsoft.com/office/drawing/2014/main" id="{7E4E5044-6C8A-430E-8E5C-FC7D4AE93854}"/>
              </a:ext>
            </a:extLst>
          </p:cNvPr>
          <p:cNvSpPr txBox="1">
            <a:spLocks noChangeArrowheads="1"/>
          </p:cNvSpPr>
          <p:nvPr userDrawn="1"/>
        </p:nvSpPr>
        <p:spPr bwMode="auto">
          <a:xfrm>
            <a:off x="3229897" y="6327030"/>
            <a:ext cx="8379332"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is sponsored by </a:t>
            </a:r>
            <a:r>
              <a:rPr lang="en-US" sz="1050" dirty="0">
                <a:latin typeface="Helvetica LT Std"/>
                <a:hlinkClick r:id="rId3"/>
              </a:rPr>
              <a:t>NSD</a:t>
            </a:r>
            <a:r>
              <a:rPr lang="en-US" sz="1050" dirty="0">
                <a:latin typeface="Helvetica LT Std"/>
              </a:rPr>
              <a:t>, </a:t>
            </a:r>
            <a:r>
              <a:rPr lang="en-US" sz="1050" dirty="0">
                <a:latin typeface="Helvetica LT Std"/>
                <a:hlinkClick r:id="rId4"/>
              </a:rPr>
              <a:t>NCCIC</a:t>
            </a:r>
            <a:r>
              <a:rPr lang="en-US" sz="1050" dirty="0">
                <a:latin typeface="Helvetica LT Std"/>
              </a:rPr>
              <a:t> in </a:t>
            </a:r>
            <a:r>
              <a:rPr lang="en-US" sz="1050" dirty="0">
                <a:latin typeface="Helvetica LT Std"/>
                <a:hlinkClick r:id="rId5"/>
              </a:rPr>
              <a:t>CISA</a:t>
            </a:r>
            <a:r>
              <a:rPr lang="en-US" sz="1050" dirty="0">
                <a:latin typeface="Helvetica LT Std"/>
              </a:rPr>
              <a:t>’s Cybersecurity Division at the </a:t>
            </a:r>
            <a:r>
              <a:rPr lang="en-US" sz="1050" dirty="0">
                <a:latin typeface="Helvetica LT Std"/>
                <a:hlinkClick r:id="rId6"/>
              </a:rPr>
              <a:t>U.S. Department of Homeland Security</a:t>
            </a:r>
            <a:r>
              <a:rPr lang="en-US" sz="1050" dirty="0">
                <a:latin typeface="Helvetica LT Std"/>
              </a:rPr>
              <a:t>. Copyright © 1999–2019, </a:t>
            </a:r>
            <a:r>
              <a:rPr lang="en-US" sz="1050" dirty="0">
                <a:latin typeface="Helvetica LT Std"/>
                <a:hlinkClick r:id="rId7"/>
              </a:rPr>
              <a:t>The MITRE Corporation</a:t>
            </a:r>
            <a:r>
              <a:rPr lang="en-US" sz="105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827350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9983BB99-7878-4217-A951-411299834543}"/>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pic>
        <p:nvPicPr>
          <p:cNvPr id="4" name="Picture 3">
            <a:extLst>
              <a:ext uri="{FF2B5EF4-FFF2-40B4-BE49-F238E27FC236}">
                <a16:creationId xmlns:a16="http://schemas.microsoft.com/office/drawing/2014/main" id="{A5DE3558-F699-4E78-9BF6-8194A12D1FF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6" name="Text Box 34">
            <a:extLst>
              <a:ext uri="{FF2B5EF4-FFF2-40B4-BE49-F238E27FC236}">
                <a16:creationId xmlns:a16="http://schemas.microsoft.com/office/drawing/2014/main" id="{40A091E8-174E-44E2-AC98-8321EE8CF618}"/>
              </a:ext>
            </a:extLst>
          </p:cNvPr>
          <p:cNvSpPr txBox="1">
            <a:spLocks noChangeArrowheads="1"/>
          </p:cNvSpPr>
          <p:nvPr userDrawn="1"/>
        </p:nvSpPr>
        <p:spPr bwMode="auto">
          <a:xfrm>
            <a:off x="3229897" y="6327030"/>
            <a:ext cx="8379332"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is sponsored by </a:t>
            </a:r>
            <a:r>
              <a:rPr lang="en-US" sz="1050" dirty="0">
                <a:latin typeface="Helvetica LT Std"/>
                <a:hlinkClick r:id="rId3"/>
              </a:rPr>
              <a:t>NSD</a:t>
            </a:r>
            <a:r>
              <a:rPr lang="en-US" sz="1050" dirty="0">
                <a:latin typeface="Helvetica LT Std"/>
              </a:rPr>
              <a:t>, </a:t>
            </a:r>
            <a:r>
              <a:rPr lang="en-US" sz="1050" dirty="0">
                <a:latin typeface="Helvetica LT Std"/>
                <a:hlinkClick r:id="rId4"/>
              </a:rPr>
              <a:t>NCCIC</a:t>
            </a:r>
            <a:r>
              <a:rPr lang="en-US" sz="1050" dirty="0">
                <a:latin typeface="Helvetica LT Std"/>
              </a:rPr>
              <a:t> in </a:t>
            </a:r>
            <a:r>
              <a:rPr lang="en-US" sz="1050" dirty="0">
                <a:latin typeface="Helvetica LT Std"/>
                <a:hlinkClick r:id="rId5"/>
              </a:rPr>
              <a:t>CISA</a:t>
            </a:r>
            <a:r>
              <a:rPr lang="en-US" sz="1050" dirty="0">
                <a:latin typeface="Helvetica LT Std"/>
              </a:rPr>
              <a:t>’s Cybersecurity Division at the </a:t>
            </a:r>
            <a:r>
              <a:rPr lang="en-US" sz="1050" dirty="0">
                <a:latin typeface="Helvetica LT Std"/>
                <a:hlinkClick r:id="rId6"/>
              </a:rPr>
              <a:t>U.S. Department of Homeland Security</a:t>
            </a:r>
            <a:r>
              <a:rPr lang="en-US" sz="1050" dirty="0">
                <a:latin typeface="Helvetica LT Std"/>
              </a:rPr>
              <a:t>. Copyright © 1999–2019, </a:t>
            </a:r>
            <a:r>
              <a:rPr lang="en-US" sz="1050" dirty="0">
                <a:latin typeface="Helvetica LT Std"/>
                <a:hlinkClick r:id="rId7"/>
              </a:rPr>
              <a:t>The MITRE Corporation</a:t>
            </a:r>
            <a:r>
              <a:rPr lang="en-US" sz="105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4160288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No Title and Rule">
    <p:spTree>
      <p:nvGrpSpPr>
        <p:cNvPr id="1" name=""/>
        <p:cNvGrpSpPr/>
        <p:nvPr/>
      </p:nvGrpSpPr>
      <p:grpSpPr>
        <a:xfrm>
          <a:off x="0" y="0"/>
          <a:ext cx="0" cy="0"/>
          <a:chOff x="0" y="0"/>
          <a:chExt cx="0" cy="0"/>
        </a:xfrm>
      </p:grpSpPr>
      <p:sp>
        <p:nvSpPr>
          <p:cNvPr id="2" name="Rectangle 1"/>
          <p:cNvSpPr/>
          <p:nvPr/>
        </p:nvSpPr>
        <p:spPr>
          <a:xfrm>
            <a:off x="800100" y="1162058"/>
            <a:ext cx="11049000" cy="257175"/>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 name="Rectangle 2"/>
          <p:cNvSpPr/>
          <p:nvPr/>
        </p:nvSpPr>
        <p:spPr>
          <a:xfrm>
            <a:off x="480646" y="1162059"/>
            <a:ext cx="11368454" cy="209542"/>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sp>
        <p:nvSpPr>
          <p:cNvPr id="6" name="Slide Number Placeholder 5">
            <a:extLst>
              <a:ext uri="{FF2B5EF4-FFF2-40B4-BE49-F238E27FC236}">
                <a16:creationId xmlns:a16="http://schemas.microsoft.com/office/drawing/2014/main" id="{6E540930-2B08-4727-B9A2-078A4D8C527A}"/>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pic>
        <p:nvPicPr>
          <p:cNvPr id="7" name="Picture 6">
            <a:extLst>
              <a:ext uri="{FF2B5EF4-FFF2-40B4-BE49-F238E27FC236}">
                <a16:creationId xmlns:a16="http://schemas.microsoft.com/office/drawing/2014/main" id="{38945711-76E2-4AFD-BB3B-3DCAB0B0BE6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8" name="Text Box 34">
            <a:extLst>
              <a:ext uri="{FF2B5EF4-FFF2-40B4-BE49-F238E27FC236}">
                <a16:creationId xmlns:a16="http://schemas.microsoft.com/office/drawing/2014/main" id="{EA17A43F-8195-477C-878E-E21183EB1140}"/>
              </a:ext>
            </a:extLst>
          </p:cNvPr>
          <p:cNvSpPr txBox="1">
            <a:spLocks noChangeArrowheads="1"/>
          </p:cNvSpPr>
          <p:nvPr userDrawn="1"/>
        </p:nvSpPr>
        <p:spPr bwMode="auto">
          <a:xfrm>
            <a:off x="3229897" y="6327030"/>
            <a:ext cx="8379332"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is sponsored by </a:t>
            </a:r>
            <a:r>
              <a:rPr lang="en-US" sz="1050" dirty="0">
                <a:latin typeface="Helvetica LT Std"/>
                <a:hlinkClick r:id="rId3"/>
              </a:rPr>
              <a:t>NSD</a:t>
            </a:r>
            <a:r>
              <a:rPr lang="en-US" sz="1050" dirty="0">
                <a:latin typeface="Helvetica LT Std"/>
              </a:rPr>
              <a:t>, </a:t>
            </a:r>
            <a:r>
              <a:rPr lang="en-US" sz="1050" dirty="0">
                <a:latin typeface="Helvetica LT Std"/>
                <a:hlinkClick r:id="rId4"/>
              </a:rPr>
              <a:t>NCCIC</a:t>
            </a:r>
            <a:r>
              <a:rPr lang="en-US" sz="1050" dirty="0">
                <a:latin typeface="Helvetica LT Std"/>
              </a:rPr>
              <a:t> in </a:t>
            </a:r>
            <a:r>
              <a:rPr lang="en-US" sz="1050" dirty="0">
                <a:latin typeface="Helvetica LT Std"/>
                <a:hlinkClick r:id="rId5"/>
              </a:rPr>
              <a:t>CISA</a:t>
            </a:r>
            <a:r>
              <a:rPr lang="en-US" sz="1050" dirty="0">
                <a:latin typeface="Helvetica LT Std"/>
              </a:rPr>
              <a:t>’s Cybersecurity Division at the </a:t>
            </a:r>
            <a:r>
              <a:rPr lang="en-US" sz="1050" dirty="0">
                <a:latin typeface="Helvetica LT Std"/>
                <a:hlinkClick r:id="rId6"/>
              </a:rPr>
              <a:t>U.S. Department of Homeland Security</a:t>
            </a:r>
            <a:r>
              <a:rPr lang="en-US" sz="1050" dirty="0">
                <a:latin typeface="Helvetica LT Std"/>
              </a:rPr>
              <a:t>. Copyright © 1999–2019, </a:t>
            </a:r>
            <a:r>
              <a:rPr lang="en-US" sz="1050" dirty="0">
                <a:latin typeface="Helvetica LT Std"/>
                <a:hlinkClick r:id="rId7"/>
              </a:rPr>
              <a:t>The MITRE Corporation</a:t>
            </a:r>
            <a:r>
              <a:rPr lang="en-US" sz="105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838690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Slide - Large Image">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23D89D2D-9F9A-4436-ACCC-12C4EEB682D9}"/>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pic>
        <p:nvPicPr>
          <p:cNvPr id="5" name="Picture 4">
            <a:extLst>
              <a:ext uri="{FF2B5EF4-FFF2-40B4-BE49-F238E27FC236}">
                <a16:creationId xmlns:a16="http://schemas.microsoft.com/office/drawing/2014/main" id="{F0749DC2-D4E0-4003-BCD2-293586479D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8" name="Text Box 34">
            <a:extLst>
              <a:ext uri="{FF2B5EF4-FFF2-40B4-BE49-F238E27FC236}">
                <a16:creationId xmlns:a16="http://schemas.microsoft.com/office/drawing/2014/main" id="{6694A54E-A2FD-4930-87E3-F1AE89EA025B}"/>
              </a:ext>
            </a:extLst>
          </p:cNvPr>
          <p:cNvSpPr txBox="1">
            <a:spLocks noChangeArrowheads="1"/>
          </p:cNvSpPr>
          <p:nvPr userDrawn="1"/>
        </p:nvSpPr>
        <p:spPr bwMode="auto">
          <a:xfrm>
            <a:off x="3229897" y="6327030"/>
            <a:ext cx="8379332"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is sponsored by </a:t>
            </a:r>
            <a:r>
              <a:rPr lang="en-US" sz="1050" dirty="0">
                <a:latin typeface="Helvetica LT Std"/>
                <a:hlinkClick r:id="rId3"/>
              </a:rPr>
              <a:t>NSD</a:t>
            </a:r>
            <a:r>
              <a:rPr lang="en-US" sz="1050" dirty="0">
                <a:latin typeface="Helvetica LT Std"/>
              </a:rPr>
              <a:t>, </a:t>
            </a:r>
            <a:r>
              <a:rPr lang="en-US" sz="1050" dirty="0">
                <a:latin typeface="Helvetica LT Std"/>
                <a:hlinkClick r:id="rId4"/>
              </a:rPr>
              <a:t>NCCIC</a:t>
            </a:r>
            <a:r>
              <a:rPr lang="en-US" sz="1050" dirty="0">
                <a:latin typeface="Helvetica LT Std"/>
              </a:rPr>
              <a:t> in </a:t>
            </a:r>
            <a:r>
              <a:rPr lang="en-US" sz="1050" dirty="0">
                <a:latin typeface="Helvetica LT Std"/>
                <a:hlinkClick r:id="rId5"/>
              </a:rPr>
              <a:t>CISA</a:t>
            </a:r>
            <a:r>
              <a:rPr lang="en-US" sz="1050" dirty="0">
                <a:latin typeface="Helvetica LT Std"/>
              </a:rPr>
              <a:t>’s Cybersecurity Division at the </a:t>
            </a:r>
            <a:r>
              <a:rPr lang="en-US" sz="1050" dirty="0">
                <a:latin typeface="Helvetica LT Std"/>
                <a:hlinkClick r:id="rId6"/>
              </a:rPr>
              <a:t>U.S. Department of Homeland Security</a:t>
            </a:r>
            <a:r>
              <a:rPr lang="en-US" sz="1050" dirty="0">
                <a:latin typeface="Helvetica LT Std"/>
              </a:rPr>
              <a:t>. Copyright © 1999–2019, </a:t>
            </a:r>
            <a:r>
              <a:rPr lang="en-US" sz="1050" dirty="0">
                <a:latin typeface="Helvetica LT Std"/>
                <a:hlinkClick r:id="rId7"/>
              </a:rPr>
              <a:t>The MITRE Corporation</a:t>
            </a:r>
            <a:r>
              <a:rPr lang="en-US" sz="105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4234124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Final Slide">
    <p:spTree>
      <p:nvGrpSpPr>
        <p:cNvPr id="1" name=""/>
        <p:cNvGrpSpPr/>
        <p:nvPr/>
      </p:nvGrpSpPr>
      <p:grpSpPr>
        <a:xfrm>
          <a:off x="0" y="0"/>
          <a:ext cx="0" cy="0"/>
          <a:chOff x="0" y="0"/>
          <a:chExt cx="0" cy="0"/>
        </a:xfrm>
      </p:grpSpPr>
      <p:sp>
        <p:nvSpPr>
          <p:cNvPr id="2" name="Rectangle 1"/>
          <p:cNvSpPr/>
          <p:nvPr/>
        </p:nvSpPr>
        <p:spPr>
          <a:xfrm>
            <a:off x="800100" y="1162058"/>
            <a:ext cx="11049000" cy="257175"/>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 name="Rectangle 2"/>
          <p:cNvSpPr/>
          <p:nvPr/>
        </p:nvSpPr>
        <p:spPr>
          <a:xfrm>
            <a:off x="527538" y="1162059"/>
            <a:ext cx="11321562" cy="186096"/>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47818" y="1295400"/>
            <a:ext cx="1729468" cy="791415"/>
          </a:xfrm>
          <a:prstGeom prst="rect">
            <a:avLst/>
          </a:prstGeom>
        </p:spPr>
      </p:pic>
      <p:sp>
        <p:nvSpPr>
          <p:cNvPr id="13" name="Slide Number Placeholder 5">
            <a:extLst>
              <a:ext uri="{FF2B5EF4-FFF2-40B4-BE49-F238E27FC236}">
                <a16:creationId xmlns:a16="http://schemas.microsoft.com/office/drawing/2014/main" id="{B7782C9A-11A1-4178-A238-6B25283AF52F}"/>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
        <p:nvSpPr>
          <p:cNvPr id="14" name="TextBox 13">
            <a:extLst>
              <a:ext uri="{FF2B5EF4-FFF2-40B4-BE49-F238E27FC236}">
                <a16:creationId xmlns:a16="http://schemas.microsoft.com/office/drawing/2014/main" id="{17109A21-2439-4CFB-9479-D8A7F30FB2A1}"/>
              </a:ext>
            </a:extLst>
          </p:cNvPr>
          <p:cNvSpPr txBox="1"/>
          <p:nvPr/>
        </p:nvSpPr>
        <p:spPr>
          <a:xfrm>
            <a:off x="3070716" y="2220156"/>
            <a:ext cx="6083673" cy="1846659"/>
          </a:xfrm>
          <a:prstGeom prst="rect">
            <a:avLst/>
          </a:prstGeom>
          <a:noFill/>
        </p:spPr>
        <p:txBody>
          <a:bodyPr wrap="square" rtlCol="0">
            <a:spAutoFit/>
          </a:bodyPr>
          <a:lstStyle/>
          <a:p>
            <a:pPr algn="ctr">
              <a:spcAft>
                <a:spcPts val="600"/>
              </a:spcAft>
            </a:pPr>
            <a:r>
              <a:rPr lang="en-US" sz="14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MITRE’s mission-driven teams are dedicated to solving problems for a safer world. Through our federally funded R&amp;D centers and public-private partnerships, we work across government to tackle challenges to the safety, stability, and well-being of our nation.</a:t>
            </a:r>
            <a:br>
              <a:rPr lang="en-US" sz="14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br>
            <a:endParaRPr lang="en-US" sz="14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endParaRPr>
          </a:p>
          <a:p>
            <a:pPr algn="ctr">
              <a:spcAft>
                <a:spcPts val="600"/>
              </a:spcAft>
            </a:pPr>
            <a:r>
              <a:rPr lang="en-US" sz="14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 </a:t>
            </a:r>
            <a:r>
              <a:rPr lang="en-US" sz="16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Learn more </a:t>
            </a:r>
            <a:r>
              <a:rPr lang="en-US" sz="1600" u="sng"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hlinkClick r:id="rId3"/>
              </a:rPr>
              <a:t>www.mitre.org</a:t>
            </a:r>
            <a:r>
              <a:rPr lang="en-US" sz="16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 </a:t>
            </a:r>
          </a:p>
          <a:p>
            <a:pPr algn="ctr">
              <a:spcAft>
                <a:spcPts val="600"/>
              </a:spcAft>
            </a:pPr>
            <a:r>
              <a:rPr lang="en-US" sz="1600" dirty="0">
                <a:solidFill>
                  <a:schemeClr val="tx1">
                    <a:lumMod val="50000"/>
                    <a:lumOff val="50000"/>
                  </a:schemeClr>
                </a:solidFill>
              </a:rPr>
              <a:t> </a:t>
            </a:r>
            <a:endParaRPr lang="en-US" sz="1400" dirty="0">
              <a:solidFill>
                <a:schemeClr val="tx1">
                  <a:lumMod val="50000"/>
                  <a:lumOff val="50000"/>
                </a:schemeClr>
              </a:solidFill>
              <a:ea typeface="Verdana" pitchFamily="34" charset="0"/>
              <a:cs typeface="Verdana" pitchFamily="34" charset="0"/>
            </a:endParaRPr>
          </a:p>
        </p:txBody>
      </p:sp>
      <p:pic>
        <p:nvPicPr>
          <p:cNvPr id="6" name="Picture 5" descr="Facebook Logo">
            <a:hlinkClick r:id="rId4"/>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14545" y="4419742"/>
            <a:ext cx="498578" cy="498578"/>
          </a:xfrm>
          <a:prstGeom prst="rect">
            <a:avLst/>
          </a:prstGeom>
        </p:spPr>
      </p:pic>
      <p:pic>
        <p:nvPicPr>
          <p:cNvPr id="15" name="Picture 14" descr="LinkedIn Logo">
            <a:extLst>
              <a:ext uri="{FF2B5EF4-FFF2-40B4-BE49-F238E27FC236}">
                <a16:creationId xmlns:a16="http://schemas.microsoft.com/office/drawing/2014/main" id="{02C622B8-4947-4CAB-8194-8CD6F1245B2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47963" y="4421381"/>
            <a:ext cx="498578" cy="498578"/>
          </a:xfrm>
          <a:prstGeom prst="rect">
            <a:avLst/>
          </a:prstGeom>
        </p:spPr>
      </p:pic>
      <p:pic>
        <p:nvPicPr>
          <p:cNvPr id="17" name="Picture 16" descr="YouTube Logo">
            <a:extLst>
              <a:ext uri="{FF2B5EF4-FFF2-40B4-BE49-F238E27FC236}">
                <a16:creationId xmlns:a16="http://schemas.microsoft.com/office/drawing/2014/main" id="{74F8B3DA-1668-47E0-836F-3E3BFF70CF24}"/>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6481381" y="4427165"/>
            <a:ext cx="1186209" cy="498578"/>
          </a:xfrm>
          <a:prstGeom prst="rect">
            <a:avLst/>
          </a:prstGeom>
        </p:spPr>
      </p:pic>
      <p:pic>
        <p:nvPicPr>
          <p:cNvPr id="19" name="Picture 18" descr="Twitter Logo">
            <a:extLst>
              <a:ext uri="{FF2B5EF4-FFF2-40B4-BE49-F238E27FC236}">
                <a16:creationId xmlns:a16="http://schemas.microsoft.com/office/drawing/2014/main" id="{72F06D0D-7B3F-44C8-895A-1F35137BDE6F}"/>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4557514" y="4419742"/>
            <a:ext cx="498578" cy="498578"/>
          </a:xfrm>
          <a:prstGeom prst="rect">
            <a:avLst/>
          </a:prstGeom>
        </p:spPr>
      </p:pic>
    </p:spTree>
    <p:extLst>
      <p:ext uri="{BB962C8B-B14F-4D97-AF65-F5344CB8AC3E}">
        <p14:creationId xmlns:p14="http://schemas.microsoft.com/office/powerpoint/2010/main" val="1217307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812801" y="274638"/>
            <a:ext cx="9328727" cy="868362"/>
          </a:xfrm>
          <a:prstGeom prst="rect">
            <a:avLst/>
          </a:prstGeom>
        </p:spPr>
        <p:txBody>
          <a:bodyPr vert="horz" lIns="91440" tIns="45720" rIns="91440" bIns="45720" rtlCol="0" anchor="ctr" anchorCtr="0">
            <a:normAutofit/>
          </a:bodyPr>
          <a:lstStyle>
            <a:lvl1pPr>
              <a:lnSpc>
                <a:spcPts val="3200"/>
              </a:lnSpc>
              <a:defRPr>
                <a:solidFill>
                  <a:schemeClr val="tx2"/>
                </a:solidFill>
                <a:latin typeface="Helvetica LT Std" pitchFamily="34" charset="0"/>
                <a:ea typeface="Verdana" pitchFamily="34" charset="0"/>
                <a:cs typeface="Verdana" pitchFamily="34" charset="0"/>
              </a:defRPr>
            </a:lvl1pPr>
          </a:lstStyle>
          <a:p>
            <a:r>
              <a:rPr lang="en-US" dirty="0"/>
              <a:t>Click to edit Master title style</a:t>
            </a:r>
          </a:p>
        </p:txBody>
      </p:sp>
      <p:sp>
        <p:nvSpPr>
          <p:cNvPr id="8" name="Text Placeholder 2"/>
          <p:cNvSpPr>
            <a:spLocks noGrp="1"/>
          </p:cNvSpPr>
          <p:nvPr>
            <p:ph idx="1"/>
          </p:nvPr>
        </p:nvSpPr>
        <p:spPr>
          <a:xfrm>
            <a:off x="812800" y="1447801"/>
            <a:ext cx="10972800" cy="4589745"/>
          </a:xfrm>
          <a:prstGeom prst="rect">
            <a:avLst/>
          </a:prstGeom>
        </p:spPr>
        <p:txBody>
          <a:bodyPr vert="horz" lIns="91440" tIns="45720" rIns="91440" bIns="45720" rtlCol="0">
            <a:normAutofit/>
          </a:bodyPr>
          <a:lstStyle>
            <a:lvl1pPr>
              <a:spcAft>
                <a:spcPts val="600"/>
              </a:spcAft>
              <a:defRPr sz="2000">
                <a:solidFill>
                  <a:schemeClr val="tx1"/>
                </a:solidFill>
                <a:latin typeface="Helvetica LT Std" pitchFamily="34" charset="0"/>
                <a:ea typeface="Verdana" pitchFamily="34" charset="0"/>
                <a:cs typeface="Verdana" pitchFamily="34" charset="0"/>
              </a:defRPr>
            </a:lvl1pPr>
            <a:lvl2pPr>
              <a:spcAft>
                <a:spcPts val="600"/>
              </a:spcAft>
              <a:defRPr sz="2000">
                <a:solidFill>
                  <a:schemeClr val="tx1"/>
                </a:solidFill>
                <a:latin typeface="Helvetica LT Std" pitchFamily="34" charset="0"/>
                <a:ea typeface="Verdana" pitchFamily="34" charset="0"/>
                <a:cs typeface="Verdana" pitchFamily="34" charset="0"/>
              </a:defRPr>
            </a:lvl2pPr>
            <a:lvl3pPr>
              <a:spcAft>
                <a:spcPts val="600"/>
              </a:spcAft>
              <a:defRPr sz="1800">
                <a:solidFill>
                  <a:schemeClr val="tx1"/>
                </a:solidFill>
                <a:latin typeface="Helvetica LT Std" pitchFamily="34" charset="0"/>
                <a:ea typeface="Verdana" pitchFamily="34" charset="0"/>
                <a:cs typeface="Verdana" pitchFamily="34" charset="0"/>
              </a:defRPr>
            </a:lvl3pPr>
          </a:lstStyle>
          <a:p>
            <a:pPr lvl="0"/>
            <a:r>
              <a:rPr lang="en-US" dirty="0"/>
              <a:t>Edit Master text styles</a:t>
            </a:r>
          </a:p>
          <a:p>
            <a:pPr lvl="1"/>
            <a:r>
              <a:rPr lang="en-US" dirty="0"/>
              <a:t>Second level</a:t>
            </a:r>
          </a:p>
          <a:p>
            <a:pPr lvl="2"/>
            <a:r>
              <a:rPr lang="en-US" dirty="0"/>
              <a:t>Third level</a:t>
            </a:r>
          </a:p>
        </p:txBody>
      </p:sp>
      <p:sp>
        <p:nvSpPr>
          <p:cNvPr id="10" name="Slide Number Placeholder 5"/>
          <p:cNvSpPr>
            <a:spLocks noGrp="1"/>
          </p:cNvSpPr>
          <p:nvPr>
            <p:ph type="sldNum" sz="quarter" idx="4"/>
          </p:nvPr>
        </p:nvSpPr>
        <p:spPr>
          <a:xfrm>
            <a:off x="11198321" y="123591"/>
            <a:ext cx="661021"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a:t>
            </a:fld>
            <a:r>
              <a:rPr lang="en-US" dirty="0"/>
              <a:t> </a:t>
            </a:r>
            <a:r>
              <a:rPr lang="en-US" dirty="0">
                <a:solidFill>
                  <a:srgbClr val="C1CD23"/>
                </a:solidFill>
              </a:rPr>
              <a:t>|</a:t>
            </a:r>
          </a:p>
        </p:txBody>
      </p:sp>
      <p:pic>
        <p:nvPicPr>
          <p:cNvPr id="5" name="Picture 4">
            <a:extLst>
              <a:ext uri="{FF2B5EF4-FFF2-40B4-BE49-F238E27FC236}">
                <a16:creationId xmlns:a16="http://schemas.microsoft.com/office/drawing/2014/main" id="{FAE96631-AC9A-4136-AD4E-1031F234CFD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6" name="Text Box 34">
            <a:extLst>
              <a:ext uri="{FF2B5EF4-FFF2-40B4-BE49-F238E27FC236}">
                <a16:creationId xmlns:a16="http://schemas.microsoft.com/office/drawing/2014/main" id="{E3ABD851-716C-4BCD-AE29-6EB30713EBF9}"/>
              </a:ext>
            </a:extLst>
          </p:cNvPr>
          <p:cNvSpPr txBox="1">
            <a:spLocks noChangeArrowheads="1"/>
          </p:cNvSpPr>
          <p:nvPr userDrawn="1"/>
        </p:nvSpPr>
        <p:spPr bwMode="auto">
          <a:xfrm>
            <a:off x="3229897" y="6327030"/>
            <a:ext cx="8379332"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is sponsored by </a:t>
            </a:r>
            <a:r>
              <a:rPr lang="en-US" sz="1050" dirty="0">
                <a:latin typeface="Helvetica LT Std"/>
                <a:hlinkClick r:id="rId3"/>
              </a:rPr>
              <a:t>NSD</a:t>
            </a:r>
            <a:r>
              <a:rPr lang="en-US" sz="1050" dirty="0">
                <a:latin typeface="Helvetica LT Std"/>
              </a:rPr>
              <a:t>, </a:t>
            </a:r>
            <a:r>
              <a:rPr lang="en-US" sz="1050" dirty="0">
                <a:latin typeface="Helvetica LT Std"/>
                <a:hlinkClick r:id="rId4"/>
              </a:rPr>
              <a:t>NCCIC</a:t>
            </a:r>
            <a:r>
              <a:rPr lang="en-US" sz="1050" dirty="0">
                <a:latin typeface="Helvetica LT Std"/>
              </a:rPr>
              <a:t> in </a:t>
            </a:r>
            <a:r>
              <a:rPr lang="en-US" sz="1050" dirty="0">
                <a:latin typeface="Helvetica LT Std"/>
                <a:hlinkClick r:id="rId5"/>
              </a:rPr>
              <a:t>CISA</a:t>
            </a:r>
            <a:r>
              <a:rPr lang="en-US" sz="1050" dirty="0">
                <a:latin typeface="Helvetica LT Std"/>
              </a:rPr>
              <a:t>’s Cybersecurity Division at the </a:t>
            </a:r>
            <a:r>
              <a:rPr lang="en-US" sz="1050" dirty="0">
                <a:latin typeface="Helvetica LT Std"/>
                <a:hlinkClick r:id="rId6"/>
              </a:rPr>
              <a:t>U.S. Department of Homeland Security</a:t>
            </a:r>
            <a:r>
              <a:rPr lang="en-US" sz="1050" dirty="0">
                <a:latin typeface="Helvetica LT Std"/>
              </a:rPr>
              <a:t>. Copyright © 1999–2019, </a:t>
            </a:r>
            <a:r>
              <a:rPr lang="en-US" sz="1050" dirty="0">
                <a:latin typeface="Helvetica LT Std"/>
                <a:hlinkClick r:id="rId7"/>
              </a:rPr>
              <a:t>The MITRE Corporation</a:t>
            </a:r>
            <a:r>
              <a:rPr lang="en-US" sz="105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595071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82BF51-56C6-45DE-975B-E54B78AB85B6}"/>
              </a:ext>
            </a:extLst>
          </p:cNvPr>
          <p:cNvSpPr>
            <a:spLocks noGrp="1"/>
          </p:cNvSpPr>
          <p:nvPr>
            <p:ph type="title"/>
          </p:nvPr>
        </p:nvSpPr>
        <p:spPr>
          <a:xfrm>
            <a:off x="616448" y="365760"/>
            <a:ext cx="11236721" cy="750253"/>
          </a:xfrm>
          <a:prstGeom prst="rect">
            <a:avLst/>
          </a:prstGeom>
        </p:spPr>
        <p:txBody>
          <a:bodyPr vert="horz" lIns="91440" tIns="45720" rIns="91440" bIns="45720" rtlCol="0" anchor="ctr" anchorCtr="0">
            <a:noAutofit/>
          </a:bodyPr>
          <a:lstStyle/>
          <a:p>
            <a:pPr lvl="0">
              <a:lnSpc>
                <a:spcPts val="3200"/>
              </a:lnSpc>
            </a:pPr>
            <a:r>
              <a:rPr lang="en-US"/>
              <a:t>Click to edit Master title style</a:t>
            </a:r>
            <a:endParaRPr lang="en-US" dirty="0"/>
          </a:p>
        </p:txBody>
      </p:sp>
      <p:sp>
        <p:nvSpPr>
          <p:cNvPr id="3" name="Text Placeholder 2">
            <a:extLst>
              <a:ext uri="{FF2B5EF4-FFF2-40B4-BE49-F238E27FC236}">
                <a16:creationId xmlns:a16="http://schemas.microsoft.com/office/drawing/2014/main" id="{D15798B9-CA6E-4EEF-AFEA-D99321F30B5B}"/>
              </a:ext>
            </a:extLst>
          </p:cNvPr>
          <p:cNvSpPr>
            <a:spLocks noGrp="1"/>
          </p:cNvSpPr>
          <p:nvPr>
            <p:ph type="body" idx="1"/>
          </p:nvPr>
        </p:nvSpPr>
        <p:spPr>
          <a:xfrm>
            <a:off x="616449" y="1371601"/>
            <a:ext cx="11236720" cy="4794737"/>
          </a:xfrm>
          <a:prstGeom prst="rect">
            <a:avLst/>
          </a:prstGeom>
        </p:spPr>
        <p:txBody>
          <a:bodyPr vert="horz" lIns="91440" tIns="45720" rIns="91440" bIns="45720" rtlCol="0">
            <a:noAutofit/>
          </a:bodyPr>
          <a:lstStyle/>
          <a:p>
            <a:pPr marL="308269" lvl="0" indent="-308269" defTabSz="1216185">
              <a:spcBef>
                <a:spcPts val="0"/>
              </a:spcBef>
              <a:spcAft>
                <a:spcPts val="798"/>
              </a:spcAft>
              <a:buClr>
                <a:schemeClr val="tx2"/>
              </a:buClr>
              <a:buSzPct val="120000"/>
              <a:buFont typeface="Wingdings" pitchFamily="2" charset="2"/>
              <a:buChar char="§"/>
            </a:pPr>
            <a:r>
              <a:rPr lang="en-US" dirty="0"/>
              <a:t>Edit Master text styles</a:t>
            </a:r>
          </a:p>
          <a:p>
            <a:pPr marL="686216" lvl="1" indent="-304046" defTabSz="1216185">
              <a:spcBef>
                <a:spcPts val="0"/>
              </a:spcBef>
              <a:spcAft>
                <a:spcPts val="798"/>
              </a:spcAft>
              <a:buClr>
                <a:schemeClr val="tx2"/>
              </a:buClr>
              <a:buChar char="–"/>
            </a:pPr>
            <a:r>
              <a:rPr lang="en-US" dirty="0"/>
              <a:t>Second level</a:t>
            </a:r>
          </a:p>
          <a:p>
            <a:pPr marL="994485" lvl="2" indent="-308269" defTabSz="1216185">
              <a:spcBef>
                <a:spcPts val="0"/>
              </a:spcBef>
              <a:spcAft>
                <a:spcPts val="798"/>
              </a:spcAft>
              <a:buClr>
                <a:schemeClr val="tx2"/>
              </a:buClr>
              <a:buSzPct val="110000"/>
              <a:buFont typeface="Wingdings" pitchFamily="2" charset="2"/>
              <a:buChar char="§"/>
            </a:pPr>
            <a:r>
              <a:rPr lang="en-US" dirty="0"/>
              <a:t>Third level</a:t>
            </a:r>
          </a:p>
        </p:txBody>
      </p:sp>
      <p:sp>
        <p:nvSpPr>
          <p:cNvPr id="10" name="Rectangle 9" descr="Artifact">
            <a:extLst>
              <a:ext uri="{FF2B5EF4-FFF2-40B4-BE49-F238E27FC236}">
                <a16:creationId xmlns:a16="http://schemas.microsoft.com/office/drawing/2014/main" id="{76AE87BA-EAF2-4F85-A4C6-431AB731984B}"/>
              </a:ext>
            </a:extLst>
          </p:cNvPr>
          <p:cNvSpPr/>
          <p:nvPr/>
        </p:nvSpPr>
        <p:spPr bwMode="auto">
          <a:xfrm>
            <a:off x="81483" y="1"/>
            <a:ext cx="99586" cy="1219200"/>
          </a:xfrm>
          <a:prstGeom prst="rect">
            <a:avLst/>
          </a:prstGeom>
          <a:solidFill>
            <a:srgbClr val="C1CD23"/>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1"/>
              </a:solidFill>
              <a:effectLst/>
              <a:latin typeface="Arial" charset="0"/>
            </a:endParaRPr>
          </a:p>
        </p:txBody>
      </p:sp>
      <p:sp>
        <p:nvSpPr>
          <p:cNvPr id="11" name="Rectangle 10" descr="Artifact">
            <a:extLst>
              <a:ext uri="{FF2B5EF4-FFF2-40B4-BE49-F238E27FC236}">
                <a16:creationId xmlns:a16="http://schemas.microsoft.com/office/drawing/2014/main" id="{B6C3F526-F252-41AB-A61C-F10A1CF2B122}"/>
              </a:ext>
            </a:extLst>
          </p:cNvPr>
          <p:cNvSpPr/>
          <p:nvPr/>
        </p:nvSpPr>
        <p:spPr bwMode="auto">
          <a:xfrm>
            <a:off x="81483" y="1371601"/>
            <a:ext cx="99586" cy="5486400"/>
          </a:xfrm>
          <a:prstGeom prst="rect">
            <a:avLst/>
          </a:prstGeom>
          <a:solidFill>
            <a:schemeClr val="tx2"/>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2"/>
              </a:solidFill>
              <a:effectLst/>
              <a:latin typeface="Arial" charset="0"/>
            </a:endParaRPr>
          </a:p>
        </p:txBody>
      </p:sp>
      <p:sp>
        <p:nvSpPr>
          <p:cNvPr id="13" name="Rectangle 12" descr="Artifact">
            <a:extLst>
              <a:ext uri="{FF2B5EF4-FFF2-40B4-BE49-F238E27FC236}">
                <a16:creationId xmlns:a16="http://schemas.microsoft.com/office/drawing/2014/main" id="{0FC1AD13-1188-4710-AA4D-CAD582AF814C}"/>
              </a:ext>
            </a:extLst>
          </p:cNvPr>
          <p:cNvSpPr/>
          <p:nvPr userDrawn="1"/>
        </p:nvSpPr>
        <p:spPr bwMode="auto">
          <a:xfrm>
            <a:off x="81483" y="1"/>
            <a:ext cx="99586" cy="1219200"/>
          </a:xfrm>
          <a:prstGeom prst="rect">
            <a:avLst/>
          </a:prstGeom>
          <a:solidFill>
            <a:schemeClr val="accent1"/>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1"/>
              </a:solidFill>
              <a:effectLst/>
              <a:latin typeface="Arial" charset="0"/>
            </a:endParaRPr>
          </a:p>
        </p:txBody>
      </p:sp>
      <p:sp>
        <p:nvSpPr>
          <p:cNvPr id="14" name="Rectangle 13" descr="Artifact">
            <a:extLst>
              <a:ext uri="{FF2B5EF4-FFF2-40B4-BE49-F238E27FC236}">
                <a16:creationId xmlns:a16="http://schemas.microsoft.com/office/drawing/2014/main" id="{33566D52-4B10-4869-BC77-6B0630C04620}"/>
              </a:ext>
            </a:extLst>
          </p:cNvPr>
          <p:cNvSpPr/>
          <p:nvPr userDrawn="1"/>
        </p:nvSpPr>
        <p:spPr bwMode="auto">
          <a:xfrm>
            <a:off x="81483" y="1371601"/>
            <a:ext cx="99586" cy="5486400"/>
          </a:xfrm>
          <a:prstGeom prst="rect">
            <a:avLst/>
          </a:prstGeom>
          <a:solidFill>
            <a:schemeClr val="tx2"/>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2"/>
              </a:solidFill>
              <a:effectLst/>
              <a:latin typeface="Arial" charset="0"/>
            </a:endParaRPr>
          </a:p>
        </p:txBody>
      </p:sp>
      <p:cxnSp>
        <p:nvCxnSpPr>
          <p:cNvPr id="16" name="Straight Connector 15" descr="Artifact">
            <a:extLst>
              <a:ext uri="{FF2B5EF4-FFF2-40B4-BE49-F238E27FC236}">
                <a16:creationId xmlns:a16="http://schemas.microsoft.com/office/drawing/2014/main" id="{8E84DD11-8C76-4BBF-8684-CF89C69047E7}"/>
              </a:ext>
            </a:extLst>
          </p:cNvPr>
          <p:cNvCxnSpPr>
            <a:cxnSpLocks/>
          </p:cNvCxnSpPr>
          <p:nvPr userDrawn="1"/>
        </p:nvCxnSpPr>
        <p:spPr bwMode="auto">
          <a:xfrm>
            <a:off x="616449" y="1242752"/>
            <a:ext cx="11236720" cy="0"/>
          </a:xfrm>
          <a:prstGeom prst="line">
            <a:avLst/>
          </a:prstGeom>
          <a:solidFill>
            <a:srgbClr val="FFCC99"/>
          </a:solidFill>
          <a:ln w="12700" cap="flat" cmpd="sng" algn="ctr">
            <a:solidFill>
              <a:schemeClr val="bg1">
                <a:lumMod val="50000"/>
              </a:schemeClr>
            </a:solidFill>
            <a:prstDash val="solid"/>
            <a:round/>
            <a:headEnd type="none" w="med" len="med"/>
            <a:tailEnd type="none" w="med" len="med"/>
          </a:ln>
          <a:effectLst/>
        </p:spPr>
      </p:cxnSp>
    </p:spTree>
    <p:extLst>
      <p:ext uri="{BB962C8B-B14F-4D97-AF65-F5344CB8AC3E}">
        <p14:creationId xmlns:p14="http://schemas.microsoft.com/office/powerpoint/2010/main" val="571324812"/>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5" r:id="rId3"/>
    <p:sldLayoutId id="2147483660" r:id="rId4"/>
    <p:sldLayoutId id="2147483661" r:id="rId5"/>
    <p:sldLayoutId id="2147483662" r:id="rId6"/>
    <p:sldLayoutId id="2147483663" r:id="rId7"/>
    <p:sldLayoutId id="2147483664" r:id="rId8"/>
    <p:sldLayoutId id="2147483669" r:id="rId9"/>
  </p:sldLayoutIdLst>
  <p:hf hdr="0" dt="0"/>
  <p:txStyles>
    <p:titleStyle>
      <a:lvl1pPr algn="l" defTabSz="914400" rtl="0" eaLnBrk="1" latinLnBrk="0" hangingPunct="1">
        <a:lnSpc>
          <a:spcPct val="90000"/>
        </a:lnSpc>
        <a:spcBef>
          <a:spcPct val="0"/>
        </a:spcBef>
        <a:buNone/>
        <a:defRPr lang="en-US" sz="3200" b="1" kern="1200">
          <a:solidFill>
            <a:schemeClr val="tx2"/>
          </a:solidFill>
          <a:latin typeface="Tahoma" panose="020B0604030504040204" pitchFamily="34" charset="0"/>
          <a:ea typeface="Tahoma" panose="020B0604030504040204" pitchFamily="34" charset="0"/>
          <a:cs typeface="Tahoma" panose="020B060403050404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n-US" sz="2400" b="1"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lang="en-US" sz="2394" kern="1200" smtClean="0">
          <a:solidFill>
            <a:schemeClr val="tx1"/>
          </a:solidFill>
          <a:latin typeface="Arial" pitchFamily="34" charset="0"/>
          <a:ea typeface="+mn-ea"/>
          <a:cs typeface="Arial"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lang="en-US" sz="2394" kern="1200">
          <a:solidFill>
            <a:schemeClr val="tx1"/>
          </a:solidFill>
          <a:latin typeface="Arial" pitchFamily="34" charset="0"/>
          <a:ea typeface="+mn-ea"/>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9.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hyperlink" Target="http://cve.mitre.org/cve/request_id.html#cna_coverage.html" TargetMode="Externa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hyperlink" Target="https://cve.mitre.org/cve/" TargetMode="Externa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495207-35DE-46E2-B7DB-F31265C44A28}"/>
              </a:ext>
            </a:extLst>
          </p:cNvPr>
          <p:cNvSpPr>
            <a:spLocks noGrp="1"/>
          </p:cNvSpPr>
          <p:nvPr>
            <p:ph type="ctrTitle" sz="quarter"/>
          </p:nvPr>
        </p:nvSpPr>
        <p:spPr>
          <a:xfrm>
            <a:off x="1009528" y="368932"/>
            <a:ext cx="10631182" cy="1981200"/>
          </a:xfrm>
        </p:spPr>
        <p:txBody>
          <a:bodyPr/>
          <a:lstStyle/>
          <a:p>
            <a:r>
              <a:rPr lang="en-US" dirty="0"/>
              <a:t>CNA Rules 2.0: Counting Rules</a:t>
            </a:r>
          </a:p>
        </p:txBody>
      </p:sp>
      <p:sp>
        <p:nvSpPr>
          <p:cNvPr id="7" name="Subtitle 6">
            <a:extLst>
              <a:ext uri="{FF2B5EF4-FFF2-40B4-BE49-F238E27FC236}">
                <a16:creationId xmlns:a16="http://schemas.microsoft.com/office/drawing/2014/main" id="{EC64448E-58F0-47AA-B058-D0CEF188B231}"/>
              </a:ext>
            </a:extLst>
          </p:cNvPr>
          <p:cNvSpPr>
            <a:spLocks noGrp="1"/>
          </p:cNvSpPr>
          <p:nvPr>
            <p:ph type="subTitle" idx="1"/>
          </p:nvPr>
        </p:nvSpPr>
        <p:spPr>
          <a:xfrm>
            <a:off x="1044164" y="2568943"/>
            <a:ext cx="9627524" cy="389923"/>
          </a:xfrm>
        </p:spPr>
        <p:txBody>
          <a:bodyPr/>
          <a:lstStyle/>
          <a:p>
            <a:r>
              <a:rPr lang="en-US" dirty="0"/>
              <a:t>CVE Team</a:t>
            </a:r>
          </a:p>
        </p:txBody>
      </p:sp>
    </p:spTree>
    <p:extLst>
      <p:ext uri="{BB962C8B-B14F-4D97-AF65-F5344CB8AC3E}">
        <p14:creationId xmlns:p14="http://schemas.microsoft.com/office/powerpoint/2010/main" val="2462469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Decision Process Varies in Practice</a:t>
            </a:r>
          </a:p>
        </p:txBody>
      </p:sp>
      <p:sp>
        <p:nvSpPr>
          <p:cNvPr id="3" name="Content Placeholder 2"/>
          <p:cNvSpPr>
            <a:spLocks noGrp="1"/>
          </p:cNvSpPr>
          <p:nvPr>
            <p:ph idx="1"/>
          </p:nvPr>
        </p:nvSpPr>
        <p:spPr/>
        <p:txBody>
          <a:bodyPr/>
          <a:lstStyle/>
          <a:p>
            <a:r>
              <a:rPr lang="en-US" dirty="0"/>
              <a:t>The rules are written as a step-by-step process</a:t>
            </a:r>
          </a:p>
          <a:p>
            <a:r>
              <a:rPr lang="en-US" dirty="0"/>
              <a:t>In practice the various steps are interrelated and the order often changes</a:t>
            </a:r>
          </a:p>
          <a:p>
            <a:r>
              <a:rPr lang="en-US" dirty="0"/>
              <a:t>For example, “INC1: In Scope of Authority” is the fourth decision in the process</a:t>
            </a:r>
          </a:p>
          <a:p>
            <a:pPr lvl="1"/>
            <a:r>
              <a:rPr lang="en-US" dirty="0"/>
              <a:t>But if a report comes in for a vulnerability in a product that is outside the CNA’s scope, it can use INC1 to reject it immediately</a:t>
            </a:r>
          </a:p>
          <a:p>
            <a:pPr lvl="1"/>
            <a:r>
              <a:rPr lang="en-US" dirty="0"/>
              <a:t>For the official rules, INC1 is after CNT3 because you cannot be certain the product is in the CNA’s scope until the codebase analysis has been performed</a:t>
            </a:r>
          </a:p>
          <a:p>
            <a:endParaRPr lang="en-US" dirty="0"/>
          </a:p>
        </p:txBody>
      </p:sp>
      <p:sp>
        <p:nvSpPr>
          <p:cNvPr id="4" name="Slide Number Placeholder 3">
            <a:extLst>
              <a:ext uri="{FF2B5EF4-FFF2-40B4-BE49-F238E27FC236}">
                <a16:creationId xmlns:a16="http://schemas.microsoft.com/office/drawing/2014/main" id="{AC3EA259-8AD9-4483-87A0-25337DDA9EB6}"/>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10</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014822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5BCB4F-2A40-43C5-B106-3355D8D24A0C}"/>
              </a:ext>
            </a:extLst>
          </p:cNvPr>
          <p:cNvSpPr>
            <a:spLocks noGrp="1"/>
          </p:cNvSpPr>
          <p:nvPr>
            <p:ph type="ctrTitle" sz="quarter"/>
          </p:nvPr>
        </p:nvSpPr>
        <p:spPr/>
        <p:txBody>
          <a:bodyPr/>
          <a:lstStyle/>
          <a:p>
            <a:r>
              <a:rPr lang="en-US" dirty="0"/>
              <a:t>Counting Rules</a:t>
            </a:r>
          </a:p>
        </p:txBody>
      </p:sp>
      <p:sp>
        <p:nvSpPr>
          <p:cNvPr id="2" name="Slide Number Placeholder 1">
            <a:extLst>
              <a:ext uri="{FF2B5EF4-FFF2-40B4-BE49-F238E27FC236}">
                <a16:creationId xmlns:a16="http://schemas.microsoft.com/office/drawing/2014/main" id="{A2BC3CC0-1E74-4921-A06B-C2FE90663283}"/>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11</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Tree>
    <p:extLst>
      <p:ext uri="{BB962C8B-B14F-4D97-AF65-F5344CB8AC3E}">
        <p14:creationId xmlns:p14="http://schemas.microsoft.com/office/powerpoint/2010/main" val="3139374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Counting Rules Structure</a:t>
            </a:r>
          </a:p>
        </p:txBody>
      </p:sp>
      <p:sp>
        <p:nvSpPr>
          <p:cNvPr id="3" name="Content Placeholder 2"/>
          <p:cNvSpPr>
            <a:spLocks noGrp="1"/>
          </p:cNvSpPr>
          <p:nvPr>
            <p:ph idx="1"/>
          </p:nvPr>
        </p:nvSpPr>
        <p:spPr/>
        <p:txBody>
          <a:bodyPr/>
          <a:lstStyle/>
          <a:p>
            <a:r>
              <a:rPr lang="en-US" dirty="0"/>
              <a:t>Counting Decisions</a:t>
            </a:r>
          </a:p>
          <a:p>
            <a:pPr lvl="1"/>
            <a:r>
              <a:rPr lang="en-US" dirty="0"/>
              <a:t>Number of vulnerabilities</a:t>
            </a:r>
          </a:p>
          <a:p>
            <a:r>
              <a:rPr lang="en-US" dirty="0"/>
              <a:t>Inclusion Decision</a:t>
            </a:r>
          </a:p>
          <a:p>
            <a:pPr lvl="1"/>
            <a:r>
              <a:rPr lang="en-US" dirty="0"/>
              <a:t>Whether or not a CVE ID should be assigned</a:t>
            </a:r>
          </a:p>
          <a:p>
            <a:pPr lvl="1"/>
            <a:r>
              <a:rPr lang="en-US" dirty="0"/>
              <a:t>Who should do the assignment</a:t>
            </a:r>
          </a:p>
          <a:p>
            <a:endParaRPr lang="en-US" dirty="0"/>
          </a:p>
        </p:txBody>
      </p:sp>
      <p:sp>
        <p:nvSpPr>
          <p:cNvPr id="4" name="Slide Number Placeholder 3">
            <a:extLst>
              <a:ext uri="{FF2B5EF4-FFF2-40B4-BE49-F238E27FC236}">
                <a16:creationId xmlns:a16="http://schemas.microsoft.com/office/drawing/2014/main" id="{59B7D6D5-46D1-4EED-A8E7-870C1B709FD4}"/>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12</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246664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1" y="274638"/>
            <a:ext cx="9328727" cy="868362"/>
          </a:xfrm>
        </p:spPr>
        <p:txBody>
          <a:bodyPr/>
          <a:lstStyle/>
          <a:p>
            <a:r>
              <a:rPr lang="en-US" dirty="0"/>
              <a:t>Counting Decisions Overview</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935499"/>
              </p:ext>
            </p:extLst>
          </p:nvPr>
        </p:nvGraphicFramePr>
        <p:xfrm>
          <a:off x="1529537" y="1399429"/>
          <a:ext cx="9668784" cy="45692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F253A9D8-7A4D-4523-9D50-9B702AE5401E}"/>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13</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546356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2595" y="378005"/>
            <a:ext cx="10933043" cy="868362"/>
          </a:xfrm>
        </p:spPr>
        <p:txBody>
          <a:bodyPr>
            <a:normAutofit fontScale="90000"/>
          </a:bodyPr>
          <a:lstStyle/>
          <a:p>
            <a:r>
              <a:rPr lang="en-US" dirty="0"/>
              <a:t>CNT1: Split by Independently Fixable Groups of Bugs</a:t>
            </a:r>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658609672"/>
              </p:ext>
            </p:extLst>
          </p:nvPr>
        </p:nvGraphicFramePr>
        <p:xfrm>
          <a:off x="2133601" y="1528138"/>
          <a:ext cx="8229600" cy="1034418"/>
        </p:xfrm>
        <a:graphic>
          <a:graphicData uri="http://schemas.openxmlformats.org/drawingml/2006/table">
            <a:tbl>
              <a:tblPr firstRow="1" firstCol="1" bandRow="1">
                <a:tableStyleId>{616DA210-FB5B-4158-B5E0-FEB733F419BA}</a:tableStyleId>
              </a:tblPr>
              <a:tblGrid>
                <a:gridCol w="626254">
                  <a:extLst>
                    <a:ext uri="{9D8B030D-6E8A-4147-A177-3AD203B41FA5}">
                      <a16:colId xmlns:a16="http://schemas.microsoft.com/office/drawing/2014/main" val="4269151724"/>
                    </a:ext>
                  </a:extLst>
                </a:gridCol>
                <a:gridCol w="7603346">
                  <a:extLst>
                    <a:ext uri="{9D8B030D-6E8A-4147-A177-3AD203B41FA5}">
                      <a16:colId xmlns:a16="http://schemas.microsoft.com/office/drawing/2014/main" val="1230611389"/>
                    </a:ext>
                  </a:extLst>
                </a:gridCol>
              </a:tblGrid>
              <a:tr h="1034418">
                <a:tc>
                  <a:txBody>
                    <a:bodyPr/>
                    <a:lstStyle/>
                    <a:p>
                      <a:pPr marL="0" marR="0">
                        <a:spcBef>
                          <a:spcPts val="0"/>
                        </a:spcBef>
                        <a:spcAft>
                          <a:spcPts val="0"/>
                        </a:spcAft>
                      </a:pPr>
                      <a:r>
                        <a:rPr lang="en-US" sz="900" dirty="0">
                          <a:effectLst/>
                        </a:rPr>
                        <a:t>    CNT1</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7012" marR="7012" marT="14288" marB="14288" anchor="ctr"/>
                </a:tc>
                <a:tc>
                  <a:txBody>
                    <a:bodyPr/>
                    <a:lstStyle/>
                    <a:p>
                      <a:pPr marL="58738" marR="0" indent="0">
                        <a:spcBef>
                          <a:spcPts val="0"/>
                        </a:spcBef>
                        <a:spcAft>
                          <a:spcPts val="600"/>
                        </a:spcAft>
                      </a:pPr>
                      <a:r>
                        <a:rPr lang="en-US" sz="900" dirty="0">
                          <a:effectLst/>
                        </a:rPr>
                        <a:t>Independently Fixable: For each reported bug, determine if it can be fixed independently of the other bugs (i.e., a code fix can be created to fix only the bug in question).</a:t>
                      </a:r>
                    </a:p>
                    <a:p>
                      <a:pPr marL="58738" marR="0" indent="0">
                        <a:spcBef>
                          <a:spcPts val="0"/>
                        </a:spcBef>
                        <a:spcAft>
                          <a:spcPts val="0"/>
                        </a:spcAft>
                      </a:pPr>
                      <a:r>
                        <a:rPr lang="en-US" sz="900" dirty="0">
                          <a:effectLst/>
                        </a:rPr>
                        <a:t>A common indicator of independently fixable would be that the vulnerability affects a different version of the product than the other reported vulnerabilities. Note that this does not mean the bugs </a:t>
                      </a:r>
                      <a:r>
                        <a:rPr lang="en-US" sz="900" i="1" dirty="0">
                          <a:effectLst/>
                        </a:rPr>
                        <a:t>are</a:t>
                      </a:r>
                      <a:r>
                        <a:rPr lang="en-US" sz="900" dirty="0">
                          <a:effectLst/>
                        </a:rPr>
                        <a:t> fixed independently, but that the vendor can </a:t>
                      </a:r>
                      <a:r>
                        <a:rPr lang="en-US" sz="900" i="1" dirty="0">
                          <a:effectLst/>
                        </a:rPr>
                        <a:t>choose</a:t>
                      </a:r>
                      <a:r>
                        <a:rPr lang="en-US" sz="900" dirty="0">
                          <a:effectLst/>
                        </a:rPr>
                        <a:t> to fix the bugs independently.</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7012" marR="7012" marT="14288" marB="14288" anchor="ctr"/>
                </a:tc>
                <a:extLst>
                  <a:ext uri="{0D108BD9-81ED-4DB2-BD59-A6C34878D82A}">
                    <a16:rowId xmlns:a16="http://schemas.microsoft.com/office/drawing/2014/main" val="1881014690"/>
                  </a:ext>
                </a:extLst>
              </a:tr>
            </a:tbl>
          </a:graphicData>
        </a:graphic>
      </p:graphicFrame>
      <p:sp>
        <p:nvSpPr>
          <p:cNvPr id="3" name="Content Placeholder 2"/>
          <p:cNvSpPr>
            <a:spLocks noGrp="1"/>
          </p:cNvSpPr>
          <p:nvPr>
            <p:ph sz="half" idx="2"/>
          </p:nvPr>
        </p:nvSpPr>
        <p:spPr>
          <a:xfrm>
            <a:off x="5565649" y="2756864"/>
            <a:ext cx="4797552" cy="2954661"/>
          </a:xfrm>
        </p:spPr>
        <p:txBody>
          <a:bodyPr>
            <a:normAutofit fontScale="62500" lnSpcReduction="20000"/>
          </a:bodyPr>
          <a:lstStyle/>
          <a:p>
            <a:r>
              <a:rPr lang="en-US" dirty="0"/>
              <a:t>Purpose</a:t>
            </a:r>
          </a:p>
          <a:p>
            <a:pPr lvl="1"/>
            <a:r>
              <a:rPr lang="en-US" dirty="0"/>
              <a:t>Set the baseline for counting</a:t>
            </a:r>
          </a:p>
          <a:p>
            <a:pPr lvl="1"/>
            <a:r>
              <a:rPr lang="en-US" dirty="0"/>
              <a:t>Have everyone assign IDs at the same level</a:t>
            </a:r>
          </a:p>
          <a:p>
            <a:pPr lvl="2"/>
            <a:r>
              <a:rPr lang="en-US" dirty="0"/>
              <a:t>Assignments at different level can result in overlapping/duplicate assignments</a:t>
            </a:r>
          </a:p>
          <a:p>
            <a:r>
              <a:rPr lang="en-US" dirty="0"/>
              <a:t>Process Steps</a:t>
            </a:r>
          </a:p>
          <a:p>
            <a:pPr lvl="1"/>
            <a:r>
              <a:rPr lang="en-US" dirty="0"/>
              <a:t>Identify the individual bugs</a:t>
            </a:r>
          </a:p>
          <a:p>
            <a:pPr lvl="1"/>
            <a:r>
              <a:rPr lang="en-US" dirty="0"/>
              <a:t>For each bug, determine if it can be fixed without fixing another bug</a:t>
            </a:r>
          </a:p>
          <a:p>
            <a:pPr lvl="1"/>
            <a:r>
              <a:rPr lang="en-US" dirty="0"/>
              <a:t>If a bug cannot be fixed without fixing one or more other bugs, group those bugs together</a:t>
            </a:r>
          </a:p>
          <a:p>
            <a:pPr lvl="1"/>
            <a:r>
              <a:rPr lang="en-US" dirty="0"/>
              <a:t>If it is unclear whether or not the bugs are independently fixable, merge them together</a:t>
            </a:r>
          </a:p>
        </p:txBody>
      </p:sp>
      <p:pic>
        <p:nvPicPr>
          <p:cNvPr id="7" name="Picture 6"/>
          <p:cNvPicPr>
            <a:picLocks noChangeAspect="1"/>
          </p:cNvPicPr>
          <p:nvPr/>
        </p:nvPicPr>
        <p:blipFill>
          <a:blip r:embed="rId3"/>
          <a:stretch>
            <a:fillRect/>
          </a:stretch>
        </p:blipFill>
        <p:spPr>
          <a:xfrm>
            <a:off x="2133604" y="3000014"/>
            <a:ext cx="3256503" cy="2072435"/>
          </a:xfrm>
          <a:prstGeom prst="rect">
            <a:avLst/>
          </a:prstGeom>
        </p:spPr>
      </p:pic>
      <p:sp>
        <p:nvSpPr>
          <p:cNvPr id="5" name="Slide Number Placeholder 4">
            <a:extLst>
              <a:ext uri="{FF2B5EF4-FFF2-40B4-BE49-F238E27FC236}">
                <a16:creationId xmlns:a16="http://schemas.microsoft.com/office/drawing/2014/main" id="{B25FEFDC-B9D8-4701-A1DE-9794846F4410}"/>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14</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Tree>
    <p:extLst>
      <p:ext uri="{BB962C8B-B14F-4D97-AF65-F5344CB8AC3E}">
        <p14:creationId xmlns:p14="http://schemas.microsoft.com/office/powerpoint/2010/main" val="943149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CNT1: Identify Individual Bugs</a:t>
            </a:r>
          </a:p>
        </p:txBody>
      </p:sp>
      <p:pic>
        <p:nvPicPr>
          <p:cNvPr id="8" name="Content Placeholder 7"/>
          <p:cNvPicPr>
            <a:picLocks noGrp="1" noChangeAspect="1"/>
          </p:cNvPicPr>
          <p:nvPr>
            <p:ph sz="half" idx="1"/>
          </p:nvPr>
        </p:nvPicPr>
        <p:blipFill>
          <a:blip r:embed="rId3"/>
          <a:stretch>
            <a:fillRect/>
          </a:stretch>
        </p:blipFill>
        <p:spPr>
          <a:xfrm>
            <a:off x="2177143" y="2095501"/>
            <a:ext cx="4038600" cy="2870673"/>
          </a:xfrm>
          <a:prstGeom prst="rect">
            <a:avLst/>
          </a:prstGeom>
        </p:spPr>
      </p:pic>
      <p:sp>
        <p:nvSpPr>
          <p:cNvPr id="9" name="Content Placeholder 8"/>
          <p:cNvSpPr>
            <a:spLocks noGrp="1"/>
          </p:cNvSpPr>
          <p:nvPr>
            <p:ph sz="half" idx="2"/>
          </p:nvPr>
        </p:nvSpPr>
        <p:spPr>
          <a:xfrm>
            <a:off x="2106386" y="1677614"/>
            <a:ext cx="4038600" cy="417887"/>
          </a:xfrm>
        </p:spPr>
        <p:txBody>
          <a:bodyPr/>
          <a:lstStyle/>
          <a:p>
            <a:pPr marL="0" indent="0">
              <a:buNone/>
            </a:pPr>
            <a:r>
              <a:rPr lang="en-US" dirty="0"/>
              <a:t>Rejected Definitions</a:t>
            </a:r>
          </a:p>
        </p:txBody>
      </p:sp>
      <p:sp>
        <p:nvSpPr>
          <p:cNvPr id="10" name="Content Placeholder 8"/>
          <p:cNvSpPr txBox="1">
            <a:spLocks/>
          </p:cNvSpPr>
          <p:nvPr/>
        </p:nvSpPr>
        <p:spPr>
          <a:xfrm>
            <a:off x="6335486" y="1790701"/>
            <a:ext cx="4142014" cy="4247243"/>
          </a:xfrm>
          <a:prstGeom prst="rect">
            <a:avLst/>
          </a:prstGeom>
        </p:spPr>
        <p:txBody>
          <a:bodyPr vert="horz" lIns="68580" tIns="34290" rIns="68580" bIns="34290" rtlCol="0">
            <a:normAutofit/>
          </a:bodyPr>
          <a:lstStyle>
            <a:lvl1pPr marL="231775" indent="-231775" algn="l" defTabSz="914400" rtl="0" eaLnBrk="1" latinLnBrk="0" hangingPunct="1">
              <a:spcBef>
                <a:spcPts val="0"/>
              </a:spcBef>
              <a:spcAft>
                <a:spcPts val="600"/>
              </a:spcAft>
              <a:buClr>
                <a:schemeClr val="tx2"/>
              </a:buClr>
              <a:buSzPct val="120000"/>
              <a:buFont typeface="Wingdings" pitchFamily="2" charset="2"/>
              <a:buChar char="§"/>
              <a:defRPr sz="2000" b="1" kern="1200">
                <a:solidFill>
                  <a:schemeClr val="tx1"/>
                </a:solidFill>
                <a:latin typeface="Arial" pitchFamily="34" charset="0"/>
                <a:ea typeface="+mn-ea"/>
                <a:cs typeface="Arial" pitchFamily="34" charset="0"/>
              </a:defRPr>
            </a:lvl1pPr>
            <a:lvl2pPr marL="515938" indent="-228600" algn="l" defTabSz="914400" rtl="0" eaLnBrk="1" latinLnBrk="0" hangingPunct="1">
              <a:spcBef>
                <a:spcPts val="0"/>
              </a:spcBef>
              <a:spcAft>
                <a:spcPts val="600"/>
              </a:spcAft>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747713" indent="-231775" algn="l" defTabSz="914400" rtl="0" eaLnBrk="1" latinLnBrk="0" hangingPunct="1">
              <a:spcBef>
                <a:spcPts val="0"/>
              </a:spcBef>
              <a:spcAft>
                <a:spcPts val="600"/>
              </a:spcAft>
              <a:buClr>
                <a:schemeClr val="tx2"/>
              </a:buClr>
              <a:buSzPct val="110000"/>
              <a:buFont typeface="Wingdings" pitchFamily="2" charset="2"/>
              <a:buChar char="§"/>
              <a:defRPr sz="1800" kern="1200">
                <a:solidFill>
                  <a:schemeClr val="tx1"/>
                </a:solidFill>
                <a:latin typeface="Arial" pitchFamily="34" charset="0"/>
                <a:ea typeface="+mn-ea"/>
                <a:cs typeface="Arial" pitchFamily="34" charset="0"/>
              </a:defRPr>
            </a:lvl3pPr>
            <a:lvl4pPr marL="1030288" indent="-228600" algn="l" defTabSz="914400" rtl="0" eaLnBrk="1" latinLnBrk="0" hangingPunct="1">
              <a:spcBef>
                <a:spcPts val="0"/>
              </a:spcBef>
              <a:spcAft>
                <a:spcPts val="600"/>
              </a:spcAft>
              <a:buClr>
                <a:schemeClr val="tx2"/>
              </a:buClr>
              <a:buFont typeface="Arial" pitchFamily="34" charset="0"/>
              <a:buChar char="–"/>
              <a:defRPr sz="1800" kern="1200">
                <a:solidFill>
                  <a:schemeClr val="tx1"/>
                </a:solidFill>
                <a:latin typeface="Arial" pitchFamily="34" charset="0"/>
                <a:ea typeface="+mn-ea"/>
                <a:cs typeface="Arial" pitchFamily="34" charset="0"/>
              </a:defRPr>
            </a:lvl4pPr>
            <a:lvl5pPr marL="1319213" indent="-228600" algn="l" defTabSz="914400" rtl="0" eaLnBrk="1" latinLnBrk="0" hangingPunct="1">
              <a:spcBef>
                <a:spcPts val="0"/>
              </a:spcBef>
              <a:spcAft>
                <a:spcPts val="600"/>
              </a:spcAft>
              <a:buClr>
                <a:schemeClr val="tx2"/>
              </a:buClr>
              <a:buSzPct val="60000"/>
              <a:buFont typeface="Wingdings" pitchFamily="2" charset="2"/>
              <a:buChar char="q"/>
              <a:defRPr sz="1800" kern="1200">
                <a:solidFill>
                  <a:schemeClr val="tx1"/>
                </a:solidFill>
                <a:latin typeface="Arial" pitchFamily="34" charset="0"/>
                <a:ea typeface="+mn-ea"/>
                <a:cs typeface="Arial" pitchFamily="34" charset="0"/>
              </a:defRPr>
            </a:lvl5pPr>
            <a:lvl6pPr marL="1608138" indent="-228600" algn="l" defTabSz="914400" rtl="0" eaLnBrk="1" latinLnBrk="0" hangingPunct="1">
              <a:spcBef>
                <a:spcPts val="0"/>
              </a:spcBef>
              <a:spcAft>
                <a:spcPts val="600"/>
              </a:spcAft>
              <a:buClr>
                <a:schemeClr val="tx2"/>
              </a:buClr>
              <a:buFont typeface="Helvetica LT Std" pitchFamily="34" charset="0"/>
              <a:buChar char="–"/>
              <a:defRPr sz="1800" kern="1200">
                <a:solidFill>
                  <a:schemeClr val="tx1"/>
                </a:solidFill>
                <a:latin typeface="Arial" pitchFamily="34" charset="0"/>
                <a:ea typeface="+mn-ea"/>
                <a:cs typeface="Arial" pitchFamily="34" charset="0"/>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r>
              <a:rPr lang="en-US" sz="1500" dirty="0"/>
              <a:t>As with vulnerabilities, there is no shared definition of bug</a:t>
            </a:r>
          </a:p>
          <a:p>
            <a:r>
              <a:rPr lang="en-US" sz="1500" dirty="0"/>
              <a:t>Tried to provide simple rules</a:t>
            </a:r>
          </a:p>
          <a:p>
            <a:pPr lvl="1"/>
            <a:r>
              <a:rPr lang="en-US" sz="1500" dirty="0"/>
              <a:t>Had definition problems</a:t>
            </a:r>
          </a:p>
          <a:p>
            <a:pPr lvl="1"/>
            <a:r>
              <a:rPr lang="en-US" sz="1500" dirty="0"/>
              <a:t>Often resulted in unacceptable outcomes</a:t>
            </a:r>
          </a:p>
          <a:p>
            <a:r>
              <a:rPr lang="en-US" sz="1500" dirty="0"/>
              <a:t>Could not come to an agreement</a:t>
            </a:r>
          </a:p>
          <a:p>
            <a:r>
              <a:rPr lang="en-US" sz="1500" dirty="0"/>
              <a:t>Left to the CNA’s judgement</a:t>
            </a:r>
          </a:p>
          <a:p>
            <a:r>
              <a:rPr lang="en-US" sz="1500" dirty="0"/>
              <a:t>The models from CNT2 can help make the judgement</a:t>
            </a:r>
          </a:p>
          <a:p>
            <a:pPr lvl="1"/>
            <a:r>
              <a:rPr lang="en-US" sz="1500" dirty="0"/>
              <a:t>Claim-based: Separate into groups of independently fixable claims</a:t>
            </a:r>
          </a:p>
          <a:p>
            <a:pPr lvl="2"/>
            <a:r>
              <a:rPr lang="en-US" sz="1350" dirty="0"/>
              <a:t>Program Root CNA uses this model</a:t>
            </a:r>
          </a:p>
          <a:p>
            <a:pPr lvl="1"/>
            <a:r>
              <a:rPr lang="en-US" sz="1500" dirty="0"/>
              <a:t>Policy-based: Separate into groups of independently fixable policy violations</a:t>
            </a:r>
          </a:p>
          <a:p>
            <a:endParaRPr lang="en-US" sz="1500" dirty="0"/>
          </a:p>
          <a:p>
            <a:endParaRPr lang="en-US" sz="1500" dirty="0"/>
          </a:p>
        </p:txBody>
      </p:sp>
      <p:cxnSp>
        <p:nvCxnSpPr>
          <p:cNvPr id="4" name="Straight Connector 3">
            <a:extLst>
              <a:ext uri="{FF2B5EF4-FFF2-40B4-BE49-F238E27FC236}">
                <a16:creationId xmlns:a16="http://schemas.microsoft.com/office/drawing/2014/main" id="{26BE63D8-6932-41B9-9F98-BBDC177C5D57}"/>
              </a:ext>
            </a:extLst>
          </p:cNvPr>
          <p:cNvCxnSpPr>
            <a:cxnSpLocks/>
          </p:cNvCxnSpPr>
          <p:nvPr/>
        </p:nvCxnSpPr>
        <p:spPr>
          <a:xfrm>
            <a:off x="2177143" y="2162630"/>
            <a:ext cx="0" cy="2627085"/>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337166D0-51CC-4E5B-9D7A-B52F7BA85B9B}"/>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15</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Tree>
    <p:extLst>
      <p:ext uri="{BB962C8B-B14F-4D97-AF65-F5344CB8AC3E}">
        <p14:creationId xmlns:p14="http://schemas.microsoft.com/office/powerpoint/2010/main" val="34567969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274638"/>
            <a:ext cx="9282090" cy="868362"/>
          </a:xfrm>
        </p:spPr>
        <p:txBody>
          <a:bodyPr>
            <a:normAutofit fontScale="90000"/>
          </a:bodyPr>
          <a:lstStyle/>
          <a:p>
            <a:r>
              <a:rPr lang="en-US" dirty="0"/>
              <a:t>CNT1: Determine if Bugs Are Independently Fixable</a:t>
            </a:r>
          </a:p>
        </p:txBody>
      </p:sp>
      <p:sp>
        <p:nvSpPr>
          <p:cNvPr id="3" name="Content Placeholder 2"/>
          <p:cNvSpPr>
            <a:spLocks noGrp="1"/>
          </p:cNvSpPr>
          <p:nvPr>
            <p:ph idx="1"/>
          </p:nvPr>
        </p:nvSpPr>
        <p:spPr/>
        <p:txBody>
          <a:bodyPr>
            <a:normAutofit/>
          </a:bodyPr>
          <a:lstStyle/>
          <a:p>
            <a:r>
              <a:rPr lang="en-US" dirty="0"/>
              <a:t>What matters for CNT1 is that the bugs </a:t>
            </a:r>
            <a:r>
              <a:rPr lang="en-US" i="1" dirty="0"/>
              <a:t>COULD </a:t>
            </a:r>
            <a:r>
              <a:rPr lang="en-US" dirty="0"/>
              <a:t>be fixed independently</a:t>
            </a:r>
            <a:endParaRPr lang="en-US" i="1" dirty="0"/>
          </a:p>
          <a:p>
            <a:pPr lvl="2"/>
            <a:r>
              <a:rPr lang="en-US" dirty="0"/>
              <a:t>It does not matter if a single change was used to fix multiple independently fixable vulnerabilities, i.e., we are not counting patches</a:t>
            </a:r>
          </a:p>
          <a:p>
            <a:pPr lvl="2"/>
            <a:r>
              <a:rPr lang="en-US" dirty="0"/>
              <a:t>It does not matter if multiple code changes were used to fix a single vulnerability  </a:t>
            </a:r>
          </a:p>
          <a:p>
            <a:r>
              <a:rPr lang="en-US" dirty="0"/>
              <a:t>The results are highly dependent on the information available</a:t>
            </a:r>
          </a:p>
          <a:p>
            <a:pPr lvl="1"/>
            <a:r>
              <a:rPr lang="en-US" dirty="0"/>
              <a:t>Access to source code and code pathing help significantly</a:t>
            </a:r>
          </a:p>
          <a:p>
            <a:pPr lvl="1"/>
            <a:r>
              <a:rPr lang="en-US" dirty="0"/>
              <a:t>One reason the CNA most familiar with the product should make the assignments (INC1)</a:t>
            </a:r>
          </a:p>
          <a:p>
            <a:r>
              <a:rPr lang="en-US" dirty="0"/>
              <a:t>There will often not be enough information to make a perfect determination</a:t>
            </a:r>
          </a:p>
          <a:p>
            <a:pPr lvl="1"/>
            <a:r>
              <a:rPr lang="en-US" dirty="0"/>
              <a:t>If unsure, merge the bugs into a single group</a:t>
            </a:r>
          </a:p>
          <a:p>
            <a:endParaRPr lang="en-US" dirty="0"/>
          </a:p>
        </p:txBody>
      </p:sp>
      <p:sp>
        <p:nvSpPr>
          <p:cNvPr id="4" name="Slide Number Placeholder 3">
            <a:extLst>
              <a:ext uri="{FF2B5EF4-FFF2-40B4-BE49-F238E27FC236}">
                <a16:creationId xmlns:a16="http://schemas.microsoft.com/office/drawing/2014/main" id="{14E43D5C-E70E-4D6B-A9C4-DEA14EAF70EA}"/>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16</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782923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CNT1: Example 1 (1 of 3)</a:t>
            </a:r>
          </a:p>
        </p:txBody>
      </p:sp>
      <p:sp>
        <p:nvSpPr>
          <p:cNvPr id="6" name="Content Placeholder 5"/>
          <p:cNvSpPr>
            <a:spLocks noGrp="1"/>
          </p:cNvSpPr>
          <p:nvPr>
            <p:ph idx="1"/>
          </p:nvPr>
        </p:nvSpPr>
        <p:spPr/>
        <p:txBody>
          <a:bodyPr/>
          <a:lstStyle/>
          <a:p>
            <a:r>
              <a:rPr lang="en-US" dirty="0"/>
              <a:t>How many vulnerabilities are there in the following report?</a:t>
            </a:r>
          </a:p>
          <a:p>
            <a:pPr lvl="1"/>
            <a:r>
              <a:rPr lang="en-US" dirty="0"/>
              <a:t>Buffer overflow in Product A by passing a long string to the:</a:t>
            </a:r>
          </a:p>
          <a:p>
            <a:pPr lvl="2"/>
            <a:r>
              <a:rPr lang="en-US" dirty="0"/>
              <a:t>Show script command</a:t>
            </a:r>
          </a:p>
          <a:p>
            <a:pPr lvl="2"/>
            <a:r>
              <a:rPr lang="en-US" dirty="0"/>
              <a:t>Clear script command</a:t>
            </a:r>
          </a:p>
          <a:p>
            <a:pPr lvl="2"/>
            <a:r>
              <a:rPr lang="en-US" dirty="0"/>
              <a:t>Show archive command</a:t>
            </a:r>
          </a:p>
          <a:p>
            <a:pPr lvl="2"/>
            <a:r>
              <a:rPr lang="en-US" dirty="0"/>
              <a:t>Clear archive command</a:t>
            </a:r>
          </a:p>
          <a:p>
            <a:pPr lvl="2"/>
            <a:r>
              <a:rPr lang="en-US" dirty="0"/>
              <a:t>Show log command</a:t>
            </a:r>
          </a:p>
          <a:p>
            <a:pPr lvl="2"/>
            <a:r>
              <a:rPr lang="en-US" dirty="0"/>
              <a:t>Clear log command</a:t>
            </a:r>
          </a:p>
          <a:p>
            <a:r>
              <a:rPr lang="en-US" dirty="0"/>
              <a:t>Some would consider this six vulnerabilities, while other would consider it one vulnerability, and others may fall in between</a:t>
            </a:r>
          </a:p>
          <a:p>
            <a:endParaRPr lang="en-US" dirty="0"/>
          </a:p>
          <a:p>
            <a:endParaRPr lang="en-US" dirty="0"/>
          </a:p>
        </p:txBody>
      </p:sp>
      <p:sp>
        <p:nvSpPr>
          <p:cNvPr id="2" name="Slide Number Placeholder 1">
            <a:extLst>
              <a:ext uri="{FF2B5EF4-FFF2-40B4-BE49-F238E27FC236}">
                <a16:creationId xmlns:a16="http://schemas.microsoft.com/office/drawing/2014/main" id="{73430E98-8634-4B09-9BC9-592D3CF5B921}"/>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17</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5709648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690E9-331F-4761-A165-A19FC84938F4}"/>
              </a:ext>
            </a:extLst>
          </p:cNvPr>
          <p:cNvSpPr>
            <a:spLocks noGrp="1"/>
          </p:cNvSpPr>
          <p:nvPr>
            <p:ph type="title"/>
          </p:nvPr>
        </p:nvSpPr>
        <p:spPr/>
        <p:txBody>
          <a:bodyPr/>
          <a:lstStyle/>
          <a:p>
            <a:r>
              <a:rPr lang="en-US" dirty="0"/>
              <a:t>CNT1: Example 1 (2 of 3)</a:t>
            </a:r>
          </a:p>
        </p:txBody>
      </p:sp>
      <p:sp>
        <p:nvSpPr>
          <p:cNvPr id="3" name="Content Placeholder 2">
            <a:extLst>
              <a:ext uri="{FF2B5EF4-FFF2-40B4-BE49-F238E27FC236}">
                <a16:creationId xmlns:a16="http://schemas.microsoft.com/office/drawing/2014/main" id="{5A0B0B1F-093A-460F-B940-6C579654C744}"/>
              </a:ext>
            </a:extLst>
          </p:cNvPr>
          <p:cNvSpPr>
            <a:spLocks noGrp="1"/>
          </p:cNvSpPr>
          <p:nvPr>
            <p:ph idx="1"/>
          </p:nvPr>
        </p:nvSpPr>
        <p:spPr/>
        <p:txBody>
          <a:bodyPr/>
          <a:lstStyle/>
          <a:p>
            <a:r>
              <a:rPr lang="en-US" dirty="0"/>
              <a:t>There are three different code blocks below showing different ways the example could be implemented</a:t>
            </a:r>
          </a:p>
          <a:p>
            <a:r>
              <a:rPr lang="en-US" dirty="0"/>
              <a:t>Each red </a:t>
            </a:r>
            <a:r>
              <a:rPr lang="en-US" dirty="0" err="1"/>
              <a:t>strcpy</a:t>
            </a:r>
            <a:r>
              <a:rPr lang="en-US" dirty="0"/>
              <a:t> call represents a place in the code where a buffer overflow can happen</a:t>
            </a:r>
          </a:p>
          <a:p>
            <a:r>
              <a:rPr lang="en-US" dirty="0"/>
              <a:t>How many IDs should be assigned for each?</a:t>
            </a:r>
          </a:p>
        </p:txBody>
      </p:sp>
      <p:grpSp>
        <p:nvGrpSpPr>
          <p:cNvPr id="5" name="Group 4">
            <a:extLst>
              <a:ext uri="{FF2B5EF4-FFF2-40B4-BE49-F238E27FC236}">
                <a16:creationId xmlns:a16="http://schemas.microsoft.com/office/drawing/2014/main" id="{47472A8E-C15F-4519-A911-ABB97BB04D3E}"/>
              </a:ext>
            </a:extLst>
          </p:cNvPr>
          <p:cNvGrpSpPr/>
          <p:nvPr/>
        </p:nvGrpSpPr>
        <p:grpSpPr>
          <a:xfrm>
            <a:off x="7903467" y="2476887"/>
            <a:ext cx="2254143" cy="3551105"/>
            <a:chOff x="7574451" y="1609748"/>
            <a:chExt cx="3005524" cy="4734806"/>
          </a:xfrm>
        </p:grpSpPr>
        <p:sp>
          <p:nvSpPr>
            <p:cNvPr id="6" name="Rectangle 3">
              <a:extLst>
                <a:ext uri="{FF2B5EF4-FFF2-40B4-BE49-F238E27FC236}">
                  <a16:creationId xmlns:a16="http://schemas.microsoft.com/office/drawing/2014/main" id="{DC49CFAE-7734-456C-BDCF-20D452276787}"/>
                </a:ext>
              </a:extLst>
            </p:cNvPr>
            <p:cNvSpPr>
              <a:spLocks noChangeArrowheads="1"/>
            </p:cNvSpPr>
            <p:nvPr/>
          </p:nvSpPr>
          <p:spPr bwMode="auto">
            <a:xfrm>
              <a:off x="7574451" y="1912572"/>
              <a:ext cx="3005524" cy="4431982"/>
            </a:xfrm>
            <a:prstGeom prst="rect">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defTabSz="685766">
                <a:defRPr/>
              </a:pPr>
              <a:r>
                <a:rPr lang="en-US" altLang="en-US" sz="1050" kern="0" dirty="0"/>
                <a:t>if (</a:t>
              </a:r>
              <a:r>
                <a:rPr lang="en-US" altLang="en-US" sz="1050" kern="0" dirty="0" err="1"/>
                <a:t>strcmp</a:t>
              </a:r>
              <a:r>
                <a:rPr lang="en-US" altLang="en-US" sz="1050" kern="0" dirty="0"/>
                <a:t>(</a:t>
              </a:r>
              <a:r>
                <a:rPr lang="en-US" altLang="en-US" sz="1050" kern="0" dirty="0" err="1"/>
                <a:t>cmd</a:t>
              </a:r>
              <a:r>
                <a:rPr lang="en-US" altLang="en-US" sz="1050" kern="0" dirty="0"/>
                <a:t>, "show") == 0) {</a:t>
              </a:r>
            </a:p>
            <a:p>
              <a:pPr defTabSz="685766">
                <a:defRPr/>
              </a:pPr>
              <a:r>
                <a:rPr lang="en-US" altLang="en-US" sz="1050" kern="0" dirty="0"/>
                <a:t>  if (</a:t>
              </a:r>
              <a:r>
                <a:rPr lang="en-US" altLang="en-US" sz="1050" kern="0" dirty="0" err="1"/>
                <a:t>strcmp</a:t>
              </a:r>
              <a:r>
                <a:rPr lang="en-US" altLang="en-US" sz="1050" kern="0" dirty="0"/>
                <a:t>(arg1, "script") == 0) {</a:t>
              </a:r>
            </a:p>
            <a:p>
              <a:pPr defTabSz="685766">
                <a:defRPr/>
              </a:pPr>
              <a:r>
                <a:rPr lang="en-US" altLang="en-US" sz="1050" b="1" kern="0" dirty="0"/>
                <a:t>      </a:t>
              </a:r>
              <a:r>
                <a:rPr lang="en-US" altLang="en-US" sz="1050" b="1" kern="0" dirty="0" err="1">
                  <a:solidFill>
                    <a:srgbClr val="FF3300"/>
                  </a:solidFill>
                </a:rPr>
                <a:t>strcpy</a:t>
              </a:r>
              <a:r>
                <a:rPr lang="en-US" altLang="en-US" sz="1050" b="1" kern="0" dirty="0">
                  <a:solidFill>
                    <a:srgbClr val="FF3300"/>
                  </a:solidFill>
                </a:rPr>
                <a:t>(</a:t>
              </a:r>
              <a:r>
                <a:rPr lang="en-US" altLang="en-US" sz="1050" b="1" kern="0" dirty="0" err="1">
                  <a:solidFill>
                    <a:srgbClr val="FF3300"/>
                  </a:solidFill>
                </a:rPr>
                <a:t>str</a:t>
              </a:r>
              <a:r>
                <a:rPr lang="en-US" altLang="en-US" sz="1050" b="1" kern="0" dirty="0">
                  <a:solidFill>
                    <a:srgbClr val="FF3300"/>
                  </a:solidFill>
                </a:rPr>
                <a:t>, </a:t>
              </a:r>
              <a:r>
                <a:rPr lang="en-US" altLang="en-US" sz="1050" b="1" kern="0" dirty="0" err="1">
                  <a:solidFill>
                    <a:srgbClr val="FF3300"/>
                  </a:solidFill>
                </a:rPr>
                <a:t>long_input</a:t>
              </a:r>
              <a:r>
                <a:rPr lang="en-US" altLang="en-US" sz="1050" b="1" kern="0" dirty="0">
                  <a:solidFill>
                    <a:srgbClr val="FF3300"/>
                  </a:solidFill>
                </a:rPr>
                <a:t>);</a:t>
              </a:r>
              <a:endParaRPr lang="en-US" altLang="en-US" sz="1050" b="1" kern="0" dirty="0"/>
            </a:p>
            <a:p>
              <a:pPr defTabSz="685766">
                <a:defRPr/>
              </a:pPr>
              <a:r>
                <a:rPr lang="en-US" altLang="en-US" sz="1050" b="1" kern="0" dirty="0"/>
                <a:t>      </a:t>
              </a:r>
              <a:r>
                <a:rPr lang="en-US" altLang="en-US" sz="1050" kern="0" dirty="0" err="1"/>
                <a:t>show_script</a:t>
              </a:r>
              <a:r>
                <a:rPr lang="en-US" altLang="en-US" sz="1050" kern="0" dirty="0"/>
                <a:t>(</a:t>
              </a:r>
              <a:r>
                <a:rPr lang="en-US" altLang="en-US" sz="1050" kern="0" dirty="0" err="1"/>
                <a:t>str</a:t>
              </a:r>
              <a:r>
                <a:rPr lang="en-US" altLang="en-US" sz="1050" kern="0" dirty="0"/>
                <a:t>); }</a:t>
              </a:r>
            </a:p>
            <a:p>
              <a:pPr defTabSz="685766">
                <a:defRPr/>
              </a:pPr>
              <a:r>
                <a:rPr lang="en-US" altLang="en-US" sz="1050" kern="0" dirty="0"/>
                <a:t>  </a:t>
              </a:r>
              <a:r>
                <a:rPr lang="en-US" altLang="en-US" sz="1050" kern="0" dirty="0" err="1"/>
                <a:t>elsif</a:t>
              </a:r>
              <a:r>
                <a:rPr lang="en-US" altLang="en-US" sz="1050" kern="0" dirty="0"/>
                <a:t> (</a:t>
              </a:r>
              <a:r>
                <a:rPr lang="en-US" altLang="en-US" sz="1050" kern="0" dirty="0" err="1"/>
                <a:t>strcmp</a:t>
              </a:r>
              <a:r>
                <a:rPr lang="en-US" altLang="en-US" sz="1050" kern="0" dirty="0"/>
                <a:t>(arg1, "archive") == 0) {</a:t>
              </a:r>
            </a:p>
            <a:p>
              <a:pPr defTabSz="685766">
                <a:defRPr/>
              </a:pPr>
              <a:r>
                <a:rPr lang="en-US" altLang="en-US" sz="1050" b="1" kern="0" dirty="0">
                  <a:solidFill>
                    <a:srgbClr val="FF3300"/>
                  </a:solidFill>
                </a:rPr>
                <a:t>      </a:t>
              </a:r>
              <a:r>
                <a:rPr lang="en-US" altLang="en-US" sz="1050" b="1" kern="0" dirty="0" err="1">
                  <a:solidFill>
                    <a:srgbClr val="FF3300"/>
                  </a:solidFill>
                </a:rPr>
                <a:t>strcpy</a:t>
              </a:r>
              <a:r>
                <a:rPr lang="en-US" altLang="en-US" sz="1050" b="1" kern="0" dirty="0">
                  <a:solidFill>
                    <a:srgbClr val="FF3300"/>
                  </a:solidFill>
                </a:rPr>
                <a:t>(</a:t>
              </a:r>
              <a:r>
                <a:rPr lang="en-US" altLang="en-US" sz="1050" b="1" kern="0" dirty="0" err="1">
                  <a:solidFill>
                    <a:srgbClr val="FF3300"/>
                  </a:solidFill>
                </a:rPr>
                <a:t>str</a:t>
              </a:r>
              <a:r>
                <a:rPr lang="en-US" altLang="en-US" sz="1050" b="1" kern="0" dirty="0">
                  <a:solidFill>
                    <a:srgbClr val="FF3300"/>
                  </a:solidFill>
                </a:rPr>
                <a:t>, </a:t>
              </a:r>
              <a:r>
                <a:rPr lang="en-US" altLang="en-US" sz="1050" b="1" kern="0" dirty="0" err="1">
                  <a:solidFill>
                    <a:srgbClr val="FF3300"/>
                  </a:solidFill>
                </a:rPr>
                <a:t>long_input</a:t>
              </a:r>
              <a:r>
                <a:rPr lang="en-US" altLang="en-US" sz="1050" b="1" kern="0" dirty="0">
                  <a:solidFill>
                    <a:srgbClr val="FF3300"/>
                  </a:solidFill>
                </a:rPr>
                <a:t>);</a:t>
              </a:r>
            </a:p>
            <a:p>
              <a:pPr defTabSz="685766">
                <a:defRPr/>
              </a:pPr>
              <a:r>
                <a:rPr lang="en-US" altLang="en-US" sz="1050" b="1" kern="0" dirty="0"/>
                <a:t>      </a:t>
              </a:r>
              <a:r>
                <a:rPr lang="en-US" altLang="en-US" sz="1050" kern="0" dirty="0" err="1"/>
                <a:t>show_archive</a:t>
              </a:r>
              <a:r>
                <a:rPr lang="en-US" altLang="en-US" sz="1050" kern="0" dirty="0"/>
                <a:t>(</a:t>
              </a:r>
              <a:r>
                <a:rPr lang="en-US" altLang="en-US" sz="1050" kern="0" dirty="0" err="1"/>
                <a:t>str</a:t>
              </a:r>
              <a:r>
                <a:rPr lang="en-US" altLang="en-US" sz="1050" kern="0" dirty="0"/>
                <a:t>); }</a:t>
              </a:r>
            </a:p>
            <a:p>
              <a:pPr defTabSz="685766">
                <a:defRPr/>
              </a:pPr>
              <a:r>
                <a:rPr lang="en-US" altLang="en-US" sz="1050" kern="0" dirty="0"/>
                <a:t>  </a:t>
              </a:r>
              <a:r>
                <a:rPr lang="en-US" altLang="en-US" sz="1050" kern="0" dirty="0" err="1"/>
                <a:t>elsif</a:t>
              </a:r>
              <a:r>
                <a:rPr lang="en-US" altLang="en-US" sz="1050" kern="0" dirty="0"/>
                <a:t> (</a:t>
              </a:r>
              <a:r>
                <a:rPr lang="en-US" altLang="en-US" sz="1050" kern="0" dirty="0" err="1"/>
                <a:t>strcmp</a:t>
              </a:r>
              <a:r>
                <a:rPr lang="en-US" altLang="en-US" sz="1050" kern="0" dirty="0"/>
                <a:t>(arg1, "log") == 0) {</a:t>
              </a:r>
            </a:p>
            <a:p>
              <a:pPr defTabSz="685766">
                <a:defRPr/>
              </a:pPr>
              <a:r>
                <a:rPr lang="en-US" altLang="en-US" sz="1050" b="1" kern="0" dirty="0">
                  <a:solidFill>
                    <a:srgbClr val="FF3300"/>
                  </a:solidFill>
                </a:rPr>
                <a:t>      </a:t>
              </a:r>
              <a:r>
                <a:rPr lang="en-US" altLang="en-US" sz="1050" b="1" kern="0" dirty="0" err="1">
                  <a:solidFill>
                    <a:srgbClr val="FF3300"/>
                  </a:solidFill>
                </a:rPr>
                <a:t>strcpy</a:t>
              </a:r>
              <a:r>
                <a:rPr lang="en-US" altLang="en-US" sz="1050" b="1" kern="0" dirty="0">
                  <a:solidFill>
                    <a:srgbClr val="FF3300"/>
                  </a:solidFill>
                </a:rPr>
                <a:t>(</a:t>
              </a:r>
              <a:r>
                <a:rPr lang="en-US" altLang="en-US" sz="1050" b="1" kern="0" dirty="0" err="1">
                  <a:solidFill>
                    <a:srgbClr val="FF3300"/>
                  </a:solidFill>
                </a:rPr>
                <a:t>str</a:t>
              </a:r>
              <a:r>
                <a:rPr lang="en-US" altLang="en-US" sz="1050" b="1" kern="0" dirty="0">
                  <a:solidFill>
                    <a:srgbClr val="FF3300"/>
                  </a:solidFill>
                </a:rPr>
                <a:t>, </a:t>
              </a:r>
              <a:r>
                <a:rPr lang="en-US" altLang="en-US" sz="1050" b="1" kern="0" dirty="0" err="1">
                  <a:solidFill>
                    <a:srgbClr val="FF3300"/>
                  </a:solidFill>
                </a:rPr>
                <a:t>long_input</a:t>
              </a:r>
              <a:r>
                <a:rPr lang="en-US" altLang="en-US" sz="1050" b="1" kern="0" dirty="0">
                  <a:solidFill>
                    <a:srgbClr val="FF3300"/>
                  </a:solidFill>
                </a:rPr>
                <a:t>);</a:t>
              </a:r>
            </a:p>
            <a:p>
              <a:pPr defTabSz="685766">
                <a:defRPr/>
              </a:pPr>
              <a:r>
                <a:rPr lang="en-US" altLang="en-US" sz="1050" b="1" kern="0" dirty="0"/>
                <a:t>      </a:t>
              </a:r>
              <a:r>
                <a:rPr lang="en-US" altLang="en-US" sz="1050" kern="0" dirty="0" err="1"/>
                <a:t>show_log</a:t>
              </a:r>
              <a:r>
                <a:rPr lang="en-US" altLang="en-US" sz="1050" kern="0" dirty="0"/>
                <a:t>(</a:t>
              </a:r>
              <a:r>
                <a:rPr lang="en-US" altLang="en-US" sz="1050" kern="0" dirty="0" err="1"/>
                <a:t>str</a:t>
              </a:r>
              <a:r>
                <a:rPr lang="en-US" altLang="en-US" sz="1050" kern="0" dirty="0"/>
                <a:t>); } }</a:t>
              </a:r>
            </a:p>
            <a:p>
              <a:pPr defTabSz="685766">
                <a:defRPr/>
              </a:pPr>
              <a:r>
                <a:rPr lang="en-US" altLang="en-US" sz="1050" kern="0" dirty="0" err="1"/>
                <a:t>elsif</a:t>
              </a:r>
              <a:r>
                <a:rPr lang="en-US" altLang="en-US" sz="1050" kern="0" dirty="0"/>
                <a:t> (</a:t>
              </a:r>
              <a:r>
                <a:rPr lang="en-US" altLang="en-US" sz="1050" kern="0" dirty="0" err="1"/>
                <a:t>strcmp</a:t>
              </a:r>
              <a:r>
                <a:rPr lang="en-US" altLang="en-US" sz="1050" kern="0" dirty="0"/>
                <a:t>(</a:t>
              </a:r>
              <a:r>
                <a:rPr lang="en-US" altLang="en-US" sz="1050" kern="0" dirty="0" err="1"/>
                <a:t>cmd</a:t>
              </a:r>
              <a:r>
                <a:rPr lang="en-US" altLang="en-US" sz="1050" kern="0" dirty="0"/>
                <a:t>, "clear") == 0) {</a:t>
              </a:r>
            </a:p>
            <a:p>
              <a:pPr defTabSz="685766">
                <a:defRPr/>
              </a:pPr>
              <a:r>
                <a:rPr lang="en-US" altLang="en-US" sz="1050" kern="0" dirty="0"/>
                <a:t>  if (</a:t>
              </a:r>
              <a:r>
                <a:rPr lang="en-US" altLang="en-US" sz="1050" kern="0" dirty="0" err="1"/>
                <a:t>strcmp</a:t>
              </a:r>
              <a:r>
                <a:rPr lang="en-US" altLang="en-US" sz="1050" kern="0" dirty="0"/>
                <a:t>(arg1, "script") == 0) {</a:t>
              </a:r>
            </a:p>
            <a:p>
              <a:pPr defTabSz="685766">
                <a:defRPr/>
              </a:pPr>
              <a:r>
                <a:rPr lang="en-US" altLang="en-US" sz="1050" b="1" kern="0" dirty="0">
                  <a:solidFill>
                    <a:srgbClr val="FF3300"/>
                  </a:solidFill>
                </a:rPr>
                <a:t>    </a:t>
              </a:r>
              <a:r>
                <a:rPr lang="en-US" altLang="en-US" sz="1050" b="1" kern="0" dirty="0" err="1">
                  <a:solidFill>
                    <a:srgbClr val="FF3300"/>
                  </a:solidFill>
                </a:rPr>
                <a:t>strcpy</a:t>
              </a:r>
              <a:r>
                <a:rPr lang="en-US" altLang="en-US" sz="1050" b="1" kern="0" dirty="0">
                  <a:solidFill>
                    <a:srgbClr val="FF3300"/>
                  </a:solidFill>
                </a:rPr>
                <a:t>(</a:t>
              </a:r>
              <a:r>
                <a:rPr lang="en-US" altLang="en-US" sz="1050" b="1" kern="0" dirty="0" err="1">
                  <a:solidFill>
                    <a:srgbClr val="FF3300"/>
                  </a:solidFill>
                </a:rPr>
                <a:t>str</a:t>
              </a:r>
              <a:r>
                <a:rPr lang="en-US" altLang="en-US" sz="1050" b="1" kern="0" dirty="0">
                  <a:solidFill>
                    <a:srgbClr val="FF3300"/>
                  </a:solidFill>
                </a:rPr>
                <a:t>, </a:t>
              </a:r>
              <a:r>
                <a:rPr lang="en-US" altLang="en-US" sz="1050" b="1" kern="0" dirty="0" err="1">
                  <a:solidFill>
                    <a:srgbClr val="FF3300"/>
                  </a:solidFill>
                </a:rPr>
                <a:t>long_input</a:t>
              </a:r>
              <a:r>
                <a:rPr lang="en-US" altLang="en-US" sz="1050" b="1" kern="0" dirty="0">
                  <a:solidFill>
                    <a:srgbClr val="FF3300"/>
                  </a:solidFill>
                </a:rPr>
                <a:t>);</a:t>
              </a:r>
            </a:p>
            <a:p>
              <a:pPr defTabSz="685766">
                <a:defRPr/>
              </a:pPr>
              <a:r>
                <a:rPr lang="en-US" altLang="en-US" sz="1050" b="1" kern="0" dirty="0"/>
                <a:t>    </a:t>
              </a:r>
              <a:r>
                <a:rPr lang="en-US" altLang="en-US" sz="1050" kern="0" dirty="0" err="1"/>
                <a:t>show_script</a:t>
              </a:r>
              <a:r>
                <a:rPr lang="en-US" altLang="en-US" sz="1050" kern="0" dirty="0"/>
                <a:t>(</a:t>
              </a:r>
              <a:r>
                <a:rPr lang="en-US" altLang="en-US" sz="1050" kern="0" dirty="0" err="1"/>
                <a:t>str</a:t>
              </a:r>
              <a:r>
                <a:rPr lang="en-US" altLang="en-US" sz="1050" kern="0" dirty="0"/>
                <a:t>); }</a:t>
              </a:r>
            </a:p>
            <a:p>
              <a:pPr defTabSz="685766">
                <a:defRPr/>
              </a:pPr>
              <a:r>
                <a:rPr lang="en-US" altLang="en-US" sz="1050" kern="0" dirty="0"/>
                <a:t>  </a:t>
              </a:r>
              <a:r>
                <a:rPr lang="en-US" altLang="en-US" sz="1050" kern="0" dirty="0" err="1"/>
                <a:t>elsif</a:t>
              </a:r>
              <a:r>
                <a:rPr lang="en-US" altLang="en-US" sz="1050" kern="0" dirty="0"/>
                <a:t> (</a:t>
              </a:r>
              <a:r>
                <a:rPr lang="en-US" altLang="en-US" sz="1050" kern="0" dirty="0" err="1"/>
                <a:t>strcmp</a:t>
              </a:r>
              <a:r>
                <a:rPr lang="en-US" altLang="en-US" sz="1050" kern="0" dirty="0"/>
                <a:t>(arg1, "archive") == 0) {</a:t>
              </a:r>
            </a:p>
            <a:p>
              <a:pPr defTabSz="685766">
                <a:defRPr/>
              </a:pPr>
              <a:r>
                <a:rPr lang="en-US" altLang="en-US" sz="1050" b="1" kern="0" dirty="0">
                  <a:solidFill>
                    <a:srgbClr val="FF3300"/>
                  </a:solidFill>
                </a:rPr>
                <a:t>    </a:t>
              </a:r>
              <a:r>
                <a:rPr lang="en-US" altLang="en-US" sz="1050" b="1" kern="0" dirty="0" err="1">
                  <a:solidFill>
                    <a:srgbClr val="FF3300"/>
                  </a:solidFill>
                </a:rPr>
                <a:t>strcpy</a:t>
              </a:r>
              <a:r>
                <a:rPr lang="en-US" altLang="en-US" sz="1050" b="1" kern="0" dirty="0">
                  <a:solidFill>
                    <a:srgbClr val="FF3300"/>
                  </a:solidFill>
                </a:rPr>
                <a:t>(</a:t>
              </a:r>
              <a:r>
                <a:rPr lang="en-US" altLang="en-US" sz="1050" b="1" kern="0" dirty="0" err="1">
                  <a:solidFill>
                    <a:srgbClr val="FF3300"/>
                  </a:solidFill>
                </a:rPr>
                <a:t>str</a:t>
              </a:r>
              <a:r>
                <a:rPr lang="en-US" altLang="en-US" sz="1050" b="1" kern="0" dirty="0">
                  <a:solidFill>
                    <a:srgbClr val="FF3300"/>
                  </a:solidFill>
                </a:rPr>
                <a:t>, </a:t>
              </a:r>
              <a:r>
                <a:rPr lang="en-US" altLang="en-US" sz="1050" b="1" kern="0" dirty="0" err="1">
                  <a:solidFill>
                    <a:srgbClr val="FF3300"/>
                  </a:solidFill>
                </a:rPr>
                <a:t>long_input</a:t>
              </a:r>
              <a:r>
                <a:rPr lang="en-US" altLang="en-US" sz="1050" b="1" kern="0" dirty="0">
                  <a:solidFill>
                    <a:srgbClr val="FF3300"/>
                  </a:solidFill>
                </a:rPr>
                <a:t>);</a:t>
              </a:r>
            </a:p>
            <a:p>
              <a:pPr defTabSz="685766">
                <a:defRPr/>
              </a:pPr>
              <a:r>
                <a:rPr lang="en-US" altLang="en-US" sz="1050" b="1" kern="0" dirty="0"/>
                <a:t>    </a:t>
              </a:r>
              <a:r>
                <a:rPr lang="en-US" altLang="en-US" sz="1050" kern="0" dirty="0" err="1"/>
                <a:t>show_archive</a:t>
              </a:r>
              <a:r>
                <a:rPr lang="en-US" altLang="en-US" sz="1050" kern="0" dirty="0"/>
                <a:t>(</a:t>
              </a:r>
              <a:r>
                <a:rPr lang="en-US" altLang="en-US" sz="1050" kern="0" dirty="0" err="1"/>
                <a:t>str</a:t>
              </a:r>
              <a:r>
                <a:rPr lang="en-US" altLang="en-US" sz="1050" kern="0" dirty="0"/>
                <a:t>); }</a:t>
              </a:r>
            </a:p>
            <a:p>
              <a:pPr defTabSz="685766">
                <a:defRPr/>
              </a:pPr>
              <a:r>
                <a:rPr lang="en-US" altLang="en-US" sz="1050" kern="0" dirty="0"/>
                <a:t>  </a:t>
              </a:r>
              <a:r>
                <a:rPr lang="en-US" altLang="en-US" sz="1050" kern="0" dirty="0" err="1"/>
                <a:t>elsif</a:t>
              </a:r>
              <a:r>
                <a:rPr lang="en-US" altLang="en-US" sz="1050" kern="0" dirty="0"/>
                <a:t> (</a:t>
              </a:r>
              <a:r>
                <a:rPr lang="en-US" altLang="en-US" sz="1050" kern="0" dirty="0" err="1"/>
                <a:t>strcmp</a:t>
              </a:r>
              <a:r>
                <a:rPr lang="en-US" altLang="en-US" sz="1050" kern="0" dirty="0"/>
                <a:t>(arg1, "log") == 0) {</a:t>
              </a:r>
            </a:p>
            <a:p>
              <a:pPr defTabSz="685766">
                <a:defRPr/>
              </a:pPr>
              <a:r>
                <a:rPr lang="en-US" altLang="en-US" sz="1050" b="1" kern="0" dirty="0">
                  <a:solidFill>
                    <a:srgbClr val="FF3300"/>
                  </a:solidFill>
                </a:rPr>
                <a:t>    </a:t>
              </a:r>
              <a:r>
                <a:rPr lang="en-US" altLang="en-US" sz="1050" b="1" kern="0" dirty="0" err="1">
                  <a:solidFill>
                    <a:srgbClr val="FF3300"/>
                  </a:solidFill>
                </a:rPr>
                <a:t>strcpy</a:t>
              </a:r>
              <a:r>
                <a:rPr lang="en-US" altLang="en-US" sz="1050" b="1" kern="0" dirty="0">
                  <a:solidFill>
                    <a:srgbClr val="FF3300"/>
                  </a:solidFill>
                </a:rPr>
                <a:t>(</a:t>
              </a:r>
              <a:r>
                <a:rPr lang="en-US" altLang="en-US" sz="1050" b="1" kern="0" dirty="0" err="1">
                  <a:solidFill>
                    <a:srgbClr val="FF3300"/>
                  </a:solidFill>
                </a:rPr>
                <a:t>str</a:t>
              </a:r>
              <a:r>
                <a:rPr lang="en-US" altLang="en-US" sz="1050" b="1" kern="0" dirty="0">
                  <a:solidFill>
                    <a:srgbClr val="FF3300"/>
                  </a:solidFill>
                </a:rPr>
                <a:t>, </a:t>
              </a:r>
              <a:r>
                <a:rPr lang="en-US" altLang="en-US" sz="1050" b="1" kern="0" dirty="0" err="1">
                  <a:solidFill>
                    <a:srgbClr val="FF3300"/>
                  </a:solidFill>
                </a:rPr>
                <a:t>long_input</a:t>
              </a:r>
              <a:r>
                <a:rPr lang="en-US" altLang="en-US" sz="1050" b="1" kern="0" dirty="0">
                  <a:solidFill>
                    <a:srgbClr val="FF3300"/>
                  </a:solidFill>
                </a:rPr>
                <a:t>);</a:t>
              </a:r>
            </a:p>
            <a:p>
              <a:pPr defTabSz="685766">
                <a:defRPr/>
              </a:pPr>
              <a:r>
                <a:rPr lang="en-US" altLang="en-US" sz="1050" b="1" kern="0" dirty="0"/>
                <a:t>    </a:t>
              </a:r>
              <a:r>
                <a:rPr lang="en-US" altLang="en-US" sz="1050" kern="0" dirty="0" err="1"/>
                <a:t>show_log</a:t>
              </a:r>
              <a:r>
                <a:rPr lang="en-US" altLang="en-US" sz="1050" kern="0" dirty="0"/>
                <a:t>(</a:t>
              </a:r>
              <a:r>
                <a:rPr lang="en-US" altLang="en-US" sz="1050" kern="0" dirty="0" err="1"/>
                <a:t>str</a:t>
              </a:r>
              <a:r>
                <a:rPr lang="en-US" altLang="en-US" sz="1050" kern="0" dirty="0"/>
                <a:t>); } }</a:t>
              </a:r>
            </a:p>
          </p:txBody>
        </p:sp>
        <p:sp>
          <p:nvSpPr>
            <p:cNvPr id="7" name="TextBox 6">
              <a:extLst>
                <a:ext uri="{FF2B5EF4-FFF2-40B4-BE49-F238E27FC236}">
                  <a16:creationId xmlns:a16="http://schemas.microsoft.com/office/drawing/2014/main" id="{293F3FFC-3484-4519-850D-99965CBD7C72}"/>
                </a:ext>
              </a:extLst>
            </p:cNvPr>
            <p:cNvSpPr txBox="1"/>
            <p:nvPr/>
          </p:nvSpPr>
          <p:spPr>
            <a:xfrm>
              <a:off x="8321426" y="1609748"/>
              <a:ext cx="1184513" cy="369332"/>
            </a:xfrm>
            <a:prstGeom prst="rect">
              <a:avLst/>
            </a:prstGeom>
            <a:noFill/>
          </p:spPr>
          <p:txBody>
            <a:bodyPr wrap="none" rtlCol="0">
              <a:spAutoFit/>
            </a:bodyPr>
            <a:lstStyle/>
            <a:p>
              <a:pPr>
                <a:spcAft>
                  <a:spcPts val="450"/>
                </a:spcAft>
              </a:pPr>
              <a:r>
                <a:rPr lang="en-US" sz="1200" b="1" dirty="0">
                  <a:ea typeface="Verdana" pitchFamily="34" charset="0"/>
                  <a:cs typeface="Verdana" pitchFamily="34" charset="0"/>
                </a:rPr>
                <a:t>Scenario 3:</a:t>
              </a:r>
            </a:p>
          </p:txBody>
        </p:sp>
      </p:grpSp>
      <p:grpSp>
        <p:nvGrpSpPr>
          <p:cNvPr id="8" name="Group 7">
            <a:extLst>
              <a:ext uri="{FF2B5EF4-FFF2-40B4-BE49-F238E27FC236}">
                <a16:creationId xmlns:a16="http://schemas.microsoft.com/office/drawing/2014/main" id="{80CA5D43-58A0-438A-A992-DB7405E20F79}"/>
              </a:ext>
            </a:extLst>
          </p:cNvPr>
          <p:cNvGrpSpPr/>
          <p:nvPr/>
        </p:nvGrpSpPr>
        <p:grpSpPr>
          <a:xfrm>
            <a:off x="5331323" y="3847107"/>
            <a:ext cx="2044148" cy="1127363"/>
            <a:chOff x="1247409" y="1683993"/>
            <a:chExt cx="2725528" cy="1503149"/>
          </a:xfrm>
        </p:grpSpPr>
        <p:sp>
          <p:nvSpPr>
            <p:cNvPr id="9" name="Rectangle 4">
              <a:extLst>
                <a:ext uri="{FF2B5EF4-FFF2-40B4-BE49-F238E27FC236}">
                  <a16:creationId xmlns:a16="http://schemas.microsoft.com/office/drawing/2014/main" id="{EA378ADB-37A7-44CD-9F5D-BE9433E8070A}"/>
                </a:ext>
              </a:extLst>
            </p:cNvPr>
            <p:cNvSpPr>
              <a:spLocks noChangeArrowheads="1"/>
            </p:cNvSpPr>
            <p:nvPr/>
          </p:nvSpPr>
          <p:spPr bwMode="auto">
            <a:xfrm>
              <a:off x="1247409" y="1986816"/>
              <a:ext cx="2725528" cy="1200326"/>
            </a:xfrm>
            <a:prstGeom prst="rect">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defTabSz="685766">
                <a:defRPr/>
              </a:pPr>
              <a:r>
                <a:rPr lang="en-US" altLang="en-US" sz="1050" b="1" kern="0" dirty="0" err="1">
                  <a:solidFill>
                    <a:srgbClr val="FF3300"/>
                  </a:solidFill>
                </a:rPr>
                <a:t>strcpy</a:t>
              </a:r>
              <a:r>
                <a:rPr lang="en-US" altLang="en-US" sz="1050" b="1" kern="0" dirty="0">
                  <a:solidFill>
                    <a:srgbClr val="FF3300"/>
                  </a:solidFill>
                </a:rPr>
                <a:t>(</a:t>
              </a:r>
              <a:r>
                <a:rPr lang="en-US" altLang="en-US" sz="1050" b="1" kern="0" dirty="0" err="1">
                  <a:solidFill>
                    <a:srgbClr val="FF3300"/>
                  </a:solidFill>
                </a:rPr>
                <a:t>arg</a:t>
              </a:r>
              <a:r>
                <a:rPr lang="en-US" altLang="en-US" sz="1050" b="1" kern="0" dirty="0">
                  <a:solidFill>
                    <a:srgbClr val="FF3300"/>
                  </a:solidFill>
                </a:rPr>
                <a:t>, </a:t>
              </a:r>
              <a:r>
                <a:rPr lang="en-US" altLang="en-US" sz="1050" b="1" kern="0" dirty="0" err="1">
                  <a:solidFill>
                    <a:srgbClr val="FF3300"/>
                  </a:solidFill>
                </a:rPr>
                <a:t>long_input</a:t>
              </a:r>
              <a:r>
                <a:rPr lang="en-US" altLang="en-US" sz="1050" b="1" kern="0" dirty="0">
                  <a:solidFill>
                    <a:srgbClr val="FF3300"/>
                  </a:solidFill>
                </a:rPr>
                <a:t>);</a:t>
              </a:r>
              <a:endParaRPr lang="en-US" altLang="en-US" sz="1050" b="1" kern="0" dirty="0"/>
            </a:p>
            <a:p>
              <a:pPr defTabSz="685766">
                <a:defRPr/>
              </a:pPr>
              <a:r>
                <a:rPr lang="en-US" altLang="en-US" sz="1050" kern="0" dirty="0"/>
                <a:t>if (</a:t>
              </a:r>
              <a:r>
                <a:rPr lang="en-US" altLang="en-US" sz="1050" kern="0" dirty="0" err="1"/>
                <a:t>strcmp</a:t>
              </a:r>
              <a:r>
                <a:rPr lang="en-US" altLang="en-US" sz="1050" kern="0" dirty="0"/>
                <a:t>(</a:t>
              </a:r>
              <a:r>
                <a:rPr lang="en-US" altLang="en-US" sz="1050" kern="0" dirty="0" err="1"/>
                <a:t>cmd</a:t>
              </a:r>
              <a:r>
                <a:rPr lang="en-US" altLang="en-US" sz="1050" kern="0" dirty="0"/>
                <a:t>, "show") == 0) {</a:t>
              </a:r>
            </a:p>
            <a:p>
              <a:pPr defTabSz="685766">
                <a:defRPr/>
              </a:pPr>
              <a:r>
                <a:rPr lang="en-US" altLang="en-US" sz="1050" kern="0" dirty="0"/>
                <a:t>  </a:t>
              </a:r>
              <a:r>
                <a:rPr lang="en-US" altLang="en-US" sz="1050" kern="0" dirty="0" err="1"/>
                <a:t>process_show_command</a:t>
              </a:r>
              <a:r>
                <a:rPr lang="en-US" altLang="en-US" sz="1050" kern="0" dirty="0"/>
                <a:t>(</a:t>
              </a:r>
              <a:r>
                <a:rPr lang="en-US" altLang="en-US" sz="1050" kern="0" dirty="0" err="1"/>
                <a:t>arg</a:t>
              </a:r>
              <a:r>
                <a:rPr lang="en-US" altLang="en-US" sz="1050" kern="0" dirty="0"/>
                <a:t>); }</a:t>
              </a:r>
            </a:p>
            <a:p>
              <a:pPr defTabSz="685766">
                <a:defRPr/>
              </a:pPr>
              <a:r>
                <a:rPr lang="en-US" altLang="en-US" sz="1050" kern="0" dirty="0" err="1"/>
                <a:t>elsif</a:t>
              </a:r>
              <a:r>
                <a:rPr lang="en-US" altLang="en-US" sz="1050" kern="0" dirty="0"/>
                <a:t> (</a:t>
              </a:r>
              <a:r>
                <a:rPr lang="en-US" altLang="en-US" sz="1050" kern="0" dirty="0" err="1"/>
                <a:t>strcmp</a:t>
              </a:r>
              <a:r>
                <a:rPr lang="en-US" altLang="en-US" sz="1050" kern="0" dirty="0"/>
                <a:t>(</a:t>
              </a:r>
              <a:r>
                <a:rPr lang="en-US" altLang="en-US" sz="1050" kern="0" dirty="0" err="1"/>
                <a:t>cmd</a:t>
              </a:r>
              <a:r>
                <a:rPr lang="en-US" altLang="en-US" sz="1050" kern="0" dirty="0"/>
                <a:t>, "clear") == 0) {</a:t>
              </a:r>
            </a:p>
            <a:p>
              <a:pPr defTabSz="685766">
                <a:defRPr/>
              </a:pPr>
              <a:r>
                <a:rPr lang="en-US" altLang="en-US" sz="1050" kern="0" dirty="0"/>
                <a:t>  </a:t>
              </a:r>
              <a:r>
                <a:rPr lang="en-US" altLang="en-US" sz="1050" kern="0" dirty="0" err="1"/>
                <a:t>process_show_command</a:t>
              </a:r>
              <a:r>
                <a:rPr lang="en-US" altLang="en-US" sz="1050" kern="0" dirty="0"/>
                <a:t>(</a:t>
              </a:r>
              <a:r>
                <a:rPr lang="en-US" altLang="en-US" sz="1050" kern="0" dirty="0" err="1"/>
                <a:t>arg</a:t>
              </a:r>
              <a:r>
                <a:rPr lang="en-US" altLang="en-US" sz="1050" kern="0" dirty="0"/>
                <a:t>); }</a:t>
              </a:r>
            </a:p>
          </p:txBody>
        </p:sp>
        <p:sp>
          <p:nvSpPr>
            <p:cNvPr id="10" name="TextBox 9">
              <a:extLst>
                <a:ext uri="{FF2B5EF4-FFF2-40B4-BE49-F238E27FC236}">
                  <a16:creationId xmlns:a16="http://schemas.microsoft.com/office/drawing/2014/main" id="{3593084B-19FC-42E3-A3E3-FB7E883E1894}"/>
                </a:ext>
              </a:extLst>
            </p:cNvPr>
            <p:cNvSpPr txBox="1"/>
            <p:nvPr/>
          </p:nvSpPr>
          <p:spPr>
            <a:xfrm>
              <a:off x="1934560" y="1683993"/>
              <a:ext cx="1184512" cy="369332"/>
            </a:xfrm>
            <a:prstGeom prst="rect">
              <a:avLst/>
            </a:prstGeom>
            <a:noFill/>
          </p:spPr>
          <p:txBody>
            <a:bodyPr wrap="none" rtlCol="0">
              <a:spAutoFit/>
            </a:bodyPr>
            <a:lstStyle/>
            <a:p>
              <a:pPr>
                <a:spcAft>
                  <a:spcPts val="450"/>
                </a:spcAft>
              </a:pPr>
              <a:r>
                <a:rPr lang="en-US" sz="1200" b="1" dirty="0">
                  <a:ea typeface="Verdana" pitchFamily="34" charset="0"/>
                  <a:cs typeface="Verdana" pitchFamily="34" charset="0"/>
                </a:rPr>
                <a:t>Scenario 2:</a:t>
              </a:r>
            </a:p>
          </p:txBody>
        </p:sp>
      </p:grpSp>
      <p:grpSp>
        <p:nvGrpSpPr>
          <p:cNvPr id="11" name="Group 10">
            <a:extLst>
              <a:ext uri="{FF2B5EF4-FFF2-40B4-BE49-F238E27FC236}">
                <a16:creationId xmlns:a16="http://schemas.microsoft.com/office/drawing/2014/main" id="{B5BAEE87-991C-4A1F-AD5C-F04A0C11CA38}"/>
              </a:ext>
            </a:extLst>
          </p:cNvPr>
          <p:cNvGrpSpPr/>
          <p:nvPr/>
        </p:nvGrpSpPr>
        <p:grpSpPr>
          <a:xfrm>
            <a:off x="2527844" y="3708606"/>
            <a:ext cx="2044149" cy="1289524"/>
            <a:chOff x="4166452" y="1678558"/>
            <a:chExt cx="2725532" cy="1719367"/>
          </a:xfrm>
        </p:grpSpPr>
        <p:sp>
          <p:nvSpPr>
            <p:cNvPr id="12" name="TextBox 11">
              <a:extLst>
                <a:ext uri="{FF2B5EF4-FFF2-40B4-BE49-F238E27FC236}">
                  <a16:creationId xmlns:a16="http://schemas.microsoft.com/office/drawing/2014/main" id="{EACDEE81-4E1E-4FCB-8FB1-1BE5D94073C5}"/>
                </a:ext>
              </a:extLst>
            </p:cNvPr>
            <p:cNvSpPr txBox="1"/>
            <p:nvPr/>
          </p:nvSpPr>
          <p:spPr>
            <a:xfrm>
              <a:off x="4853604" y="1678558"/>
              <a:ext cx="1184513" cy="369332"/>
            </a:xfrm>
            <a:prstGeom prst="rect">
              <a:avLst/>
            </a:prstGeom>
            <a:noFill/>
          </p:spPr>
          <p:txBody>
            <a:bodyPr wrap="none" rtlCol="0">
              <a:spAutoFit/>
            </a:bodyPr>
            <a:lstStyle/>
            <a:p>
              <a:pPr>
                <a:spcAft>
                  <a:spcPts val="450"/>
                </a:spcAft>
              </a:pPr>
              <a:r>
                <a:rPr lang="en-US" sz="1200" b="1" dirty="0">
                  <a:ea typeface="Verdana" pitchFamily="34" charset="0"/>
                  <a:cs typeface="Verdana" pitchFamily="34" charset="0"/>
                </a:rPr>
                <a:t>Scenario 1:</a:t>
              </a:r>
            </a:p>
          </p:txBody>
        </p:sp>
        <p:sp>
          <p:nvSpPr>
            <p:cNvPr id="13" name="Rectangle 5">
              <a:extLst>
                <a:ext uri="{FF2B5EF4-FFF2-40B4-BE49-F238E27FC236}">
                  <a16:creationId xmlns:a16="http://schemas.microsoft.com/office/drawing/2014/main" id="{D5B61757-773A-4CC3-A91C-C17B6E0D2557}"/>
                </a:ext>
              </a:extLst>
            </p:cNvPr>
            <p:cNvSpPr>
              <a:spLocks noChangeArrowheads="1"/>
            </p:cNvSpPr>
            <p:nvPr/>
          </p:nvSpPr>
          <p:spPr bwMode="auto">
            <a:xfrm>
              <a:off x="4166452" y="1982152"/>
              <a:ext cx="2725532" cy="1415773"/>
            </a:xfrm>
            <a:prstGeom prst="rect">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defTabSz="685766">
                <a:defRPr/>
              </a:pPr>
              <a:r>
                <a:rPr lang="en-US" altLang="en-US" sz="1050" kern="0" dirty="0"/>
                <a:t>if (</a:t>
              </a:r>
              <a:r>
                <a:rPr lang="en-US" altLang="en-US" sz="1050" kern="0" dirty="0" err="1"/>
                <a:t>strcmp</a:t>
              </a:r>
              <a:r>
                <a:rPr lang="en-US" altLang="en-US" sz="1050" kern="0" dirty="0"/>
                <a:t>(</a:t>
              </a:r>
              <a:r>
                <a:rPr lang="en-US" altLang="en-US" sz="1050" kern="0" dirty="0" err="1"/>
                <a:t>cmd</a:t>
              </a:r>
              <a:r>
                <a:rPr lang="en-US" altLang="en-US" sz="1050" kern="0" dirty="0"/>
                <a:t>, "show") == 0) {</a:t>
              </a:r>
            </a:p>
            <a:p>
              <a:pPr defTabSz="685766">
                <a:defRPr/>
              </a:pPr>
              <a:r>
                <a:rPr lang="en-US" altLang="en-US" sz="1050" b="1" kern="0" dirty="0">
                  <a:solidFill>
                    <a:srgbClr val="FF3300"/>
                  </a:solidFill>
                </a:rPr>
                <a:t> </a:t>
              </a:r>
              <a:r>
                <a:rPr lang="en-US" altLang="en-US" sz="1050" b="1" kern="0" dirty="0" err="1">
                  <a:solidFill>
                    <a:srgbClr val="FF3300"/>
                  </a:solidFill>
                </a:rPr>
                <a:t>strcpy</a:t>
              </a:r>
              <a:r>
                <a:rPr lang="en-US" altLang="en-US" sz="1050" b="1" kern="0" dirty="0">
                  <a:solidFill>
                    <a:srgbClr val="FF3300"/>
                  </a:solidFill>
                </a:rPr>
                <a:t>(</a:t>
              </a:r>
              <a:r>
                <a:rPr lang="en-US" altLang="en-US" sz="1050" b="1" kern="0" dirty="0" err="1">
                  <a:solidFill>
                    <a:srgbClr val="FF3300"/>
                  </a:solidFill>
                </a:rPr>
                <a:t>str</a:t>
              </a:r>
              <a:r>
                <a:rPr lang="en-US" altLang="en-US" sz="1050" b="1" kern="0" dirty="0">
                  <a:solidFill>
                    <a:srgbClr val="FF3300"/>
                  </a:solidFill>
                </a:rPr>
                <a:t>, </a:t>
              </a:r>
              <a:r>
                <a:rPr lang="en-US" altLang="en-US" sz="1050" b="1" kern="0" dirty="0" err="1">
                  <a:solidFill>
                    <a:srgbClr val="FF3300"/>
                  </a:solidFill>
                </a:rPr>
                <a:t>long_input</a:t>
              </a:r>
              <a:r>
                <a:rPr lang="en-US" altLang="en-US" sz="1050" b="1" kern="0" dirty="0">
                  <a:solidFill>
                    <a:srgbClr val="FF3300"/>
                  </a:solidFill>
                </a:rPr>
                <a:t>);</a:t>
              </a:r>
            </a:p>
            <a:p>
              <a:pPr defTabSz="685766">
                <a:defRPr/>
              </a:pPr>
              <a:r>
                <a:rPr lang="en-US" altLang="en-US" sz="1050" b="1" kern="0" dirty="0"/>
                <a:t> </a:t>
              </a:r>
              <a:r>
                <a:rPr lang="en-US" altLang="en-US" sz="1050" kern="0" dirty="0" err="1"/>
                <a:t>process_show_command</a:t>
              </a:r>
              <a:r>
                <a:rPr lang="en-US" altLang="en-US" sz="1050" kern="0" dirty="0"/>
                <a:t>(</a:t>
              </a:r>
              <a:r>
                <a:rPr lang="en-US" altLang="en-US" sz="1050" kern="0" dirty="0" err="1"/>
                <a:t>str</a:t>
              </a:r>
              <a:r>
                <a:rPr lang="en-US" altLang="en-US" sz="1050" kern="0" dirty="0"/>
                <a:t>); }</a:t>
              </a:r>
            </a:p>
            <a:p>
              <a:pPr defTabSz="685766">
                <a:defRPr/>
              </a:pPr>
              <a:r>
                <a:rPr lang="en-US" altLang="en-US" sz="1050" kern="0" dirty="0" err="1"/>
                <a:t>elsif</a:t>
              </a:r>
              <a:r>
                <a:rPr lang="en-US" altLang="en-US" sz="1050" kern="0" dirty="0"/>
                <a:t> (</a:t>
              </a:r>
              <a:r>
                <a:rPr lang="en-US" altLang="en-US" sz="1050" kern="0" dirty="0" err="1"/>
                <a:t>strcmp</a:t>
              </a:r>
              <a:r>
                <a:rPr lang="en-US" altLang="en-US" sz="1050" kern="0" dirty="0"/>
                <a:t>(</a:t>
              </a:r>
              <a:r>
                <a:rPr lang="en-US" altLang="en-US" sz="1050" kern="0" dirty="0" err="1"/>
                <a:t>cmd</a:t>
              </a:r>
              <a:r>
                <a:rPr lang="en-US" altLang="en-US" sz="1050" kern="0" dirty="0"/>
                <a:t>, "clear") == 0) {</a:t>
              </a:r>
            </a:p>
            <a:p>
              <a:pPr defTabSz="685766">
                <a:defRPr/>
              </a:pPr>
              <a:r>
                <a:rPr lang="en-US" altLang="en-US" sz="1050" b="1" kern="0" dirty="0">
                  <a:solidFill>
                    <a:srgbClr val="FF3300"/>
                  </a:solidFill>
                </a:rPr>
                <a:t> </a:t>
              </a:r>
              <a:r>
                <a:rPr lang="en-US" altLang="en-US" sz="1050" b="1" kern="0" dirty="0" err="1">
                  <a:solidFill>
                    <a:srgbClr val="FF3300"/>
                  </a:solidFill>
                </a:rPr>
                <a:t>strcpy</a:t>
              </a:r>
              <a:r>
                <a:rPr lang="en-US" altLang="en-US" sz="1050" b="1" kern="0" dirty="0">
                  <a:solidFill>
                    <a:srgbClr val="FF3300"/>
                  </a:solidFill>
                </a:rPr>
                <a:t>(</a:t>
              </a:r>
              <a:r>
                <a:rPr lang="en-US" altLang="en-US" sz="1050" b="1" kern="0" dirty="0" err="1">
                  <a:solidFill>
                    <a:srgbClr val="FF3300"/>
                  </a:solidFill>
                </a:rPr>
                <a:t>str</a:t>
              </a:r>
              <a:r>
                <a:rPr lang="en-US" altLang="en-US" sz="1050" b="1" kern="0" dirty="0">
                  <a:solidFill>
                    <a:srgbClr val="FF3300"/>
                  </a:solidFill>
                </a:rPr>
                <a:t>, </a:t>
              </a:r>
              <a:r>
                <a:rPr lang="en-US" altLang="en-US" sz="1050" b="1" kern="0" dirty="0" err="1">
                  <a:solidFill>
                    <a:srgbClr val="FF3300"/>
                  </a:solidFill>
                </a:rPr>
                <a:t>long_input</a:t>
              </a:r>
              <a:r>
                <a:rPr lang="en-US" altLang="en-US" sz="1050" b="1" kern="0" dirty="0">
                  <a:solidFill>
                    <a:srgbClr val="FF3300"/>
                  </a:solidFill>
                </a:rPr>
                <a:t>);</a:t>
              </a:r>
            </a:p>
            <a:p>
              <a:pPr defTabSz="685766">
                <a:defRPr/>
              </a:pPr>
              <a:r>
                <a:rPr lang="en-US" altLang="en-US" sz="1050" b="1" kern="0" dirty="0"/>
                <a:t> </a:t>
              </a:r>
              <a:r>
                <a:rPr lang="en-US" altLang="en-US" sz="1050" kern="0" dirty="0" err="1"/>
                <a:t>process_clear_command</a:t>
              </a:r>
              <a:r>
                <a:rPr lang="en-US" altLang="en-US" sz="1050" kern="0" dirty="0"/>
                <a:t>(</a:t>
              </a:r>
              <a:r>
                <a:rPr lang="en-US" altLang="en-US" sz="1050" kern="0" dirty="0" err="1"/>
                <a:t>str</a:t>
              </a:r>
              <a:r>
                <a:rPr lang="en-US" altLang="en-US" sz="1050" kern="0" dirty="0"/>
                <a:t>); }</a:t>
              </a:r>
            </a:p>
          </p:txBody>
        </p:sp>
      </p:grpSp>
      <p:sp>
        <p:nvSpPr>
          <p:cNvPr id="14" name="Slide Number Placeholder 13">
            <a:extLst>
              <a:ext uri="{FF2B5EF4-FFF2-40B4-BE49-F238E27FC236}">
                <a16:creationId xmlns:a16="http://schemas.microsoft.com/office/drawing/2014/main" id="{4EE8FF65-07E6-4330-BAE2-D228DDE6E74B}"/>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18</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4782695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75396-BAD7-403C-9292-0EB653C74EF0}"/>
              </a:ext>
            </a:extLst>
          </p:cNvPr>
          <p:cNvSpPr>
            <a:spLocks noGrp="1"/>
          </p:cNvSpPr>
          <p:nvPr>
            <p:ph type="title"/>
          </p:nvPr>
        </p:nvSpPr>
        <p:spPr/>
        <p:txBody>
          <a:bodyPr/>
          <a:lstStyle/>
          <a:p>
            <a:r>
              <a:rPr lang="en-US" dirty="0"/>
              <a:t>CNT1: Example 1 (3 of 3)</a:t>
            </a:r>
          </a:p>
        </p:txBody>
      </p:sp>
      <p:sp>
        <p:nvSpPr>
          <p:cNvPr id="3" name="Content Placeholder 2">
            <a:extLst>
              <a:ext uri="{FF2B5EF4-FFF2-40B4-BE49-F238E27FC236}">
                <a16:creationId xmlns:a16="http://schemas.microsoft.com/office/drawing/2014/main" id="{6232DABA-5464-4C19-8D8F-85D496C42FB7}"/>
              </a:ext>
            </a:extLst>
          </p:cNvPr>
          <p:cNvSpPr>
            <a:spLocks noGrp="1"/>
          </p:cNvSpPr>
          <p:nvPr>
            <p:ph idx="1"/>
          </p:nvPr>
        </p:nvSpPr>
        <p:spPr/>
        <p:txBody>
          <a:bodyPr>
            <a:normAutofit fontScale="62500" lnSpcReduction="20000"/>
          </a:bodyPr>
          <a:lstStyle/>
          <a:p>
            <a:r>
              <a:rPr lang="en-US" dirty="0"/>
              <a:t>In the code excerpt for Scenario 1:</a:t>
            </a:r>
          </a:p>
          <a:p>
            <a:pPr lvl="1"/>
            <a:r>
              <a:rPr lang="en-US" dirty="0"/>
              <a:t>There are two problematic </a:t>
            </a:r>
            <a:r>
              <a:rPr lang="en-US" dirty="0" err="1"/>
              <a:t>strcpy</a:t>
            </a:r>
            <a:r>
              <a:rPr lang="en-US" dirty="0"/>
              <a:t> calls</a:t>
            </a:r>
          </a:p>
          <a:p>
            <a:pPr lvl="1"/>
            <a:r>
              <a:rPr lang="en-US" dirty="0"/>
              <a:t>A range check can be placed before each to fix them</a:t>
            </a:r>
          </a:p>
          <a:p>
            <a:pPr lvl="1"/>
            <a:r>
              <a:rPr lang="en-US" dirty="0"/>
              <a:t>The range check would fix the </a:t>
            </a:r>
            <a:r>
              <a:rPr lang="en-US" dirty="0" err="1"/>
              <a:t>strcpy</a:t>
            </a:r>
            <a:r>
              <a:rPr lang="en-US" dirty="0"/>
              <a:t> just below it, without fixing the issues with the other </a:t>
            </a:r>
            <a:r>
              <a:rPr lang="en-US" dirty="0" err="1"/>
              <a:t>strcpy</a:t>
            </a:r>
            <a:r>
              <a:rPr lang="en-US" dirty="0"/>
              <a:t> calls</a:t>
            </a:r>
          </a:p>
          <a:p>
            <a:pPr lvl="1"/>
            <a:r>
              <a:rPr lang="en-US" dirty="0"/>
              <a:t>Two CVE IDs should be assigned</a:t>
            </a:r>
          </a:p>
          <a:p>
            <a:r>
              <a:rPr lang="en-US" dirty="0"/>
              <a:t>In the code excerpt for Scenario 2:</a:t>
            </a:r>
          </a:p>
          <a:p>
            <a:pPr lvl="1"/>
            <a:r>
              <a:rPr lang="en-US" dirty="0"/>
              <a:t>There is only one call </a:t>
            </a:r>
            <a:r>
              <a:rPr lang="en-US" dirty="0" err="1"/>
              <a:t>strcpy</a:t>
            </a:r>
            <a:endParaRPr lang="en-US" dirty="0"/>
          </a:p>
          <a:p>
            <a:pPr lvl="1"/>
            <a:r>
              <a:rPr lang="en-US" dirty="0"/>
              <a:t>The check must be placed before the </a:t>
            </a:r>
            <a:r>
              <a:rPr lang="en-US" dirty="0" err="1"/>
              <a:t>strcpy</a:t>
            </a:r>
            <a:r>
              <a:rPr lang="en-US" dirty="0"/>
              <a:t> call</a:t>
            </a:r>
          </a:p>
          <a:p>
            <a:pPr lvl="1"/>
            <a:r>
              <a:rPr lang="en-US" dirty="0"/>
              <a:t>There is no way to fix one of the vectors without fixing the others</a:t>
            </a:r>
          </a:p>
          <a:p>
            <a:pPr lvl="1"/>
            <a:r>
              <a:rPr lang="en-US" dirty="0"/>
              <a:t>A single CVE ID should be assigned</a:t>
            </a:r>
          </a:p>
          <a:p>
            <a:r>
              <a:rPr lang="en-US" dirty="0"/>
              <a:t>In the code excerpt for Scenario 3:</a:t>
            </a:r>
          </a:p>
          <a:p>
            <a:pPr lvl="1"/>
            <a:r>
              <a:rPr lang="en-US" dirty="0"/>
              <a:t>There are six </a:t>
            </a:r>
            <a:r>
              <a:rPr lang="en-US" dirty="0" err="1"/>
              <a:t>strcpy</a:t>
            </a:r>
            <a:r>
              <a:rPr lang="en-US" dirty="0"/>
              <a:t> calls</a:t>
            </a:r>
          </a:p>
          <a:p>
            <a:pPr lvl="1"/>
            <a:r>
              <a:rPr lang="en-US" dirty="0"/>
              <a:t>Each results in the </a:t>
            </a:r>
            <a:r>
              <a:rPr lang="en-US" dirty="0" err="1"/>
              <a:t>str</a:t>
            </a:r>
            <a:r>
              <a:rPr lang="en-US" dirty="0"/>
              <a:t> buffer being overflown</a:t>
            </a:r>
          </a:p>
          <a:p>
            <a:pPr lvl="1"/>
            <a:r>
              <a:rPr lang="en-US" dirty="0"/>
              <a:t>Six CVE IDs should be assigned</a:t>
            </a:r>
          </a:p>
          <a:p>
            <a:r>
              <a:rPr lang="en-US" dirty="0"/>
              <a:t>Note that the range check could be placed before the first if statement in each case, but this is irrelevant for determining if the bugs are independently fixable</a:t>
            </a:r>
          </a:p>
          <a:p>
            <a:pPr lvl="1"/>
            <a:endParaRPr lang="en-US" dirty="0"/>
          </a:p>
          <a:p>
            <a:pPr lvl="1"/>
            <a:endParaRPr lang="en-US" dirty="0"/>
          </a:p>
          <a:p>
            <a:endParaRPr lang="en-US" dirty="0"/>
          </a:p>
        </p:txBody>
      </p:sp>
      <p:sp>
        <p:nvSpPr>
          <p:cNvPr id="5" name="Slide Number Placeholder 4">
            <a:extLst>
              <a:ext uri="{FF2B5EF4-FFF2-40B4-BE49-F238E27FC236}">
                <a16:creationId xmlns:a16="http://schemas.microsoft.com/office/drawing/2014/main" id="{67503711-BDE1-4723-8C0A-7EEC9852D866}"/>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19</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707580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lstStyle/>
          <a:p>
            <a:r>
              <a:rPr lang="en-US" dirty="0"/>
              <a:t>Explain what Counting Rules are and why they exist</a:t>
            </a:r>
          </a:p>
          <a:p>
            <a:r>
              <a:rPr lang="en-US" dirty="0"/>
              <a:t>Review each rule</a:t>
            </a:r>
          </a:p>
          <a:p>
            <a:r>
              <a:rPr lang="en-US" dirty="0"/>
              <a:t>Explain the rules and provide guidance where the rules are undefined</a:t>
            </a:r>
          </a:p>
          <a:p>
            <a:endParaRPr lang="en-US" dirty="0"/>
          </a:p>
        </p:txBody>
      </p:sp>
      <p:sp>
        <p:nvSpPr>
          <p:cNvPr id="4" name="Slide Number Placeholder 3">
            <a:extLst>
              <a:ext uri="{FF2B5EF4-FFF2-40B4-BE49-F238E27FC236}">
                <a16:creationId xmlns:a16="http://schemas.microsoft.com/office/drawing/2014/main" id="{169C1BE9-91A2-4C3F-9168-E744A64724FB}"/>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1229808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1" y="274638"/>
            <a:ext cx="10772249" cy="868362"/>
          </a:xfrm>
        </p:spPr>
        <p:txBody>
          <a:bodyPr>
            <a:normAutofit/>
          </a:bodyPr>
          <a:lstStyle/>
          <a:p>
            <a:r>
              <a:rPr lang="en-US" dirty="0"/>
              <a:t>CNT1: Group Bugs that Are Not Independently Fixable</a:t>
            </a:r>
          </a:p>
        </p:txBody>
      </p:sp>
      <p:sp>
        <p:nvSpPr>
          <p:cNvPr id="3" name="Content Placeholder 2"/>
          <p:cNvSpPr>
            <a:spLocks noGrp="1"/>
          </p:cNvSpPr>
          <p:nvPr>
            <p:ph idx="1"/>
          </p:nvPr>
        </p:nvSpPr>
        <p:spPr/>
        <p:txBody>
          <a:bodyPr>
            <a:normAutofit/>
          </a:bodyPr>
          <a:lstStyle/>
          <a:p>
            <a:r>
              <a:rPr lang="en-US" dirty="0"/>
              <a:t>When would a bug </a:t>
            </a:r>
            <a:r>
              <a:rPr lang="en-US" i="1" dirty="0"/>
              <a:t>not</a:t>
            </a:r>
            <a:r>
              <a:rPr lang="en-US" dirty="0"/>
              <a:t> be independently fixable?</a:t>
            </a:r>
          </a:p>
          <a:p>
            <a:pPr lvl="1"/>
            <a:r>
              <a:rPr lang="en-US" dirty="0"/>
              <a:t>Chains – multiple bugs strung together are required to result in a vulnerability (e.g., an integer overflow that leads to a buffer overflow)</a:t>
            </a:r>
          </a:p>
          <a:p>
            <a:pPr lvl="1"/>
            <a:r>
              <a:rPr lang="en-US" dirty="0"/>
              <a:t>Composites – multiple bugs combine to result in a single vulnerability (e.g., symbolic link attacks require insecure permissions, predictable file names, and a race condition)</a:t>
            </a:r>
          </a:p>
          <a:p>
            <a:pPr lvl="1"/>
            <a:r>
              <a:rPr lang="en-US" dirty="0"/>
              <a:t>In both cases, if one bug is fixed, the other bugs do not result in a vulnerability by themselves </a:t>
            </a:r>
          </a:p>
          <a:p>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E205F075-D0F7-4F3A-98F3-8B16DF4F14FE}"/>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20</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3288620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Chains: Not Independently Fixable</a:t>
            </a:r>
          </a:p>
        </p:txBody>
      </p:sp>
      <p:sp>
        <p:nvSpPr>
          <p:cNvPr id="4" name="Text Box 3"/>
          <p:cNvSpPr txBox="1">
            <a:spLocks noChangeArrowheads="1"/>
          </p:cNvSpPr>
          <p:nvPr/>
        </p:nvSpPr>
        <p:spPr bwMode="auto">
          <a:xfrm>
            <a:off x="5836801" y="2377699"/>
            <a:ext cx="833882" cy="507831"/>
          </a:xfrm>
          <a:prstGeom prst="rect">
            <a:avLst/>
          </a:prstGeom>
          <a:noFill/>
          <a:ln w="19050">
            <a:solidFill>
              <a:schemeClr val="tx1"/>
            </a:solidFill>
            <a:miter lim="800000"/>
            <a:headEnd/>
            <a:tailEnd/>
          </a:ln>
          <a:effectLst/>
        </p:spPr>
        <p:txBody>
          <a:bodyPr wrap="none">
            <a:spAutoFit/>
          </a:bodyPr>
          <a:lstStyle/>
          <a:p>
            <a:pPr algn="ctr" defTabSz="685766">
              <a:defRPr/>
            </a:pPr>
            <a:r>
              <a:rPr lang="en-US" sz="1350" kern="0" dirty="0">
                <a:solidFill>
                  <a:sysClr val="windowText" lastClr="000000"/>
                </a:solidFill>
              </a:rPr>
              <a:t>Integer</a:t>
            </a:r>
          </a:p>
          <a:p>
            <a:pPr algn="ctr" defTabSz="685766">
              <a:defRPr/>
            </a:pPr>
            <a:r>
              <a:rPr lang="en-US" sz="1350" kern="0" dirty="0">
                <a:solidFill>
                  <a:sysClr val="windowText" lastClr="000000"/>
                </a:solidFill>
              </a:rPr>
              <a:t>Overflow</a:t>
            </a:r>
          </a:p>
        </p:txBody>
      </p:sp>
      <p:sp>
        <p:nvSpPr>
          <p:cNvPr id="5" name="Text Box 4"/>
          <p:cNvSpPr txBox="1">
            <a:spLocks noChangeArrowheads="1"/>
          </p:cNvSpPr>
          <p:nvPr/>
        </p:nvSpPr>
        <p:spPr bwMode="auto">
          <a:xfrm>
            <a:off x="4591457" y="2326499"/>
            <a:ext cx="824264" cy="715581"/>
          </a:xfrm>
          <a:prstGeom prst="rect">
            <a:avLst/>
          </a:prstGeom>
          <a:noFill/>
          <a:ln w="19050">
            <a:solidFill>
              <a:schemeClr val="tx1"/>
            </a:solidFill>
            <a:miter lim="800000"/>
            <a:headEnd/>
            <a:tailEnd/>
          </a:ln>
          <a:effectLst/>
        </p:spPr>
        <p:txBody>
          <a:bodyPr wrap="none">
            <a:spAutoFit/>
          </a:bodyPr>
          <a:lstStyle/>
          <a:p>
            <a:pPr algn="ctr" defTabSz="685766">
              <a:defRPr/>
            </a:pPr>
            <a:r>
              <a:rPr lang="en-US" sz="1350" kern="0" dirty="0">
                <a:solidFill>
                  <a:sysClr val="windowText" lastClr="000000"/>
                </a:solidFill>
              </a:rPr>
              <a:t>Incorrect</a:t>
            </a:r>
          </a:p>
          <a:p>
            <a:pPr algn="ctr" defTabSz="685766">
              <a:defRPr/>
            </a:pPr>
            <a:r>
              <a:rPr lang="en-US" sz="1350" kern="0" dirty="0">
                <a:solidFill>
                  <a:sysClr val="windowText" lastClr="000000"/>
                </a:solidFill>
              </a:rPr>
              <a:t>Range</a:t>
            </a:r>
          </a:p>
          <a:p>
            <a:pPr algn="ctr" defTabSz="685766">
              <a:defRPr/>
            </a:pPr>
            <a:r>
              <a:rPr lang="en-US" sz="1350" kern="0" dirty="0">
                <a:solidFill>
                  <a:sysClr val="windowText" lastClr="000000"/>
                </a:solidFill>
              </a:rPr>
              <a:t>Check</a:t>
            </a:r>
          </a:p>
        </p:txBody>
      </p:sp>
      <p:sp>
        <p:nvSpPr>
          <p:cNvPr id="6" name="Text Box 5"/>
          <p:cNvSpPr txBox="1">
            <a:spLocks noChangeArrowheads="1"/>
          </p:cNvSpPr>
          <p:nvPr/>
        </p:nvSpPr>
        <p:spPr bwMode="auto">
          <a:xfrm>
            <a:off x="8777644" y="2437231"/>
            <a:ext cx="833882" cy="507831"/>
          </a:xfrm>
          <a:prstGeom prst="rect">
            <a:avLst/>
          </a:prstGeom>
          <a:noFill/>
          <a:ln w="19050">
            <a:solidFill>
              <a:schemeClr val="tx1"/>
            </a:solidFill>
            <a:miter lim="800000"/>
            <a:headEnd/>
            <a:tailEnd/>
          </a:ln>
          <a:effectLst/>
        </p:spPr>
        <p:txBody>
          <a:bodyPr wrap="none">
            <a:spAutoFit/>
          </a:bodyPr>
          <a:lstStyle/>
          <a:p>
            <a:pPr algn="ctr" defTabSz="685766">
              <a:defRPr/>
            </a:pPr>
            <a:r>
              <a:rPr lang="en-US" sz="1350" kern="0" dirty="0">
                <a:solidFill>
                  <a:sysClr val="windowText" lastClr="000000"/>
                </a:solidFill>
              </a:rPr>
              <a:t>Heap</a:t>
            </a:r>
          </a:p>
          <a:p>
            <a:pPr algn="ctr" defTabSz="685766">
              <a:defRPr/>
            </a:pPr>
            <a:r>
              <a:rPr lang="en-US" sz="1350" kern="0" dirty="0">
                <a:solidFill>
                  <a:sysClr val="windowText" lastClr="000000"/>
                </a:solidFill>
              </a:rPr>
              <a:t>Overflow</a:t>
            </a:r>
          </a:p>
        </p:txBody>
      </p:sp>
      <p:sp>
        <p:nvSpPr>
          <p:cNvPr id="7" name="Text Box 6"/>
          <p:cNvSpPr txBox="1">
            <a:spLocks noChangeArrowheads="1"/>
          </p:cNvSpPr>
          <p:nvPr/>
        </p:nvSpPr>
        <p:spPr bwMode="auto">
          <a:xfrm>
            <a:off x="7087181" y="2243154"/>
            <a:ext cx="1266825" cy="715581"/>
          </a:xfrm>
          <a:prstGeom prst="rect">
            <a:avLst/>
          </a:prstGeom>
          <a:noFill/>
          <a:ln w="19050">
            <a:solidFill>
              <a:schemeClr val="tx1"/>
            </a:solidFill>
            <a:miter lim="800000"/>
            <a:headEnd/>
            <a:tailEnd/>
          </a:ln>
          <a:effectLst/>
        </p:spPr>
        <p:txBody>
          <a:bodyPr>
            <a:spAutoFit/>
          </a:bodyPr>
          <a:lstStyle/>
          <a:p>
            <a:pPr algn="ctr" defTabSz="685766">
              <a:defRPr/>
            </a:pPr>
            <a:r>
              <a:rPr lang="en-US" sz="1350" kern="0" dirty="0">
                <a:solidFill>
                  <a:sysClr val="windowText" lastClr="000000"/>
                </a:solidFill>
              </a:rPr>
              <a:t>Insufficient Memory Allocation</a:t>
            </a:r>
          </a:p>
        </p:txBody>
      </p:sp>
      <p:sp>
        <p:nvSpPr>
          <p:cNvPr id="8" name="Line 7"/>
          <p:cNvSpPr>
            <a:spLocks noChangeShapeType="1"/>
          </p:cNvSpPr>
          <p:nvPr/>
        </p:nvSpPr>
        <p:spPr bwMode="auto">
          <a:xfrm flipV="1">
            <a:off x="4343979" y="2700353"/>
            <a:ext cx="285750" cy="0"/>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685766">
              <a:defRPr/>
            </a:pPr>
            <a:endParaRPr lang="en-US" sz="1350" kern="0">
              <a:solidFill>
                <a:sysClr val="windowText" lastClr="000000"/>
              </a:solidFill>
            </a:endParaRPr>
          </a:p>
        </p:txBody>
      </p:sp>
      <p:sp>
        <p:nvSpPr>
          <p:cNvPr id="9" name="Line 8"/>
          <p:cNvSpPr>
            <a:spLocks noChangeShapeType="1"/>
          </p:cNvSpPr>
          <p:nvPr/>
        </p:nvSpPr>
        <p:spPr bwMode="auto">
          <a:xfrm>
            <a:off x="6664509" y="2663444"/>
            <a:ext cx="422672" cy="0"/>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685766">
              <a:defRPr/>
            </a:pPr>
            <a:endParaRPr lang="en-US" sz="1350" kern="0">
              <a:solidFill>
                <a:sysClr val="windowText" lastClr="000000"/>
              </a:solidFill>
            </a:endParaRPr>
          </a:p>
        </p:txBody>
      </p:sp>
      <p:sp>
        <p:nvSpPr>
          <p:cNvPr id="10" name="Line 9"/>
          <p:cNvSpPr>
            <a:spLocks noChangeShapeType="1"/>
          </p:cNvSpPr>
          <p:nvPr/>
        </p:nvSpPr>
        <p:spPr bwMode="auto">
          <a:xfrm>
            <a:off x="8344482" y="2689638"/>
            <a:ext cx="422672" cy="0"/>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685766">
              <a:defRPr/>
            </a:pPr>
            <a:endParaRPr lang="en-US" sz="1350" kern="0">
              <a:solidFill>
                <a:sysClr val="windowText" lastClr="000000"/>
              </a:solidFill>
            </a:endParaRPr>
          </a:p>
        </p:txBody>
      </p:sp>
      <p:sp>
        <p:nvSpPr>
          <p:cNvPr id="11" name="Text Box 10"/>
          <p:cNvSpPr txBox="1">
            <a:spLocks noChangeArrowheads="1"/>
          </p:cNvSpPr>
          <p:nvPr/>
        </p:nvSpPr>
        <p:spPr bwMode="auto">
          <a:xfrm>
            <a:off x="4864923" y="1909184"/>
            <a:ext cx="32412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a:t>A</a:t>
            </a:r>
          </a:p>
        </p:txBody>
      </p:sp>
      <p:sp>
        <p:nvSpPr>
          <p:cNvPr id="12" name="Text Box 11"/>
          <p:cNvSpPr txBox="1">
            <a:spLocks noChangeArrowheads="1"/>
          </p:cNvSpPr>
          <p:nvPr/>
        </p:nvSpPr>
        <p:spPr bwMode="auto">
          <a:xfrm>
            <a:off x="6083482" y="1909184"/>
            <a:ext cx="32412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a:t>B</a:t>
            </a:r>
          </a:p>
        </p:txBody>
      </p:sp>
      <p:sp>
        <p:nvSpPr>
          <p:cNvPr id="13" name="Text Box 12"/>
          <p:cNvSpPr txBox="1">
            <a:spLocks noChangeArrowheads="1"/>
          </p:cNvSpPr>
          <p:nvPr/>
        </p:nvSpPr>
        <p:spPr bwMode="auto">
          <a:xfrm>
            <a:off x="7636057" y="1860965"/>
            <a:ext cx="32412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dirty="0"/>
              <a:t>C</a:t>
            </a:r>
          </a:p>
        </p:txBody>
      </p:sp>
      <p:sp>
        <p:nvSpPr>
          <p:cNvPr id="14" name="Text Box 13"/>
          <p:cNvSpPr txBox="1">
            <a:spLocks noChangeArrowheads="1"/>
          </p:cNvSpPr>
          <p:nvPr/>
        </p:nvSpPr>
        <p:spPr bwMode="auto">
          <a:xfrm>
            <a:off x="8992729" y="1909184"/>
            <a:ext cx="32412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dirty="0"/>
              <a:t>D</a:t>
            </a:r>
          </a:p>
        </p:txBody>
      </p:sp>
      <p:grpSp>
        <p:nvGrpSpPr>
          <p:cNvPr id="15" name="Group 24"/>
          <p:cNvGrpSpPr>
            <a:grpSpLocks/>
          </p:cNvGrpSpPr>
          <p:nvPr/>
        </p:nvGrpSpPr>
        <p:grpSpPr bwMode="auto">
          <a:xfrm>
            <a:off x="4629729" y="3614757"/>
            <a:ext cx="4229100" cy="1649523"/>
            <a:chOff x="2133600" y="4038600"/>
            <a:chExt cx="5638800" cy="2199361"/>
          </a:xfrm>
        </p:grpSpPr>
        <p:sp>
          <p:nvSpPr>
            <p:cNvPr id="16" name="Text Box 15"/>
            <p:cNvSpPr txBox="1">
              <a:spLocks noChangeArrowheads="1"/>
            </p:cNvSpPr>
            <p:nvPr/>
          </p:nvSpPr>
          <p:spPr bwMode="auto">
            <a:xfrm>
              <a:off x="2590800" y="4041775"/>
              <a:ext cx="5181600" cy="2062100"/>
            </a:xfrm>
            <a:prstGeom prst="rect">
              <a:avLst/>
            </a:prstGeom>
            <a:solidFill>
              <a:srgbClr val="C0C0C0"/>
            </a:solidFill>
            <a:ln w="19050">
              <a:solidFill>
                <a:schemeClr val="tx1"/>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350" b="1" kern="0">
                  <a:latin typeface="Courier" pitchFamily="49" charset="0"/>
                </a:rPr>
                <a:t>if (height &gt; 64000 ||</a:t>
              </a:r>
            </a:p>
            <a:p>
              <a:pPr defTabSz="685766">
                <a:defRPr/>
              </a:pPr>
              <a:r>
                <a:rPr lang="en-US" altLang="en-US" sz="1350" b="1" kern="0">
                  <a:latin typeface="Courier" pitchFamily="49" charset="0"/>
                </a:rPr>
                <a:t>    width &gt; 64000) {</a:t>
              </a:r>
            </a:p>
            <a:p>
              <a:pPr defTabSz="685766">
                <a:defRPr/>
              </a:pPr>
              <a:r>
                <a:rPr lang="en-US" altLang="en-US" sz="1350" b="1" kern="0">
                  <a:latin typeface="Courier" pitchFamily="49" charset="0"/>
                </a:rPr>
                <a:t>    error("too big!");</a:t>
              </a:r>
            </a:p>
            <a:p>
              <a:pPr defTabSz="685766">
                <a:defRPr/>
              </a:pPr>
              <a:r>
                <a:rPr lang="en-US" altLang="en-US" sz="1350" b="1" kern="0">
                  <a:latin typeface="Courier" pitchFamily="49" charset="0"/>
                </a:rPr>
                <a:t>}</a:t>
              </a:r>
            </a:p>
            <a:p>
              <a:pPr defTabSz="685766">
                <a:defRPr/>
              </a:pPr>
              <a:r>
                <a:rPr lang="en-US" altLang="en-US" sz="1350" b="1" kern="0">
                  <a:latin typeface="Courier" pitchFamily="49" charset="0"/>
                </a:rPr>
                <a:t>size = height * width;</a:t>
              </a:r>
            </a:p>
            <a:p>
              <a:pPr defTabSz="685766">
                <a:defRPr/>
              </a:pPr>
              <a:r>
                <a:rPr lang="en-US" altLang="en-US" sz="1350" b="1" kern="0">
                  <a:latin typeface="Courier" pitchFamily="49" charset="0"/>
                </a:rPr>
                <a:t>buf = malloc(size);</a:t>
              </a:r>
            </a:p>
            <a:p>
              <a:pPr defTabSz="685766">
                <a:defRPr/>
              </a:pPr>
              <a:r>
                <a:rPr lang="en-US" altLang="en-US" sz="1350" b="1" kern="0">
                  <a:latin typeface="Courier" pitchFamily="49" charset="0"/>
                </a:rPr>
                <a:t>memmove(buf, InputBuf, SZ);</a:t>
              </a:r>
            </a:p>
          </p:txBody>
        </p:sp>
        <p:sp>
          <p:nvSpPr>
            <p:cNvPr id="17" name="Text Box 16"/>
            <p:cNvSpPr txBox="1">
              <a:spLocks noChangeArrowheads="1"/>
            </p:cNvSpPr>
            <p:nvPr/>
          </p:nvSpPr>
          <p:spPr bwMode="auto">
            <a:xfrm>
              <a:off x="2133600" y="4038600"/>
              <a:ext cx="432171" cy="430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a:t>A</a:t>
              </a:r>
            </a:p>
          </p:txBody>
        </p:sp>
        <p:sp>
          <p:nvSpPr>
            <p:cNvPr id="18" name="Text Box 17"/>
            <p:cNvSpPr txBox="1">
              <a:spLocks noChangeArrowheads="1"/>
            </p:cNvSpPr>
            <p:nvPr/>
          </p:nvSpPr>
          <p:spPr bwMode="auto">
            <a:xfrm>
              <a:off x="2133600" y="5105399"/>
              <a:ext cx="432171" cy="430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a:t>B</a:t>
              </a:r>
            </a:p>
          </p:txBody>
        </p:sp>
        <p:sp>
          <p:nvSpPr>
            <p:cNvPr id="19" name="Text Box 18"/>
            <p:cNvSpPr txBox="1">
              <a:spLocks noChangeArrowheads="1"/>
            </p:cNvSpPr>
            <p:nvPr/>
          </p:nvSpPr>
          <p:spPr bwMode="auto">
            <a:xfrm>
              <a:off x="2133600" y="5410200"/>
              <a:ext cx="432171" cy="430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a:t>C</a:t>
              </a:r>
            </a:p>
          </p:txBody>
        </p:sp>
        <p:sp>
          <p:nvSpPr>
            <p:cNvPr id="20" name="Text Box 19"/>
            <p:cNvSpPr txBox="1">
              <a:spLocks noChangeArrowheads="1"/>
            </p:cNvSpPr>
            <p:nvPr/>
          </p:nvSpPr>
          <p:spPr bwMode="auto">
            <a:xfrm>
              <a:off x="2133600" y="5807075"/>
              <a:ext cx="432171" cy="430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a:t>D</a:t>
              </a:r>
            </a:p>
          </p:txBody>
        </p:sp>
      </p:grpSp>
      <p:sp>
        <p:nvSpPr>
          <p:cNvPr id="21" name="Text Box 20"/>
          <p:cNvSpPr txBox="1">
            <a:spLocks noChangeArrowheads="1"/>
          </p:cNvSpPr>
          <p:nvPr/>
        </p:nvSpPr>
        <p:spPr bwMode="auto">
          <a:xfrm>
            <a:off x="5054921" y="3214676"/>
            <a:ext cx="2743200"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350" i="1" kern="0" dirty="0"/>
              <a:t>height = -65534; width = -65534</a:t>
            </a:r>
          </a:p>
        </p:txBody>
      </p:sp>
      <p:sp>
        <p:nvSpPr>
          <p:cNvPr id="22" name="Text Box 21"/>
          <p:cNvSpPr txBox="1">
            <a:spLocks noChangeArrowheads="1"/>
          </p:cNvSpPr>
          <p:nvPr/>
        </p:nvSpPr>
        <p:spPr bwMode="auto">
          <a:xfrm>
            <a:off x="2826977" y="3900504"/>
            <a:ext cx="1802752" cy="1246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i="1" kern="0" dirty="0"/>
              <a:t>Assumption: The range check will prevent an overflow from occurring.</a:t>
            </a:r>
          </a:p>
        </p:txBody>
      </p:sp>
      <p:sp>
        <p:nvSpPr>
          <p:cNvPr id="23" name="Text Box 22"/>
          <p:cNvSpPr txBox="1">
            <a:spLocks noChangeArrowheads="1"/>
          </p:cNvSpPr>
          <p:nvPr/>
        </p:nvSpPr>
        <p:spPr bwMode="auto">
          <a:xfrm>
            <a:off x="3143829" y="2158620"/>
            <a:ext cx="1200150" cy="1131079"/>
          </a:xfrm>
          <a:prstGeom prst="rect">
            <a:avLst/>
          </a:prstGeom>
          <a:solidFill>
            <a:srgbClr val="FFFF99"/>
          </a:solidFill>
          <a:ln w="19050">
            <a:solidFill>
              <a:schemeClr val="tx1"/>
            </a:solidFill>
            <a:miter lim="800000"/>
            <a:headEnd/>
            <a:tailEnd/>
          </a:ln>
          <a:effectLst/>
        </p:spPr>
        <p:txBody>
          <a:bodyPr>
            <a:spAutoFit/>
          </a:bodyPr>
          <a:lstStyle/>
          <a:p>
            <a:pPr algn="ctr" defTabSz="685766">
              <a:defRPr/>
            </a:pPr>
            <a:r>
              <a:rPr lang="en-US" sz="1350" kern="0">
                <a:solidFill>
                  <a:sysClr val="windowText" lastClr="000000"/>
                </a:solidFill>
                <a:effectLst>
                  <a:outerShdw blurRad="38100" dist="38100" dir="2700000" algn="tl">
                    <a:srgbClr val="FFFFFF"/>
                  </a:outerShdw>
                </a:effectLst>
              </a:rPr>
              <a:t>Use of Signed Integers for Always-Positive Operations</a:t>
            </a:r>
          </a:p>
        </p:txBody>
      </p:sp>
      <p:sp>
        <p:nvSpPr>
          <p:cNvPr id="24" name="Text Box 23"/>
          <p:cNvSpPr txBox="1">
            <a:spLocks noChangeArrowheads="1"/>
          </p:cNvSpPr>
          <p:nvPr/>
        </p:nvSpPr>
        <p:spPr bwMode="auto">
          <a:xfrm>
            <a:off x="3601029" y="1872870"/>
            <a:ext cx="31290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a:t>X</a:t>
            </a:r>
          </a:p>
        </p:txBody>
      </p:sp>
      <p:sp>
        <p:nvSpPr>
          <p:cNvPr id="25" name="Line 24"/>
          <p:cNvSpPr>
            <a:spLocks noChangeShapeType="1"/>
          </p:cNvSpPr>
          <p:nvPr/>
        </p:nvSpPr>
        <p:spPr bwMode="auto">
          <a:xfrm>
            <a:off x="5398875" y="2671778"/>
            <a:ext cx="422672" cy="0"/>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685766">
              <a:defRPr/>
            </a:pPr>
            <a:endParaRPr lang="en-US" sz="1350" kern="0">
              <a:solidFill>
                <a:sysClr val="windowText" lastClr="000000"/>
              </a:solidFill>
            </a:endParaRPr>
          </a:p>
        </p:txBody>
      </p:sp>
      <p:sp>
        <p:nvSpPr>
          <p:cNvPr id="3" name="Slide Number Placeholder 2">
            <a:extLst>
              <a:ext uri="{FF2B5EF4-FFF2-40B4-BE49-F238E27FC236}">
                <a16:creationId xmlns:a16="http://schemas.microsoft.com/office/drawing/2014/main" id="{D28E3C9B-8868-4FE2-A6B5-AB17289E66DE}"/>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21</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2392895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116" y="364587"/>
            <a:ext cx="10690022" cy="651272"/>
          </a:xfrm>
        </p:spPr>
        <p:txBody>
          <a:bodyPr/>
          <a:lstStyle/>
          <a:p>
            <a:r>
              <a:rPr lang="en-US" dirty="0"/>
              <a:t>Chains: Possible Fixes</a:t>
            </a:r>
          </a:p>
        </p:txBody>
      </p:sp>
      <p:sp>
        <p:nvSpPr>
          <p:cNvPr id="3" name="Content Placeholder 2"/>
          <p:cNvSpPr>
            <a:spLocks noGrp="1"/>
          </p:cNvSpPr>
          <p:nvPr>
            <p:ph idx="1"/>
          </p:nvPr>
        </p:nvSpPr>
        <p:spPr>
          <a:xfrm>
            <a:off x="2222768" y="3048481"/>
            <a:ext cx="8229600" cy="2347225"/>
          </a:xfrm>
        </p:spPr>
        <p:txBody>
          <a:bodyPr>
            <a:normAutofit fontScale="55000" lnSpcReduction="20000"/>
          </a:bodyPr>
          <a:lstStyle/>
          <a:p>
            <a:r>
              <a:rPr lang="en-US" dirty="0"/>
              <a:t>Fix 1: Correct A (Incorrect Range Check)</a:t>
            </a:r>
          </a:p>
          <a:p>
            <a:pPr lvl="1"/>
            <a:r>
              <a:rPr lang="en-US" dirty="0"/>
              <a:t>Fixes the integer overflow, which prevents the insufficient memory allocation and heap overflow</a:t>
            </a:r>
          </a:p>
          <a:p>
            <a:pPr lvl="1"/>
            <a:r>
              <a:rPr lang="en-US" dirty="0"/>
              <a:t>A fix for the integer overflow will always fix the heap overflow</a:t>
            </a:r>
          </a:p>
          <a:p>
            <a:r>
              <a:rPr lang="en-US" dirty="0"/>
              <a:t>Fix 2: Check for integer overflow before allocating memory</a:t>
            </a:r>
          </a:p>
          <a:p>
            <a:pPr lvl="1"/>
            <a:r>
              <a:rPr lang="en-US" dirty="0"/>
              <a:t>Fixes C (Insufficient Memory Allocation), which prevents the heap overflow</a:t>
            </a:r>
          </a:p>
          <a:p>
            <a:pPr lvl="1"/>
            <a:r>
              <a:rPr lang="en-US" dirty="0"/>
              <a:t>With C and D fixed, A and B no longer have a security impact, and therefore are no longer vulnerabilities</a:t>
            </a:r>
          </a:p>
          <a:p>
            <a:pPr lvl="1"/>
            <a:r>
              <a:rPr lang="en-US" dirty="0"/>
              <a:t>A fix for the heap overflow will always fix the integer overflow vulnerability</a:t>
            </a:r>
          </a:p>
          <a:p>
            <a:r>
              <a:rPr lang="en-US" dirty="0"/>
              <a:t>The integer overflow and heap overflow are not independently fixable</a:t>
            </a:r>
          </a:p>
        </p:txBody>
      </p:sp>
      <p:grpSp>
        <p:nvGrpSpPr>
          <p:cNvPr id="27" name="Group 26">
            <a:extLst>
              <a:ext uri="{FF2B5EF4-FFF2-40B4-BE49-F238E27FC236}">
                <a16:creationId xmlns:a16="http://schemas.microsoft.com/office/drawing/2014/main" id="{3F1BFFAB-CA13-4FAD-A7BE-6FE44DE85FC5}"/>
              </a:ext>
            </a:extLst>
          </p:cNvPr>
          <p:cNvGrpSpPr/>
          <p:nvPr/>
        </p:nvGrpSpPr>
        <p:grpSpPr>
          <a:xfrm>
            <a:off x="2307464" y="1759629"/>
            <a:ext cx="6793311" cy="2225798"/>
            <a:chOff x="783463" y="1759629"/>
            <a:chExt cx="6793311" cy="2225798"/>
          </a:xfrm>
        </p:grpSpPr>
        <p:sp>
          <p:nvSpPr>
            <p:cNvPr id="4" name="Text Box 3"/>
            <p:cNvSpPr txBox="1">
              <a:spLocks noChangeArrowheads="1"/>
            </p:cNvSpPr>
            <p:nvPr/>
          </p:nvSpPr>
          <p:spPr bwMode="auto">
            <a:xfrm>
              <a:off x="3805416" y="2287237"/>
              <a:ext cx="833882" cy="507831"/>
            </a:xfrm>
            <a:prstGeom prst="rect">
              <a:avLst/>
            </a:prstGeom>
            <a:noFill/>
            <a:ln w="19050">
              <a:solidFill>
                <a:schemeClr val="tx1"/>
              </a:solidFill>
              <a:miter lim="800000"/>
              <a:headEnd/>
              <a:tailEnd/>
            </a:ln>
            <a:effectLst/>
          </p:spPr>
          <p:txBody>
            <a:bodyPr wrap="none">
              <a:spAutoFit/>
            </a:bodyPr>
            <a:lstStyle/>
            <a:p>
              <a:pPr algn="ctr" defTabSz="685766">
                <a:defRPr/>
              </a:pPr>
              <a:r>
                <a:rPr lang="en-US" sz="1350" kern="0" dirty="0">
                  <a:solidFill>
                    <a:sysClr val="windowText" lastClr="000000"/>
                  </a:solidFill>
                </a:rPr>
                <a:t>Integer</a:t>
              </a:r>
            </a:p>
            <a:p>
              <a:pPr algn="ctr" defTabSz="685766">
                <a:defRPr/>
              </a:pPr>
              <a:r>
                <a:rPr lang="en-US" sz="1350" kern="0" dirty="0">
                  <a:solidFill>
                    <a:sysClr val="windowText" lastClr="000000"/>
                  </a:solidFill>
                </a:rPr>
                <a:t>Overflow</a:t>
              </a:r>
            </a:p>
          </p:txBody>
        </p:sp>
        <p:cxnSp>
          <p:nvCxnSpPr>
            <p:cNvPr id="19" name="Connector: Elbow 18"/>
            <p:cNvCxnSpPr>
              <a:cxnSpLocks/>
              <a:stCxn id="5" idx="0"/>
              <a:endCxn id="28" idx="1"/>
            </p:cNvCxnSpPr>
            <p:nvPr/>
          </p:nvCxnSpPr>
          <p:spPr>
            <a:xfrm rot="16200000" flipH="1" flipV="1">
              <a:off x="1415965" y="1603538"/>
              <a:ext cx="923743" cy="2188739"/>
            </a:xfrm>
            <a:prstGeom prst="bentConnector4">
              <a:avLst>
                <a:gd name="adj1" fmla="val -24747"/>
                <a:gd name="adj2" fmla="val 110444"/>
              </a:avLst>
            </a:prstGeom>
            <a:ln w="28575">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 name="Text Box 4"/>
            <p:cNvSpPr txBox="1">
              <a:spLocks noChangeArrowheads="1"/>
            </p:cNvSpPr>
            <p:nvPr/>
          </p:nvSpPr>
          <p:spPr bwMode="auto">
            <a:xfrm>
              <a:off x="2560074" y="2236037"/>
              <a:ext cx="824264" cy="715581"/>
            </a:xfrm>
            <a:prstGeom prst="rect">
              <a:avLst/>
            </a:prstGeom>
            <a:noFill/>
            <a:ln w="19050">
              <a:solidFill>
                <a:schemeClr val="tx1"/>
              </a:solidFill>
              <a:miter lim="800000"/>
              <a:headEnd/>
              <a:tailEnd/>
            </a:ln>
            <a:effectLst/>
          </p:spPr>
          <p:txBody>
            <a:bodyPr wrap="none">
              <a:spAutoFit/>
            </a:bodyPr>
            <a:lstStyle/>
            <a:p>
              <a:pPr algn="ctr" defTabSz="685766">
                <a:defRPr/>
              </a:pPr>
              <a:r>
                <a:rPr lang="en-US" sz="1350" kern="0" dirty="0">
                  <a:solidFill>
                    <a:sysClr val="windowText" lastClr="000000"/>
                  </a:solidFill>
                </a:rPr>
                <a:t>Incorrect</a:t>
              </a:r>
            </a:p>
            <a:p>
              <a:pPr algn="ctr" defTabSz="685766">
                <a:defRPr/>
              </a:pPr>
              <a:r>
                <a:rPr lang="en-US" sz="1350" kern="0" dirty="0">
                  <a:solidFill>
                    <a:sysClr val="windowText" lastClr="000000"/>
                  </a:solidFill>
                </a:rPr>
                <a:t>Range</a:t>
              </a:r>
            </a:p>
            <a:p>
              <a:pPr algn="ctr" defTabSz="685766">
                <a:defRPr/>
              </a:pPr>
              <a:r>
                <a:rPr lang="en-US" sz="1350" kern="0" dirty="0">
                  <a:solidFill>
                    <a:sysClr val="windowText" lastClr="000000"/>
                  </a:solidFill>
                </a:rPr>
                <a:t>Check</a:t>
              </a:r>
            </a:p>
          </p:txBody>
        </p:sp>
        <p:sp>
          <p:nvSpPr>
            <p:cNvPr id="6" name="Text Box 5"/>
            <p:cNvSpPr txBox="1">
              <a:spLocks noChangeArrowheads="1"/>
            </p:cNvSpPr>
            <p:nvPr/>
          </p:nvSpPr>
          <p:spPr bwMode="auto">
            <a:xfrm>
              <a:off x="6742892" y="2287237"/>
              <a:ext cx="833882" cy="507831"/>
            </a:xfrm>
            <a:prstGeom prst="rect">
              <a:avLst/>
            </a:prstGeom>
            <a:noFill/>
            <a:ln w="19050">
              <a:solidFill>
                <a:schemeClr val="tx1"/>
              </a:solidFill>
              <a:miter lim="800000"/>
              <a:headEnd/>
              <a:tailEnd/>
            </a:ln>
            <a:effectLst/>
          </p:spPr>
          <p:txBody>
            <a:bodyPr wrap="none">
              <a:spAutoFit/>
            </a:bodyPr>
            <a:lstStyle/>
            <a:p>
              <a:pPr algn="ctr" defTabSz="685766">
                <a:defRPr/>
              </a:pPr>
              <a:r>
                <a:rPr lang="en-US" sz="1350" kern="0" dirty="0">
                  <a:solidFill>
                    <a:sysClr val="windowText" lastClr="000000"/>
                  </a:solidFill>
                </a:rPr>
                <a:t>Heap</a:t>
              </a:r>
            </a:p>
            <a:p>
              <a:pPr algn="ctr" defTabSz="685766">
                <a:defRPr/>
              </a:pPr>
              <a:r>
                <a:rPr lang="en-US" sz="1350" kern="0" dirty="0">
                  <a:solidFill>
                    <a:sysClr val="windowText" lastClr="000000"/>
                  </a:solidFill>
                </a:rPr>
                <a:t>Overflow</a:t>
              </a:r>
            </a:p>
          </p:txBody>
        </p:sp>
        <p:sp>
          <p:nvSpPr>
            <p:cNvPr id="7" name="Text Box 6"/>
            <p:cNvSpPr txBox="1">
              <a:spLocks noChangeArrowheads="1"/>
            </p:cNvSpPr>
            <p:nvPr/>
          </p:nvSpPr>
          <p:spPr bwMode="auto">
            <a:xfrm>
              <a:off x="5055798" y="2187827"/>
              <a:ext cx="1266825" cy="715580"/>
            </a:xfrm>
            <a:prstGeom prst="rect">
              <a:avLst/>
            </a:prstGeom>
            <a:noFill/>
            <a:ln w="19050">
              <a:solidFill>
                <a:schemeClr val="tx1"/>
              </a:solidFill>
              <a:miter lim="800000"/>
              <a:headEnd/>
              <a:tailEnd/>
            </a:ln>
            <a:effectLst/>
          </p:spPr>
          <p:txBody>
            <a:bodyPr>
              <a:spAutoFit/>
            </a:bodyPr>
            <a:lstStyle/>
            <a:p>
              <a:pPr algn="ctr" defTabSz="685766">
                <a:defRPr/>
              </a:pPr>
              <a:r>
                <a:rPr lang="en-US" sz="1350" kern="0" dirty="0">
                  <a:solidFill>
                    <a:sysClr val="windowText" lastClr="000000"/>
                  </a:solidFill>
                </a:rPr>
                <a:t>Insufficient Memory Allocation</a:t>
              </a:r>
            </a:p>
          </p:txBody>
        </p:sp>
        <p:sp>
          <p:nvSpPr>
            <p:cNvPr id="8" name="Line 7"/>
            <p:cNvSpPr>
              <a:spLocks noChangeShapeType="1"/>
            </p:cNvSpPr>
            <p:nvPr/>
          </p:nvSpPr>
          <p:spPr bwMode="auto">
            <a:xfrm flipV="1">
              <a:off x="2312595" y="2609891"/>
              <a:ext cx="285750" cy="0"/>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685766">
                <a:defRPr/>
              </a:pPr>
              <a:endParaRPr lang="en-US" sz="1350" kern="0">
                <a:solidFill>
                  <a:sysClr val="windowText" lastClr="000000"/>
                </a:solidFill>
              </a:endParaRPr>
            </a:p>
          </p:txBody>
        </p:sp>
        <p:sp>
          <p:nvSpPr>
            <p:cNvPr id="9" name="Line 8"/>
            <p:cNvSpPr>
              <a:spLocks noChangeShapeType="1"/>
            </p:cNvSpPr>
            <p:nvPr/>
          </p:nvSpPr>
          <p:spPr bwMode="auto">
            <a:xfrm>
              <a:off x="4633126" y="2572982"/>
              <a:ext cx="422672" cy="0"/>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685766">
                <a:defRPr/>
              </a:pPr>
              <a:endParaRPr lang="en-US" sz="1350" kern="0">
                <a:solidFill>
                  <a:sysClr val="windowText" lastClr="000000"/>
                </a:solidFill>
              </a:endParaRPr>
            </a:p>
          </p:txBody>
        </p:sp>
        <p:sp>
          <p:nvSpPr>
            <p:cNvPr id="10" name="Line 9"/>
            <p:cNvSpPr>
              <a:spLocks noChangeShapeType="1"/>
            </p:cNvSpPr>
            <p:nvPr/>
          </p:nvSpPr>
          <p:spPr bwMode="auto">
            <a:xfrm>
              <a:off x="6313098" y="2599176"/>
              <a:ext cx="422672" cy="0"/>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685766">
                <a:defRPr/>
              </a:pPr>
              <a:endParaRPr lang="en-US" sz="1350" kern="0">
                <a:solidFill>
                  <a:sysClr val="windowText" lastClr="000000"/>
                </a:solidFill>
              </a:endParaRPr>
            </a:p>
          </p:txBody>
        </p:sp>
        <p:sp>
          <p:nvSpPr>
            <p:cNvPr id="12" name="Text Box 11"/>
            <p:cNvSpPr txBox="1">
              <a:spLocks noChangeArrowheads="1"/>
            </p:cNvSpPr>
            <p:nvPr/>
          </p:nvSpPr>
          <p:spPr bwMode="auto">
            <a:xfrm>
              <a:off x="4052099" y="1773994"/>
              <a:ext cx="32412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dirty="0"/>
                <a:t>B</a:t>
              </a:r>
            </a:p>
          </p:txBody>
        </p:sp>
        <p:sp>
          <p:nvSpPr>
            <p:cNvPr id="13" name="Text Box 13"/>
            <p:cNvSpPr txBox="1">
              <a:spLocks noChangeArrowheads="1"/>
            </p:cNvSpPr>
            <p:nvPr/>
          </p:nvSpPr>
          <p:spPr bwMode="auto">
            <a:xfrm>
              <a:off x="6961344" y="1759629"/>
              <a:ext cx="32412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dirty="0"/>
                <a:t>D</a:t>
              </a:r>
            </a:p>
          </p:txBody>
        </p:sp>
        <p:sp>
          <p:nvSpPr>
            <p:cNvPr id="15" name="Text Box 22"/>
            <p:cNvSpPr txBox="1">
              <a:spLocks noChangeArrowheads="1"/>
            </p:cNvSpPr>
            <p:nvPr/>
          </p:nvSpPr>
          <p:spPr bwMode="auto">
            <a:xfrm>
              <a:off x="888608" y="2068160"/>
              <a:ext cx="1423988" cy="923329"/>
            </a:xfrm>
            <a:prstGeom prst="rect">
              <a:avLst/>
            </a:prstGeom>
            <a:solidFill>
              <a:srgbClr val="FFFF99"/>
            </a:solidFill>
            <a:ln w="19050">
              <a:solidFill>
                <a:schemeClr val="tx1"/>
              </a:solidFill>
              <a:miter lim="800000"/>
              <a:headEnd/>
              <a:tailEnd/>
            </a:ln>
            <a:effectLst/>
          </p:spPr>
          <p:txBody>
            <a:bodyPr wrap="square">
              <a:spAutoFit/>
            </a:bodyPr>
            <a:lstStyle/>
            <a:p>
              <a:pPr algn="ctr" defTabSz="685766">
                <a:defRPr/>
              </a:pPr>
              <a:r>
                <a:rPr lang="en-US" sz="1350" kern="0">
                  <a:solidFill>
                    <a:sysClr val="windowText" lastClr="000000"/>
                  </a:solidFill>
                  <a:effectLst>
                    <a:outerShdw blurRad="38100" dist="38100" dir="2700000" algn="tl">
                      <a:srgbClr val="FFFFFF"/>
                    </a:outerShdw>
                  </a:effectLst>
                </a:rPr>
                <a:t>Use of Signed Integers for Always-Positive Operations</a:t>
              </a:r>
            </a:p>
          </p:txBody>
        </p:sp>
        <p:sp>
          <p:nvSpPr>
            <p:cNvPr id="17" name="Line 24"/>
            <p:cNvSpPr>
              <a:spLocks noChangeShapeType="1"/>
            </p:cNvSpPr>
            <p:nvPr/>
          </p:nvSpPr>
          <p:spPr bwMode="auto">
            <a:xfrm>
              <a:off x="3367493" y="2581316"/>
              <a:ext cx="422672" cy="0"/>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685766">
                <a:defRPr/>
              </a:pPr>
              <a:endParaRPr lang="en-US" sz="1350" kern="0">
                <a:solidFill>
                  <a:sysClr val="windowText" lastClr="000000"/>
                </a:solidFill>
              </a:endParaRPr>
            </a:p>
          </p:txBody>
        </p:sp>
        <p:sp>
          <p:nvSpPr>
            <p:cNvPr id="18" name="Text Box 11"/>
            <p:cNvSpPr txBox="1">
              <a:spLocks noChangeArrowheads="1"/>
            </p:cNvSpPr>
            <p:nvPr/>
          </p:nvSpPr>
          <p:spPr bwMode="auto">
            <a:xfrm>
              <a:off x="5486400" y="1767797"/>
              <a:ext cx="386350"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dirty="0"/>
                <a:t>C</a:t>
              </a:r>
            </a:p>
          </p:txBody>
        </p:sp>
        <p:sp>
          <p:nvSpPr>
            <p:cNvPr id="28" name="Rectangle 27"/>
            <p:cNvSpPr/>
            <p:nvPr/>
          </p:nvSpPr>
          <p:spPr>
            <a:xfrm>
              <a:off x="783467" y="3072452"/>
              <a:ext cx="247628" cy="17465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35" name="Rectangle 34"/>
            <p:cNvSpPr/>
            <p:nvPr/>
          </p:nvSpPr>
          <p:spPr>
            <a:xfrm>
              <a:off x="783463" y="3810771"/>
              <a:ext cx="247628" cy="17465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11" name="Text Box 10"/>
            <p:cNvSpPr txBox="1">
              <a:spLocks noChangeArrowheads="1"/>
            </p:cNvSpPr>
            <p:nvPr/>
          </p:nvSpPr>
          <p:spPr bwMode="auto">
            <a:xfrm>
              <a:off x="2963505" y="1767797"/>
              <a:ext cx="32412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dirty="0"/>
                <a:t>A</a:t>
              </a:r>
            </a:p>
          </p:txBody>
        </p:sp>
        <p:sp>
          <p:nvSpPr>
            <p:cNvPr id="16" name="Text Box 23"/>
            <p:cNvSpPr txBox="1">
              <a:spLocks noChangeArrowheads="1"/>
            </p:cNvSpPr>
            <p:nvPr/>
          </p:nvSpPr>
          <p:spPr bwMode="auto">
            <a:xfrm>
              <a:off x="1485844" y="1759629"/>
              <a:ext cx="31290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dirty="0"/>
                <a:t>X</a:t>
              </a:r>
            </a:p>
          </p:txBody>
        </p:sp>
        <p:cxnSp>
          <p:nvCxnSpPr>
            <p:cNvPr id="34" name="Connector: Elbow 33"/>
            <p:cNvCxnSpPr>
              <a:cxnSpLocks/>
              <a:stCxn id="9" idx="0"/>
              <a:endCxn id="35" idx="1"/>
            </p:cNvCxnSpPr>
            <p:nvPr/>
          </p:nvCxnSpPr>
          <p:spPr>
            <a:xfrm rot="5400000">
              <a:off x="2045741" y="1310716"/>
              <a:ext cx="1325113" cy="3849658"/>
            </a:xfrm>
            <a:prstGeom prst="bentConnector4">
              <a:avLst>
                <a:gd name="adj1" fmla="val -57727"/>
                <a:gd name="adj2" fmla="val 104454"/>
              </a:avLst>
            </a:prstGeom>
            <a:ln w="28575">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grpSp>
      <p:sp>
        <p:nvSpPr>
          <p:cNvPr id="14" name="Slide Number Placeholder 13">
            <a:extLst>
              <a:ext uri="{FF2B5EF4-FFF2-40B4-BE49-F238E27FC236}">
                <a16:creationId xmlns:a16="http://schemas.microsoft.com/office/drawing/2014/main" id="{2780429B-71BA-4766-BAD0-965DC1AE3409}"/>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22</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0591472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267004"/>
            <a:ext cx="6996545" cy="868362"/>
          </a:xfrm>
        </p:spPr>
        <p:txBody>
          <a:bodyPr/>
          <a:lstStyle/>
          <a:p>
            <a:r>
              <a:rPr lang="en-US" dirty="0"/>
              <a:t>CNT2: Is It a Vulnerability?</a:t>
            </a:r>
          </a:p>
        </p:txBody>
      </p:sp>
      <p:sp>
        <p:nvSpPr>
          <p:cNvPr id="3" name="Content Placeholder 2"/>
          <p:cNvSpPr>
            <a:spLocks noGrp="1"/>
          </p:cNvSpPr>
          <p:nvPr>
            <p:ph idx="1"/>
          </p:nvPr>
        </p:nvSpPr>
        <p:spPr>
          <a:xfrm>
            <a:off x="812800" y="1400093"/>
            <a:ext cx="10972800" cy="4589745"/>
          </a:xfrm>
        </p:spPr>
        <p:txBody>
          <a:bodyPr>
            <a:normAutofit/>
          </a:bodyPr>
          <a:lstStyle/>
          <a:p>
            <a:r>
              <a:rPr lang="en-US" dirty="0"/>
              <a:t>Purpose</a:t>
            </a:r>
          </a:p>
          <a:p>
            <a:pPr lvl="1"/>
            <a:r>
              <a:rPr lang="en-US" dirty="0"/>
              <a:t>Limit CVE’s scope to vulnerabilities</a:t>
            </a:r>
          </a:p>
          <a:p>
            <a:r>
              <a:rPr lang="en-US" dirty="0"/>
              <a:t>No generally agreed upon definition of vulnerability</a:t>
            </a:r>
          </a:p>
          <a:p>
            <a:r>
              <a:rPr lang="en-US" dirty="0"/>
              <a:t>CNT2 provides some sub-decisions to help decide if something is a vulnerability</a:t>
            </a:r>
          </a:p>
          <a:p>
            <a:pPr lvl="1"/>
            <a:r>
              <a:rPr lang="en-US" dirty="0"/>
              <a:t>CNT2.1: The vendor says the vulnerability does bad things (vendor decides)</a:t>
            </a:r>
          </a:p>
          <a:p>
            <a:pPr lvl="1"/>
            <a:r>
              <a:rPr lang="en-US" dirty="0"/>
              <a:t>CNT2.2A: The reporter says the vulnerability does bad things (researcher decides)</a:t>
            </a:r>
            <a:endParaRPr lang="en-US" b="1" dirty="0"/>
          </a:p>
          <a:p>
            <a:pPr lvl="1"/>
            <a:r>
              <a:rPr lang="en-US" dirty="0"/>
              <a:t>CNT2.2B: The CNA decides a security policy violation occurs (CNA decides)</a:t>
            </a:r>
          </a:p>
          <a:p>
            <a:r>
              <a:rPr lang="en-US" dirty="0"/>
              <a:t>Vendor CNAs will most often use CNT2.1</a:t>
            </a:r>
          </a:p>
          <a:p>
            <a:pPr lvl="1"/>
            <a:r>
              <a:rPr lang="en-US" dirty="0"/>
              <a:t>However, if someone disputes the CNA’s decision, they will need to use CNT2.2B to justify their decision</a:t>
            </a:r>
          </a:p>
        </p:txBody>
      </p:sp>
      <p:sp>
        <p:nvSpPr>
          <p:cNvPr id="4" name="Slide Number Placeholder 3">
            <a:extLst>
              <a:ext uri="{FF2B5EF4-FFF2-40B4-BE49-F238E27FC236}">
                <a16:creationId xmlns:a16="http://schemas.microsoft.com/office/drawing/2014/main" id="{A14D5901-5055-41BF-B1A7-109CE281CF0C}"/>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23</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111252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043" y="237958"/>
            <a:ext cx="10720105" cy="868362"/>
          </a:xfrm>
        </p:spPr>
        <p:txBody>
          <a:bodyPr/>
          <a:lstStyle/>
          <a:p>
            <a:r>
              <a:rPr lang="en-US" dirty="0"/>
              <a:t>CNT2.1: Vendor Acknowledgement</a:t>
            </a:r>
          </a:p>
        </p:txBody>
      </p:sp>
      <p:graphicFrame>
        <p:nvGraphicFramePr>
          <p:cNvPr id="4" name="Content Placeholder 3"/>
          <p:cNvGraphicFramePr>
            <a:graphicFrameLocks noGrp="1"/>
          </p:cNvGraphicFramePr>
          <p:nvPr>
            <p:ph sz="half" idx="1"/>
            <p:extLst/>
          </p:nvPr>
        </p:nvGraphicFramePr>
        <p:xfrm>
          <a:off x="2133601" y="1389837"/>
          <a:ext cx="8167352" cy="868362"/>
        </p:xfrm>
        <a:graphic>
          <a:graphicData uri="http://schemas.openxmlformats.org/drawingml/2006/table">
            <a:tbl>
              <a:tblPr firstRow="1" firstCol="1" bandRow="1">
                <a:tableStyleId>{616DA210-FB5B-4158-B5E0-FEB733F419BA}</a:tableStyleId>
              </a:tblPr>
              <a:tblGrid>
                <a:gridCol w="609990">
                  <a:extLst>
                    <a:ext uri="{9D8B030D-6E8A-4147-A177-3AD203B41FA5}">
                      <a16:colId xmlns:a16="http://schemas.microsoft.com/office/drawing/2014/main" val="944892769"/>
                    </a:ext>
                  </a:extLst>
                </a:gridCol>
                <a:gridCol w="7557362">
                  <a:extLst>
                    <a:ext uri="{9D8B030D-6E8A-4147-A177-3AD203B41FA5}">
                      <a16:colId xmlns:a16="http://schemas.microsoft.com/office/drawing/2014/main" val="3622635339"/>
                    </a:ext>
                  </a:extLst>
                </a:gridCol>
              </a:tblGrid>
              <a:tr h="868362">
                <a:tc>
                  <a:txBody>
                    <a:bodyPr/>
                    <a:lstStyle/>
                    <a:p>
                      <a:pPr marL="0" marR="0">
                        <a:spcBef>
                          <a:spcPts val="0"/>
                        </a:spcBef>
                        <a:spcAft>
                          <a:spcPts val="0"/>
                        </a:spcAft>
                      </a:pPr>
                      <a:r>
                        <a:rPr lang="en-US" sz="900" dirty="0">
                          <a:effectLst/>
                        </a:rPr>
                        <a:t>   CNT2.1</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7012" marR="7012" marT="14288" marB="14288" anchor="ctr"/>
                </a:tc>
                <a:tc>
                  <a:txBody>
                    <a:bodyPr/>
                    <a:lstStyle/>
                    <a:p>
                      <a:pPr marL="58738" marR="0" indent="0">
                        <a:spcBef>
                          <a:spcPts val="0"/>
                        </a:spcBef>
                        <a:spcAft>
                          <a:spcPts val="600"/>
                        </a:spcAft>
                      </a:pPr>
                      <a:r>
                        <a:rPr lang="en-US" sz="900" dirty="0">
                          <a:effectLst/>
                        </a:rPr>
                        <a:t>Vendor acknowledgment: Does the affected vendor acknowledge the bug as a vulnerability and does it also acknowledge a negative impact on security? </a:t>
                      </a:r>
                    </a:p>
                    <a:p>
                      <a:pPr marL="58738" marR="0" indent="0">
                        <a:spcBef>
                          <a:spcPts val="0"/>
                        </a:spcBef>
                        <a:spcAft>
                          <a:spcPts val="0"/>
                        </a:spcAft>
                      </a:pPr>
                      <a:r>
                        <a:rPr lang="en-US" sz="900" dirty="0">
                          <a:effectLst/>
                        </a:rPr>
                        <a:t>Examples of negative impact could include: code execution, providing the attacker with extra privileges or information, causing a denial of service, etc. </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7012" marR="7012" marT="14288" marB="14288" anchor="ctr"/>
                </a:tc>
                <a:extLst>
                  <a:ext uri="{0D108BD9-81ED-4DB2-BD59-A6C34878D82A}">
                    <a16:rowId xmlns:a16="http://schemas.microsoft.com/office/drawing/2014/main" val="2151263230"/>
                  </a:ext>
                </a:extLst>
              </a:tr>
            </a:tbl>
          </a:graphicData>
        </a:graphic>
      </p:graphicFrame>
      <p:sp>
        <p:nvSpPr>
          <p:cNvPr id="3" name="Content Placeholder 2"/>
          <p:cNvSpPr>
            <a:spLocks noGrp="1"/>
          </p:cNvSpPr>
          <p:nvPr>
            <p:ph sz="half" idx="2"/>
          </p:nvPr>
        </p:nvSpPr>
        <p:spPr>
          <a:xfrm>
            <a:off x="5492496" y="2600938"/>
            <a:ext cx="4870704" cy="2983765"/>
          </a:xfrm>
        </p:spPr>
        <p:txBody>
          <a:bodyPr/>
          <a:lstStyle/>
          <a:p>
            <a:r>
              <a:rPr lang="en-US" dirty="0"/>
              <a:t>Process</a:t>
            </a:r>
          </a:p>
          <a:p>
            <a:pPr lvl="1"/>
            <a:r>
              <a:rPr lang="en-US" dirty="0"/>
              <a:t>Determine product vendor</a:t>
            </a:r>
          </a:p>
          <a:p>
            <a:pPr lvl="1"/>
            <a:r>
              <a:rPr lang="en-US" dirty="0"/>
              <a:t>Determine if the vulnerability is acknowledged</a:t>
            </a:r>
          </a:p>
          <a:p>
            <a:pPr lvl="1"/>
            <a:r>
              <a:rPr lang="en-US" dirty="0"/>
              <a:t>Determine if the acknowledgement says there is a negative impact</a:t>
            </a:r>
          </a:p>
          <a:p>
            <a:endParaRPr lang="en-US" dirty="0"/>
          </a:p>
        </p:txBody>
      </p:sp>
      <p:pic>
        <p:nvPicPr>
          <p:cNvPr id="5" name="Picture 4"/>
          <p:cNvPicPr>
            <a:picLocks noChangeAspect="1"/>
          </p:cNvPicPr>
          <p:nvPr/>
        </p:nvPicPr>
        <p:blipFill>
          <a:blip r:embed="rId3"/>
          <a:stretch>
            <a:fillRect/>
          </a:stretch>
        </p:blipFill>
        <p:spPr>
          <a:xfrm>
            <a:off x="2133604" y="2600935"/>
            <a:ext cx="3184187" cy="2867228"/>
          </a:xfrm>
          <a:prstGeom prst="rect">
            <a:avLst/>
          </a:prstGeom>
        </p:spPr>
      </p:pic>
      <p:sp>
        <p:nvSpPr>
          <p:cNvPr id="6" name="Slide Number Placeholder 5">
            <a:extLst>
              <a:ext uri="{FF2B5EF4-FFF2-40B4-BE49-F238E27FC236}">
                <a16:creationId xmlns:a16="http://schemas.microsoft.com/office/drawing/2014/main" id="{50D94836-44F9-49B4-AAE1-C88706B19E02}"/>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24</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Tree>
    <p:extLst>
      <p:ext uri="{BB962C8B-B14F-4D97-AF65-F5344CB8AC3E}">
        <p14:creationId xmlns:p14="http://schemas.microsoft.com/office/powerpoint/2010/main" val="24940599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12800" y="298808"/>
            <a:ext cx="10636194" cy="868362"/>
          </a:xfrm>
        </p:spPr>
        <p:txBody>
          <a:bodyPr/>
          <a:lstStyle/>
          <a:p>
            <a:r>
              <a:rPr lang="en-US" dirty="0"/>
              <a:t>CNT2.1: Process</a:t>
            </a:r>
          </a:p>
        </p:txBody>
      </p:sp>
      <p:sp>
        <p:nvSpPr>
          <p:cNvPr id="6" name="Content Placeholder 5"/>
          <p:cNvSpPr>
            <a:spLocks noGrp="1"/>
          </p:cNvSpPr>
          <p:nvPr>
            <p:ph idx="1"/>
          </p:nvPr>
        </p:nvSpPr>
        <p:spPr>
          <a:xfrm>
            <a:off x="812800" y="1400093"/>
            <a:ext cx="10972800" cy="4589745"/>
          </a:xfrm>
        </p:spPr>
        <p:txBody>
          <a:bodyPr>
            <a:normAutofit/>
          </a:bodyPr>
          <a:lstStyle/>
          <a:p>
            <a:r>
              <a:rPr lang="en-US" dirty="0"/>
              <a:t>Determine product vendor</a:t>
            </a:r>
          </a:p>
          <a:p>
            <a:pPr lvl="1"/>
            <a:r>
              <a:rPr lang="en-US" dirty="0"/>
              <a:t>Vendors who bundle the affected product on their own can be considered vendors for this decision, but CNT3 and INC1 may have an effect on the scope the vulnerability</a:t>
            </a:r>
          </a:p>
          <a:p>
            <a:pPr lvl="1"/>
            <a:r>
              <a:rPr lang="en-US" dirty="0"/>
              <a:t>If the product was abandoned and supported by someone else, it is best to use CNT2.2</a:t>
            </a:r>
          </a:p>
          <a:p>
            <a:r>
              <a:rPr lang="en-US" dirty="0"/>
              <a:t>Determine if the vulnerability is acknowledged</a:t>
            </a:r>
          </a:p>
          <a:p>
            <a:pPr lvl="1"/>
            <a:r>
              <a:rPr lang="en-US" dirty="0"/>
              <a:t>The vendor has to recognize the bug and say that it has a security impact</a:t>
            </a:r>
          </a:p>
          <a:p>
            <a:pPr lvl="1"/>
            <a:r>
              <a:rPr lang="en-US" dirty="0"/>
              <a:t>Simply saying that the bug is fixed is not considered an acknowledgement of the vulnerability</a:t>
            </a:r>
          </a:p>
          <a:p>
            <a:pPr lvl="1"/>
            <a:r>
              <a:rPr lang="en-US" dirty="0"/>
              <a:t>If unsure, use CNT2.2</a:t>
            </a:r>
          </a:p>
          <a:p>
            <a:r>
              <a:rPr lang="en-US" dirty="0"/>
              <a:t>Determine if the acknowledgement says there is a negative impact</a:t>
            </a:r>
          </a:p>
          <a:p>
            <a:pPr lvl="1"/>
            <a:r>
              <a:rPr lang="en-US" dirty="0"/>
              <a:t>Let the vendor decide what a negative impact is for the product</a:t>
            </a:r>
          </a:p>
          <a:p>
            <a:endParaRPr lang="en-US" dirty="0"/>
          </a:p>
        </p:txBody>
      </p:sp>
      <p:sp>
        <p:nvSpPr>
          <p:cNvPr id="2" name="Slide Number Placeholder 1">
            <a:extLst>
              <a:ext uri="{FF2B5EF4-FFF2-40B4-BE49-F238E27FC236}">
                <a16:creationId xmlns:a16="http://schemas.microsoft.com/office/drawing/2014/main" id="{46C0D9A2-8D87-4AAE-8A8D-9C0DC0864695}"/>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25</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7924973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3684" y="292077"/>
            <a:ext cx="10707756" cy="868362"/>
          </a:xfrm>
        </p:spPr>
        <p:txBody>
          <a:bodyPr>
            <a:normAutofit/>
          </a:bodyPr>
          <a:lstStyle/>
          <a:p>
            <a:r>
              <a:rPr lang="en-US" dirty="0"/>
              <a:t>CNT2.2: Vulnerability Models</a:t>
            </a:r>
          </a:p>
        </p:txBody>
      </p:sp>
      <p:sp>
        <p:nvSpPr>
          <p:cNvPr id="5" name="Content Placeholder 4"/>
          <p:cNvSpPr>
            <a:spLocks noGrp="1"/>
          </p:cNvSpPr>
          <p:nvPr>
            <p:ph idx="1"/>
          </p:nvPr>
        </p:nvSpPr>
        <p:spPr>
          <a:xfrm>
            <a:off x="813684" y="2228851"/>
            <a:ext cx="11045658" cy="3223027"/>
          </a:xfrm>
        </p:spPr>
        <p:txBody>
          <a:bodyPr>
            <a:normAutofit fontScale="85000" lnSpcReduction="20000"/>
          </a:bodyPr>
          <a:lstStyle/>
          <a:p>
            <a:r>
              <a:rPr lang="en-US" dirty="0"/>
              <a:t>CNT2.2 provides two options for CNAs to choose from</a:t>
            </a:r>
          </a:p>
          <a:p>
            <a:pPr lvl="1"/>
            <a:r>
              <a:rPr lang="en-US" dirty="0"/>
              <a:t>CNT2.2A: Claim-based – The bug(s) are considered a vulnerability because the requester says they have a negative impact</a:t>
            </a:r>
          </a:p>
          <a:p>
            <a:pPr lvl="1"/>
            <a:r>
              <a:rPr lang="en-US" dirty="0"/>
              <a:t>CNT2.2B Policy-based – The CNA determines the bug(s) results in a vulnerability because security policies are violated</a:t>
            </a:r>
          </a:p>
          <a:p>
            <a:r>
              <a:rPr lang="en-US" dirty="0"/>
              <a:t>CNT2.2A Process</a:t>
            </a:r>
          </a:p>
          <a:p>
            <a:pPr lvl="1"/>
            <a:r>
              <a:rPr lang="en-US" dirty="0"/>
              <a:t>Decide if the requester defined a negative impact</a:t>
            </a:r>
          </a:p>
          <a:p>
            <a:r>
              <a:rPr lang="en-US" dirty="0"/>
              <a:t>CNT2.2B Process</a:t>
            </a:r>
          </a:p>
          <a:p>
            <a:pPr lvl="1"/>
            <a:r>
              <a:rPr lang="en-US" dirty="0"/>
              <a:t>Identify the security policies for the product</a:t>
            </a:r>
          </a:p>
          <a:p>
            <a:pPr lvl="1"/>
            <a:r>
              <a:rPr lang="en-US" dirty="0"/>
              <a:t>Determine if any of the security policies were violated</a:t>
            </a:r>
          </a:p>
        </p:txBody>
      </p:sp>
      <p:graphicFrame>
        <p:nvGraphicFramePr>
          <p:cNvPr id="6" name="Table 5"/>
          <p:cNvGraphicFramePr>
            <a:graphicFrameLocks noGrp="1"/>
          </p:cNvGraphicFramePr>
          <p:nvPr>
            <p:extLst/>
          </p:nvPr>
        </p:nvGraphicFramePr>
        <p:xfrm>
          <a:off x="2133600" y="1379843"/>
          <a:ext cx="3867124" cy="637132"/>
        </p:xfrm>
        <a:graphic>
          <a:graphicData uri="http://schemas.openxmlformats.org/drawingml/2006/table">
            <a:tbl>
              <a:tblPr firstRow="1" firstCol="1" bandRow="1">
                <a:tableStyleId>{616DA210-FB5B-4158-B5E0-FEB733F419BA}</a:tableStyleId>
              </a:tblPr>
              <a:tblGrid>
                <a:gridCol w="558149">
                  <a:extLst>
                    <a:ext uri="{9D8B030D-6E8A-4147-A177-3AD203B41FA5}">
                      <a16:colId xmlns:a16="http://schemas.microsoft.com/office/drawing/2014/main" val="1199360933"/>
                    </a:ext>
                  </a:extLst>
                </a:gridCol>
                <a:gridCol w="3308975">
                  <a:extLst>
                    <a:ext uri="{9D8B030D-6E8A-4147-A177-3AD203B41FA5}">
                      <a16:colId xmlns:a16="http://schemas.microsoft.com/office/drawing/2014/main" val="2718461420"/>
                    </a:ext>
                  </a:extLst>
                </a:gridCol>
              </a:tblGrid>
              <a:tr h="637132">
                <a:tc>
                  <a:txBody>
                    <a:bodyPr/>
                    <a:lstStyle/>
                    <a:p>
                      <a:pPr marL="0" marR="0">
                        <a:spcBef>
                          <a:spcPts val="0"/>
                        </a:spcBef>
                        <a:spcAft>
                          <a:spcPts val="0"/>
                        </a:spcAft>
                      </a:pPr>
                      <a:r>
                        <a:rPr lang="en-US" sz="900" dirty="0">
                          <a:effectLst/>
                        </a:rPr>
                        <a:t> CNT2.2B</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14288" marR="14288" marT="14288" marB="14288" anchor="ctr"/>
                </a:tc>
                <a:tc>
                  <a:txBody>
                    <a:bodyPr/>
                    <a:lstStyle/>
                    <a:p>
                      <a:pPr marL="58738" marR="0" indent="0">
                        <a:spcBef>
                          <a:spcPts val="0"/>
                        </a:spcBef>
                        <a:spcAft>
                          <a:spcPts val="0"/>
                        </a:spcAft>
                        <a:tabLst/>
                      </a:pPr>
                      <a:r>
                        <a:rPr lang="en-US" sz="900" dirty="0">
                          <a:effectLst/>
                        </a:rPr>
                        <a:t>Security Model-based: Does the vulnerability report provide evidence of a mistake or design oversight in software that violates the security policy of the system?</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14288" marR="14288" marT="14288" marB="14288" anchor="ctr"/>
                </a:tc>
                <a:extLst>
                  <a:ext uri="{0D108BD9-81ED-4DB2-BD59-A6C34878D82A}">
                    <a16:rowId xmlns:a16="http://schemas.microsoft.com/office/drawing/2014/main" val="1361428683"/>
                  </a:ext>
                </a:extLst>
              </a:tr>
            </a:tbl>
          </a:graphicData>
        </a:graphic>
      </p:graphicFrame>
      <p:graphicFrame>
        <p:nvGraphicFramePr>
          <p:cNvPr id="7" name="Content Placeholder 3"/>
          <p:cNvGraphicFramePr>
            <a:graphicFrameLocks/>
          </p:cNvGraphicFramePr>
          <p:nvPr>
            <p:extLst/>
          </p:nvPr>
        </p:nvGraphicFramePr>
        <p:xfrm>
          <a:off x="6171796" y="1372315"/>
          <a:ext cx="4191405" cy="644661"/>
        </p:xfrm>
        <a:graphic>
          <a:graphicData uri="http://schemas.openxmlformats.org/drawingml/2006/table">
            <a:tbl>
              <a:tblPr firstRow="1" firstCol="1" bandRow="1">
                <a:tableStyleId>{616DA210-FB5B-4158-B5E0-FEB733F419BA}</a:tableStyleId>
              </a:tblPr>
              <a:tblGrid>
                <a:gridCol w="521646">
                  <a:extLst>
                    <a:ext uri="{9D8B030D-6E8A-4147-A177-3AD203B41FA5}">
                      <a16:colId xmlns:a16="http://schemas.microsoft.com/office/drawing/2014/main" val="4183816775"/>
                    </a:ext>
                  </a:extLst>
                </a:gridCol>
                <a:gridCol w="3669759">
                  <a:extLst>
                    <a:ext uri="{9D8B030D-6E8A-4147-A177-3AD203B41FA5}">
                      <a16:colId xmlns:a16="http://schemas.microsoft.com/office/drawing/2014/main" val="2056861970"/>
                    </a:ext>
                  </a:extLst>
                </a:gridCol>
              </a:tblGrid>
              <a:tr h="644661">
                <a:tc>
                  <a:txBody>
                    <a:bodyPr/>
                    <a:lstStyle/>
                    <a:p>
                      <a:pPr marL="0" marR="0">
                        <a:spcBef>
                          <a:spcPts val="0"/>
                        </a:spcBef>
                        <a:spcAft>
                          <a:spcPts val="0"/>
                        </a:spcAft>
                      </a:pPr>
                      <a:r>
                        <a:rPr lang="en-US" sz="900" dirty="0">
                          <a:effectLst/>
                        </a:rPr>
                        <a:t>CNT2.2A</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14288" marR="14288" marT="14288" marB="14288" anchor="ctr"/>
                </a:tc>
                <a:tc>
                  <a:txBody>
                    <a:bodyPr/>
                    <a:lstStyle/>
                    <a:p>
                      <a:pPr marL="58738" marR="0" indent="0">
                        <a:spcBef>
                          <a:spcPts val="0"/>
                        </a:spcBef>
                        <a:spcAft>
                          <a:spcPts val="0"/>
                        </a:spcAft>
                        <a:tabLst/>
                      </a:pPr>
                      <a:r>
                        <a:rPr lang="en-US" sz="900" dirty="0">
                          <a:effectLst/>
                        </a:rPr>
                        <a:t>Claim-based: Does the vulnerability report provide a demonstrated negative impact for the bug? </a:t>
                      </a:r>
                    </a:p>
                  </a:txBody>
                  <a:tcPr marL="14288" marR="14288" marT="14288" marB="14288" anchor="ctr"/>
                </a:tc>
                <a:extLst>
                  <a:ext uri="{0D108BD9-81ED-4DB2-BD59-A6C34878D82A}">
                    <a16:rowId xmlns:a16="http://schemas.microsoft.com/office/drawing/2014/main" val="2275007181"/>
                  </a:ext>
                </a:extLst>
              </a:tr>
            </a:tbl>
          </a:graphicData>
        </a:graphic>
      </p:graphicFrame>
      <p:sp>
        <p:nvSpPr>
          <p:cNvPr id="3" name="Slide Number Placeholder 2">
            <a:extLst>
              <a:ext uri="{FF2B5EF4-FFF2-40B4-BE49-F238E27FC236}">
                <a16:creationId xmlns:a16="http://schemas.microsoft.com/office/drawing/2014/main" id="{AFBE97FB-169D-4EAF-B06D-D8759E0904A2}"/>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26</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9528920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3CE8597-6A47-4A7D-A193-35284F12EBAD}"/>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27</a:t>
            </a:fld>
            <a:r>
              <a:rPr lang="en-US"/>
              <a:t> </a:t>
            </a:r>
            <a:r>
              <a:rPr lang="en-US">
                <a:solidFill>
                  <a:srgbClr val="C1CD23"/>
                </a:solidFill>
              </a:rPr>
              <a:t>|</a:t>
            </a:r>
            <a:endParaRPr lang="en-US" dirty="0">
              <a:solidFill>
                <a:srgbClr val="C1CD23"/>
              </a:solidFill>
            </a:endParaRPr>
          </a:p>
        </p:txBody>
      </p:sp>
      <p:sp>
        <p:nvSpPr>
          <p:cNvPr id="6" name="Title 1">
            <a:extLst>
              <a:ext uri="{FF2B5EF4-FFF2-40B4-BE49-F238E27FC236}">
                <a16:creationId xmlns:a16="http://schemas.microsoft.com/office/drawing/2014/main" id="{9930CB59-685C-462D-B75B-3924228107E2}"/>
              </a:ext>
            </a:extLst>
          </p:cNvPr>
          <p:cNvSpPr>
            <a:spLocks noGrp="1"/>
          </p:cNvSpPr>
          <p:nvPr>
            <p:ph type="title"/>
          </p:nvPr>
        </p:nvSpPr>
        <p:spPr>
          <a:xfrm>
            <a:off x="812800" y="274638"/>
            <a:ext cx="9328150" cy="868362"/>
          </a:xfrm>
        </p:spPr>
        <p:txBody>
          <a:bodyPr>
            <a:normAutofit/>
          </a:bodyPr>
          <a:lstStyle/>
          <a:p>
            <a:r>
              <a:rPr lang="en-US" dirty="0"/>
              <a:t>CNT2.2: Security Model vs. Vulnerability Claim</a:t>
            </a:r>
          </a:p>
        </p:txBody>
      </p:sp>
      <p:sp>
        <p:nvSpPr>
          <p:cNvPr id="7" name="Content Placeholder 2">
            <a:extLst>
              <a:ext uri="{FF2B5EF4-FFF2-40B4-BE49-F238E27FC236}">
                <a16:creationId xmlns:a16="http://schemas.microsoft.com/office/drawing/2014/main" id="{DABA27A2-3C62-4EF4-85B2-AE987BD9E13F}"/>
              </a:ext>
            </a:extLst>
          </p:cNvPr>
          <p:cNvSpPr txBox="1">
            <a:spLocks/>
          </p:cNvSpPr>
          <p:nvPr/>
        </p:nvSpPr>
        <p:spPr>
          <a:xfrm>
            <a:off x="1955059" y="2192594"/>
            <a:ext cx="3868340" cy="3146397"/>
          </a:xfrm>
          <a:prstGeom prst="rect">
            <a:avLst/>
          </a:prstGeom>
        </p:spPr>
        <p:txBody>
          <a:bodyPr>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b="1"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lang="en-US" sz="2394" kern="1200" smtClean="0">
                <a:solidFill>
                  <a:schemeClr val="tx1"/>
                </a:solidFill>
                <a:latin typeface="Arial" pitchFamily="34" charset="0"/>
                <a:ea typeface="+mn-ea"/>
                <a:cs typeface="Arial"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lang="en-US" sz="2394" kern="1200">
                <a:solidFill>
                  <a:schemeClr val="tx1"/>
                </a:solidFill>
                <a:latin typeface="Arial" pitchFamily="34" charset="0"/>
                <a:ea typeface="+mn-ea"/>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Pros</a:t>
            </a:r>
          </a:p>
          <a:p>
            <a:pPr lvl="1"/>
            <a:r>
              <a:rPr lang="en-US" dirty="0"/>
              <a:t>Higher accuracy</a:t>
            </a:r>
          </a:p>
          <a:p>
            <a:pPr lvl="1"/>
            <a:r>
              <a:rPr lang="en-US" dirty="0"/>
              <a:t>Tends to be incontrovertible</a:t>
            </a:r>
          </a:p>
          <a:p>
            <a:pPr lvl="1"/>
            <a:r>
              <a:rPr lang="en-US" dirty="0"/>
              <a:t>More consistent assignments</a:t>
            </a:r>
          </a:p>
          <a:p>
            <a:r>
              <a:rPr lang="en-US" dirty="0"/>
              <a:t>Cons</a:t>
            </a:r>
          </a:p>
          <a:p>
            <a:pPr lvl="1"/>
            <a:r>
              <a:rPr lang="en-US" dirty="0"/>
              <a:t>Users and vendors do not always agree on security policy </a:t>
            </a:r>
          </a:p>
          <a:p>
            <a:pPr lvl="1"/>
            <a:r>
              <a:rPr lang="en-US" dirty="0"/>
              <a:t>Often many of the policies are not documented</a:t>
            </a:r>
          </a:p>
          <a:p>
            <a:pPr lvl="1"/>
            <a:r>
              <a:rPr lang="en-US" dirty="0"/>
              <a:t>Hard to know from the outside</a:t>
            </a:r>
          </a:p>
          <a:p>
            <a:r>
              <a:rPr lang="en-US" dirty="0"/>
              <a:t>Program Root CNA used this decision for the old rules</a:t>
            </a:r>
          </a:p>
          <a:p>
            <a:endParaRPr lang="en-US" dirty="0"/>
          </a:p>
        </p:txBody>
      </p:sp>
      <p:graphicFrame>
        <p:nvGraphicFramePr>
          <p:cNvPr id="9" name="Table 8">
            <a:extLst>
              <a:ext uri="{FF2B5EF4-FFF2-40B4-BE49-F238E27FC236}">
                <a16:creationId xmlns:a16="http://schemas.microsoft.com/office/drawing/2014/main" id="{1E9A959A-CB68-403A-99F7-508B2AE78A86}"/>
              </a:ext>
            </a:extLst>
          </p:cNvPr>
          <p:cNvGraphicFramePr>
            <a:graphicFrameLocks noGrp="1"/>
          </p:cNvGraphicFramePr>
          <p:nvPr>
            <p:extLst>
              <p:ext uri="{D42A27DB-BD31-4B8C-83A1-F6EECF244321}">
                <p14:modId xmlns:p14="http://schemas.microsoft.com/office/powerpoint/2010/main" val="3921148853"/>
              </p:ext>
            </p:extLst>
          </p:nvPr>
        </p:nvGraphicFramePr>
        <p:xfrm>
          <a:off x="1955059" y="1458029"/>
          <a:ext cx="3867124" cy="637132"/>
        </p:xfrm>
        <a:graphic>
          <a:graphicData uri="http://schemas.openxmlformats.org/drawingml/2006/table">
            <a:tbl>
              <a:tblPr firstRow="1" firstCol="1" bandRow="1">
                <a:tableStyleId>{616DA210-FB5B-4158-B5E0-FEB733F419BA}</a:tableStyleId>
              </a:tblPr>
              <a:tblGrid>
                <a:gridCol w="558149">
                  <a:extLst>
                    <a:ext uri="{9D8B030D-6E8A-4147-A177-3AD203B41FA5}">
                      <a16:colId xmlns:a16="http://schemas.microsoft.com/office/drawing/2014/main" val="1199360933"/>
                    </a:ext>
                  </a:extLst>
                </a:gridCol>
                <a:gridCol w="3308975">
                  <a:extLst>
                    <a:ext uri="{9D8B030D-6E8A-4147-A177-3AD203B41FA5}">
                      <a16:colId xmlns:a16="http://schemas.microsoft.com/office/drawing/2014/main" val="2718461420"/>
                    </a:ext>
                  </a:extLst>
                </a:gridCol>
              </a:tblGrid>
              <a:tr h="637132">
                <a:tc>
                  <a:txBody>
                    <a:bodyPr/>
                    <a:lstStyle/>
                    <a:p>
                      <a:pPr marL="0" marR="0">
                        <a:spcBef>
                          <a:spcPts val="0"/>
                        </a:spcBef>
                        <a:spcAft>
                          <a:spcPts val="0"/>
                        </a:spcAft>
                      </a:pPr>
                      <a:r>
                        <a:rPr lang="en-US" sz="900" dirty="0">
                          <a:effectLst/>
                        </a:rPr>
                        <a:t> CNT2.2B</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14288" marR="14288" marT="14288" marB="14288" anchor="ctr"/>
                </a:tc>
                <a:tc>
                  <a:txBody>
                    <a:bodyPr/>
                    <a:lstStyle/>
                    <a:p>
                      <a:pPr marL="58738" marR="0" indent="0">
                        <a:spcBef>
                          <a:spcPts val="0"/>
                        </a:spcBef>
                        <a:spcAft>
                          <a:spcPts val="0"/>
                        </a:spcAft>
                      </a:pPr>
                      <a:r>
                        <a:rPr lang="en-US" sz="900" dirty="0">
                          <a:effectLst/>
                        </a:rPr>
                        <a:t>Security Model-based: Does the vulnerability report provide evidence of a mistake or design oversight in software that violates the security policy of the system?</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14288" marR="14288" marT="14288" marB="14288" anchor="ctr"/>
                </a:tc>
                <a:extLst>
                  <a:ext uri="{0D108BD9-81ED-4DB2-BD59-A6C34878D82A}">
                    <a16:rowId xmlns:a16="http://schemas.microsoft.com/office/drawing/2014/main" val="1361428683"/>
                  </a:ext>
                </a:extLst>
              </a:tr>
            </a:tbl>
          </a:graphicData>
        </a:graphic>
      </p:graphicFrame>
      <p:graphicFrame>
        <p:nvGraphicFramePr>
          <p:cNvPr id="10" name="Content Placeholder 3">
            <a:extLst>
              <a:ext uri="{FF2B5EF4-FFF2-40B4-BE49-F238E27FC236}">
                <a16:creationId xmlns:a16="http://schemas.microsoft.com/office/drawing/2014/main" id="{B1D68437-56BC-4D0F-AE5C-B1A4EF809013}"/>
              </a:ext>
            </a:extLst>
          </p:cNvPr>
          <p:cNvGraphicFramePr>
            <a:graphicFrameLocks/>
          </p:cNvGraphicFramePr>
          <p:nvPr>
            <p:extLst>
              <p:ext uri="{D42A27DB-BD31-4B8C-83A1-F6EECF244321}">
                <p14:modId xmlns:p14="http://schemas.microsoft.com/office/powerpoint/2010/main" val="2114845423"/>
              </p:ext>
            </p:extLst>
          </p:nvPr>
        </p:nvGraphicFramePr>
        <p:xfrm>
          <a:off x="6153152" y="1450500"/>
          <a:ext cx="4191405" cy="644661"/>
        </p:xfrm>
        <a:graphic>
          <a:graphicData uri="http://schemas.openxmlformats.org/drawingml/2006/table">
            <a:tbl>
              <a:tblPr firstRow="1" firstCol="1" bandRow="1">
                <a:tableStyleId>{616DA210-FB5B-4158-B5E0-FEB733F419BA}</a:tableStyleId>
              </a:tblPr>
              <a:tblGrid>
                <a:gridCol w="521646">
                  <a:extLst>
                    <a:ext uri="{9D8B030D-6E8A-4147-A177-3AD203B41FA5}">
                      <a16:colId xmlns:a16="http://schemas.microsoft.com/office/drawing/2014/main" val="4183816775"/>
                    </a:ext>
                  </a:extLst>
                </a:gridCol>
                <a:gridCol w="3669759">
                  <a:extLst>
                    <a:ext uri="{9D8B030D-6E8A-4147-A177-3AD203B41FA5}">
                      <a16:colId xmlns:a16="http://schemas.microsoft.com/office/drawing/2014/main" val="2056861970"/>
                    </a:ext>
                  </a:extLst>
                </a:gridCol>
              </a:tblGrid>
              <a:tr h="644661">
                <a:tc>
                  <a:txBody>
                    <a:bodyPr/>
                    <a:lstStyle/>
                    <a:p>
                      <a:pPr marL="0" marR="0">
                        <a:spcBef>
                          <a:spcPts val="0"/>
                        </a:spcBef>
                        <a:spcAft>
                          <a:spcPts val="0"/>
                        </a:spcAft>
                      </a:pPr>
                      <a:r>
                        <a:rPr lang="en-US" sz="900">
                          <a:effectLst/>
                        </a:rPr>
                        <a:t>CNT2.2A</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14288" marR="14288" marT="14288" marB="14288" anchor="ctr"/>
                </a:tc>
                <a:tc>
                  <a:txBody>
                    <a:bodyPr/>
                    <a:lstStyle/>
                    <a:p>
                      <a:pPr marL="58738" marR="0" indent="0">
                        <a:spcBef>
                          <a:spcPts val="0"/>
                        </a:spcBef>
                        <a:spcAft>
                          <a:spcPts val="0"/>
                        </a:spcAft>
                      </a:pPr>
                      <a:r>
                        <a:rPr lang="en-US" sz="900" dirty="0">
                          <a:effectLst/>
                        </a:rPr>
                        <a:t>Claim-based: Does the vulnerability report provide a demonstrated negative impact for the bug? </a:t>
                      </a:r>
                    </a:p>
                  </a:txBody>
                  <a:tcPr marL="14288" marR="14288" marT="14288" marB="14288" anchor="ctr"/>
                </a:tc>
                <a:extLst>
                  <a:ext uri="{0D108BD9-81ED-4DB2-BD59-A6C34878D82A}">
                    <a16:rowId xmlns:a16="http://schemas.microsoft.com/office/drawing/2014/main" val="2275007181"/>
                  </a:ext>
                </a:extLst>
              </a:tr>
            </a:tbl>
          </a:graphicData>
        </a:graphic>
      </p:graphicFrame>
      <p:sp>
        <p:nvSpPr>
          <p:cNvPr id="11" name="Content Placeholder 5">
            <a:extLst>
              <a:ext uri="{FF2B5EF4-FFF2-40B4-BE49-F238E27FC236}">
                <a16:creationId xmlns:a16="http://schemas.microsoft.com/office/drawing/2014/main" id="{A5174B1B-5CF2-4DF9-8A74-34F86E67EECC}"/>
              </a:ext>
            </a:extLst>
          </p:cNvPr>
          <p:cNvSpPr txBox="1">
            <a:spLocks/>
          </p:cNvSpPr>
          <p:nvPr/>
        </p:nvSpPr>
        <p:spPr>
          <a:xfrm>
            <a:off x="6153152" y="2192594"/>
            <a:ext cx="4318716" cy="2975753"/>
          </a:xfrm>
          <a:prstGeom prst="rect">
            <a:avLst/>
          </a:prstGeom>
        </p:spPr>
        <p:txBody>
          <a:bodyPr vert="horz" lIns="91440" tIns="45720" rIns="91440" bIns="45720" rtlCol="0" anchor="b">
            <a:normAutofit fontScale="92500" lnSpcReduction="10000"/>
          </a:bodyPr>
          <a:lstStyle>
            <a:defPPr>
              <a:defRPr lang="en-US"/>
            </a:defPPr>
            <a:lvl1pPr marL="0" algn="r" defTabSz="914400" rtl="0" eaLnBrk="1" latinLnBrk="0" hangingPunct="1">
              <a:defRPr sz="1000" kern="1200">
                <a:solidFill>
                  <a:schemeClr val="tx1">
                    <a:tint val="75000"/>
                  </a:schemeClr>
                </a:solidFill>
                <a:latin typeface="Helvetica LT Std"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28600" indent="-228600" algn="l">
              <a:lnSpc>
                <a:spcPct val="110000"/>
              </a:lnSpc>
              <a:buFont typeface="Arial" panose="020B0604020202020204" pitchFamily="34" charset="0"/>
              <a:buChar char="•"/>
            </a:pPr>
            <a:r>
              <a:rPr lang="en-US" sz="1800" b="1" dirty="0">
                <a:solidFill>
                  <a:schemeClr val="tx1"/>
                </a:solidFill>
                <a:latin typeface="Tahoma" panose="020B0604030504040204" pitchFamily="34" charset="0"/>
                <a:ea typeface="Tahoma" panose="020B0604030504040204" pitchFamily="34" charset="0"/>
                <a:cs typeface="Tahoma" panose="020B0604030504040204" pitchFamily="34" charset="0"/>
              </a:rPr>
              <a:t>Pros</a:t>
            </a:r>
          </a:p>
          <a:p>
            <a:pPr marL="685800" lvl="1" indent="-228600">
              <a:lnSpc>
                <a:spcPct val="80000"/>
              </a:lnSpc>
              <a:spcBef>
                <a:spcPts val="500"/>
              </a:spcBef>
              <a:buFont typeface="Arial" panose="020B060402020202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Easy</a:t>
            </a:r>
          </a:p>
          <a:p>
            <a:pPr marL="685800" lvl="1" indent="-228600">
              <a:lnSpc>
                <a:spcPct val="80000"/>
              </a:lnSpc>
              <a:spcBef>
                <a:spcPts val="500"/>
              </a:spcBef>
              <a:buFont typeface="Arial" panose="020B060402020202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Fast</a:t>
            </a:r>
          </a:p>
          <a:p>
            <a:pPr marL="285750" indent="-285750" algn="l">
              <a:lnSpc>
                <a:spcPct val="70000"/>
              </a:lnSpc>
              <a:spcBef>
                <a:spcPts val="1000"/>
              </a:spcBef>
              <a:buFont typeface="Arial" panose="020B0604020202020204" pitchFamily="34" charset="0"/>
              <a:buChar char="•"/>
            </a:pPr>
            <a:r>
              <a:rPr lang="en-US" sz="1800" b="1" dirty="0">
                <a:solidFill>
                  <a:schemeClr val="tx1"/>
                </a:solidFill>
                <a:latin typeface="Tahoma" panose="020B0604030504040204" pitchFamily="34" charset="0"/>
                <a:ea typeface="Tahoma" panose="020B0604030504040204" pitchFamily="34" charset="0"/>
                <a:cs typeface="Tahoma" panose="020B0604030504040204" pitchFamily="34" charset="0"/>
              </a:rPr>
              <a:t>Cons</a:t>
            </a:r>
          </a:p>
          <a:p>
            <a:pPr marL="685800" lvl="1" indent="-228600">
              <a:lnSpc>
                <a:spcPct val="80000"/>
              </a:lnSpc>
              <a:spcBef>
                <a:spcPts val="500"/>
              </a:spcBef>
              <a:buFont typeface="Arial" panose="020B060402020202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Inherently trusts researchers</a:t>
            </a:r>
          </a:p>
          <a:p>
            <a:pPr marL="685800" lvl="1" indent="-228600">
              <a:lnSpc>
                <a:spcPct val="80000"/>
              </a:lnSpc>
              <a:spcBef>
                <a:spcPts val="500"/>
              </a:spcBef>
              <a:buFont typeface="Arial" panose="020B060402020202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Could result in wide variations in abstraction</a:t>
            </a:r>
          </a:p>
          <a:p>
            <a:pPr marL="685800" lvl="1" indent="-228600">
              <a:lnSpc>
                <a:spcPct val="80000"/>
              </a:lnSpc>
              <a:spcBef>
                <a:spcPts val="500"/>
              </a:spcBef>
              <a:buFont typeface="Arial" panose="020B060402020202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Requires distinct claims</a:t>
            </a:r>
          </a:p>
          <a:p>
            <a:pPr marL="685800" lvl="1" indent="-228600">
              <a:lnSpc>
                <a:spcPct val="80000"/>
              </a:lnSpc>
              <a:spcBef>
                <a:spcPts val="500"/>
              </a:spcBef>
              <a:buFont typeface="Arial" panose="020B060402020202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Opinions differ on identification of negative impact</a:t>
            </a:r>
          </a:p>
          <a:p>
            <a:pPr marL="228600" indent="-228600" algn="l">
              <a:lnSpc>
                <a:spcPct val="80000"/>
              </a:lnSpc>
              <a:spcBef>
                <a:spcPts val="1000"/>
              </a:spcBef>
              <a:buFont typeface="Arial" panose="020B0604020202020204" pitchFamily="34" charset="0"/>
              <a:buChar char="•"/>
            </a:pPr>
            <a:r>
              <a:rPr lang="en-US" sz="1800" b="1" dirty="0">
                <a:solidFill>
                  <a:schemeClr val="tx1"/>
                </a:solidFill>
                <a:latin typeface="Tahoma" panose="020B0604030504040204" pitchFamily="34" charset="0"/>
                <a:ea typeface="Tahoma" panose="020B0604030504040204" pitchFamily="34" charset="0"/>
                <a:cs typeface="Tahoma" panose="020B0604030504040204" pitchFamily="34" charset="0"/>
              </a:rPr>
              <a:t>Program Root CNA is using this decision for the new rules</a:t>
            </a:r>
          </a:p>
          <a:p>
            <a:endParaRPr lang="en-US" dirty="0"/>
          </a:p>
        </p:txBody>
      </p:sp>
    </p:spTree>
    <p:extLst>
      <p:ext uri="{BB962C8B-B14F-4D97-AF65-F5344CB8AC3E}">
        <p14:creationId xmlns:p14="http://schemas.microsoft.com/office/powerpoint/2010/main" val="31981389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57274-23D5-4E88-9E71-7376DD3BFD53}"/>
              </a:ext>
            </a:extLst>
          </p:cNvPr>
          <p:cNvSpPr>
            <a:spLocks noGrp="1"/>
          </p:cNvSpPr>
          <p:nvPr>
            <p:ph type="title"/>
          </p:nvPr>
        </p:nvSpPr>
        <p:spPr/>
        <p:txBody>
          <a:bodyPr/>
          <a:lstStyle/>
          <a:p>
            <a:r>
              <a:rPr lang="en-US" dirty="0"/>
              <a:t>CNT2.2: Example</a:t>
            </a:r>
          </a:p>
        </p:txBody>
      </p:sp>
      <p:sp>
        <p:nvSpPr>
          <p:cNvPr id="5" name="Slide Number Placeholder 4">
            <a:extLst>
              <a:ext uri="{FF2B5EF4-FFF2-40B4-BE49-F238E27FC236}">
                <a16:creationId xmlns:a16="http://schemas.microsoft.com/office/drawing/2014/main" id="{E3CE8597-6A47-4A7D-A193-35284F12EBAD}"/>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28</a:t>
            </a:fld>
            <a:r>
              <a:rPr lang="en-US"/>
              <a:t> </a:t>
            </a:r>
            <a:r>
              <a:rPr lang="en-US">
                <a:solidFill>
                  <a:srgbClr val="C1CD23"/>
                </a:solidFill>
              </a:rPr>
              <a:t>|</a:t>
            </a:r>
            <a:endParaRPr lang="en-US" dirty="0">
              <a:solidFill>
                <a:srgbClr val="C1CD23"/>
              </a:solidFill>
            </a:endParaRPr>
          </a:p>
        </p:txBody>
      </p:sp>
      <p:sp>
        <p:nvSpPr>
          <p:cNvPr id="6" name="Text Placeholder 3">
            <a:extLst>
              <a:ext uri="{FF2B5EF4-FFF2-40B4-BE49-F238E27FC236}">
                <a16:creationId xmlns:a16="http://schemas.microsoft.com/office/drawing/2014/main" id="{2A1F9289-E0AA-4388-99D1-AE2205C7596F}"/>
              </a:ext>
            </a:extLst>
          </p:cNvPr>
          <p:cNvSpPr txBox="1">
            <a:spLocks/>
          </p:cNvSpPr>
          <p:nvPr/>
        </p:nvSpPr>
        <p:spPr>
          <a:xfrm>
            <a:off x="2349398" y="2223248"/>
            <a:ext cx="3868340" cy="3905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spcAft>
                <a:spcPts val="600"/>
              </a:spcAft>
              <a:buFont typeface="Arial" panose="020B0604020202020204" pitchFamily="34" charset="0"/>
              <a:buChar char="•"/>
              <a:defRPr lang="en-US" sz="2000" b="1" kern="1200">
                <a:solidFill>
                  <a:schemeClr val="tx1"/>
                </a:solidFill>
                <a:latin typeface="Helvetica LT Std" pitchFamily="34" charset="0"/>
                <a:ea typeface="Verdana" pitchFamily="34" charset="0"/>
                <a:cs typeface="Verdana" pitchFamily="34" charset="0"/>
              </a:defRPr>
            </a:lvl1pPr>
            <a:lvl2pPr marL="685800" indent="-228600" algn="l" defTabSz="914400" rtl="0" eaLnBrk="1" latinLnBrk="0" hangingPunct="1">
              <a:lnSpc>
                <a:spcPct val="90000"/>
              </a:lnSpc>
              <a:spcBef>
                <a:spcPts val="500"/>
              </a:spcBef>
              <a:spcAft>
                <a:spcPts val="600"/>
              </a:spcAft>
              <a:buFont typeface="Arial" panose="020B0604020202020204" pitchFamily="34" charset="0"/>
              <a:buChar char="•"/>
              <a:defRPr lang="en-US" sz="2000" kern="1200">
                <a:solidFill>
                  <a:schemeClr val="tx1"/>
                </a:solidFill>
                <a:latin typeface="Helvetica LT Std" pitchFamily="34" charset="0"/>
                <a:ea typeface="Verdana" pitchFamily="34" charset="0"/>
                <a:cs typeface="Verdana" pitchFamily="34" charset="0"/>
              </a:defRPr>
            </a:lvl2pPr>
            <a:lvl3pPr marL="1143000" indent="-228600" algn="l" defTabSz="914400" rtl="0" eaLnBrk="1" latinLnBrk="0" hangingPunct="1">
              <a:lnSpc>
                <a:spcPct val="90000"/>
              </a:lnSpc>
              <a:spcBef>
                <a:spcPts val="500"/>
              </a:spcBef>
              <a:spcAft>
                <a:spcPts val="600"/>
              </a:spcAft>
              <a:buFont typeface="Arial" panose="020B0604020202020204" pitchFamily="34" charset="0"/>
              <a:buChar char="•"/>
              <a:defRPr lang="en-US" sz="1800" kern="1200">
                <a:solidFill>
                  <a:schemeClr val="tx1"/>
                </a:solidFill>
                <a:latin typeface="Helvetica LT Std" pitchFamily="34" charset="0"/>
                <a:ea typeface="Verdana" pitchFamily="34" charset="0"/>
                <a:cs typeface="Verdana"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lang="en-US" sz="2394" kern="1200" smtClean="0">
                <a:solidFill>
                  <a:schemeClr val="tx1"/>
                </a:solidFill>
                <a:latin typeface="Arial" pitchFamily="34" charset="0"/>
                <a:ea typeface="+mn-ea"/>
                <a:cs typeface="Arial"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lang="en-US" sz="2394" kern="1200">
                <a:solidFill>
                  <a:schemeClr val="tx1"/>
                </a:solidFill>
                <a:latin typeface="Arial" pitchFamily="34" charset="0"/>
                <a:ea typeface="+mn-ea"/>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u="sng" dirty="0">
                <a:latin typeface="Helvetica LT Std"/>
              </a:rPr>
              <a:t>Security Model</a:t>
            </a:r>
          </a:p>
        </p:txBody>
      </p:sp>
      <p:sp>
        <p:nvSpPr>
          <p:cNvPr id="7" name="Content Placeholder 2">
            <a:extLst>
              <a:ext uri="{FF2B5EF4-FFF2-40B4-BE49-F238E27FC236}">
                <a16:creationId xmlns:a16="http://schemas.microsoft.com/office/drawing/2014/main" id="{5920B51D-66AE-46E6-9696-BB912C8AA243}"/>
              </a:ext>
            </a:extLst>
          </p:cNvPr>
          <p:cNvSpPr txBox="1">
            <a:spLocks/>
          </p:cNvSpPr>
          <p:nvPr/>
        </p:nvSpPr>
        <p:spPr>
          <a:xfrm>
            <a:off x="2349398" y="2720226"/>
            <a:ext cx="3868340" cy="313709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b="1"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lang="en-US" sz="2394" kern="1200" smtClean="0">
                <a:solidFill>
                  <a:schemeClr val="tx1"/>
                </a:solidFill>
                <a:latin typeface="Arial" pitchFamily="34" charset="0"/>
                <a:ea typeface="+mn-ea"/>
                <a:cs typeface="Arial"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lang="en-US" sz="2394" kern="1200">
                <a:solidFill>
                  <a:schemeClr val="tx1"/>
                </a:solidFill>
                <a:latin typeface="Arial" pitchFamily="34" charset="0"/>
                <a:ea typeface="+mn-ea"/>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500" dirty="0">
                <a:latin typeface="Helvetica LT Std"/>
              </a:rPr>
              <a:t>Regular users should not have access to admin pages except wp-admin/admin-</a:t>
            </a:r>
            <a:r>
              <a:rPr lang="en-US" sz="1500" dirty="0" err="1">
                <a:latin typeface="Helvetica LT Std"/>
              </a:rPr>
              <a:t>ajax.php</a:t>
            </a:r>
            <a:endParaRPr lang="en-US" sz="1500" dirty="0">
              <a:latin typeface="Helvetica LT Std"/>
            </a:endParaRPr>
          </a:p>
          <a:p>
            <a:r>
              <a:rPr lang="en-US" sz="1500" dirty="0">
                <a:latin typeface="Helvetica LT Std"/>
              </a:rPr>
              <a:t>Can administrators inject arbitrary script into pages?</a:t>
            </a:r>
          </a:p>
          <a:p>
            <a:pPr lvl="1"/>
            <a:r>
              <a:rPr lang="en-US" sz="1500" dirty="0">
                <a:latin typeface="Helvetica LT Std"/>
              </a:rPr>
              <a:t>Only if they have the </a:t>
            </a:r>
            <a:r>
              <a:rPr lang="en-US" sz="1500" dirty="0" err="1">
                <a:latin typeface="Helvetica LT Std"/>
              </a:rPr>
              <a:t>unfiltered_html</a:t>
            </a:r>
            <a:r>
              <a:rPr lang="en-US" sz="1500" dirty="0">
                <a:latin typeface="Helvetica LT Std"/>
              </a:rPr>
              <a:t> permission, which they have by default except when WordPress is installed in Multisite mode</a:t>
            </a:r>
          </a:p>
          <a:p>
            <a:r>
              <a:rPr lang="en-US" sz="1500" dirty="0">
                <a:latin typeface="Helvetica LT Std"/>
              </a:rPr>
              <a:t>Assign one or two CVE IDs, depending on the answers to the questions</a:t>
            </a:r>
          </a:p>
        </p:txBody>
      </p:sp>
      <p:sp>
        <p:nvSpPr>
          <p:cNvPr id="8" name="Text Placeholder 4">
            <a:extLst>
              <a:ext uri="{FF2B5EF4-FFF2-40B4-BE49-F238E27FC236}">
                <a16:creationId xmlns:a16="http://schemas.microsoft.com/office/drawing/2014/main" id="{881B5407-1CBA-40BF-971C-CBB302ABD354}"/>
              </a:ext>
            </a:extLst>
          </p:cNvPr>
          <p:cNvSpPr txBox="1">
            <a:spLocks/>
          </p:cNvSpPr>
          <p:nvPr/>
        </p:nvSpPr>
        <p:spPr>
          <a:xfrm>
            <a:off x="6462245" y="2247582"/>
            <a:ext cx="3887391" cy="390526"/>
          </a:xfr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b="1"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lang="en-US" sz="2394" kern="1200" smtClean="0">
                <a:solidFill>
                  <a:schemeClr val="tx1"/>
                </a:solidFill>
                <a:latin typeface="Arial" pitchFamily="34" charset="0"/>
                <a:ea typeface="+mn-ea"/>
                <a:cs typeface="Arial"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lang="en-US" sz="2394" kern="1200">
                <a:solidFill>
                  <a:schemeClr val="tx1"/>
                </a:solidFill>
                <a:latin typeface="Arial" pitchFamily="34" charset="0"/>
                <a:ea typeface="+mn-ea"/>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800" u="sng" dirty="0">
                <a:latin typeface="Helvetica LT Std"/>
              </a:rPr>
              <a:t>Vulnerability Claim</a:t>
            </a:r>
          </a:p>
        </p:txBody>
      </p:sp>
      <p:sp>
        <p:nvSpPr>
          <p:cNvPr id="10" name="Content Placeholder 2">
            <a:extLst>
              <a:ext uri="{FF2B5EF4-FFF2-40B4-BE49-F238E27FC236}">
                <a16:creationId xmlns:a16="http://schemas.microsoft.com/office/drawing/2014/main" id="{A86CA71B-4EED-4B13-9453-AC03696053EA}"/>
              </a:ext>
            </a:extLst>
          </p:cNvPr>
          <p:cNvSpPr txBox="1">
            <a:spLocks/>
          </p:cNvSpPr>
          <p:nvPr/>
        </p:nvSpPr>
        <p:spPr>
          <a:xfrm>
            <a:off x="952906" y="1513150"/>
            <a:ext cx="10846830" cy="603647"/>
          </a:xfrm>
          <a:prstGeom prst="rect">
            <a:avLst/>
          </a:prstGeom>
        </p:spPr>
        <p:txBody>
          <a:bodyPr vert="horz" lIns="68580" tIns="34290" rIns="68580" bIns="3429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100" b="1" dirty="0">
                <a:latin typeface="Helvetica LT Std"/>
              </a:rPr>
              <a:t>Stored XSS vulnerability in the admin page of a WordPress module allows unauthenticated attackers to obtain cookies</a:t>
            </a:r>
          </a:p>
        </p:txBody>
      </p:sp>
      <p:sp>
        <p:nvSpPr>
          <p:cNvPr id="11" name="Content Placeholder 5">
            <a:extLst>
              <a:ext uri="{FF2B5EF4-FFF2-40B4-BE49-F238E27FC236}">
                <a16:creationId xmlns:a16="http://schemas.microsoft.com/office/drawing/2014/main" id="{0086CD7C-5DBD-4782-8320-F3CDF9313D4F}"/>
              </a:ext>
            </a:extLst>
          </p:cNvPr>
          <p:cNvSpPr txBox="1">
            <a:spLocks/>
          </p:cNvSpPr>
          <p:nvPr/>
        </p:nvSpPr>
        <p:spPr>
          <a:xfrm>
            <a:off x="6462245" y="2768893"/>
            <a:ext cx="3887391" cy="2065500"/>
          </a:xfrm>
          <a:prstGeom prst="rect">
            <a:avLst/>
          </a:prstGeom>
        </p:spPr>
        <p:txBody>
          <a:bodyPr vert="horz" lIns="91440" tIns="45720" rIns="91440" bIns="45720" rtlCol="0" anchor="t" anchorCtr="0">
            <a:normAutofit/>
          </a:bodyPr>
          <a:lstStyle>
            <a:defPPr>
              <a:defRPr lang="en-US"/>
            </a:defPPr>
            <a:lvl1pPr marL="0" algn="r" defTabSz="914400" rtl="0" eaLnBrk="1" latinLnBrk="0" hangingPunct="1">
              <a:defRPr sz="1000" kern="1200">
                <a:solidFill>
                  <a:schemeClr val="tx1">
                    <a:tint val="75000"/>
                  </a:schemeClr>
                </a:solidFill>
                <a:latin typeface="Helvetica LT Std"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28600" indent="-228600" algn="l">
              <a:spcBef>
                <a:spcPts val="1000"/>
              </a:spcBef>
              <a:buFont typeface="Arial" panose="020B0604020202020204" pitchFamily="34" charset="0"/>
              <a:buChar char="•"/>
            </a:pPr>
            <a:r>
              <a:rPr lang="en-US" sz="1500" b="1" dirty="0">
                <a:solidFill>
                  <a:schemeClr val="tx1"/>
                </a:solidFill>
                <a:latin typeface="Helvetica LT Std"/>
              </a:rPr>
              <a:t>The reporter claims there is a XSS vulnerability (improper/no sanitation)</a:t>
            </a:r>
          </a:p>
          <a:p>
            <a:pPr marL="228600" indent="-228600" algn="l">
              <a:spcBef>
                <a:spcPts val="1000"/>
              </a:spcBef>
              <a:buFont typeface="Arial" panose="020B0604020202020204" pitchFamily="34" charset="0"/>
              <a:buChar char="•"/>
            </a:pPr>
            <a:r>
              <a:rPr lang="en-US" sz="1500" b="1" dirty="0">
                <a:solidFill>
                  <a:schemeClr val="tx1"/>
                </a:solidFill>
                <a:latin typeface="Helvetica LT Std"/>
              </a:rPr>
              <a:t>The reporter says it can be used to obtain cookies</a:t>
            </a:r>
          </a:p>
          <a:p>
            <a:pPr marL="228600" indent="-228600" algn="l">
              <a:spcBef>
                <a:spcPts val="1000"/>
              </a:spcBef>
              <a:buFont typeface="Arial" panose="020B0604020202020204" pitchFamily="34" charset="0"/>
              <a:buChar char="•"/>
            </a:pPr>
            <a:r>
              <a:rPr lang="en-US" sz="1500" b="1" dirty="0">
                <a:solidFill>
                  <a:schemeClr val="tx1"/>
                </a:solidFill>
                <a:latin typeface="Helvetica LT Std"/>
              </a:rPr>
              <a:t>Assign a single CVE ID</a:t>
            </a:r>
          </a:p>
        </p:txBody>
      </p:sp>
    </p:spTree>
    <p:extLst>
      <p:ext uri="{BB962C8B-B14F-4D97-AF65-F5344CB8AC3E}">
        <p14:creationId xmlns:p14="http://schemas.microsoft.com/office/powerpoint/2010/main" val="1935626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bldLvl="2"/>
      <p:bldP spid="11"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984" y="274638"/>
            <a:ext cx="9031208" cy="868362"/>
          </a:xfrm>
        </p:spPr>
        <p:txBody>
          <a:bodyPr>
            <a:normAutofit fontScale="90000"/>
          </a:bodyPr>
          <a:lstStyle/>
          <a:p>
            <a:r>
              <a:rPr lang="en-US" dirty="0"/>
              <a:t>CNT3: Shared Codebase, Library, Protocol, Etc.</a:t>
            </a:r>
          </a:p>
        </p:txBody>
      </p:sp>
      <p:pic>
        <p:nvPicPr>
          <p:cNvPr id="7" name="Content Placeholder 6"/>
          <p:cNvPicPr>
            <a:picLocks noGrp="1" noChangeAspect="1"/>
          </p:cNvPicPr>
          <p:nvPr>
            <p:ph sz="half" idx="1"/>
          </p:nvPr>
        </p:nvPicPr>
        <p:blipFill>
          <a:blip r:embed="rId3"/>
          <a:stretch>
            <a:fillRect/>
          </a:stretch>
        </p:blipFill>
        <p:spPr>
          <a:xfrm>
            <a:off x="2653452" y="2464958"/>
            <a:ext cx="2998899" cy="2426963"/>
          </a:xfrm>
          <a:prstGeom prst="rect">
            <a:avLst/>
          </a:prstGeom>
        </p:spPr>
      </p:pic>
      <p:sp>
        <p:nvSpPr>
          <p:cNvPr id="3" name="Content Placeholder 2"/>
          <p:cNvSpPr>
            <a:spLocks noGrp="1"/>
          </p:cNvSpPr>
          <p:nvPr>
            <p:ph sz="half" idx="2"/>
          </p:nvPr>
        </p:nvSpPr>
        <p:spPr>
          <a:xfrm>
            <a:off x="5821680" y="2464957"/>
            <a:ext cx="4541520" cy="2910716"/>
          </a:xfrm>
        </p:spPr>
        <p:txBody>
          <a:bodyPr/>
          <a:lstStyle/>
          <a:p>
            <a:r>
              <a:rPr lang="en-US" sz="2000" dirty="0"/>
              <a:t>Purpose</a:t>
            </a:r>
          </a:p>
          <a:p>
            <a:pPr lvl="1"/>
            <a:r>
              <a:rPr lang="en-US" sz="2000" dirty="0"/>
              <a:t>Prevent assignments of duplicate/overlapping CVE IDs by ensuring that assignments are made at the same level of abstraction</a:t>
            </a:r>
          </a:p>
          <a:p>
            <a:r>
              <a:rPr lang="en-US" sz="2000" dirty="0"/>
              <a:t>Process</a:t>
            </a:r>
          </a:p>
          <a:p>
            <a:pPr lvl="1"/>
            <a:r>
              <a:rPr lang="en-US" sz="2000" dirty="0"/>
              <a:t>See next slide</a:t>
            </a:r>
          </a:p>
        </p:txBody>
      </p:sp>
      <p:graphicFrame>
        <p:nvGraphicFramePr>
          <p:cNvPr id="5" name="Table 4"/>
          <p:cNvGraphicFramePr>
            <a:graphicFrameLocks noGrp="1"/>
          </p:cNvGraphicFramePr>
          <p:nvPr>
            <p:extLst/>
          </p:nvPr>
        </p:nvGraphicFramePr>
        <p:xfrm>
          <a:off x="2133602" y="1501082"/>
          <a:ext cx="8160912" cy="622994"/>
        </p:xfrm>
        <a:graphic>
          <a:graphicData uri="http://schemas.openxmlformats.org/drawingml/2006/table">
            <a:tbl>
              <a:tblPr firstRow="1" firstCol="1" bandRow="1">
                <a:tableStyleId>{616DA210-FB5B-4158-B5E0-FEB733F419BA}</a:tableStyleId>
              </a:tblPr>
              <a:tblGrid>
                <a:gridCol w="621026">
                  <a:extLst>
                    <a:ext uri="{9D8B030D-6E8A-4147-A177-3AD203B41FA5}">
                      <a16:colId xmlns:a16="http://schemas.microsoft.com/office/drawing/2014/main" val="3916561137"/>
                    </a:ext>
                  </a:extLst>
                </a:gridCol>
                <a:gridCol w="7539886">
                  <a:extLst>
                    <a:ext uri="{9D8B030D-6E8A-4147-A177-3AD203B41FA5}">
                      <a16:colId xmlns:a16="http://schemas.microsoft.com/office/drawing/2014/main" val="3466420301"/>
                    </a:ext>
                  </a:extLst>
                </a:gridCol>
              </a:tblGrid>
              <a:tr h="622994">
                <a:tc>
                  <a:txBody>
                    <a:bodyPr/>
                    <a:lstStyle/>
                    <a:p>
                      <a:pPr marL="0" marR="0">
                        <a:spcBef>
                          <a:spcPts val="0"/>
                        </a:spcBef>
                        <a:spcAft>
                          <a:spcPts val="0"/>
                        </a:spcAft>
                      </a:pPr>
                      <a:r>
                        <a:rPr lang="en-US" sz="1000" dirty="0">
                          <a:effectLst/>
                        </a:rPr>
                        <a:t>   CNT3</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4288" marR="14288" marT="14288" marB="14288" anchor="ctr"/>
                </a:tc>
                <a:tc>
                  <a:txBody>
                    <a:bodyPr/>
                    <a:lstStyle/>
                    <a:p>
                      <a:pPr marL="58738" marR="0" indent="0">
                        <a:spcBef>
                          <a:spcPts val="0"/>
                        </a:spcBef>
                        <a:spcAft>
                          <a:spcPts val="0"/>
                        </a:spcAft>
                      </a:pPr>
                      <a:r>
                        <a:rPr lang="en-US" sz="1000" dirty="0">
                          <a:effectLst/>
                        </a:rPr>
                        <a:t>Shared Codebase, Library, Protocol: Does the vulnerability affect a shared codebase, library, or protocol implementation issue? In addition, consultation with the Root CNA is recommended when the vulnerability affects software covered by other CNAs</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4288" marR="14288" marT="14288" marB="14288" anchor="ctr"/>
                </a:tc>
                <a:extLst>
                  <a:ext uri="{0D108BD9-81ED-4DB2-BD59-A6C34878D82A}">
                    <a16:rowId xmlns:a16="http://schemas.microsoft.com/office/drawing/2014/main" val="3868760735"/>
                  </a:ext>
                </a:extLst>
              </a:tr>
            </a:tbl>
          </a:graphicData>
        </a:graphic>
      </p:graphicFrame>
      <p:sp>
        <p:nvSpPr>
          <p:cNvPr id="4" name="Slide Number Placeholder 3">
            <a:extLst>
              <a:ext uri="{FF2B5EF4-FFF2-40B4-BE49-F238E27FC236}">
                <a16:creationId xmlns:a16="http://schemas.microsoft.com/office/drawing/2014/main" id="{EF9F9EA0-2511-4D07-B9D2-9B43B002A8CC}"/>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29</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Tree>
    <p:extLst>
      <p:ext uri="{BB962C8B-B14F-4D97-AF65-F5344CB8AC3E}">
        <p14:creationId xmlns:p14="http://schemas.microsoft.com/office/powerpoint/2010/main" val="3120728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Helvetica LT Std"/>
              </a:rPr>
              <a:t>Definition and Purpose</a:t>
            </a:r>
            <a:endParaRPr lang="en-US" dirty="0"/>
          </a:p>
        </p:txBody>
      </p:sp>
      <p:sp>
        <p:nvSpPr>
          <p:cNvPr id="3" name="Content Placeholder 2"/>
          <p:cNvSpPr>
            <a:spLocks noGrp="1"/>
          </p:cNvSpPr>
          <p:nvPr>
            <p:ph idx="1"/>
          </p:nvPr>
        </p:nvSpPr>
        <p:spPr/>
        <p:txBody>
          <a:bodyPr/>
          <a:lstStyle/>
          <a:p>
            <a:r>
              <a:rPr lang="en-US" altLang="en-US" dirty="0">
                <a:latin typeface="Helvetica LT Std"/>
              </a:rPr>
              <a:t>The CVE Counting Rules define how to assign a CVE ID to a vulnerability</a:t>
            </a:r>
          </a:p>
          <a:p>
            <a:r>
              <a:rPr lang="en-US" altLang="en-US" dirty="0">
                <a:latin typeface="Helvetica LT Std"/>
              </a:rPr>
              <a:t>The Counting Rules must achieve CVE’s </a:t>
            </a:r>
            <a:r>
              <a:rPr lang="en-US" altLang="en-US" i="1" dirty="0">
                <a:latin typeface="Helvetica LT Std"/>
              </a:rPr>
              <a:t>purpose</a:t>
            </a:r>
            <a:r>
              <a:rPr lang="en-US" altLang="en-US" dirty="0">
                <a:latin typeface="Helvetica LT Std"/>
              </a:rPr>
              <a:t> and provide the intended </a:t>
            </a:r>
            <a:r>
              <a:rPr lang="en-US" altLang="en-US" i="1" dirty="0">
                <a:latin typeface="Helvetica LT Std"/>
              </a:rPr>
              <a:t>values</a:t>
            </a:r>
            <a:r>
              <a:rPr lang="en-US" altLang="en-US" dirty="0">
                <a:latin typeface="Helvetica LT Std"/>
              </a:rPr>
              <a:t>:</a:t>
            </a:r>
            <a:endParaRPr lang="en-US" altLang="en-US" i="1" dirty="0">
              <a:latin typeface="Helvetica LT Std"/>
            </a:endParaRPr>
          </a:p>
          <a:p>
            <a:pPr lvl="1"/>
            <a:r>
              <a:rPr lang="en-US" altLang="en-US" dirty="0">
                <a:latin typeface="Helvetica LT Std"/>
              </a:rPr>
              <a:t>Purpose: To uniquely identify and name </a:t>
            </a:r>
            <a:r>
              <a:rPr lang="en-US" altLang="en-US" u="sng" dirty="0">
                <a:latin typeface="Helvetica LT Std"/>
              </a:rPr>
              <a:t>publicly</a:t>
            </a:r>
            <a:r>
              <a:rPr lang="en-US" altLang="en-US" dirty="0">
                <a:latin typeface="Helvetica LT Std"/>
              </a:rPr>
              <a:t> disclosed vulnerabilities pertaining to specific versions of software or codebases</a:t>
            </a:r>
            <a:endParaRPr lang="en-US" altLang="en-US" sz="750" dirty="0"/>
          </a:p>
          <a:p>
            <a:pPr lvl="1"/>
            <a:r>
              <a:rPr lang="en-US" altLang="en-US" dirty="0">
                <a:latin typeface="Helvetica LT Std"/>
              </a:rPr>
              <a:t>Value: Stakeholders have confidence that they can refer to a CVE Identifier (CVE ID) and know they are talking about a specific, unique vulnerability regardless of the tool or forum being used</a:t>
            </a:r>
          </a:p>
        </p:txBody>
      </p:sp>
      <p:sp>
        <p:nvSpPr>
          <p:cNvPr id="4" name="Slide Number Placeholder 3">
            <a:extLst>
              <a:ext uri="{FF2B5EF4-FFF2-40B4-BE49-F238E27FC236}">
                <a16:creationId xmlns:a16="http://schemas.microsoft.com/office/drawing/2014/main" id="{1BED44F9-7AF8-49DB-B7DB-2E9FD7881117}"/>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7969924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CNT3: Expanded Decisions</a:t>
            </a:r>
          </a:p>
        </p:txBody>
      </p:sp>
      <p:sp>
        <p:nvSpPr>
          <p:cNvPr id="3" name="Content Placeholder 2"/>
          <p:cNvSpPr>
            <a:spLocks noGrp="1"/>
          </p:cNvSpPr>
          <p:nvPr>
            <p:ph idx="1"/>
          </p:nvPr>
        </p:nvSpPr>
        <p:spPr/>
        <p:txBody>
          <a:bodyPr>
            <a:normAutofit lnSpcReduction="10000"/>
          </a:bodyPr>
          <a:lstStyle/>
          <a:p>
            <a:r>
              <a:rPr lang="en-US" dirty="0"/>
              <a:t>Shared Codebase</a:t>
            </a:r>
          </a:p>
          <a:p>
            <a:pPr lvl="1"/>
            <a:r>
              <a:rPr lang="en-US" dirty="0"/>
              <a:t>Affects a single product; assign one CVE ID</a:t>
            </a:r>
          </a:p>
          <a:p>
            <a:pPr lvl="1"/>
            <a:r>
              <a:rPr lang="en-US" dirty="0"/>
              <a:t>Affects the same code in multiple products; assign a CVE ID to the shared codebase</a:t>
            </a:r>
          </a:p>
          <a:p>
            <a:pPr lvl="1"/>
            <a:r>
              <a:rPr lang="en-US" dirty="0"/>
              <a:t>Affects multiple products but with different code; assign a CVE ID to each product</a:t>
            </a:r>
          </a:p>
          <a:p>
            <a:pPr lvl="1"/>
            <a:r>
              <a:rPr lang="en-US" dirty="0"/>
              <a:t>Not sure or undefined; assign a CVE ID to each product</a:t>
            </a:r>
          </a:p>
          <a:p>
            <a:r>
              <a:rPr lang="en-US" dirty="0"/>
              <a:t>Libraries, Protocols, Standards, Etc.</a:t>
            </a:r>
          </a:p>
          <a:p>
            <a:pPr lvl="1"/>
            <a:r>
              <a:rPr lang="en-US" dirty="0"/>
              <a:t>Results from conforming to the specification (i.e., all implementations must be vulnerable); assign a single CVE ID</a:t>
            </a:r>
          </a:p>
          <a:p>
            <a:pPr lvl="1"/>
            <a:r>
              <a:rPr lang="en-US" dirty="0"/>
              <a:t>Results from a choice by the implementer (implementer makes a decision to use a vulnerable option instead of a secure one); assign a CVE ID to each affected codebase/product</a:t>
            </a:r>
          </a:p>
          <a:p>
            <a:pPr lvl="1"/>
            <a:r>
              <a:rPr lang="en-US" dirty="0"/>
              <a:t>Not sure; assign a CVE ID to each affected codebase</a:t>
            </a:r>
          </a:p>
          <a:p>
            <a:endParaRPr lang="en-US" dirty="0"/>
          </a:p>
        </p:txBody>
      </p:sp>
      <p:sp>
        <p:nvSpPr>
          <p:cNvPr id="4" name="Slide Number Placeholder 3">
            <a:extLst>
              <a:ext uri="{FF2B5EF4-FFF2-40B4-BE49-F238E27FC236}">
                <a16:creationId xmlns:a16="http://schemas.microsoft.com/office/drawing/2014/main" id="{F46CE699-C3B9-46B4-B0A5-C91116F878A0}"/>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30</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2727427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Example: SLOTH for TLS 1.2</a:t>
            </a:r>
          </a:p>
        </p:txBody>
      </p:sp>
      <p:sp>
        <p:nvSpPr>
          <p:cNvPr id="3" name="Content Placeholder 2"/>
          <p:cNvSpPr>
            <a:spLocks noGrp="1"/>
          </p:cNvSpPr>
          <p:nvPr>
            <p:ph idx="1"/>
          </p:nvPr>
        </p:nvSpPr>
        <p:spPr/>
        <p:txBody>
          <a:bodyPr>
            <a:normAutofit/>
          </a:bodyPr>
          <a:lstStyle/>
          <a:p>
            <a:r>
              <a:rPr lang="en-US" dirty="0"/>
              <a:t>SLOTH</a:t>
            </a:r>
          </a:p>
          <a:p>
            <a:pPr lvl="1"/>
            <a:r>
              <a:rPr lang="en-US" dirty="0"/>
              <a:t>Takes advantage of authentication protocols that use weak hashing algorithms</a:t>
            </a:r>
          </a:p>
          <a:p>
            <a:pPr lvl="1"/>
            <a:r>
              <a:rPr lang="en-US" dirty="0"/>
              <a:t>TLS 1.2 is a protocol used for authentication</a:t>
            </a:r>
          </a:p>
          <a:p>
            <a:pPr lvl="1"/>
            <a:r>
              <a:rPr lang="en-US" dirty="0"/>
              <a:t>TLS 1.2 allows the client to negotiate with the server which signature hashing algorithm to use</a:t>
            </a:r>
          </a:p>
          <a:p>
            <a:pPr lvl="1"/>
            <a:r>
              <a:rPr lang="en-US" dirty="0"/>
              <a:t>TLS 1.2 allows for the use of MD5, SHA-1, SHA-224, SHA-256, SHA-384, and SHA-512 for hashing signatures</a:t>
            </a:r>
          </a:p>
          <a:p>
            <a:pPr lvl="1"/>
            <a:r>
              <a:rPr lang="en-US" dirty="0"/>
              <a:t>If a product uses TLS 1.2 and supports MD5 for the signature hashing algorithm, an attacker can use SLOTH to impersonate a client</a:t>
            </a:r>
          </a:p>
          <a:p>
            <a:r>
              <a:rPr lang="en-US" dirty="0"/>
              <a:t>Should this be considered a problem in the protocol or the implementations of the products?</a:t>
            </a:r>
          </a:p>
          <a:p>
            <a:endParaRPr lang="en-US" dirty="0"/>
          </a:p>
        </p:txBody>
      </p:sp>
      <p:sp>
        <p:nvSpPr>
          <p:cNvPr id="4" name="Slide Number Placeholder 3">
            <a:extLst>
              <a:ext uri="{FF2B5EF4-FFF2-40B4-BE49-F238E27FC236}">
                <a16:creationId xmlns:a16="http://schemas.microsoft.com/office/drawing/2014/main" id="{E8EF2103-85BD-4950-BED7-932F54A30FE4}"/>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31</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349250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5BCB4F-2A40-43C5-B106-3355D8D24A0C}"/>
              </a:ext>
            </a:extLst>
          </p:cNvPr>
          <p:cNvSpPr>
            <a:spLocks noGrp="1"/>
          </p:cNvSpPr>
          <p:nvPr>
            <p:ph type="ctrTitle" sz="quarter"/>
          </p:nvPr>
        </p:nvSpPr>
        <p:spPr/>
        <p:txBody>
          <a:bodyPr/>
          <a:lstStyle/>
          <a:p>
            <a:r>
              <a:rPr lang="en-US" dirty="0"/>
              <a:t>Inclusion Decisions</a:t>
            </a:r>
          </a:p>
        </p:txBody>
      </p:sp>
      <p:sp>
        <p:nvSpPr>
          <p:cNvPr id="2" name="Slide Number Placeholder 1">
            <a:extLst>
              <a:ext uri="{FF2B5EF4-FFF2-40B4-BE49-F238E27FC236}">
                <a16:creationId xmlns:a16="http://schemas.microsoft.com/office/drawing/2014/main" id="{87A50076-951F-40DE-84EB-838A2885DFC3}"/>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32</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Tree>
    <p:extLst>
      <p:ext uri="{BB962C8B-B14F-4D97-AF65-F5344CB8AC3E}">
        <p14:creationId xmlns:p14="http://schemas.microsoft.com/office/powerpoint/2010/main" val="5184330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Inclusion Decisions Overview</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928750974"/>
              </p:ext>
            </p:extLst>
          </p:nvPr>
        </p:nvGraphicFramePr>
        <p:xfrm>
          <a:off x="1622066" y="1431234"/>
          <a:ext cx="9576255" cy="44500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Slide Number Placeholder 1">
            <a:extLst>
              <a:ext uri="{FF2B5EF4-FFF2-40B4-BE49-F238E27FC236}">
                <a16:creationId xmlns:a16="http://schemas.microsoft.com/office/drawing/2014/main" id="{F26A2C54-464F-49D5-9141-A67F6CD1E766}"/>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33</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2090038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3130" y="304509"/>
            <a:ext cx="6996545" cy="868362"/>
          </a:xfrm>
        </p:spPr>
        <p:txBody>
          <a:bodyPr>
            <a:normAutofit/>
          </a:bodyPr>
          <a:lstStyle/>
          <a:p>
            <a:r>
              <a:rPr lang="en-US" dirty="0"/>
              <a:t>INC1: In Scope of Authority</a:t>
            </a:r>
          </a:p>
        </p:txBody>
      </p:sp>
      <p:pic>
        <p:nvPicPr>
          <p:cNvPr id="9" name="Content Placeholder 8"/>
          <p:cNvPicPr>
            <a:picLocks noGrp="1" noChangeAspect="1"/>
          </p:cNvPicPr>
          <p:nvPr>
            <p:ph idx="1"/>
          </p:nvPr>
        </p:nvPicPr>
        <p:blipFill>
          <a:blip r:embed="rId3"/>
          <a:stretch>
            <a:fillRect/>
          </a:stretch>
        </p:blipFill>
        <p:spPr>
          <a:xfrm>
            <a:off x="2133603" y="2398599"/>
            <a:ext cx="3556271" cy="2582566"/>
          </a:xfrm>
          <a:prstGeom prst="rect">
            <a:avLst/>
          </a:prstGeom>
        </p:spPr>
      </p:pic>
      <p:graphicFrame>
        <p:nvGraphicFramePr>
          <p:cNvPr id="5" name="Table 4"/>
          <p:cNvGraphicFramePr>
            <a:graphicFrameLocks noGrp="1"/>
          </p:cNvGraphicFramePr>
          <p:nvPr>
            <p:extLst/>
          </p:nvPr>
        </p:nvGraphicFramePr>
        <p:xfrm>
          <a:off x="2133604" y="1387891"/>
          <a:ext cx="8229601" cy="545684"/>
        </p:xfrm>
        <a:graphic>
          <a:graphicData uri="http://schemas.openxmlformats.org/drawingml/2006/table">
            <a:tbl>
              <a:tblPr firstRow="1" firstCol="1" bandRow="1">
                <a:tableStyleId>{616DA210-FB5B-4158-B5E0-FEB733F419BA}</a:tableStyleId>
              </a:tblPr>
              <a:tblGrid>
                <a:gridCol w="508841">
                  <a:extLst>
                    <a:ext uri="{9D8B030D-6E8A-4147-A177-3AD203B41FA5}">
                      <a16:colId xmlns:a16="http://schemas.microsoft.com/office/drawing/2014/main" val="744225160"/>
                    </a:ext>
                  </a:extLst>
                </a:gridCol>
                <a:gridCol w="7720760">
                  <a:extLst>
                    <a:ext uri="{9D8B030D-6E8A-4147-A177-3AD203B41FA5}">
                      <a16:colId xmlns:a16="http://schemas.microsoft.com/office/drawing/2014/main" val="118809380"/>
                    </a:ext>
                  </a:extLst>
                </a:gridCol>
              </a:tblGrid>
              <a:tr h="545684">
                <a:tc>
                  <a:txBody>
                    <a:bodyPr/>
                    <a:lstStyle/>
                    <a:p>
                      <a:pPr marL="0" marR="0">
                        <a:spcBef>
                          <a:spcPts val="0"/>
                        </a:spcBef>
                        <a:spcAft>
                          <a:spcPts val="0"/>
                        </a:spcAft>
                      </a:pPr>
                      <a:r>
                        <a:rPr lang="en-US" sz="1000" dirty="0">
                          <a:effectLst/>
                        </a:rPr>
                        <a:t>   INC1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4288" marR="14288" marT="14288" marB="14288" anchor="ctr"/>
                </a:tc>
                <a:tc>
                  <a:txBody>
                    <a:bodyPr/>
                    <a:lstStyle/>
                    <a:p>
                      <a:pPr marL="58738" marR="0" indent="0">
                        <a:spcBef>
                          <a:spcPts val="0"/>
                        </a:spcBef>
                        <a:spcAft>
                          <a:spcPts val="0"/>
                        </a:spcAft>
                      </a:pPr>
                      <a:r>
                        <a:rPr lang="en-US" sz="1000" dirty="0">
                          <a:effectLst/>
                        </a:rPr>
                        <a:t>In Scope of Authority: Does the vulnerability report fall into the scope of authority for the CNA. CNAs can only assign CVE IDs to vulnerabilities that are within their scope of authority as defined by their Root CNA.</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4288" marR="14288" marT="14288" marB="14288" anchor="ctr"/>
                </a:tc>
                <a:extLst>
                  <a:ext uri="{0D108BD9-81ED-4DB2-BD59-A6C34878D82A}">
                    <a16:rowId xmlns:a16="http://schemas.microsoft.com/office/drawing/2014/main" val="3739887768"/>
                  </a:ext>
                </a:extLst>
              </a:tr>
            </a:tbl>
          </a:graphicData>
        </a:graphic>
      </p:graphicFrame>
      <p:sp>
        <p:nvSpPr>
          <p:cNvPr id="6" name="TextBox 5"/>
          <p:cNvSpPr txBox="1"/>
          <p:nvPr/>
        </p:nvSpPr>
        <p:spPr>
          <a:xfrm>
            <a:off x="5821420" y="2376684"/>
            <a:ext cx="4541785" cy="3118292"/>
          </a:xfrm>
          <a:prstGeom prst="rect">
            <a:avLst/>
          </a:prstGeom>
          <a:noFill/>
        </p:spPr>
        <p:txBody>
          <a:bodyPr wrap="square" rtlCol="0">
            <a:normAutofit/>
          </a:bodyPr>
          <a:lstStyle/>
          <a:p>
            <a:pPr marL="173823" indent="-173823">
              <a:spcAft>
                <a:spcPts val="450"/>
              </a:spcAft>
              <a:buClr>
                <a:srgbClr val="005B94"/>
              </a:buClr>
              <a:buSzPct val="120000"/>
              <a:buFont typeface="Wingdings" pitchFamily="2" charset="2"/>
              <a:buChar char="§"/>
            </a:pPr>
            <a:r>
              <a:rPr lang="en-US" sz="1500" b="1" dirty="0">
                <a:solidFill>
                  <a:prstClr val="black"/>
                </a:solidFill>
                <a:latin typeface="Arial" pitchFamily="34" charset="0"/>
                <a:cs typeface="Arial" pitchFamily="34" charset="0"/>
              </a:rPr>
              <a:t>Purpose</a:t>
            </a:r>
          </a:p>
          <a:p>
            <a:pPr marL="516705" lvl="1" indent="-173823">
              <a:spcAft>
                <a:spcPts val="450"/>
              </a:spcAft>
              <a:buClr>
                <a:srgbClr val="005B94"/>
              </a:buClr>
              <a:buSzPct val="120000"/>
              <a:buFont typeface="Wingdings" pitchFamily="2" charset="2"/>
              <a:buChar char="§"/>
            </a:pPr>
            <a:r>
              <a:rPr lang="en-US" sz="1500" b="1" dirty="0">
                <a:solidFill>
                  <a:prstClr val="black"/>
                </a:solidFill>
                <a:latin typeface="Arial" pitchFamily="34" charset="0"/>
                <a:cs typeface="Arial" pitchFamily="34" charset="0"/>
              </a:rPr>
              <a:t>Reduce duplicate assignments</a:t>
            </a:r>
          </a:p>
          <a:p>
            <a:pPr marL="516705" lvl="1" indent="-173823">
              <a:spcAft>
                <a:spcPts val="450"/>
              </a:spcAft>
              <a:buClr>
                <a:srgbClr val="005B94"/>
              </a:buClr>
              <a:buSzPct val="120000"/>
              <a:buFont typeface="Wingdings" pitchFamily="2" charset="2"/>
              <a:buChar char="§"/>
            </a:pPr>
            <a:r>
              <a:rPr lang="en-US" sz="1500" b="1" dirty="0">
                <a:solidFill>
                  <a:prstClr val="black"/>
                </a:solidFill>
                <a:latin typeface="Arial" pitchFamily="34" charset="0"/>
                <a:cs typeface="Arial" pitchFamily="34" charset="0"/>
              </a:rPr>
              <a:t>Ensure those with the greatest amount of relevant information are making the assignments</a:t>
            </a:r>
          </a:p>
          <a:p>
            <a:pPr marL="173823" indent="-173823">
              <a:spcAft>
                <a:spcPts val="450"/>
              </a:spcAft>
              <a:buClr>
                <a:srgbClr val="005B94"/>
              </a:buClr>
              <a:buSzPct val="120000"/>
              <a:buFont typeface="Wingdings" pitchFamily="2" charset="2"/>
              <a:buChar char="§"/>
            </a:pPr>
            <a:r>
              <a:rPr lang="en-US" sz="1500" b="1" dirty="0">
                <a:solidFill>
                  <a:prstClr val="black"/>
                </a:solidFill>
                <a:latin typeface="Arial" pitchFamily="34" charset="0"/>
                <a:cs typeface="Arial" pitchFamily="34" charset="0"/>
              </a:rPr>
              <a:t>Process</a:t>
            </a:r>
          </a:p>
          <a:p>
            <a:pPr marL="516705" lvl="1" indent="-173823">
              <a:spcAft>
                <a:spcPts val="450"/>
              </a:spcAft>
              <a:buClr>
                <a:srgbClr val="005B94"/>
              </a:buClr>
              <a:buSzPct val="120000"/>
              <a:buFont typeface="Wingdings" pitchFamily="2" charset="2"/>
              <a:buChar char="§"/>
            </a:pPr>
            <a:r>
              <a:rPr lang="en-US" sz="1500" b="1" dirty="0">
                <a:solidFill>
                  <a:prstClr val="black"/>
                </a:solidFill>
                <a:latin typeface="Arial" pitchFamily="34" charset="0"/>
                <a:cs typeface="Arial" pitchFamily="34" charset="0"/>
              </a:rPr>
              <a:t>Determine which product is affected (CNT3)</a:t>
            </a:r>
          </a:p>
          <a:p>
            <a:pPr marL="516705" lvl="1" indent="-173823">
              <a:spcAft>
                <a:spcPts val="450"/>
              </a:spcAft>
              <a:buClr>
                <a:srgbClr val="005B94"/>
              </a:buClr>
              <a:buSzPct val="120000"/>
              <a:buFont typeface="Wingdings" pitchFamily="2" charset="2"/>
              <a:buChar char="§"/>
            </a:pPr>
            <a:r>
              <a:rPr lang="en-US" sz="1500" b="1" dirty="0">
                <a:solidFill>
                  <a:prstClr val="black"/>
                </a:solidFill>
                <a:latin typeface="Arial" pitchFamily="34" charset="0"/>
                <a:cs typeface="Arial" pitchFamily="34" charset="0"/>
              </a:rPr>
              <a:t>Identify CNA with most appropriate scope for vulnerability</a:t>
            </a:r>
          </a:p>
        </p:txBody>
      </p:sp>
      <p:sp>
        <p:nvSpPr>
          <p:cNvPr id="3" name="Slide Number Placeholder 2">
            <a:extLst>
              <a:ext uri="{FF2B5EF4-FFF2-40B4-BE49-F238E27FC236}">
                <a16:creationId xmlns:a16="http://schemas.microsoft.com/office/drawing/2014/main" id="{BB75B625-2440-41E4-810A-33B280572A4E}"/>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34</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2345833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2839" y="274638"/>
            <a:ext cx="9245614" cy="868362"/>
          </a:xfrm>
        </p:spPr>
        <p:txBody>
          <a:bodyPr>
            <a:normAutofit fontScale="90000"/>
          </a:bodyPr>
          <a:lstStyle/>
          <a:p>
            <a:r>
              <a:rPr lang="en-US" dirty="0"/>
              <a:t>INC1: Identify CNA with Most Appropriate Scope</a:t>
            </a:r>
          </a:p>
        </p:txBody>
      </p:sp>
      <p:sp>
        <p:nvSpPr>
          <p:cNvPr id="3" name="Content Placeholder 2"/>
          <p:cNvSpPr>
            <a:spLocks noGrp="1"/>
          </p:cNvSpPr>
          <p:nvPr>
            <p:ph idx="1"/>
          </p:nvPr>
        </p:nvSpPr>
        <p:spPr>
          <a:xfrm>
            <a:off x="930303" y="1447801"/>
            <a:ext cx="10929039" cy="4589745"/>
          </a:xfrm>
        </p:spPr>
        <p:txBody>
          <a:bodyPr>
            <a:normAutofit fontScale="85000" lnSpcReduction="20000"/>
          </a:bodyPr>
          <a:lstStyle/>
          <a:p>
            <a:pPr>
              <a:lnSpc>
                <a:spcPct val="120000"/>
              </a:lnSpc>
              <a:spcAft>
                <a:spcPts val="800"/>
              </a:spcAft>
              <a:buClr>
                <a:srgbClr val="005B94"/>
              </a:buClr>
            </a:pPr>
            <a:r>
              <a:rPr lang="en-US" dirty="0">
                <a:solidFill>
                  <a:prstClr val="black"/>
                </a:solidFill>
              </a:rPr>
              <a:t>The scopes of the CNAs are defined at </a:t>
            </a:r>
            <a:r>
              <a:rPr lang="en-US" dirty="0">
                <a:solidFill>
                  <a:prstClr val="black"/>
                </a:solidFill>
                <a:hlinkClick r:id="rId2"/>
              </a:rPr>
              <a:t>https://cve.mitre.org/cve/request_id.html#cna_coverage.html</a:t>
            </a:r>
            <a:endParaRPr lang="en-US" dirty="0">
              <a:solidFill>
                <a:prstClr val="black"/>
              </a:solidFill>
            </a:endParaRPr>
          </a:p>
          <a:p>
            <a:pPr lvl="1">
              <a:buClr>
                <a:srgbClr val="005B94"/>
              </a:buClr>
            </a:pPr>
            <a:r>
              <a:rPr lang="en-US" dirty="0">
                <a:solidFill>
                  <a:prstClr val="black"/>
                </a:solidFill>
              </a:rPr>
              <a:t>Not all exceptions to scopes are defined; i.e., not all CNAs define which of their products have reached the end of support</a:t>
            </a:r>
          </a:p>
          <a:p>
            <a:pPr lvl="1">
              <a:buClr>
                <a:srgbClr val="005B94"/>
              </a:buClr>
            </a:pPr>
            <a:r>
              <a:rPr lang="en-US" dirty="0">
                <a:solidFill>
                  <a:prstClr val="black"/>
                </a:solidFill>
              </a:rPr>
              <a:t>Program Root CNA is working with the CNAs to make the scope definitions as accurate as possible</a:t>
            </a:r>
          </a:p>
          <a:p>
            <a:pPr lvl="0">
              <a:buClr>
                <a:srgbClr val="005B94"/>
              </a:buClr>
            </a:pPr>
            <a:r>
              <a:rPr lang="en-US" dirty="0">
                <a:solidFill>
                  <a:prstClr val="black"/>
                </a:solidFill>
              </a:rPr>
              <a:t>If a product is explicitly within another CNA’s scope, contact that CNA for an assignment</a:t>
            </a:r>
          </a:p>
          <a:p>
            <a:pPr>
              <a:buClr>
                <a:srgbClr val="005B94"/>
              </a:buClr>
            </a:pPr>
            <a:r>
              <a:rPr lang="en-US" dirty="0">
                <a:solidFill>
                  <a:prstClr val="black"/>
                </a:solidFill>
              </a:rPr>
              <a:t>Sometimes scopes overlap</a:t>
            </a:r>
          </a:p>
          <a:p>
            <a:pPr lvl="1">
              <a:buClr>
                <a:srgbClr val="005B94"/>
              </a:buClr>
            </a:pPr>
            <a:r>
              <a:rPr lang="en-US" dirty="0">
                <a:solidFill>
                  <a:prstClr val="black"/>
                </a:solidFill>
              </a:rPr>
              <a:t>Multiple CNAs bundle a product when upstream vendor is not a CNA</a:t>
            </a:r>
          </a:p>
          <a:p>
            <a:pPr lvl="1">
              <a:buClr>
                <a:srgbClr val="005B94"/>
              </a:buClr>
            </a:pPr>
            <a:r>
              <a:rPr lang="en-US" dirty="0">
                <a:solidFill>
                  <a:prstClr val="black"/>
                </a:solidFill>
              </a:rPr>
              <a:t>Multiple CNAs collaborate on an open source product</a:t>
            </a:r>
          </a:p>
          <a:p>
            <a:pPr lvl="1">
              <a:buClr>
                <a:srgbClr val="005B94"/>
              </a:buClr>
            </a:pPr>
            <a:r>
              <a:rPr lang="en-US" dirty="0">
                <a:solidFill>
                  <a:prstClr val="black"/>
                </a:solidFill>
              </a:rPr>
              <a:t>Different CNAs maintain separate forks of the same open source product</a:t>
            </a:r>
          </a:p>
          <a:p>
            <a:r>
              <a:rPr lang="en-US" dirty="0"/>
              <a:t>For overlapping scopes</a:t>
            </a:r>
          </a:p>
          <a:p>
            <a:pPr lvl="1"/>
            <a:r>
              <a:rPr lang="en-US" dirty="0"/>
              <a:t>Coordinate with the other CNAs (and the upstream vendor even if it is not a CNA)</a:t>
            </a:r>
          </a:p>
          <a:p>
            <a:pPr lvl="1"/>
            <a:r>
              <a:rPr lang="en-US" dirty="0"/>
              <a:t>If there is a disagreement between the CNAs as to whether an issue is a vulnerability, assign a CVE ID and note the disagreement in the description</a:t>
            </a:r>
          </a:p>
          <a:p>
            <a:pPr lvl="1"/>
            <a:r>
              <a:rPr lang="en-US" dirty="0"/>
              <a:t>If uncertain what to do, contact parent CNA</a:t>
            </a:r>
          </a:p>
        </p:txBody>
      </p:sp>
      <p:sp>
        <p:nvSpPr>
          <p:cNvPr id="4" name="Slide Number Placeholder 3">
            <a:extLst>
              <a:ext uri="{FF2B5EF4-FFF2-40B4-BE49-F238E27FC236}">
                <a16:creationId xmlns:a16="http://schemas.microsoft.com/office/drawing/2014/main" id="{0C6CF5F5-7EA5-4939-8C18-579AF5613DE9}"/>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35</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3783381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Overlapping Scopes</a:t>
            </a:r>
          </a:p>
        </p:txBody>
      </p:sp>
      <p:sp>
        <p:nvSpPr>
          <p:cNvPr id="3" name="Content Placeholder 2"/>
          <p:cNvSpPr>
            <a:spLocks noGrp="1"/>
          </p:cNvSpPr>
          <p:nvPr>
            <p:ph idx="1"/>
          </p:nvPr>
        </p:nvSpPr>
        <p:spPr/>
        <p:txBody>
          <a:bodyPr/>
          <a:lstStyle/>
          <a:p>
            <a:r>
              <a:rPr lang="en-US" dirty="0"/>
              <a:t>Google and Apple working on </a:t>
            </a:r>
            <a:r>
              <a:rPr lang="en-US" dirty="0" err="1"/>
              <a:t>Webkit</a:t>
            </a:r>
            <a:endParaRPr lang="en-US" dirty="0"/>
          </a:p>
          <a:p>
            <a:r>
              <a:rPr lang="en-US" dirty="0"/>
              <a:t>Linux Distros (Red Hat, Canonical, Debian, SUSE)</a:t>
            </a:r>
          </a:p>
          <a:p>
            <a:r>
              <a:rPr lang="en-US" dirty="0"/>
              <a:t>Oracle and IBM versions of Java</a:t>
            </a:r>
          </a:p>
        </p:txBody>
      </p:sp>
      <p:sp>
        <p:nvSpPr>
          <p:cNvPr id="4" name="Slide Number Placeholder 3">
            <a:extLst>
              <a:ext uri="{FF2B5EF4-FFF2-40B4-BE49-F238E27FC236}">
                <a16:creationId xmlns:a16="http://schemas.microsoft.com/office/drawing/2014/main" id="{95CB250F-2FD2-47A4-893C-A49C41DC6DB9}"/>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36</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4159356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INC2: Intended to Be Public</a:t>
            </a:r>
          </a:p>
        </p:txBody>
      </p:sp>
      <p:graphicFrame>
        <p:nvGraphicFramePr>
          <p:cNvPr id="4" name="Content Placeholder 3"/>
          <p:cNvGraphicFramePr>
            <a:graphicFrameLocks noGrp="1"/>
          </p:cNvGraphicFramePr>
          <p:nvPr>
            <p:ph idx="1"/>
            <p:extLst/>
          </p:nvPr>
        </p:nvGraphicFramePr>
        <p:xfrm>
          <a:off x="2133600" y="1363998"/>
          <a:ext cx="8229600" cy="617203"/>
        </p:xfrm>
        <a:graphic>
          <a:graphicData uri="http://schemas.openxmlformats.org/drawingml/2006/table">
            <a:tbl>
              <a:tblPr firstRow="1" firstCol="1" bandRow="1">
                <a:tableStyleId>{616DA210-FB5B-4158-B5E0-FEB733F419BA}</a:tableStyleId>
              </a:tblPr>
              <a:tblGrid>
                <a:gridCol w="486169">
                  <a:extLst>
                    <a:ext uri="{9D8B030D-6E8A-4147-A177-3AD203B41FA5}">
                      <a16:colId xmlns:a16="http://schemas.microsoft.com/office/drawing/2014/main" val="4281071920"/>
                    </a:ext>
                  </a:extLst>
                </a:gridCol>
                <a:gridCol w="7743431">
                  <a:extLst>
                    <a:ext uri="{9D8B030D-6E8A-4147-A177-3AD203B41FA5}">
                      <a16:colId xmlns:a16="http://schemas.microsoft.com/office/drawing/2014/main" val="3248880478"/>
                    </a:ext>
                  </a:extLst>
                </a:gridCol>
              </a:tblGrid>
              <a:tr h="617203">
                <a:tc>
                  <a:txBody>
                    <a:bodyPr/>
                    <a:lstStyle/>
                    <a:p>
                      <a:pPr marL="0" marR="0">
                        <a:spcBef>
                          <a:spcPts val="0"/>
                        </a:spcBef>
                        <a:spcAft>
                          <a:spcPts val="0"/>
                        </a:spcAft>
                      </a:pPr>
                      <a:r>
                        <a:rPr lang="en-US" sz="1000" dirty="0">
                          <a:effectLst/>
                        </a:rPr>
                        <a:t>  INC2</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4288" marR="14288" marT="14288" marB="14288" anchor="ctr"/>
                </a:tc>
                <a:tc>
                  <a:txBody>
                    <a:bodyPr/>
                    <a:lstStyle/>
                    <a:p>
                      <a:pPr marL="58738" marR="0" indent="0">
                        <a:spcBef>
                          <a:spcPts val="0"/>
                        </a:spcBef>
                        <a:spcAft>
                          <a:spcPts val="0"/>
                        </a:spcAft>
                      </a:pPr>
                      <a:r>
                        <a:rPr lang="en-US" sz="1000" dirty="0">
                          <a:effectLst/>
                        </a:rPr>
                        <a:t>Intended to Be Public: Is the vulnerability report or the issue described intended to be published to a publicly available location in the future? CVE IDs are intended to be public information and are not assigned to vulnerabilities that are intended to be private.</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4288" marR="14288" marT="14288" marB="14288" anchor="ctr"/>
                </a:tc>
                <a:extLst>
                  <a:ext uri="{0D108BD9-81ED-4DB2-BD59-A6C34878D82A}">
                    <a16:rowId xmlns:a16="http://schemas.microsoft.com/office/drawing/2014/main" val="2552983670"/>
                  </a:ext>
                </a:extLst>
              </a:tr>
            </a:tbl>
          </a:graphicData>
        </a:graphic>
      </p:graphicFrame>
      <p:sp>
        <p:nvSpPr>
          <p:cNvPr id="6" name="TextBox 5"/>
          <p:cNvSpPr txBox="1"/>
          <p:nvPr/>
        </p:nvSpPr>
        <p:spPr>
          <a:xfrm>
            <a:off x="5879784" y="2349711"/>
            <a:ext cx="4483419" cy="3222419"/>
          </a:xfrm>
          <a:prstGeom prst="rect">
            <a:avLst/>
          </a:prstGeom>
          <a:noFill/>
        </p:spPr>
        <p:txBody>
          <a:bodyPr wrap="square" rtlCol="0">
            <a:normAutofit/>
          </a:bodyPr>
          <a:lstStyle/>
          <a:p>
            <a:pPr marL="173823" indent="-173823">
              <a:spcAft>
                <a:spcPts val="450"/>
              </a:spcAft>
              <a:buClr>
                <a:srgbClr val="005B94"/>
              </a:buClr>
              <a:buSzPct val="120000"/>
              <a:buFont typeface="Wingdings" pitchFamily="2" charset="2"/>
              <a:buChar char="§"/>
            </a:pPr>
            <a:r>
              <a:rPr lang="en-US" sz="1500" b="1" dirty="0">
                <a:solidFill>
                  <a:prstClr val="black"/>
                </a:solidFill>
                <a:latin typeface="Arial" pitchFamily="34" charset="0"/>
                <a:cs typeface="Arial" pitchFamily="34" charset="0"/>
              </a:rPr>
              <a:t>Purpose</a:t>
            </a:r>
          </a:p>
          <a:p>
            <a:pPr marL="516705" lvl="1" indent="-173823">
              <a:spcAft>
                <a:spcPts val="450"/>
              </a:spcAft>
              <a:buClr>
                <a:srgbClr val="005B94"/>
              </a:buClr>
              <a:buSzPct val="120000"/>
              <a:buFont typeface="Wingdings" pitchFamily="2" charset="2"/>
              <a:buChar char="§"/>
            </a:pPr>
            <a:r>
              <a:rPr lang="en-US" sz="1500" b="1" dirty="0">
                <a:solidFill>
                  <a:prstClr val="black"/>
                </a:solidFill>
                <a:latin typeface="Arial" pitchFamily="34" charset="0"/>
                <a:cs typeface="Arial" pitchFamily="34" charset="0"/>
              </a:rPr>
              <a:t>Ensure CVE ID is usable by the community</a:t>
            </a:r>
          </a:p>
          <a:p>
            <a:pPr marL="173823" indent="-173823">
              <a:spcAft>
                <a:spcPts val="450"/>
              </a:spcAft>
              <a:buClr>
                <a:srgbClr val="005B94"/>
              </a:buClr>
              <a:buSzPct val="120000"/>
              <a:buFont typeface="Wingdings" pitchFamily="2" charset="2"/>
              <a:buChar char="§"/>
            </a:pPr>
            <a:r>
              <a:rPr lang="en-US" sz="1500" b="1" dirty="0">
                <a:solidFill>
                  <a:prstClr val="black"/>
                </a:solidFill>
                <a:latin typeface="Arial" pitchFamily="34" charset="0"/>
                <a:cs typeface="Arial" pitchFamily="34" charset="0"/>
              </a:rPr>
              <a:t>Process</a:t>
            </a:r>
          </a:p>
          <a:p>
            <a:pPr marL="516705" lvl="1" indent="-173823">
              <a:spcAft>
                <a:spcPts val="450"/>
              </a:spcAft>
              <a:buClr>
                <a:srgbClr val="005B94"/>
              </a:buClr>
              <a:buSzPct val="120000"/>
              <a:buFont typeface="Wingdings" pitchFamily="2" charset="2"/>
              <a:buChar char="§"/>
            </a:pPr>
            <a:r>
              <a:rPr lang="en-US" sz="1500" b="1" dirty="0">
                <a:solidFill>
                  <a:prstClr val="black"/>
                </a:solidFill>
                <a:latin typeface="Arial" pitchFamily="34" charset="0"/>
                <a:cs typeface="Arial" pitchFamily="34" charset="0"/>
              </a:rPr>
              <a:t>Determine if vulnerability is public</a:t>
            </a:r>
          </a:p>
          <a:p>
            <a:pPr marL="516705" lvl="1" indent="-173823">
              <a:spcAft>
                <a:spcPts val="450"/>
              </a:spcAft>
              <a:buClr>
                <a:srgbClr val="005B94"/>
              </a:buClr>
              <a:buSzPct val="120000"/>
              <a:buFont typeface="Wingdings" pitchFamily="2" charset="2"/>
              <a:buChar char="§"/>
            </a:pPr>
            <a:r>
              <a:rPr lang="en-US" sz="1500" b="1" dirty="0">
                <a:solidFill>
                  <a:prstClr val="black"/>
                </a:solidFill>
                <a:latin typeface="Arial" pitchFamily="34" charset="0"/>
                <a:cs typeface="Arial" pitchFamily="34" charset="0"/>
              </a:rPr>
              <a:t>If it is, determine if public information meets information requirements defined in Appendix B of </a:t>
            </a:r>
            <a:r>
              <a:rPr lang="en-US" sz="1500" b="1" i="1" dirty="0">
                <a:solidFill>
                  <a:prstClr val="black"/>
                </a:solidFill>
                <a:latin typeface="Arial" pitchFamily="34" charset="0"/>
                <a:cs typeface="Arial" pitchFamily="34" charset="0"/>
              </a:rPr>
              <a:t>CNA Rules</a:t>
            </a:r>
          </a:p>
          <a:p>
            <a:pPr marL="516705" lvl="1" indent="-173823">
              <a:spcAft>
                <a:spcPts val="450"/>
              </a:spcAft>
              <a:buClr>
                <a:srgbClr val="005B94"/>
              </a:buClr>
              <a:buSzPct val="120000"/>
              <a:buFont typeface="Wingdings" pitchFamily="2" charset="2"/>
              <a:buChar char="§"/>
            </a:pPr>
            <a:r>
              <a:rPr lang="en-US" sz="1500" b="1" dirty="0">
                <a:solidFill>
                  <a:prstClr val="black"/>
                </a:solidFill>
                <a:latin typeface="Arial" pitchFamily="34" charset="0"/>
                <a:cs typeface="Arial" pitchFamily="34" charset="0"/>
              </a:rPr>
              <a:t>If not already public, determine if the required information will be made public</a:t>
            </a:r>
          </a:p>
        </p:txBody>
      </p:sp>
      <p:pic>
        <p:nvPicPr>
          <p:cNvPr id="3" name="Picture 2"/>
          <p:cNvPicPr>
            <a:picLocks noChangeAspect="1"/>
          </p:cNvPicPr>
          <p:nvPr/>
        </p:nvPicPr>
        <p:blipFill>
          <a:blip r:embed="rId2"/>
          <a:stretch>
            <a:fillRect/>
          </a:stretch>
        </p:blipFill>
        <p:spPr>
          <a:xfrm>
            <a:off x="2133600" y="2349709"/>
            <a:ext cx="3521590" cy="2534795"/>
          </a:xfrm>
          <a:prstGeom prst="rect">
            <a:avLst/>
          </a:prstGeom>
        </p:spPr>
      </p:pic>
      <p:sp>
        <p:nvSpPr>
          <p:cNvPr id="5" name="Slide Number Placeholder 4">
            <a:extLst>
              <a:ext uri="{FF2B5EF4-FFF2-40B4-BE49-F238E27FC236}">
                <a16:creationId xmlns:a16="http://schemas.microsoft.com/office/drawing/2014/main" id="{4CC816C5-4B4F-4910-8530-188D4B913F26}"/>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37</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8155881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643" y="274638"/>
            <a:ext cx="8808123" cy="868362"/>
          </a:xfrm>
        </p:spPr>
        <p:txBody>
          <a:bodyPr>
            <a:normAutofit fontScale="90000"/>
          </a:bodyPr>
          <a:lstStyle/>
          <a:p>
            <a:r>
              <a:rPr lang="en-US" dirty="0"/>
              <a:t>INC2: Determine if Vulnerability Is Public (1 of 2)</a:t>
            </a:r>
          </a:p>
        </p:txBody>
      </p:sp>
      <p:sp>
        <p:nvSpPr>
          <p:cNvPr id="3" name="Content Placeholder 2"/>
          <p:cNvSpPr>
            <a:spLocks noGrp="1"/>
          </p:cNvSpPr>
          <p:nvPr>
            <p:ph idx="1"/>
          </p:nvPr>
        </p:nvSpPr>
        <p:spPr/>
        <p:txBody>
          <a:bodyPr>
            <a:normAutofit fontScale="92500" lnSpcReduction="10000"/>
          </a:bodyPr>
          <a:lstStyle/>
          <a:p>
            <a:r>
              <a:rPr lang="en-US" dirty="0"/>
              <a:t>For a vulnerability to be considered public, it must meet the following conditions:</a:t>
            </a:r>
          </a:p>
          <a:p>
            <a:pPr lvl="1"/>
            <a:r>
              <a:rPr lang="en-US" dirty="0"/>
              <a:t>Must have a URL</a:t>
            </a:r>
          </a:p>
          <a:p>
            <a:pPr lvl="1"/>
            <a:r>
              <a:rPr lang="en-US" dirty="0"/>
              <a:t>The Terms must allow ability to link to the URL</a:t>
            </a:r>
          </a:p>
          <a:p>
            <a:pPr lvl="1"/>
            <a:r>
              <a:rPr lang="en-US" dirty="0"/>
              <a:t>The document linked to the URL must contain the minimum required information for a CVE Entry:</a:t>
            </a:r>
          </a:p>
          <a:p>
            <a:pPr lvl="2"/>
            <a:r>
              <a:rPr lang="en-US" dirty="0"/>
              <a:t>Product</a:t>
            </a:r>
          </a:p>
          <a:p>
            <a:pPr lvl="2"/>
            <a:r>
              <a:rPr lang="en-US" dirty="0"/>
              <a:t>Version</a:t>
            </a:r>
          </a:p>
          <a:p>
            <a:pPr lvl="2"/>
            <a:r>
              <a:rPr lang="en-US" dirty="0"/>
              <a:t>Problem type (vulnerability type or impact)</a:t>
            </a:r>
          </a:p>
          <a:p>
            <a:r>
              <a:rPr lang="en-US" dirty="0"/>
              <a:t>Registration and login requirements are acceptable, but there can be no other restrictions</a:t>
            </a:r>
          </a:p>
          <a:p>
            <a:r>
              <a:rPr lang="en-US" dirty="0"/>
              <a:t>Advisories that require payment to access are not considered public</a:t>
            </a:r>
          </a:p>
          <a:p>
            <a:pPr lvl="1"/>
            <a:r>
              <a:rPr lang="en-US" dirty="0"/>
              <a:t>If there is a public advisory with the minimum required details and other details require payment to access, then the vulnerability is considered public</a:t>
            </a:r>
          </a:p>
          <a:p>
            <a:endParaRPr lang="en-US" dirty="0"/>
          </a:p>
        </p:txBody>
      </p:sp>
      <p:sp>
        <p:nvSpPr>
          <p:cNvPr id="4" name="Slide Number Placeholder 3">
            <a:extLst>
              <a:ext uri="{FF2B5EF4-FFF2-40B4-BE49-F238E27FC236}">
                <a16:creationId xmlns:a16="http://schemas.microsoft.com/office/drawing/2014/main" id="{6120B81E-16B2-4DFB-A199-8859AC800614}"/>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38</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404750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8741" y="274638"/>
            <a:ext cx="9165315" cy="868362"/>
          </a:xfrm>
        </p:spPr>
        <p:txBody>
          <a:bodyPr>
            <a:normAutofit fontScale="90000"/>
          </a:bodyPr>
          <a:lstStyle/>
          <a:p>
            <a:r>
              <a:rPr lang="en-US" dirty="0"/>
              <a:t>INC2: Determine if Vulnerability Is Public (2 of 2)</a:t>
            </a:r>
          </a:p>
        </p:txBody>
      </p:sp>
      <p:sp>
        <p:nvSpPr>
          <p:cNvPr id="3" name="Content Placeholder 2"/>
          <p:cNvSpPr>
            <a:spLocks noGrp="1"/>
          </p:cNvSpPr>
          <p:nvPr>
            <p:ph idx="1"/>
          </p:nvPr>
        </p:nvSpPr>
        <p:spPr>
          <a:xfrm>
            <a:off x="858741" y="1447801"/>
            <a:ext cx="11000601" cy="4589745"/>
          </a:xfrm>
        </p:spPr>
        <p:txBody>
          <a:bodyPr/>
          <a:lstStyle/>
          <a:p>
            <a:r>
              <a:rPr lang="en-US" dirty="0"/>
              <a:t>Patches are not considered public</a:t>
            </a:r>
          </a:p>
          <a:p>
            <a:pPr lvl="1"/>
            <a:r>
              <a:rPr lang="en-US" dirty="0"/>
              <a:t>They do not meet the URL and information requirements</a:t>
            </a:r>
          </a:p>
          <a:p>
            <a:pPr lvl="1"/>
            <a:r>
              <a:rPr lang="en-US" dirty="0"/>
              <a:t>Exception: Public open source commits (in some cases)</a:t>
            </a:r>
          </a:p>
          <a:p>
            <a:r>
              <a:rPr lang="en-US" dirty="0"/>
              <a:t>If a researcher wishes to make a vulnerability public, it is best practice for the CNA to assign a CVE ID</a:t>
            </a:r>
          </a:p>
          <a:p>
            <a:pPr lvl="1"/>
            <a:r>
              <a:rPr lang="en-US" dirty="0"/>
              <a:t>If CNA does not assign a CVE ID and the researcher publishes the vulnerability, the CNA’s Root CNA may choose to assign on their own</a:t>
            </a:r>
          </a:p>
          <a:p>
            <a:pPr marL="0" indent="0">
              <a:buNone/>
            </a:pPr>
            <a:endParaRPr lang="en-US" dirty="0"/>
          </a:p>
        </p:txBody>
      </p:sp>
      <p:sp>
        <p:nvSpPr>
          <p:cNvPr id="4" name="Slide Number Placeholder 3">
            <a:extLst>
              <a:ext uri="{FF2B5EF4-FFF2-40B4-BE49-F238E27FC236}">
                <a16:creationId xmlns:a16="http://schemas.microsoft.com/office/drawing/2014/main" id="{6C14E09A-E194-42E7-816D-292C6E8E2847}"/>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39</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833540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5BCB4F-2A40-43C5-B106-3355D8D24A0C}"/>
              </a:ext>
            </a:extLst>
          </p:cNvPr>
          <p:cNvSpPr>
            <a:spLocks noGrp="1"/>
          </p:cNvSpPr>
          <p:nvPr>
            <p:ph type="ctrTitle" sz="quarter"/>
          </p:nvPr>
        </p:nvSpPr>
        <p:spPr>
          <a:xfrm>
            <a:off x="1572701" y="2586678"/>
            <a:ext cx="9046597" cy="1803399"/>
          </a:xfrm>
        </p:spPr>
        <p:txBody>
          <a:bodyPr/>
          <a:lstStyle/>
          <a:p>
            <a:r>
              <a:rPr lang="en-US" dirty="0"/>
              <a:t>Is There an Established Method to Count Vulnerabilities?</a:t>
            </a:r>
          </a:p>
        </p:txBody>
      </p:sp>
      <p:sp>
        <p:nvSpPr>
          <p:cNvPr id="2" name="Slide Number Placeholder 1">
            <a:extLst>
              <a:ext uri="{FF2B5EF4-FFF2-40B4-BE49-F238E27FC236}">
                <a16:creationId xmlns:a16="http://schemas.microsoft.com/office/drawing/2014/main" id="{A4072CF0-BE91-4F17-A5CD-D84909F9561A}"/>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4</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Tree>
    <p:extLst>
      <p:ext uri="{BB962C8B-B14F-4D97-AF65-F5344CB8AC3E}">
        <p14:creationId xmlns:p14="http://schemas.microsoft.com/office/powerpoint/2010/main" val="25282309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INC3: Customer-Controlled Software</a:t>
            </a:r>
          </a:p>
        </p:txBody>
      </p:sp>
      <p:graphicFrame>
        <p:nvGraphicFramePr>
          <p:cNvPr id="4" name="Content Placeholder 3"/>
          <p:cNvGraphicFramePr>
            <a:graphicFrameLocks noGrp="1"/>
          </p:cNvGraphicFramePr>
          <p:nvPr>
            <p:ph idx="1"/>
            <p:extLst/>
          </p:nvPr>
        </p:nvGraphicFramePr>
        <p:xfrm>
          <a:off x="2133601" y="1365210"/>
          <a:ext cx="8229601" cy="730290"/>
        </p:xfrm>
        <a:graphic>
          <a:graphicData uri="http://schemas.openxmlformats.org/drawingml/2006/table">
            <a:tbl>
              <a:tblPr firstRow="1" firstCol="1" bandRow="1">
                <a:tableStyleId>{616DA210-FB5B-4158-B5E0-FEB733F419BA}</a:tableStyleId>
              </a:tblPr>
              <a:tblGrid>
                <a:gridCol w="554183">
                  <a:extLst>
                    <a:ext uri="{9D8B030D-6E8A-4147-A177-3AD203B41FA5}">
                      <a16:colId xmlns:a16="http://schemas.microsoft.com/office/drawing/2014/main" val="2153880092"/>
                    </a:ext>
                  </a:extLst>
                </a:gridCol>
                <a:gridCol w="7675418">
                  <a:extLst>
                    <a:ext uri="{9D8B030D-6E8A-4147-A177-3AD203B41FA5}">
                      <a16:colId xmlns:a16="http://schemas.microsoft.com/office/drawing/2014/main" val="2067566818"/>
                    </a:ext>
                  </a:extLst>
                </a:gridCol>
              </a:tblGrid>
              <a:tr h="730290">
                <a:tc>
                  <a:txBody>
                    <a:bodyPr/>
                    <a:lstStyle/>
                    <a:p>
                      <a:pPr marL="0" marR="0">
                        <a:spcBef>
                          <a:spcPts val="0"/>
                        </a:spcBef>
                        <a:spcAft>
                          <a:spcPts val="0"/>
                        </a:spcAft>
                      </a:pPr>
                      <a:r>
                        <a:rPr lang="en-US" sz="1000" dirty="0">
                          <a:effectLst/>
                        </a:rPr>
                        <a:t>   INC3</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4288" marR="14288" marT="14288" marB="14288" anchor="ctr"/>
                </a:tc>
                <a:tc>
                  <a:txBody>
                    <a:bodyPr/>
                    <a:lstStyle/>
                    <a:p>
                      <a:pPr marL="58738" marR="0" indent="0">
                        <a:spcBef>
                          <a:spcPts val="0"/>
                        </a:spcBef>
                        <a:spcAft>
                          <a:spcPts val="0"/>
                        </a:spcAft>
                      </a:pPr>
                      <a:r>
                        <a:rPr lang="en-US" sz="1000" dirty="0">
                          <a:effectLst/>
                        </a:rPr>
                        <a:t>Installable/Customer-Controlled Software: Is the vulnerability site-specific? Is it only in an online service (software-as-a-service), on a specific website, or only offered through hosting solutions that are under the full control of the vendor? CVE IDs are assigned to products that are customer-controlled or customer-installable.</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4288" marR="14288" marT="14288" marB="14288" anchor="ctr"/>
                </a:tc>
                <a:extLst>
                  <a:ext uri="{0D108BD9-81ED-4DB2-BD59-A6C34878D82A}">
                    <a16:rowId xmlns:a16="http://schemas.microsoft.com/office/drawing/2014/main" val="504157923"/>
                  </a:ext>
                </a:extLst>
              </a:tr>
            </a:tbl>
          </a:graphicData>
        </a:graphic>
      </p:graphicFrame>
      <p:sp>
        <p:nvSpPr>
          <p:cNvPr id="8" name="TextBox 7"/>
          <p:cNvSpPr txBox="1"/>
          <p:nvPr/>
        </p:nvSpPr>
        <p:spPr>
          <a:xfrm>
            <a:off x="5908967" y="2611277"/>
            <a:ext cx="4454236" cy="2969425"/>
          </a:xfrm>
          <a:prstGeom prst="rect">
            <a:avLst/>
          </a:prstGeom>
          <a:noFill/>
        </p:spPr>
        <p:txBody>
          <a:bodyPr wrap="square" rtlCol="0">
            <a:normAutofit/>
          </a:bodyPr>
          <a:lstStyle/>
          <a:p>
            <a:pPr marL="173823" indent="-173823">
              <a:spcAft>
                <a:spcPts val="450"/>
              </a:spcAft>
              <a:buClr>
                <a:srgbClr val="005B94"/>
              </a:buClr>
              <a:buSzPct val="120000"/>
              <a:buFont typeface="Wingdings" pitchFamily="2" charset="2"/>
              <a:buChar char="§"/>
            </a:pPr>
            <a:r>
              <a:rPr lang="en-US" sz="1500" b="1" dirty="0">
                <a:solidFill>
                  <a:prstClr val="black"/>
                </a:solidFill>
                <a:latin typeface="Arial" pitchFamily="34" charset="0"/>
                <a:cs typeface="Arial" pitchFamily="34" charset="0"/>
              </a:rPr>
              <a:t>Purpose</a:t>
            </a:r>
          </a:p>
          <a:p>
            <a:pPr marL="516705" lvl="1" indent="-173823">
              <a:spcAft>
                <a:spcPts val="450"/>
              </a:spcAft>
              <a:buClr>
                <a:srgbClr val="005B94"/>
              </a:buClr>
              <a:buSzPct val="120000"/>
              <a:buFont typeface="Wingdings" pitchFamily="2" charset="2"/>
              <a:buChar char="§"/>
            </a:pPr>
            <a:r>
              <a:rPr lang="en-US" sz="1500" b="1" dirty="0">
                <a:solidFill>
                  <a:prstClr val="black"/>
                </a:solidFill>
                <a:latin typeface="Arial" pitchFamily="34" charset="0"/>
                <a:cs typeface="Arial" pitchFamily="34" charset="0"/>
              </a:rPr>
              <a:t>Ensure that CVE IDs are only assigned to vulnerabilities users care about</a:t>
            </a:r>
          </a:p>
          <a:p>
            <a:pPr marL="173823" indent="-173823">
              <a:spcAft>
                <a:spcPts val="450"/>
              </a:spcAft>
              <a:buClr>
                <a:srgbClr val="005B94"/>
              </a:buClr>
              <a:buSzPct val="120000"/>
              <a:buFont typeface="Wingdings" pitchFamily="2" charset="2"/>
              <a:buChar char="§"/>
            </a:pPr>
            <a:r>
              <a:rPr lang="en-US" sz="1500" b="1" dirty="0">
                <a:solidFill>
                  <a:prstClr val="black"/>
                </a:solidFill>
                <a:latin typeface="Arial" pitchFamily="34" charset="0"/>
                <a:cs typeface="Arial" pitchFamily="34" charset="0"/>
              </a:rPr>
              <a:t>Process</a:t>
            </a:r>
          </a:p>
          <a:p>
            <a:pPr marL="516705" lvl="1" indent="-173823">
              <a:spcAft>
                <a:spcPts val="450"/>
              </a:spcAft>
              <a:buClr>
                <a:srgbClr val="005B94"/>
              </a:buClr>
              <a:buSzPct val="120000"/>
              <a:buFont typeface="Wingdings" pitchFamily="2" charset="2"/>
              <a:buChar char="§"/>
            </a:pPr>
            <a:r>
              <a:rPr lang="en-US" sz="1500" b="1" dirty="0">
                <a:solidFill>
                  <a:prstClr val="black"/>
                </a:solidFill>
                <a:latin typeface="Arial" pitchFamily="34" charset="0"/>
                <a:cs typeface="Arial" pitchFamily="34" charset="0"/>
              </a:rPr>
              <a:t>Determine if the end user of the product can take an action to mitigate the vulnerability</a:t>
            </a:r>
          </a:p>
          <a:p>
            <a:endParaRPr lang="en-US" sz="1350" dirty="0"/>
          </a:p>
          <a:p>
            <a:endParaRPr lang="en-US" sz="1350" dirty="0"/>
          </a:p>
          <a:p>
            <a:endParaRPr lang="en-US" sz="1350" dirty="0"/>
          </a:p>
        </p:txBody>
      </p:sp>
      <p:pic>
        <p:nvPicPr>
          <p:cNvPr id="3" name="Picture 2"/>
          <p:cNvPicPr>
            <a:picLocks noChangeAspect="1"/>
          </p:cNvPicPr>
          <p:nvPr/>
        </p:nvPicPr>
        <p:blipFill>
          <a:blip r:embed="rId2"/>
          <a:stretch>
            <a:fillRect/>
          </a:stretch>
        </p:blipFill>
        <p:spPr>
          <a:xfrm>
            <a:off x="2381250" y="2317710"/>
            <a:ext cx="2928836" cy="3010284"/>
          </a:xfrm>
          <a:prstGeom prst="rect">
            <a:avLst/>
          </a:prstGeom>
        </p:spPr>
      </p:pic>
      <p:sp>
        <p:nvSpPr>
          <p:cNvPr id="5" name="Slide Number Placeholder 4">
            <a:extLst>
              <a:ext uri="{FF2B5EF4-FFF2-40B4-BE49-F238E27FC236}">
                <a16:creationId xmlns:a16="http://schemas.microsoft.com/office/drawing/2014/main" id="{4227084F-86B0-483A-8D2E-5C7C7F3FBEC1}"/>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40</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6958832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INC3: Exclusions </a:t>
            </a:r>
          </a:p>
        </p:txBody>
      </p:sp>
      <p:sp>
        <p:nvSpPr>
          <p:cNvPr id="3" name="Content Placeholder 2"/>
          <p:cNvSpPr>
            <a:spLocks noGrp="1"/>
          </p:cNvSpPr>
          <p:nvPr>
            <p:ph idx="1"/>
          </p:nvPr>
        </p:nvSpPr>
        <p:spPr>
          <a:xfrm>
            <a:off x="812800" y="1447801"/>
            <a:ext cx="11046541" cy="4589745"/>
          </a:xfrm>
        </p:spPr>
        <p:txBody>
          <a:bodyPr/>
          <a:lstStyle/>
          <a:p>
            <a:r>
              <a:rPr lang="en-US" dirty="0"/>
              <a:t>INC3 does not include:</a:t>
            </a:r>
          </a:p>
          <a:p>
            <a:pPr lvl="1"/>
            <a:r>
              <a:rPr lang="en-US" dirty="0"/>
              <a:t>Software-as-a-Service (SaaS)</a:t>
            </a:r>
          </a:p>
          <a:p>
            <a:pPr lvl="2"/>
            <a:r>
              <a:rPr lang="en-US" dirty="0"/>
              <a:t>Vulnerabilities in an installed thin client would still get assigned CVE IDs</a:t>
            </a:r>
          </a:p>
          <a:p>
            <a:pPr lvl="2"/>
            <a:r>
              <a:rPr lang="en-US" dirty="0"/>
              <a:t>If the vulnerabilities affect both the SaaS version and installable version, CVE IDs are still assigned</a:t>
            </a:r>
          </a:p>
          <a:p>
            <a:pPr lvl="1"/>
            <a:r>
              <a:rPr lang="en-US" dirty="0"/>
              <a:t>Individual websites (e.g., google.com)</a:t>
            </a:r>
          </a:p>
          <a:p>
            <a:pPr lvl="1"/>
            <a:r>
              <a:rPr lang="en-US" dirty="0"/>
              <a:t>Any fix that does not require the user of the product to take action</a:t>
            </a:r>
          </a:p>
          <a:p>
            <a:endParaRPr lang="en-US" dirty="0"/>
          </a:p>
        </p:txBody>
      </p:sp>
      <p:sp>
        <p:nvSpPr>
          <p:cNvPr id="4" name="Slide Number Placeholder 3">
            <a:extLst>
              <a:ext uri="{FF2B5EF4-FFF2-40B4-BE49-F238E27FC236}">
                <a16:creationId xmlns:a16="http://schemas.microsoft.com/office/drawing/2014/main" id="{DC92514F-DE5A-4C49-851E-45551479EE3D}"/>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41</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1820883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INC4: Publicly Available Software</a:t>
            </a:r>
          </a:p>
        </p:txBody>
      </p:sp>
      <p:graphicFrame>
        <p:nvGraphicFramePr>
          <p:cNvPr id="4" name="Content Placeholder 3"/>
          <p:cNvGraphicFramePr>
            <a:graphicFrameLocks noGrp="1"/>
          </p:cNvGraphicFramePr>
          <p:nvPr>
            <p:ph sz="half" idx="1"/>
            <p:extLst/>
          </p:nvPr>
        </p:nvGraphicFramePr>
        <p:xfrm>
          <a:off x="2133601" y="1432303"/>
          <a:ext cx="8229601" cy="710823"/>
        </p:xfrm>
        <a:graphic>
          <a:graphicData uri="http://schemas.openxmlformats.org/drawingml/2006/table">
            <a:tbl>
              <a:tblPr firstRow="1" firstCol="1" bandRow="1">
                <a:tableStyleId>{616DA210-FB5B-4158-B5E0-FEB733F419BA}</a:tableStyleId>
              </a:tblPr>
              <a:tblGrid>
                <a:gridCol w="508841">
                  <a:extLst>
                    <a:ext uri="{9D8B030D-6E8A-4147-A177-3AD203B41FA5}">
                      <a16:colId xmlns:a16="http://schemas.microsoft.com/office/drawing/2014/main" val="1928582382"/>
                    </a:ext>
                  </a:extLst>
                </a:gridCol>
                <a:gridCol w="7720760">
                  <a:extLst>
                    <a:ext uri="{9D8B030D-6E8A-4147-A177-3AD203B41FA5}">
                      <a16:colId xmlns:a16="http://schemas.microsoft.com/office/drawing/2014/main" val="2644293710"/>
                    </a:ext>
                  </a:extLst>
                </a:gridCol>
              </a:tblGrid>
              <a:tr h="710823">
                <a:tc>
                  <a:txBody>
                    <a:bodyPr/>
                    <a:lstStyle/>
                    <a:p>
                      <a:pPr marL="0" marR="0">
                        <a:spcBef>
                          <a:spcPts val="0"/>
                        </a:spcBef>
                        <a:spcAft>
                          <a:spcPts val="0"/>
                        </a:spcAft>
                      </a:pPr>
                      <a:r>
                        <a:rPr lang="en-US" sz="1000" dirty="0">
                          <a:effectLst/>
                        </a:rPr>
                        <a:t>   INC4</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7012" marR="7012" marT="14288" marB="14288" anchor="ctr"/>
                </a:tc>
                <a:tc>
                  <a:txBody>
                    <a:bodyPr/>
                    <a:lstStyle/>
                    <a:p>
                      <a:pPr marL="58738" marR="0" indent="0">
                        <a:spcBef>
                          <a:spcPts val="0"/>
                        </a:spcBef>
                        <a:spcAft>
                          <a:spcPts val="0"/>
                        </a:spcAft>
                      </a:pPr>
                      <a:r>
                        <a:rPr lang="en-US" sz="1000" dirty="0">
                          <a:effectLst/>
                        </a:rPr>
                        <a:t>Generally Available and Licensed Product: Does the vulnerability affect software that is licensed and made generally available to the public? If the vulnerability only affects a version of software that was never made generally available to the publisher’s or vendor's customers, the bug should not be assigned a CVE ID. CVE IDs are not assigned to bugs in malware.</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7012" marR="7012" marT="14288" marB="14288" anchor="ctr"/>
                </a:tc>
                <a:extLst>
                  <a:ext uri="{0D108BD9-81ED-4DB2-BD59-A6C34878D82A}">
                    <a16:rowId xmlns:a16="http://schemas.microsoft.com/office/drawing/2014/main" val="1399330292"/>
                  </a:ext>
                </a:extLst>
              </a:tr>
            </a:tbl>
          </a:graphicData>
        </a:graphic>
      </p:graphicFrame>
      <p:sp>
        <p:nvSpPr>
          <p:cNvPr id="6" name="Content Placeholder 5"/>
          <p:cNvSpPr>
            <a:spLocks noGrp="1"/>
          </p:cNvSpPr>
          <p:nvPr>
            <p:ph sz="half" idx="2"/>
          </p:nvPr>
        </p:nvSpPr>
        <p:spPr>
          <a:xfrm>
            <a:off x="5352330" y="2466036"/>
            <a:ext cx="5010874" cy="3211887"/>
          </a:xfrm>
        </p:spPr>
        <p:txBody>
          <a:bodyPr>
            <a:normAutofit fontScale="92500" lnSpcReduction="10000"/>
          </a:bodyPr>
          <a:lstStyle/>
          <a:p>
            <a:pPr lvl="0">
              <a:buClr>
                <a:srgbClr val="005B94"/>
              </a:buClr>
            </a:pPr>
            <a:r>
              <a:rPr lang="en-US" sz="2200" dirty="0">
                <a:solidFill>
                  <a:prstClr val="black"/>
                </a:solidFill>
                <a:latin typeface="Helvetica LT Std"/>
              </a:rPr>
              <a:t>Purpose</a:t>
            </a:r>
          </a:p>
          <a:p>
            <a:pPr marL="685782" lvl="1" indent="-342900">
              <a:buClr>
                <a:srgbClr val="005B94"/>
              </a:buClr>
              <a:buSzPct val="120000"/>
            </a:pPr>
            <a:r>
              <a:rPr lang="en-US" sz="2200" b="1" dirty="0">
                <a:solidFill>
                  <a:prstClr val="black"/>
                </a:solidFill>
                <a:latin typeface="Helvetica LT Std"/>
              </a:rPr>
              <a:t>Ensure that CVE IDs are only assigned to vulnerabilities users care about</a:t>
            </a:r>
          </a:p>
          <a:p>
            <a:r>
              <a:rPr lang="en-US" sz="2200" dirty="0">
                <a:latin typeface="Helvetica LT Std"/>
              </a:rPr>
              <a:t>Process</a:t>
            </a:r>
          </a:p>
          <a:p>
            <a:pPr lvl="1"/>
            <a:r>
              <a:rPr lang="en-US" sz="2200" dirty="0">
                <a:latin typeface="Helvetica LT Std"/>
              </a:rPr>
              <a:t>Determine if the vulnerability is in software</a:t>
            </a:r>
          </a:p>
          <a:p>
            <a:pPr lvl="1"/>
            <a:r>
              <a:rPr lang="en-US" sz="2200" dirty="0">
                <a:latin typeface="Helvetica LT Std"/>
              </a:rPr>
              <a:t>Determine if the software was meant to be publicly distributed</a:t>
            </a:r>
          </a:p>
          <a:p>
            <a:pPr lvl="1"/>
            <a:r>
              <a:rPr lang="en-US" sz="2200" dirty="0">
                <a:latin typeface="Helvetica LT Std"/>
              </a:rPr>
              <a:t>Determine if the software was meant to be distributed legally</a:t>
            </a:r>
          </a:p>
          <a:p>
            <a:endParaRPr lang="en-US" dirty="0"/>
          </a:p>
        </p:txBody>
      </p:sp>
      <p:pic>
        <p:nvPicPr>
          <p:cNvPr id="3" name="Picture 2"/>
          <p:cNvPicPr>
            <a:picLocks noChangeAspect="1"/>
          </p:cNvPicPr>
          <p:nvPr/>
        </p:nvPicPr>
        <p:blipFill>
          <a:blip r:embed="rId3"/>
          <a:stretch>
            <a:fillRect/>
          </a:stretch>
        </p:blipFill>
        <p:spPr>
          <a:xfrm>
            <a:off x="2133603" y="2466036"/>
            <a:ext cx="2914245" cy="3211887"/>
          </a:xfrm>
          <a:prstGeom prst="rect">
            <a:avLst/>
          </a:prstGeom>
        </p:spPr>
      </p:pic>
      <p:sp>
        <p:nvSpPr>
          <p:cNvPr id="5" name="Slide Number Placeholder 4">
            <a:extLst>
              <a:ext uri="{FF2B5EF4-FFF2-40B4-BE49-F238E27FC236}">
                <a16:creationId xmlns:a16="http://schemas.microsoft.com/office/drawing/2014/main" id="{8BA732FB-5D81-43FB-B1D3-860AF330472B}"/>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42</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Tree>
    <p:extLst>
      <p:ext uri="{BB962C8B-B14F-4D97-AF65-F5344CB8AC3E}">
        <p14:creationId xmlns:p14="http://schemas.microsoft.com/office/powerpoint/2010/main" val="5623159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INC4: Exclusions</a:t>
            </a:r>
          </a:p>
        </p:txBody>
      </p:sp>
      <p:sp>
        <p:nvSpPr>
          <p:cNvPr id="6" name="Content Placeholder 5"/>
          <p:cNvSpPr>
            <a:spLocks noGrp="1"/>
          </p:cNvSpPr>
          <p:nvPr>
            <p:ph idx="1"/>
          </p:nvPr>
        </p:nvSpPr>
        <p:spPr>
          <a:xfrm>
            <a:off x="812800" y="1447801"/>
            <a:ext cx="11046542" cy="4589745"/>
          </a:xfrm>
        </p:spPr>
        <p:txBody>
          <a:bodyPr/>
          <a:lstStyle/>
          <a:p>
            <a:pPr lvl="0">
              <a:buClr>
                <a:srgbClr val="005B94"/>
              </a:buClr>
            </a:pPr>
            <a:r>
              <a:rPr lang="en-US" dirty="0">
                <a:solidFill>
                  <a:prstClr val="black"/>
                </a:solidFill>
              </a:rPr>
              <a:t>INC4 does not include vulnerabilities in:</a:t>
            </a:r>
          </a:p>
          <a:p>
            <a:pPr lvl="1">
              <a:buClr>
                <a:srgbClr val="005B94"/>
              </a:buClr>
            </a:pPr>
            <a:r>
              <a:rPr lang="en-US" dirty="0">
                <a:solidFill>
                  <a:prstClr val="black"/>
                </a:solidFill>
              </a:rPr>
              <a:t>Closed Betas</a:t>
            </a:r>
          </a:p>
          <a:p>
            <a:pPr lvl="1">
              <a:buClr>
                <a:srgbClr val="005B94"/>
              </a:buClr>
            </a:pPr>
            <a:r>
              <a:rPr lang="en-US" dirty="0">
                <a:solidFill>
                  <a:prstClr val="black"/>
                </a:solidFill>
              </a:rPr>
              <a:t>Commits that are fixed before a new release is issued</a:t>
            </a:r>
          </a:p>
          <a:p>
            <a:pPr lvl="1">
              <a:buClr>
                <a:srgbClr val="005B94"/>
              </a:buClr>
            </a:pPr>
            <a:r>
              <a:rPr lang="en-US" dirty="0">
                <a:solidFill>
                  <a:prstClr val="black"/>
                </a:solidFill>
              </a:rPr>
              <a:t>Malware</a:t>
            </a:r>
          </a:p>
          <a:p>
            <a:pPr lvl="1">
              <a:buClr>
                <a:srgbClr val="005B94"/>
              </a:buClr>
            </a:pPr>
            <a:r>
              <a:rPr lang="en-US" dirty="0">
                <a:solidFill>
                  <a:prstClr val="black"/>
                </a:solidFill>
              </a:rPr>
              <a:t>Business internal applications</a:t>
            </a:r>
          </a:p>
          <a:p>
            <a:pPr lvl="1">
              <a:buClr>
                <a:srgbClr val="005B94"/>
              </a:buClr>
            </a:pPr>
            <a:r>
              <a:rPr lang="en-US" dirty="0">
                <a:solidFill>
                  <a:prstClr val="black"/>
                </a:solidFill>
              </a:rPr>
              <a:t>Hardware</a:t>
            </a:r>
          </a:p>
          <a:p>
            <a:pPr lvl="2">
              <a:buClr>
                <a:srgbClr val="005B94"/>
              </a:buClr>
            </a:pPr>
            <a:r>
              <a:rPr lang="en-US" dirty="0">
                <a:solidFill>
                  <a:prstClr val="black"/>
                </a:solidFill>
              </a:rPr>
              <a:t>Firmware and microcode count as software</a:t>
            </a:r>
          </a:p>
          <a:p>
            <a:pPr lvl="1">
              <a:buClr>
                <a:srgbClr val="005B94"/>
              </a:buClr>
            </a:pPr>
            <a:endParaRPr lang="en-US" dirty="0">
              <a:solidFill>
                <a:prstClr val="black"/>
              </a:solidFill>
            </a:endParaRPr>
          </a:p>
          <a:p>
            <a:endParaRPr lang="en-US" dirty="0"/>
          </a:p>
        </p:txBody>
      </p:sp>
      <p:sp>
        <p:nvSpPr>
          <p:cNvPr id="2" name="Slide Number Placeholder 1">
            <a:extLst>
              <a:ext uri="{FF2B5EF4-FFF2-40B4-BE49-F238E27FC236}">
                <a16:creationId xmlns:a16="http://schemas.microsoft.com/office/drawing/2014/main" id="{439FFFDE-BE91-4AC7-B3E6-5E936AF80B84}"/>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43</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8651424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INC5: Duplicates</a:t>
            </a:r>
          </a:p>
        </p:txBody>
      </p:sp>
      <p:graphicFrame>
        <p:nvGraphicFramePr>
          <p:cNvPr id="4" name="Content Placeholder 3"/>
          <p:cNvGraphicFramePr>
            <a:graphicFrameLocks noGrp="1"/>
          </p:cNvGraphicFramePr>
          <p:nvPr>
            <p:ph sz="half" idx="1"/>
            <p:extLst/>
          </p:nvPr>
        </p:nvGraphicFramePr>
        <p:xfrm>
          <a:off x="2133601" y="1482327"/>
          <a:ext cx="8229601" cy="451248"/>
        </p:xfrm>
        <a:graphic>
          <a:graphicData uri="http://schemas.openxmlformats.org/drawingml/2006/table">
            <a:tbl>
              <a:tblPr firstRow="1" firstCol="1" bandRow="1">
                <a:tableStyleId>{616DA210-FB5B-4158-B5E0-FEB733F419BA}</a:tableStyleId>
              </a:tblPr>
              <a:tblGrid>
                <a:gridCol w="478613">
                  <a:extLst>
                    <a:ext uri="{9D8B030D-6E8A-4147-A177-3AD203B41FA5}">
                      <a16:colId xmlns:a16="http://schemas.microsoft.com/office/drawing/2014/main" val="2607264283"/>
                    </a:ext>
                  </a:extLst>
                </a:gridCol>
                <a:gridCol w="7750988">
                  <a:extLst>
                    <a:ext uri="{9D8B030D-6E8A-4147-A177-3AD203B41FA5}">
                      <a16:colId xmlns:a16="http://schemas.microsoft.com/office/drawing/2014/main" val="4094919461"/>
                    </a:ext>
                  </a:extLst>
                </a:gridCol>
              </a:tblGrid>
              <a:tr h="451248">
                <a:tc>
                  <a:txBody>
                    <a:bodyPr/>
                    <a:lstStyle/>
                    <a:p>
                      <a:pPr marL="0" marR="0">
                        <a:spcBef>
                          <a:spcPts val="0"/>
                        </a:spcBef>
                        <a:spcAft>
                          <a:spcPts val="0"/>
                        </a:spcAft>
                      </a:pPr>
                      <a:r>
                        <a:rPr lang="en-US" sz="1000" dirty="0">
                          <a:effectLst/>
                        </a:rPr>
                        <a:t>  INC5</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7012" marR="7012" marT="14288" marB="14288" anchor="ctr"/>
                </a:tc>
                <a:tc>
                  <a:txBody>
                    <a:bodyPr/>
                    <a:lstStyle/>
                    <a:p>
                      <a:pPr marL="58738" marR="0" indent="0">
                        <a:spcBef>
                          <a:spcPts val="0"/>
                        </a:spcBef>
                        <a:spcAft>
                          <a:spcPts val="0"/>
                        </a:spcAft>
                      </a:pPr>
                      <a:r>
                        <a:rPr lang="en-US" sz="1000" dirty="0">
                          <a:effectLst/>
                        </a:rPr>
                        <a:t>Duplicate: Has the vulnerability already been assigned a CVE ID by you or does it already exist in the CVE List?</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7012" marR="7012" marT="14288" marB="14288" anchor="ctr"/>
                </a:tc>
                <a:extLst>
                  <a:ext uri="{0D108BD9-81ED-4DB2-BD59-A6C34878D82A}">
                    <a16:rowId xmlns:a16="http://schemas.microsoft.com/office/drawing/2014/main" val="1358393555"/>
                  </a:ext>
                </a:extLst>
              </a:tr>
            </a:tbl>
          </a:graphicData>
        </a:graphic>
      </p:graphicFrame>
      <p:sp>
        <p:nvSpPr>
          <p:cNvPr id="6" name="Content Placeholder 5"/>
          <p:cNvSpPr>
            <a:spLocks noGrp="1"/>
          </p:cNvSpPr>
          <p:nvPr>
            <p:ph sz="half" idx="2"/>
          </p:nvPr>
        </p:nvSpPr>
        <p:spPr>
          <a:xfrm>
            <a:off x="6153912" y="2272902"/>
            <a:ext cx="4514088" cy="3085658"/>
          </a:xfrm>
        </p:spPr>
        <p:txBody>
          <a:bodyPr/>
          <a:lstStyle/>
          <a:p>
            <a:r>
              <a:rPr lang="en-US" sz="2000" dirty="0">
                <a:latin typeface="Helvetica LT Std"/>
              </a:rPr>
              <a:t>Purpose</a:t>
            </a:r>
          </a:p>
          <a:p>
            <a:pPr lvl="1"/>
            <a:r>
              <a:rPr lang="en-US" sz="2000" dirty="0">
                <a:latin typeface="Helvetica LT Std"/>
              </a:rPr>
              <a:t>Prevent duplicate assignments</a:t>
            </a:r>
          </a:p>
          <a:p>
            <a:r>
              <a:rPr lang="en-US" sz="2000" dirty="0">
                <a:latin typeface="Helvetica LT Std"/>
              </a:rPr>
              <a:t>Process</a:t>
            </a:r>
          </a:p>
          <a:p>
            <a:pPr lvl="1"/>
            <a:r>
              <a:rPr lang="en-US" sz="2000" dirty="0">
                <a:latin typeface="Helvetica LT Std"/>
              </a:rPr>
              <a:t>Check the CVE List for the vulnerability</a:t>
            </a:r>
          </a:p>
          <a:p>
            <a:pPr lvl="1"/>
            <a:r>
              <a:rPr lang="en-US" sz="2000" dirty="0">
                <a:latin typeface="Helvetica LT Std"/>
                <a:hlinkClick r:id="rId2"/>
              </a:rPr>
              <a:t>https://cve.mitre.org/cve/</a:t>
            </a:r>
            <a:r>
              <a:rPr lang="en-US" sz="2000" dirty="0">
                <a:latin typeface="Helvetica LT Std"/>
              </a:rPr>
              <a:t> </a:t>
            </a:r>
          </a:p>
        </p:txBody>
      </p:sp>
      <p:pic>
        <p:nvPicPr>
          <p:cNvPr id="3" name="Picture 2"/>
          <p:cNvPicPr>
            <a:picLocks noChangeAspect="1"/>
          </p:cNvPicPr>
          <p:nvPr/>
        </p:nvPicPr>
        <p:blipFill>
          <a:blip r:embed="rId3"/>
          <a:stretch>
            <a:fillRect/>
          </a:stretch>
        </p:blipFill>
        <p:spPr>
          <a:xfrm>
            <a:off x="2276475" y="2272902"/>
            <a:ext cx="3607340" cy="2555330"/>
          </a:xfrm>
          <a:prstGeom prst="rect">
            <a:avLst/>
          </a:prstGeom>
        </p:spPr>
      </p:pic>
      <p:sp>
        <p:nvSpPr>
          <p:cNvPr id="5" name="Slide Number Placeholder 4">
            <a:extLst>
              <a:ext uri="{FF2B5EF4-FFF2-40B4-BE49-F238E27FC236}">
                <a16:creationId xmlns:a16="http://schemas.microsoft.com/office/drawing/2014/main" id="{3BDB396B-AD7C-42AF-9C68-BCED813FC922}"/>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44</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Tree>
    <p:extLst>
      <p:ext uri="{BB962C8B-B14F-4D97-AF65-F5344CB8AC3E}">
        <p14:creationId xmlns:p14="http://schemas.microsoft.com/office/powerpoint/2010/main" val="24253583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5BCB4F-2A40-43C5-B106-3355D8D24A0C}"/>
              </a:ext>
            </a:extLst>
          </p:cNvPr>
          <p:cNvSpPr>
            <a:spLocks noGrp="1"/>
          </p:cNvSpPr>
          <p:nvPr>
            <p:ph type="ctrTitle" sz="quarter"/>
          </p:nvPr>
        </p:nvSpPr>
        <p:spPr/>
        <p:txBody>
          <a:bodyPr/>
          <a:lstStyle/>
          <a:p>
            <a:r>
              <a:rPr lang="en-US" dirty="0"/>
              <a:t>Questions?</a:t>
            </a:r>
          </a:p>
        </p:txBody>
      </p:sp>
      <p:sp>
        <p:nvSpPr>
          <p:cNvPr id="2" name="Slide Number Placeholder 1">
            <a:extLst>
              <a:ext uri="{FF2B5EF4-FFF2-40B4-BE49-F238E27FC236}">
                <a16:creationId xmlns:a16="http://schemas.microsoft.com/office/drawing/2014/main" id="{08AE9F47-2C5C-40CA-86D5-D101EC4C29C0}"/>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45</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Tree>
    <p:extLst>
      <p:ext uri="{BB962C8B-B14F-4D97-AF65-F5344CB8AC3E}">
        <p14:creationId xmlns:p14="http://schemas.microsoft.com/office/powerpoint/2010/main" val="12645493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5BCB4F-2A40-43C5-B106-3355D8D24A0C}"/>
              </a:ext>
            </a:extLst>
          </p:cNvPr>
          <p:cNvSpPr>
            <a:spLocks noGrp="1"/>
          </p:cNvSpPr>
          <p:nvPr>
            <p:ph type="ctrTitle" sz="quarter"/>
          </p:nvPr>
        </p:nvSpPr>
        <p:spPr/>
        <p:txBody>
          <a:bodyPr/>
          <a:lstStyle/>
          <a:p>
            <a:r>
              <a:rPr lang="en-US" dirty="0"/>
              <a:t>Backup Slides</a:t>
            </a:r>
          </a:p>
        </p:txBody>
      </p:sp>
      <p:sp>
        <p:nvSpPr>
          <p:cNvPr id="2" name="Slide Number Placeholder 1">
            <a:extLst>
              <a:ext uri="{FF2B5EF4-FFF2-40B4-BE49-F238E27FC236}">
                <a16:creationId xmlns:a16="http://schemas.microsoft.com/office/drawing/2014/main" id="{3179878C-33ED-44A5-A91D-AC5F4C92E4D1}"/>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46</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Tree>
    <p:extLst>
      <p:ext uri="{BB962C8B-B14F-4D97-AF65-F5344CB8AC3E}">
        <p14:creationId xmlns:p14="http://schemas.microsoft.com/office/powerpoint/2010/main" val="33465175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8741" y="274638"/>
            <a:ext cx="9126679" cy="868362"/>
          </a:xfrm>
        </p:spPr>
        <p:txBody>
          <a:bodyPr>
            <a:normAutofit fontScale="90000"/>
          </a:bodyPr>
          <a:lstStyle/>
          <a:p>
            <a:r>
              <a:rPr lang="en-US" dirty="0"/>
              <a:t>Chains Example: Split into Multiple Code Paths</a:t>
            </a:r>
          </a:p>
        </p:txBody>
      </p:sp>
      <p:grpSp>
        <p:nvGrpSpPr>
          <p:cNvPr id="9" name="Group 8">
            <a:extLst>
              <a:ext uri="{FF2B5EF4-FFF2-40B4-BE49-F238E27FC236}">
                <a16:creationId xmlns:a16="http://schemas.microsoft.com/office/drawing/2014/main" id="{D6F28D0F-2D97-410F-B227-9AD28DF00F45}"/>
              </a:ext>
            </a:extLst>
          </p:cNvPr>
          <p:cNvGrpSpPr/>
          <p:nvPr/>
        </p:nvGrpSpPr>
        <p:grpSpPr>
          <a:xfrm>
            <a:off x="2865164" y="2251252"/>
            <a:ext cx="6765543" cy="1874922"/>
            <a:chOff x="1144322" y="1775748"/>
            <a:chExt cx="6765543" cy="1874922"/>
          </a:xfrm>
        </p:grpSpPr>
        <p:sp>
          <p:nvSpPr>
            <p:cNvPr id="4" name="Text Box 3"/>
            <p:cNvSpPr txBox="1">
              <a:spLocks noChangeArrowheads="1"/>
            </p:cNvSpPr>
            <p:nvPr/>
          </p:nvSpPr>
          <p:spPr bwMode="auto">
            <a:xfrm>
              <a:off x="4061130" y="2633235"/>
              <a:ext cx="833882" cy="507831"/>
            </a:xfrm>
            <a:prstGeom prst="rect">
              <a:avLst/>
            </a:prstGeom>
            <a:noFill/>
            <a:ln w="19050">
              <a:solidFill>
                <a:schemeClr val="tx1"/>
              </a:solidFill>
              <a:miter lim="800000"/>
              <a:headEnd/>
              <a:tailEnd/>
            </a:ln>
            <a:effectLst/>
          </p:spPr>
          <p:txBody>
            <a:bodyPr wrap="none">
              <a:spAutoFit/>
            </a:bodyPr>
            <a:lstStyle/>
            <a:p>
              <a:pPr algn="ctr" defTabSz="685766">
                <a:defRPr/>
              </a:pPr>
              <a:r>
                <a:rPr lang="en-US" sz="1350" kern="0">
                  <a:solidFill>
                    <a:sysClr val="windowText" lastClr="000000"/>
                  </a:solidFill>
                  <a:effectLst>
                    <a:outerShdw blurRad="38100" dist="38100" dir="2700000" algn="tl">
                      <a:srgbClr val="C0C0C0"/>
                    </a:outerShdw>
                  </a:effectLst>
                </a:rPr>
                <a:t>Integer</a:t>
              </a:r>
            </a:p>
            <a:p>
              <a:pPr algn="ctr" defTabSz="685766">
                <a:defRPr/>
              </a:pPr>
              <a:r>
                <a:rPr lang="en-US" sz="1350" kern="0">
                  <a:solidFill>
                    <a:sysClr val="windowText" lastClr="000000"/>
                  </a:solidFill>
                  <a:effectLst>
                    <a:outerShdw blurRad="38100" dist="38100" dir="2700000" algn="tl">
                      <a:srgbClr val="C0C0C0"/>
                    </a:outerShdw>
                  </a:effectLst>
                </a:rPr>
                <a:t>Overflow</a:t>
              </a:r>
            </a:p>
          </p:txBody>
        </p:sp>
        <p:sp>
          <p:nvSpPr>
            <p:cNvPr id="5" name="Text Box 4"/>
            <p:cNvSpPr txBox="1">
              <a:spLocks noChangeArrowheads="1"/>
            </p:cNvSpPr>
            <p:nvPr/>
          </p:nvSpPr>
          <p:spPr bwMode="auto">
            <a:xfrm>
              <a:off x="2815786" y="2582035"/>
              <a:ext cx="824264" cy="715581"/>
            </a:xfrm>
            <a:prstGeom prst="rect">
              <a:avLst/>
            </a:prstGeom>
            <a:noFill/>
            <a:ln w="19050">
              <a:solidFill>
                <a:schemeClr val="tx1"/>
              </a:solidFill>
              <a:miter lim="800000"/>
              <a:headEnd/>
              <a:tailEnd/>
            </a:ln>
            <a:effectLst/>
          </p:spPr>
          <p:txBody>
            <a:bodyPr wrap="none">
              <a:spAutoFit/>
            </a:bodyPr>
            <a:lstStyle/>
            <a:p>
              <a:pPr algn="ctr" defTabSz="685766">
                <a:defRPr/>
              </a:pPr>
              <a:r>
                <a:rPr lang="en-US" sz="1350" kern="0">
                  <a:solidFill>
                    <a:sysClr val="windowText" lastClr="000000"/>
                  </a:solidFill>
                  <a:effectLst>
                    <a:outerShdw blurRad="38100" dist="38100" dir="2700000" algn="tl">
                      <a:srgbClr val="C0C0C0"/>
                    </a:outerShdw>
                  </a:effectLst>
                </a:rPr>
                <a:t>Incorrect</a:t>
              </a:r>
            </a:p>
            <a:p>
              <a:pPr algn="ctr" defTabSz="685766">
                <a:defRPr/>
              </a:pPr>
              <a:r>
                <a:rPr lang="en-US" sz="1350" kern="0">
                  <a:solidFill>
                    <a:sysClr val="windowText" lastClr="000000"/>
                  </a:solidFill>
                  <a:effectLst>
                    <a:outerShdw blurRad="38100" dist="38100" dir="2700000" algn="tl">
                      <a:srgbClr val="C0C0C0"/>
                    </a:outerShdw>
                  </a:effectLst>
                </a:rPr>
                <a:t>Range</a:t>
              </a:r>
            </a:p>
            <a:p>
              <a:pPr algn="ctr" defTabSz="685766">
                <a:defRPr/>
              </a:pPr>
              <a:r>
                <a:rPr lang="en-US" sz="1350" kern="0">
                  <a:solidFill>
                    <a:sysClr val="windowText" lastClr="000000"/>
                  </a:solidFill>
                  <a:effectLst>
                    <a:outerShdw blurRad="38100" dist="38100" dir="2700000" algn="tl">
                      <a:srgbClr val="C0C0C0"/>
                    </a:outerShdw>
                  </a:effectLst>
                </a:rPr>
                <a:t>Check</a:t>
              </a:r>
            </a:p>
          </p:txBody>
        </p:sp>
        <p:sp>
          <p:nvSpPr>
            <p:cNvPr id="8" name="Line 7"/>
            <p:cNvSpPr>
              <a:spLocks noChangeShapeType="1"/>
            </p:cNvSpPr>
            <p:nvPr/>
          </p:nvSpPr>
          <p:spPr bwMode="auto">
            <a:xfrm flipV="1">
              <a:off x="2568309" y="2955890"/>
              <a:ext cx="285750" cy="0"/>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685766">
                <a:defRPr/>
              </a:pPr>
              <a:endParaRPr lang="en-US" sz="1350" kern="0">
                <a:solidFill>
                  <a:sysClr val="windowText" lastClr="000000"/>
                </a:solidFill>
              </a:endParaRPr>
            </a:p>
          </p:txBody>
        </p:sp>
        <p:sp>
          <p:nvSpPr>
            <p:cNvPr id="10" name="Line 9"/>
            <p:cNvSpPr>
              <a:spLocks noChangeShapeType="1"/>
            </p:cNvSpPr>
            <p:nvPr/>
          </p:nvSpPr>
          <p:spPr bwMode="auto">
            <a:xfrm flipV="1">
              <a:off x="6624953" y="2404039"/>
              <a:ext cx="463154" cy="1"/>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685766">
                <a:defRPr/>
              </a:pPr>
              <a:endParaRPr lang="en-US" sz="1350" kern="0">
                <a:solidFill>
                  <a:sysClr val="windowText" lastClr="000000"/>
                </a:solidFill>
              </a:endParaRPr>
            </a:p>
          </p:txBody>
        </p:sp>
        <p:sp>
          <p:nvSpPr>
            <p:cNvPr id="11" name="Text Box 10"/>
            <p:cNvSpPr txBox="1">
              <a:spLocks noChangeArrowheads="1"/>
            </p:cNvSpPr>
            <p:nvPr/>
          </p:nvSpPr>
          <p:spPr bwMode="auto">
            <a:xfrm>
              <a:off x="3089253" y="2164720"/>
              <a:ext cx="32412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a:t>A</a:t>
              </a:r>
            </a:p>
          </p:txBody>
        </p:sp>
        <p:sp>
          <p:nvSpPr>
            <p:cNvPr id="12" name="Text Box 11"/>
            <p:cNvSpPr txBox="1">
              <a:spLocks noChangeArrowheads="1"/>
            </p:cNvSpPr>
            <p:nvPr/>
          </p:nvSpPr>
          <p:spPr bwMode="auto">
            <a:xfrm>
              <a:off x="4307812" y="2164720"/>
              <a:ext cx="32412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dirty="0"/>
                <a:t>B</a:t>
              </a:r>
            </a:p>
          </p:txBody>
        </p:sp>
        <p:grpSp>
          <p:nvGrpSpPr>
            <p:cNvPr id="19" name="Group 18"/>
            <p:cNvGrpSpPr/>
            <p:nvPr/>
          </p:nvGrpSpPr>
          <p:grpSpPr>
            <a:xfrm>
              <a:off x="7075983" y="1890370"/>
              <a:ext cx="833882" cy="786438"/>
              <a:chOff x="8763192" y="1657473"/>
              <a:chExt cx="1111841" cy="1048583"/>
            </a:xfrm>
          </p:grpSpPr>
          <p:sp>
            <p:nvSpPr>
              <p:cNvPr id="6" name="Text Box 5"/>
              <p:cNvSpPr txBox="1">
                <a:spLocks noChangeArrowheads="1"/>
              </p:cNvSpPr>
              <p:nvPr/>
            </p:nvSpPr>
            <p:spPr bwMode="auto">
              <a:xfrm>
                <a:off x="8763192" y="2028948"/>
                <a:ext cx="1111841" cy="677108"/>
              </a:xfrm>
              <a:prstGeom prst="rect">
                <a:avLst/>
              </a:prstGeom>
              <a:noFill/>
              <a:ln w="19050">
                <a:solidFill>
                  <a:schemeClr val="tx1"/>
                </a:solidFill>
                <a:miter lim="800000"/>
                <a:headEnd/>
                <a:tailEnd/>
              </a:ln>
              <a:effectLst/>
            </p:spPr>
            <p:txBody>
              <a:bodyPr wrap="none">
                <a:spAutoFit/>
              </a:bodyPr>
              <a:lstStyle/>
              <a:p>
                <a:pPr algn="ctr" defTabSz="685766">
                  <a:defRPr/>
                </a:pPr>
                <a:r>
                  <a:rPr lang="en-US" sz="1350" kern="0">
                    <a:solidFill>
                      <a:sysClr val="windowText" lastClr="000000"/>
                    </a:solidFill>
                    <a:effectLst>
                      <a:outerShdw blurRad="38100" dist="38100" dir="2700000" algn="tl">
                        <a:srgbClr val="C0C0C0"/>
                      </a:outerShdw>
                    </a:effectLst>
                  </a:rPr>
                  <a:t>Heap</a:t>
                </a:r>
              </a:p>
              <a:p>
                <a:pPr algn="ctr" defTabSz="685766">
                  <a:defRPr/>
                </a:pPr>
                <a:r>
                  <a:rPr lang="en-US" sz="1350" kern="0">
                    <a:solidFill>
                      <a:sysClr val="windowText" lastClr="000000"/>
                    </a:solidFill>
                    <a:effectLst>
                      <a:outerShdw blurRad="38100" dist="38100" dir="2700000" algn="tl">
                        <a:srgbClr val="C0C0C0"/>
                      </a:outerShdw>
                    </a:effectLst>
                  </a:rPr>
                  <a:t>Overflow</a:t>
                </a:r>
              </a:p>
            </p:txBody>
          </p:sp>
          <p:sp>
            <p:nvSpPr>
              <p:cNvPr id="13" name="Text Box 13"/>
              <p:cNvSpPr txBox="1">
                <a:spLocks noChangeArrowheads="1"/>
              </p:cNvSpPr>
              <p:nvPr/>
            </p:nvSpPr>
            <p:spPr bwMode="auto">
              <a:xfrm>
                <a:off x="9134964" y="1657473"/>
                <a:ext cx="43217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dirty="0"/>
                  <a:t>D</a:t>
                </a:r>
              </a:p>
            </p:txBody>
          </p:sp>
        </p:grpSp>
        <p:sp>
          <p:nvSpPr>
            <p:cNvPr id="14" name="Text Box 22"/>
            <p:cNvSpPr txBox="1">
              <a:spLocks noChangeArrowheads="1"/>
            </p:cNvSpPr>
            <p:nvPr/>
          </p:nvSpPr>
          <p:spPr bwMode="auto">
            <a:xfrm>
              <a:off x="1144322" y="2414158"/>
              <a:ext cx="1423988" cy="923330"/>
            </a:xfrm>
            <a:prstGeom prst="rect">
              <a:avLst/>
            </a:prstGeom>
            <a:solidFill>
              <a:srgbClr val="FFFF99"/>
            </a:solidFill>
            <a:ln w="19050">
              <a:solidFill>
                <a:schemeClr val="tx1"/>
              </a:solidFill>
              <a:miter lim="800000"/>
              <a:headEnd/>
              <a:tailEnd/>
            </a:ln>
            <a:effectLst/>
          </p:spPr>
          <p:txBody>
            <a:bodyPr wrap="square">
              <a:spAutoFit/>
            </a:bodyPr>
            <a:lstStyle/>
            <a:p>
              <a:pPr algn="ctr" defTabSz="685766">
                <a:defRPr/>
              </a:pPr>
              <a:r>
                <a:rPr lang="en-US" sz="1350" kern="0">
                  <a:solidFill>
                    <a:sysClr val="windowText" lastClr="000000"/>
                  </a:solidFill>
                  <a:effectLst>
                    <a:outerShdw blurRad="38100" dist="38100" dir="2700000" algn="tl">
                      <a:srgbClr val="FFFFFF"/>
                    </a:outerShdw>
                  </a:effectLst>
                </a:rPr>
                <a:t>Use of Signed Integers for Always-Positive Operations</a:t>
              </a:r>
            </a:p>
          </p:txBody>
        </p:sp>
        <p:sp>
          <p:nvSpPr>
            <p:cNvPr id="15" name="Text Box 23"/>
            <p:cNvSpPr txBox="1">
              <a:spLocks noChangeArrowheads="1"/>
            </p:cNvSpPr>
            <p:nvPr/>
          </p:nvSpPr>
          <p:spPr bwMode="auto">
            <a:xfrm>
              <a:off x="1694663" y="2128496"/>
              <a:ext cx="31290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dirty="0"/>
                <a:t>X</a:t>
              </a:r>
            </a:p>
          </p:txBody>
        </p:sp>
        <p:sp>
          <p:nvSpPr>
            <p:cNvPr id="16" name="Line 24"/>
            <p:cNvSpPr>
              <a:spLocks noChangeShapeType="1"/>
            </p:cNvSpPr>
            <p:nvPr/>
          </p:nvSpPr>
          <p:spPr bwMode="auto">
            <a:xfrm>
              <a:off x="3623206" y="2927315"/>
              <a:ext cx="422672" cy="0"/>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685766">
                <a:defRPr/>
              </a:pPr>
              <a:endParaRPr lang="en-US" sz="1350" kern="0">
                <a:solidFill>
                  <a:sysClr val="windowText" lastClr="000000"/>
                </a:solidFill>
              </a:endParaRPr>
            </a:p>
          </p:txBody>
        </p:sp>
        <p:grpSp>
          <p:nvGrpSpPr>
            <p:cNvPr id="18" name="Group 17"/>
            <p:cNvGrpSpPr/>
            <p:nvPr/>
          </p:nvGrpSpPr>
          <p:grpSpPr>
            <a:xfrm>
              <a:off x="5358126" y="1775748"/>
              <a:ext cx="1266825" cy="1013236"/>
              <a:chOff x="6509239" y="1373310"/>
              <a:chExt cx="1689100" cy="1350981"/>
            </a:xfrm>
          </p:grpSpPr>
          <p:sp>
            <p:nvSpPr>
              <p:cNvPr id="7" name="Text Box 6"/>
              <p:cNvSpPr txBox="1">
                <a:spLocks noChangeArrowheads="1"/>
              </p:cNvSpPr>
              <p:nvPr/>
            </p:nvSpPr>
            <p:spPr bwMode="auto">
              <a:xfrm>
                <a:off x="6509239" y="1770184"/>
                <a:ext cx="1689100" cy="954107"/>
              </a:xfrm>
              <a:prstGeom prst="rect">
                <a:avLst/>
              </a:prstGeom>
              <a:noFill/>
              <a:ln w="19050">
                <a:solidFill>
                  <a:schemeClr val="tx1"/>
                </a:solidFill>
                <a:miter lim="800000"/>
                <a:headEnd/>
                <a:tailEnd/>
              </a:ln>
              <a:effectLst/>
            </p:spPr>
            <p:txBody>
              <a:bodyPr>
                <a:spAutoFit/>
              </a:bodyPr>
              <a:lstStyle/>
              <a:p>
                <a:pPr algn="ctr" defTabSz="685766">
                  <a:defRPr/>
                </a:pPr>
                <a:r>
                  <a:rPr lang="en-US" sz="1350" kern="0">
                    <a:solidFill>
                      <a:sysClr val="windowText" lastClr="000000"/>
                    </a:solidFill>
                    <a:effectLst>
                      <a:outerShdw blurRad="38100" dist="38100" dir="2700000" algn="tl">
                        <a:srgbClr val="C0C0C0"/>
                      </a:outerShdw>
                    </a:effectLst>
                  </a:rPr>
                  <a:t>Insufficient Memory Allocation</a:t>
                </a:r>
              </a:p>
            </p:txBody>
          </p:sp>
          <p:sp>
            <p:nvSpPr>
              <p:cNvPr id="17" name="Text Box 11"/>
              <p:cNvSpPr txBox="1">
                <a:spLocks noChangeArrowheads="1"/>
              </p:cNvSpPr>
              <p:nvPr/>
            </p:nvSpPr>
            <p:spPr bwMode="auto">
              <a:xfrm>
                <a:off x="7166343" y="1373310"/>
                <a:ext cx="43217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dirty="0"/>
                  <a:t>C</a:t>
                </a:r>
              </a:p>
            </p:txBody>
          </p:sp>
        </p:grpSp>
        <p:grpSp>
          <p:nvGrpSpPr>
            <p:cNvPr id="20" name="Group 19"/>
            <p:cNvGrpSpPr/>
            <p:nvPr/>
          </p:nvGrpSpPr>
          <p:grpSpPr>
            <a:xfrm>
              <a:off x="5358126" y="2845183"/>
              <a:ext cx="1266825" cy="805487"/>
              <a:chOff x="6509239" y="1373310"/>
              <a:chExt cx="1689100" cy="1073983"/>
            </a:xfrm>
          </p:grpSpPr>
          <p:sp>
            <p:nvSpPr>
              <p:cNvPr id="21" name="Text Box 6"/>
              <p:cNvSpPr txBox="1">
                <a:spLocks noChangeArrowheads="1"/>
              </p:cNvSpPr>
              <p:nvPr/>
            </p:nvSpPr>
            <p:spPr bwMode="auto">
              <a:xfrm>
                <a:off x="6509239" y="1770185"/>
                <a:ext cx="1689100" cy="677108"/>
              </a:xfrm>
              <a:prstGeom prst="rect">
                <a:avLst/>
              </a:prstGeom>
              <a:noFill/>
              <a:ln w="19050">
                <a:solidFill>
                  <a:schemeClr val="tx1"/>
                </a:solidFill>
                <a:miter lim="800000"/>
                <a:headEnd/>
                <a:tailEnd/>
              </a:ln>
              <a:effectLst/>
            </p:spPr>
            <p:txBody>
              <a:bodyPr>
                <a:spAutoFit/>
              </a:bodyPr>
              <a:lstStyle/>
              <a:p>
                <a:pPr algn="ctr" defTabSz="685766">
                  <a:defRPr/>
                </a:pPr>
                <a:r>
                  <a:rPr lang="en-US" sz="1350" kern="0" dirty="0">
                    <a:solidFill>
                      <a:sysClr val="windowText" lastClr="000000"/>
                    </a:solidFill>
                    <a:effectLst>
                      <a:outerShdw blurRad="38100" dist="38100" dir="2700000" algn="tl">
                        <a:srgbClr val="C0C0C0"/>
                      </a:outerShdw>
                    </a:effectLst>
                  </a:rPr>
                  <a:t>Out-of-bounds</a:t>
                </a:r>
              </a:p>
              <a:p>
                <a:pPr algn="ctr" defTabSz="685766">
                  <a:defRPr/>
                </a:pPr>
                <a:r>
                  <a:rPr lang="en-US" sz="1350" kern="0" dirty="0">
                    <a:solidFill>
                      <a:sysClr val="windowText" lastClr="000000"/>
                    </a:solidFill>
                    <a:effectLst>
                      <a:outerShdw blurRad="38100" dist="38100" dir="2700000" algn="tl">
                        <a:srgbClr val="C0C0C0"/>
                      </a:outerShdw>
                    </a:effectLst>
                  </a:rPr>
                  <a:t>Read</a:t>
                </a:r>
              </a:p>
            </p:txBody>
          </p:sp>
          <p:sp>
            <p:nvSpPr>
              <p:cNvPr id="22" name="Text Box 11"/>
              <p:cNvSpPr txBox="1">
                <a:spLocks noChangeArrowheads="1"/>
              </p:cNvSpPr>
              <p:nvPr/>
            </p:nvSpPr>
            <p:spPr bwMode="auto">
              <a:xfrm>
                <a:off x="7166343" y="1373310"/>
                <a:ext cx="41720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dirty="0"/>
                  <a:t>E</a:t>
                </a:r>
              </a:p>
            </p:txBody>
          </p:sp>
        </p:grpSp>
        <p:cxnSp>
          <p:nvCxnSpPr>
            <p:cNvPr id="24" name="Connector: Elbow 23"/>
            <p:cNvCxnSpPr>
              <a:stCxn id="4" idx="3"/>
              <a:endCxn id="21" idx="1"/>
            </p:cNvCxnSpPr>
            <p:nvPr/>
          </p:nvCxnSpPr>
          <p:spPr>
            <a:xfrm>
              <a:off x="4895012" y="2887151"/>
              <a:ext cx="463114" cy="509604"/>
            </a:xfrm>
            <a:prstGeom prst="bentConnector3">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p:cNvCxnSpPr>
              <a:stCxn id="4" idx="3"/>
              <a:endCxn id="7" idx="1"/>
            </p:cNvCxnSpPr>
            <p:nvPr/>
          </p:nvCxnSpPr>
          <p:spPr>
            <a:xfrm flipV="1">
              <a:off x="4895012" y="2431194"/>
              <a:ext cx="463114" cy="455957"/>
            </a:xfrm>
            <a:prstGeom prst="bentConnector3">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3" name="Slide Number Placeholder 22">
            <a:extLst>
              <a:ext uri="{FF2B5EF4-FFF2-40B4-BE49-F238E27FC236}">
                <a16:creationId xmlns:a16="http://schemas.microsoft.com/office/drawing/2014/main" id="{C83876EF-A0D4-459B-9A54-B256F5BFC46C}"/>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47</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966047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6937" y="274638"/>
            <a:ext cx="9255076" cy="868362"/>
          </a:xfrm>
        </p:spPr>
        <p:txBody>
          <a:bodyPr>
            <a:normAutofit fontScale="90000"/>
          </a:bodyPr>
          <a:lstStyle/>
          <a:p>
            <a:r>
              <a:rPr lang="en-US" dirty="0"/>
              <a:t>Chains Example: Merge into a Single Code Path</a:t>
            </a:r>
          </a:p>
        </p:txBody>
      </p:sp>
      <p:grpSp>
        <p:nvGrpSpPr>
          <p:cNvPr id="9" name="Group 8">
            <a:extLst>
              <a:ext uri="{FF2B5EF4-FFF2-40B4-BE49-F238E27FC236}">
                <a16:creationId xmlns:a16="http://schemas.microsoft.com/office/drawing/2014/main" id="{B404771B-0789-41D8-AB0F-1D47E37D13F1}"/>
              </a:ext>
            </a:extLst>
          </p:cNvPr>
          <p:cNvGrpSpPr/>
          <p:nvPr/>
        </p:nvGrpSpPr>
        <p:grpSpPr>
          <a:xfrm>
            <a:off x="2987405" y="2220969"/>
            <a:ext cx="6751075" cy="1470425"/>
            <a:chOff x="680215" y="1892820"/>
            <a:chExt cx="6751075" cy="1470425"/>
          </a:xfrm>
        </p:grpSpPr>
        <p:sp>
          <p:nvSpPr>
            <p:cNvPr id="4" name="Text Box 3"/>
            <p:cNvSpPr txBox="1">
              <a:spLocks noChangeArrowheads="1"/>
            </p:cNvSpPr>
            <p:nvPr/>
          </p:nvSpPr>
          <p:spPr bwMode="auto">
            <a:xfrm>
              <a:off x="3723288" y="2169524"/>
              <a:ext cx="833882" cy="507831"/>
            </a:xfrm>
            <a:prstGeom prst="rect">
              <a:avLst/>
            </a:prstGeom>
            <a:noFill/>
            <a:ln w="19050">
              <a:solidFill>
                <a:schemeClr val="tx1"/>
              </a:solidFill>
              <a:miter lim="800000"/>
              <a:headEnd/>
              <a:tailEnd/>
            </a:ln>
            <a:effectLst/>
          </p:spPr>
          <p:txBody>
            <a:bodyPr wrap="none">
              <a:spAutoFit/>
            </a:bodyPr>
            <a:lstStyle/>
            <a:p>
              <a:pPr algn="ctr" defTabSz="685766">
                <a:defRPr/>
              </a:pPr>
              <a:r>
                <a:rPr lang="en-US" sz="1350" kern="0" dirty="0">
                  <a:solidFill>
                    <a:sysClr val="windowText" lastClr="000000"/>
                  </a:solidFill>
                  <a:effectLst>
                    <a:outerShdw blurRad="38100" dist="38100" dir="2700000" algn="tl">
                      <a:srgbClr val="C0C0C0"/>
                    </a:outerShdw>
                  </a:effectLst>
                </a:rPr>
                <a:t>Integer</a:t>
              </a:r>
            </a:p>
            <a:p>
              <a:pPr algn="ctr" defTabSz="685766">
                <a:defRPr/>
              </a:pPr>
              <a:r>
                <a:rPr lang="en-US" sz="1350" kern="0" dirty="0">
                  <a:solidFill>
                    <a:sysClr val="windowText" lastClr="000000"/>
                  </a:solidFill>
                  <a:effectLst>
                    <a:outerShdw blurRad="38100" dist="38100" dir="2700000" algn="tl">
                      <a:srgbClr val="C0C0C0"/>
                    </a:outerShdw>
                  </a:effectLst>
                </a:rPr>
                <a:t>Overflow</a:t>
              </a:r>
            </a:p>
          </p:txBody>
        </p:sp>
        <p:sp>
          <p:nvSpPr>
            <p:cNvPr id="5" name="Text Box 4"/>
            <p:cNvSpPr txBox="1">
              <a:spLocks noChangeArrowheads="1"/>
            </p:cNvSpPr>
            <p:nvPr/>
          </p:nvSpPr>
          <p:spPr bwMode="auto">
            <a:xfrm>
              <a:off x="2351679" y="2607792"/>
              <a:ext cx="824264" cy="715581"/>
            </a:xfrm>
            <a:prstGeom prst="rect">
              <a:avLst/>
            </a:prstGeom>
            <a:noFill/>
            <a:ln w="19050">
              <a:solidFill>
                <a:schemeClr val="tx1"/>
              </a:solidFill>
              <a:miter lim="800000"/>
              <a:headEnd/>
              <a:tailEnd/>
            </a:ln>
            <a:effectLst/>
          </p:spPr>
          <p:txBody>
            <a:bodyPr wrap="none">
              <a:spAutoFit/>
            </a:bodyPr>
            <a:lstStyle/>
            <a:p>
              <a:pPr algn="ctr" defTabSz="685766">
                <a:defRPr/>
              </a:pPr>
              <a:r>
                <a:rPr lang="en-US" sz="1350" kern="0">
                  <a:solidFill>
                    <a:sysClr val="windowText" lastClr="000000"/>
                  </a:solidFill>
                  <a:effectLst>
                    <a:outerShdw blurRad="38100" dist="38100" dir="2700000" algn="tl">
                      <a:srgbClr val="C0C0C0"/>
                    </a:outerShdw>
                  </a:effectLst>
                </a:rPr>
                <a:t>Incorrect</a:t>
              </a:r>
            </a:p>
            <a:p>
              <a:pPr algn="ctr" defTabSz="685766">
                <a:defRPr/>
              </a:pPr>
              <a:r>
                <a:rPr lang="en-US" sz="1350" kern="0">
                  <a:solidFill>
                    <a:sysClr val="windowText" lastClr="000000"/>
                  </a:solidFill>
                  <a:effectLst>
                    <a:outerShdw blurRad="38100" dist="38100" dir="2700000" algn="tl">
                      <a:srgbClr val="C0C0C0"/>
                    </a:outerShdw>
                  </a:effectLst>
                </a:rPr>
                <a:t>Range</a:t>
              </a:r>
            </a:p>
            <a:p>
              <a:pPr algn="ctr" defTabSz="685766">
                <a:defRPr/>
              </a:pPr>
              <a:r>
                <a:rPr lang="en-US" sz="1350" kern="0">
                  <a:solidFill>
                    <a:sysClr val="windowText" lastClr="000000"/>
                  </a:solidFill>
                  <a:effectLst>
                    <a:outerShdw blurRad="38100" dist="38100" dir="2700000" algn="tl">
                      <a:srgbClr val="C0C0C0"/>
                    </a:outerShdw>
                  </a:effectLst>
                </a:rPr>
                <a:t>Check</a:t>
              </a:r>
            </a:p>
          </p:txBody>
        </p:sp>
        <p:sp>
          <p:nvSpPr>
            <p:cNvPr id="8" name="Line 7"/>
            <p:cNvSpPr>
              <a:spLocks noChangeShapeType="1"/>
            </p:cNvSpPr>
            <p:nvPr/>
          </p:nvSpPr>
          <p:spPr bwMode="auto">
            <a:xfrm flipV="1">
              <a:off x="2104202" y="2981647"/>
              <a:ext cx="285750" cy="0"/>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685766">
                <a:defRPr/>
              </a:pPr>
              <a:endParaRPr lang="en-US" sz="1350" kern="0">
                <a:solidFill>
                  <a:sysClr val="windowText" lastClr="000000"/>
                </a:solidFill>
              </a:endParaRPr>
            </a:p>
          </p:txBody>
        </p:sp>
        <p:sp>
          <p:nvSpPr>
            <p:cNvPr id="10" name="Line 9"/>
            <p:cNvSpPr>
              <a:spLocks noChangeShapeType="1"/>
            </p:cNvSpPr>
            <p:nvPr/>
          </p:nvSpPr>
          <p:spPr bwMode="auto">
            <a:xfrm flipV="1">
              <a:off x="6131296" y="2981137"/>
              <a:ext cx="463154" cy="1"/>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685766">
                <a:defRPr/>
              </a:pPr>
              <a:endParaRPr lang="en-US" sz="1350" kern="0">
                <a:solidFill>
                  <a:sysClr val="windowText" lastClr="000000"/>
                </a:solidFill>
              </a:endParaRPr>
            </a:p>
          </p:txBody>
        </p:sp>
        <p:sp>
          <p:nvSpPr>
            <p:cNvPr id="11" name="Text Box 10"/>
            <p:cNvSpPr txBox="1">
              <a:spLocks noChangeArrowheads="1"/>
            </p:cNvSpPr>
            <p:nvPr/>
          </p:nvSpPr>
          <p:spPr bwMode="auto">
            <a:xfrm>
              <a:off x="2625146" y="2190477"/>
              <a:ext cx="32412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a:t>A</a:t>
              </a:r>
            </a:p>
          </p:txBody>
        </p:sp>
        <p:sp>
          <p:nvSpPr>
            <p:cNvPr id="12" name="Text Box 11"/>
            <p:cNvSpPr txBox="1">
              <a:spLocks noChangeArrowheads="1"/>
            </p:cNvSpPr>
            <p:nvPr/>
          </p:nvSpPr>
          <p:spPr bwMode="auto">
            <a:xfrm>
              <a:off x="4002117" y="1892820"/>
              <a:ext cx="32412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dirty="0"/>
                <a:t>B</a:t>
              </a:r>
            </a:p>
          </p:txBody>
        </p:sp>
        <p:grpSp>
          <p:nvGrpSpPr>
            <p:cNvPr id="19" name="Group 18"/>
            <p:cNvGrpSpPr/>
            <p:nvPr/>
          </p:nvGrpSpPr>
          <p:grpSpPr>
            <a:xfrm>
              <a:off x="6597408" y="2417170"/>
              <a:ext cx="833882" cy="786438"/>
              <a:chOff x="8763192" y="1657473"/>
              <a:chExt cx="1111841" cy="1048583"/>
            </a:xfrm>
          </p:grpSpPr>
          <p:sp>
            <p:nvSpPr>
              <p:cNvPr id="6" name="Text Box 5"/>
              <p:cNvSpPr txBox="1">
                <a:spLocks noChangeArrowheads="1"/>
              </p:cNvSpPr>
              <p:nvPr/>
            </p:nvSpPr>
            <p:spPr bwMode="auto">
              <a:xfrm>
                <a:off x="8763192" y="2028948"/>
                <a:ext cx="1111841" cy="677108"/>
              </a:xfrm>
              <a:prstGeom prst="rect">
                <a:avLst/>
              </a:prstGeom>
              <a:noFill/>
              <a:ln w="19050">
                <a:solidFill>
                  <a:schemeClr val="tx1"/>
                </a:solidFill>
                <a:miter lim="800000"/>
                <a:headEnd/>
                <a:tailEnd/>
              </a:ln>
              <a:effectLst/>
            </p:spPr>
            <p:txBody>
              <a:bodyPr wrap="none">
                <a:spAutoFit/>
              </a:bodyPr>
              <a:lstStyle/>
              <a:p>
                <a:pPr algn="ctr" defTabSz="685766">
                  <a:defRPr/>
                </a:pPr>
                <a:r>
                  <a:rPr lang="en-US" sz="1350" kern="0" dirty="0">
                    <a:solidFill>
                      <a:sysClr val="windowText" lastClr="000000"/>
                    </a:solidFill>
                    <a:effectLst>
                      <a:outerShdw blurRad="38100" dist="38100" dir="2700000" algn="tl">
                        <a:srgbClr val="C0C0C0"/>
                      </a:outerShdw>
                    </a:effectLst>
                  </a:rPr>
                  <a:t>Heap</a:t>
                </a:r>
              </a:p>
              <a:p>
                <a:pPr algn="ctr" defTabSz="685766">
                  <a:defRPr/>
                </a:pPr>
                <a:r>
                  <a:rPr lang="en-US" sz="1350" kern="0" dirty="0">
                    <a:solidFill>
                      <a:sysClr val="windowText" lastClr="000000"/>
                    </a:solidFill>
                    <a:effectLst>
                      <a:outerShdw blurRad="38100" dist="38100" dir="2700000" algn="tl">
                        <a:srgbClr val="C0C0C0"/>
                      </a:outerShdw>
                    </a:effectLst>
                  </a:rPr>
                  <a:t>Overflow</a:t>
                </a:r>
              </a:p>
            </p:txBody>
          </p:sp>
          <p:sp>
            <p:nvSpPr>
              <p:cNvPr id="13" name="Text Box 13"/>
              <p:cNvSpPr txBox="1">
                <a:spLocks noChangeArrowheads="1"/>
              </p:cNvSpPr>
              <p:nvPr/>
            </p:nvSpPr>
            <p:spPr bwMode="auto">
              <a:xfrm>
                <a:off x="9134964" y="1657473"/>
                <a:ext cx="43217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dirty="0"/>
                  <a:t>D</a:t>
                </a:r>
              </a:p>
            </p:txBody>
          </p:sp>
        </p:grpSp>
        <p:sp>
          <p:nvSpPr>
            <p:cNvPr id="14" name="Text Box 22"/>
            <p:cNvSpPr txBox="1">
              <a:spLocks noChangeArrowheads="1"/>
            </p:cNvSpPr>
            <p:nvPr/>
          </p:nvSpPr>
          <p:spPr bwMode="auto">
            <a:xfrm>
              <a:off x="680215" y="2439915"/>
              <a:ext cx="1423988" cy="923330"/>
            </a:xfrm>
            <a:prstGeom prst="rect">
              <a:avLst/>
            </a:prstGeom>
            <a:solidFill>
              <a:srgbClr val="FFFF99"/>
            </a:solidFill>
            <a:ln w="19050">
              <a:solidFill>
                <a:schemeClr val="tx1"/>
              </a:solidFill>
              <a:miter lim="800000"/>
              <a:headEnd/>
              <a:tailEnd/>
            </a:ln>
            <a:effectLst/>
          </p:spPr>
          <p:txBody>
            <a:bodyPr wrap="square">
              <a:spAutoFit/>
            </a:bodyPr>
            <a:lstStyle/>
            <a:p>
              <a:pPr algn="ctr" defTabSz="685766">
                <a:defRPr/>
              </a:pPr>
              <a:r>
                <a:rPr lang="en-US" sz="1350" kern="0">
                  <a:solidFill>
                    <a:sysClr val="windowText" lastClr="000000"/>
                  </a:solidFill>
                  <a:effectLst>
                    <a:outerShdw blurRad="38100" dist="38100" dir="2700000" algn="tl">
                      <a:srgbClr val="FFFFFF"/>
                    </a:outerShdw>
                  </a:effectLst>
                </a:rPr>
                <a:t>Use of Signed Integers for Always-Positive Operations</a:t>
              </a:r>
            </a:p>
          </p:txBody>
        </p:sp>
        <p:sp>
          <p:nvSpPr>
            <p:cNvPr id="15" name="Text Box 23"/>
            <p:cNvSpPr txBox="1">
              <a:spLocks noChangeArrowheads="1"/>
            </p:cNvSpPr>
            <p:nvPr/>
          </p:nvSpPr>
          <p:spPr bwMode="auto">
            <a:xfrm>
              <a:off x="1230556" y="2154253"/>
              <a:ext cx="31290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dirty="0"/>
                <a:t>X</a:t>
              </a:r>
            </a:p>
          </p:txBody>
        </p:sp>
        <p:sp>
          <p:nvSpPr>
            <p:cNvPr id="16" name="Line 24"/>
            <p:cNvSpPr>
              <a:spLocks noChangeShapeType="1"/>
            </p:cNvSpPr>
            <p:nvPr/>
          </p:nvSpPr>
          <p:spPr bwMode="auto">
            <a:xfrm flipV="1">
              <a:off x="3181724" y="2956197"/>
              <a:ext cx="1675203" cy="11550"/>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685766">
                <a:defRPr/>
              </a:pPr>
              <a:endParaRPr lang="en-US" sz="1350" kern="0">
                <a:solidFill>
                  <a:sysClr val="windowText" lastClr="000000"/>
                </a:solidFill>
              </a:endParaRPr>
            </a:p>
          </p:txBody>
        </p:sp>
        <p:grpSp>
          <p:nvGrpSpPr>
            <p:cNvPr id="18" name="Group 17"/>
            <p:cNvGrpSpPr/>
            <p:nvPr/>
          </p:nvGrpSpPr>
          <p:grpSpPr>
            <a:xfrm>
              <a:off x="4849385" y="2305037"/>
              <a:ext cx="1266825" cy="1013236"/>
              <a:chOff x="6509239" y="1373310"/>
              <a:chExt cx="1689100" cy="1350981"/>
            </a:xfrm>
          </p:grpSpPr>
          <p:sp>
            <p:nvSpPr>
              <p:cNvPr id="7" name="Text Box 6"/>
              <p:cNvSpPr txBox="1">
                <a:spLocks noChangeArrowheads="1"/>
              </p:cNvSpPr>
              <p:nvPr/>
            </p:nvSpPr>
            <p:spPr bwMode="auto">
              <a:xfrm>
                <a:off x="6509239" y="1770184"/>
                <a:ext cx="1689100" cy="954107"/>
              </a:xfrm>
              <a:prstGeom prst="rect">
                <a:avLst/>
              </a:prstGeom>
              <a:noFill/>
              <a:ln w="19050">
                <a:solidFill>
                  <a:schemeClr val="tx1"/>
                </a:solidFill>
                <a:miter lim="800000"/>
                <a:headEnd/>
                <a:tailEnd/>
              </a:ln>
              <a:effectLst/>
            </p:spPr>
            <p:txBody>
              <a:bodyPr>
                <a:spAutoFit/>
              </a:bodyPr>
              <a:lstStyle/>
              <a:p>
                <a:pPr algn="ctr" defTabSz="685766">
                  <a:defRPr/>
                </a:pPr>
                <a:r>
                  <a:rPr lang="en-US" sz="1350" kern="0">
                    <a:solidFill>
                      <a:sysClr val="windowText" lastClr="000000"/>
                    </a:solidFill>
                    <a:effectLst>
                      <a:outerShdw blurRad="38100" dist="38100" dir="2700000" algn="tl">
                        <a:srgbClr val="C0C0C0"/>
                      </a:outerShdw>
                    </a:effectLst>
                  </a:rPr>
                  <a:t>Insufficient Memory Allocation</a:t>
                </a:r>
              </a:p>
            </p:txBody>
          </p:sp>
          <p:sp>
            <p:nvSpPr>
              <p:cNvPr id="17" name="Text Box 11"/>
              <p:cNvSpPr txBox="1">
                <a:spLocks noChangeArrowheads="1"/>
              </p:cNvSpPr>
              <p:nvPr/>
            </p:nvSpPr>
            <p:spPr bwMode="auto">
              <a:xfrm>
                <a:off x="7166343" y="1373310"/>
                <a:ext cx="43217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dirty="0"/>
                  <a:t>C</a:t>
                </a:r>
              </a:p>
            </p:txBody>
          </p:sp>
        </p:grpSp>
        <p:cxnSp>
          <p:nvCxnSpPr>
            <p:cNvPr id="23" name="Connector: Elbow 22"/>
            <p:cNvCxnSpPr>
              <a:stCxn id="5" idx="3"/>
              <a:endCxn id="4" idx="1"/>
            </p:cNvCxnSpPr>
            <p:nvPr/>
          </p:nvCxnSpPr>
          <p:spPr>
            <a:xfrm flipV="1">
              <a:off x="3175943" y="2423440"/>
              <a:ext cx="547345" cy="542143"/>
            </a:xfrm>
            <a:prstGeom prst="bentConnector3">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p:cNvCxnSpPr>
              <a:stCxn id="4" idx="3"/>
              <a:endCxn id="7" idx="1"/>
            </p:cNvCxnSpPr>
            <p:nvPr/>
          </p:nvCxnSpPr>
          <p:spPr>
            <a:xfrm>
              <a:off x="4557170" y="2423440"/>
              <a:ext cx="292215" cy="537043"/>
            </a:xfrm>
            <a:prstGeom prst="bentConnector3">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0" name="Slide Number Placeholder 19">
            <a:extLst>
              <a:ext uri="{FF2B5EF4-FFF2-40B4-BE49-F238E27FC236}">
                <a16:creationId xmlns:a16="http://schemas.microsoft.com/office/drawing/2014/main" id="{BEE32327-6128-41EB-8A0E-B85941E9846F}"/>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48</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552764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Definitions of Vulnerability</a:t>
            </a:r>
          </a:p>
        </p:txBody>
      </p:sp>
      <p:sp>
        <p:nvSpPr>
          <p:cNvPr id="3" name="Content Placeholder 2"/>
          <p:cNvSpPr>
            <a:spLocks noGrp="1"/>
          </p:cNvSpPr>
          <p:nvPr>
            <p:ph idx="1"/>
          </p:nvPr>
        </p:nvSpPr>
        <p:spPr>
          <a:xfrm>
            <a:off x="812801" y="1359673"/>
            <a:ext cx="10972800" cy="4630165"/>
          </a:xfrm>
        </p:spPr>
        <p:txBody>
          <a:bodyPr>
            <a:normAutofit/>
          </a:bodyPr>
          <a:lstStyle/>
          <a:p>
            <a:r>
              <a:rPr lang="en-US" sz="1800" dirty="0"/>
              <a:t>Many different organizations have their own definition of a vulnerability:</a:t>
            </a:r>
          </a:p>
          <a:p>
            <a:pPr lvl="1"/>
            <a:r>
              <a:rPr lang="en-US" sz="1575" dirty="0"/>
              <a:t>NIST: A weakness in the computational logic found in products or devices that could be exploited by a threat source. [NISTIR 8138]</a:t>
            </a:r>
          </a:p>
          <a:p>
            <a:pPr lvl="1"/>
            <a:r>
              <a:rPr lang="en-US" sz="1575" dirty="0"/>
              <a:t>ISACA: A weakness in the design, implementation, operation or internal control of a process that could expose the system to adverse threats from threat events [1]</a:t>
            </a:r>
          </a:p>
          <a:p>
            <a:pPr lvl="1"/>
            <a:r>
              <a:rPr lang="en-US" sz="1575" dirty="0"/>
              <a:t>CERT: A software defect that allows an attacker to violate an explicit (or implicit) security policy to achieve some impact (or consequence). [2]</a:t>
            </a:r>
          </a:p>
          <a:p>
            <a:pPr lvl="1"/>
            <a:r>
              <a:rPr lang="en-US" sz="1575" dirty="0"/>
              <a:t>OWASP: A vulnerability is a hole or a weakness in the application, which can be a design flaw or an implementation bug, that allows an attacker to cause harm to the stakeholders of an application. Stakeholders include the application owner, application users, and other entities that rely on the application. [3]</a:t>
            </a:r>
          </a:p>
          <a:p>
            <a:pPr lvl="1"/>
            <a:r>
              <a:rPr lang="en-US" sz="1575" dirty="0"/>
              <a:t>Microsoft: A security vulnerability is a weakness in a product that could allow an attacker to compromise the integrity, availability, or confidentiality of that product. [4]</a:t>
            </a:r>
          </a:p>
          <a:p>
            <a:pPr lvl="1"/>
            <a:r>
              <a:rPr lang="en-US" sz="1575" dirty="0" err="1"/>
              <a:t>HackerOne</a:t>
            </a:r>
            <a:r>
              <a:rPr lang="en-US" sz="1575" dirty="0"/>
              <a:t>: A software bug that would allow an attacker to perform an action in violation of an expressed security policy. A bug that enables escalated access or privilege is a vulnerability. Design flaws and failures to adhere to security best practices may qualify as vulnerabilities. Weaknesses exploited by viruses, malicious code, and social engineering are not considered vulnerabilities unless the Security Team says otherwise in the program's policy. [5]</a:t>
            </a:r>
          </a:p>
          <a:p>
            <a:endParaRPr lang="en-US" dirty="0"/>
          </a:p>
        </p:txBody>
      </p:sp>
      <p:sp>
        <p:nvSpPr>
          <p:cNvPr id="4" name="Slide Number Placeholder 3">
            <a:extLst>
              <a:ext uri="{FF2B5EF4-FFF2-40B4-BE49-F238E27FC236}">
                <a16:creationId xmlns:a16="http://schemas.microsoft.com/office/drawing/2014/main" id="{7AA89312-CE76-4AA2-BCC9-7F0B6452A0AF}"/>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5</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894569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There Will Always Be Edge Cases</a:t>
            </a:r>
          </a:p>
        </p:txBody>
      </p:sp>
      <p:sp>
        <p:nvSpPr>
          <p:cNvPr id="3" name="Content Placeholder 2"/>
          <p:cNvSpPr>
            <a:spLocks noGrp="1"/>
          </p:cNvSpPr>
          <p:nvPr>
            <p:ph idx="1"/>
          </p:nvPr>
        </p:nvSpPr>
        <p:spPr/>
        <p:txBody>
          <a:bodyPr>
            <a:normAutofit fontScale="92500" lnSpcReduction="20000"/>
          </a:bodyPr>
          <a:lstStyle/>
          <a:p>
            <a:r>
              <a:rPr lang="en-US" dirty="0"/>
              <a:t>A collision for an MD5 hash can be found in a reasonable amount of time.  Does this mean that every product using MD5 should have a CVE ID assigned to it?</a:t>
            </a:r>
          </a:p>
          <a:p>
            <a:pPr lvl="1"/>
            <a:r>
              <a:rPr lang="en-US" dirty="0"/>
              <a:t>Opinion 1:  Yes, MD5 is vulnerable, therefore the products using MD5 are vulnerable.</a:t>
            </a:r>
          </a:p>
          <a:p>
            <a:pPr lvl="1"/>
            <a:r>
              <a:rPr lang="en-US" dirty="0"/>
              <a:t>Opinion 2:  No, not all products use MD5 for security reasons.</a:t>
            </a:r>
          </a:p>
          <a:p>
            <a:pPr lvl="1"/>
            <a:r>
              <a:rPr lang="en-US" dirty="0"/>
              <a:t>Opinion 3:  No, a single CVE ID should be issued for MD5.  All other implementation should use that ID.</a:t>
            </a:r>
          </a:p>
          <a:p>
            <a:r>
              <a:rPr lang="en-US" dirty="0"/>
              <a:t>Default Credentials</a:t>
            </a:r>
          </a:p>
          <a:p>
            <a:pPr lvl="1"/>
            <a:r>
              <a:rPr lang="en-US" dirty="0"/>
              <a:t>Opinion 1: Yes, standard security practice says that default credentials are bad.</a:t>
            </a:r>
          </a:p>
          <a:p>
            <a:pPr lvl="1"/>
            <a:r>
              <a:rPr lang="en-US" dirty="0"/>
              <a:t>Opinion 2: No, this is a configuration issue.  Standard security practice is to change default credentials upon installation.</a:t>
            </a:r>
          </a:p>
          <a:p>
            <a:r>
              <a:rPr lang="en-US" dirty="0" err="1"/>
              <a:t>Cloudbleed</a:t>
            </a:r>
            <a:r>
              <a:rPr lang="en-US" dirty="0"/>
              <a:t>: A vulnerability in </a:t>
            </a:r>
            <a:r>
              <a:rPr lang="en-US" dirty="0" err="1"/>
              <a:t>Cloudflare’s</a:t>
            </a:r>
            <a:r>
              <a:rPr lang="en-US" dirty="0"/>
              <a:t> code leaks sensitive information from the websites that use its service</a:t>
            </a:r>
          </a:p>
          <a:p>
            <a:pPr lvl="1"/>
            <a:r>
              <a:rPr lang="en-US" dirty="0"/>
              <a:t>No: Only one vendor had to make a change.</a:t>
            </a:r>
          </a:p>
          <a:p>
            <a:pPr lvl="1"/>
            <a:r>
              <a:rPr lang="en-US" dirty="0"/>
              <a:t>Yes:  Many people had to take cleanup actions in response to this vulnerability.</a:t>
            </a:r>
          </a:p>
        </p:txBody>
      </p:sp>
      <p:sp>
        <p:nvSpPr>
          <p:cNvPr id="4" name="Slide Number Placeholder 3">
            <a:extLst>
              <a:ext uri="{FF2B5EF4-FFF2-40B4-BE49-F238E27FC236}">
                <a16:creationId xmlns:a16="http://schemas.microsoft.com/office/drawing/2014/main" id="{61A1B7A8-5EFF-40BD-8D62-ED843539C3A9}"/>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6</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4138829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Methods of Separating Vulnerabilities</a:t>
            </a:r>
          </a:p>
        </p:txBody>
      </p:sp>
      <p:grpSp>
        <p:nvGrpSpPr>
          <p:cNvPr id="11" name="Group 19"/>
          <p:cNvGrpSpPr>
            <a:grpSpLocks/>
          </p:cNvGrpSpPr>
          <p:nvPr/>
        </p:nvGrpSpPr>
        <p:grpSpPr bwMode="auto">
          <a:xfrm>
            <a:off x="2061423" y="2919315"/>
            <a:ext cx="2384697" cy="2382857"/>
            <a:chOff x="5181600" y="3135758"/>
            <a:chExt cx="3179596" cy="3177595"/>
          </a:xfrm>
        </p:grpSpPr>
        <p:sp>
          <p:nvSpPr>
            <p:cNvPr id="12" name="TextBox 11"/>
            <p:cNvSpPr txBox="1"/>
            <p:nvPr/>
          </p:nvSpPr>
          <p:spPr>
            <a:xfrm>
              <a:off x="5295900" y="3886277"/>
              <a:ext cx="2895600" cy="369385"/>
            </a:xfrm>
            <a:prstGeom prst="rect">
              <a:avLst/>
            </a:prstGeom>
            <a:solidFill>
              <a:srgbClr val="92D050"/>
            </a:solidFill>
            <a:ln w="19050">
              <a:solidFill>
                <a:schemeClr val="tx1"/>
              </a:solidFill>
            </a:ln>
          </p:spPr>
          <p:txBody>
            <a:bodyPr>
              <a:spAutoFit/>
            </a:bodyPr>
            <a:lstStyle/>
            <a:p>
              <a:pPr defTabSz="685766">
                <a:defRPr/>
              </a:pPr>
              <a:r>
                <a:rPr lang="en-US" sz="1200" kern="0" dirty="0">
                  <a:solidFill>
                    <a:sysClr val="windowText" lastClr="000000"/>
                  </a:solidFill>
                </a:rPr>
                <a:t>SQL injection in login.php</a:t>
              </a:r>
            </a:p>
          </p:txBody>
        </p:sp>
        <p:sp>
          <p:nvSpPr>
            <p:cNvPr id="13" name="TextBox 12"/>
            <p:cNvSpPr txBox="1"/>
            <p:nvPr/>
          </p:nvSpPr>
          <p:spPr>
            <a:xfrm>
              <a:off x="5181600" y="4915122"/>
              <a:ext cx="3124200" cy="369385"/>
            </a:xfrm>
            <a:prstGeom prst="rect">
              <a:avLst/>
            </a:prstGeom>
            <a:solidFill>
              <a:srgbClr val="92D050"/>
            </a:solidFill>
            <a:ln w="19050">
              <a:solidFill>
                <a:schemeClr val="tx1"/>
              </a:solidFill>
            </a:ln>
          </p:spPr>
          <p:txBody>
            <a:bodyPr>
              <a:spAutoFit/>
            </a:bodyPr>
            <a:lstStyle/>
            <a:p>
              <a:pPr defTabSz="685766">
                <a:defRPr/>
              </a:pPr>
              <a:r>
                <a:rPr lang="en-US" sz="1200" kern="0" dirty="0">
                  <a:solidFill>
                    <a:sysClr val="windowText" lastClr="000000"/>
                  </a:solidFill>
                </a:rPr>
                <a:t>SQL injection in admin.php</a:t>
              </a:r>
            </a:p>
          </p:txBody>
        </p:sp>
        <p:sp>
          <p:nvSpPr>
            <p:cNvPr id="14" name="TextBox 12"/>
            <p:cNvSpPr txBox="1">
              <a:spLocks noChangeArrowheads="1"/>
            </p:cNvSpPr>
            <p:nvPr/>
          </p:nvSpPr>
          <p:spPr bwMode="auto">
            <a:xfrm>
              <a:off x="5246668" y="3135758"/>
              <a:ext cx="3114528" cy="738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i="1" kern="0" dirty="0"/>
                <a:t>By Vulnerability Type</a:t>
              </a:r>
            </a:p>
            <a:p>
              <a:pPr defTabSz="685766">
                <a:defRPr/>
              </a:pPr>
              <a:r>
                <a:rPr lang="en-US" altLang="en-US" sz="1500" i="1" kern="0" dirty="0"/>
                <a:t>and Affected Component</a:t>
              </a:r>
            </a:p>
          </p:txBody>
        </p:sp>
        <p:sp>
          <p:nvSpPr>
            <p:cNvPr id="15" name="TextBox 14"/>
            <p:cNvSpPr txBox="1"/>
            <p:nvPr/>
          </p:nvSpPr>
          <p:spPr>
            <a:xfrm>
              <a:off x="5295900" y="4400699"/>
              <a:ext cx="2895600" cy="369385"/>
            </a:xfrm>
            <a:prstGeom prst="rect">
              <a:avLst/>
            </a:prstGeom>
            <a:solidFill>
              <a:srgbClr val="92D050"/>
            </a:solidFill>
            <a:ln w="19050">
              <a:solidFill>
                <a:schemeClr val="tx1"/>
              </a:solidFill>
            </a:ln>
          </p:spPr>
          <p:txBody>
            <a:bodyPr>
              <a:spAutoFit/>
            </a:bodyPr>
            <a:lstStyle/>
            <a:p>
              <a:pPr defTabSz="685766">
                <a:defRPr/>
              </a:pPr>
              <a:r>
                <a:rPr lang="en-US" sz="1200" kern="0" dirty="0">
                  <a:solidFill>
                    <a:sysClr val="windowText" lastClr="000000"/>
                  </a:solidFill>
                </a:rPr>
                <a:t>SQL injection in order.php</a:t>
              </a:r>
            </a:p>
          </p:txBody>
        </p:sp>
        <p:sp>
          <p:nvSpPr>
            <p:cNvPr id="16" name="TextBox 15"/>
            <p:cNvSpPr txBox="1"/>
            <p:nvPr/>
          </p:nvSpPr>
          <p:spPr>
            <a:xfrm>
              <a:off x="5676900" y="5429544"/>
              <a:ext cx="2133600" cy="369385"/>
            </a:xfrm>
            <a:prstGeom prst="rect">
              <a:avLst/>
            </a:prstGeom>
            <a:solidFill>
              <a:srgbClr val="92D050"/>
            </a:solidFill>
            <a:ln w="19050">
              <a:solidFill>
                <a:schemeClr val="tx1"/>
              </a:solidFill>
            </a:ln>
          </p:spPr>
          <p:txBody>
            <a:bodyPr>
              <a:spAutoFit/>
            </a:bodyPr>
            <a:lstStyle/>
            <a:p>
              <a:pPr defTabSz="685766">
                <a:defRPr/>
              </a:pPr>
              <a:r>
                <a:rPr lang="en-US" sz="1200" kern="0" dirty="0">
                  <a:solidFill>
                    <a:sysClr val="windowText" lastClr="000000"/>
                  </a:solidFill>
                </a:rPr>
                <a:t>XSS in login.php</a:t>
              </a:r>
            </a:p>
          </p:txBody>
        </p:sp>
        <p:sp>
          <p:nvSpPr>
            <p:cNvPr id="17" name="TextBox 16"/>
            <p:cNvSpPr txBox="1"/>
            <p:nvPr/>
          </p:nvSpPr>
          <p:spPr>
            <a:xfrm>
              <a:off x="5600700" y="5943968"/>
              <a:ext cx="2286000" cy="369385"/>
            </a:xfrm>
            <a:prstGeom prst="rect">
              <a:avLst/>
            </a:prstGeom>
            <a:solidFill>
              <a:srgbClr val="92D050"/>
            </a:solidFill>
            <a:ln w="19050">
              <a:solidFill>
                <a:schemeClr val="tx1"/>
              </a:solidFill>
            </a:ln>
          </p:spPr>
          <p:txBody>
            <a:bodyPr>
              <a:spAutoFit/>
            </a:bodyPr>
            <a:lstStyle/>
            <a:p>
              <a:pPr defTabSz="685766">
                <a:defRPr/>
              </a:pPr>
              <a:r>
                <a:rPr lang="en-US" sz="1200" kern="0" dirty="0">
                  <a:solidFill>
                    <a:sysClr val="windowText" lastClr="000000"/>
                  </a:solidFill>
                </a:rPr>
                <a:t>XSS in search.php</a:t>
              </a:r>
            </a:p>
          </p:txBody>
        </p:sp>
      </p:grpSp>
      <p:grpSp>
        <p:nvGrpSpPr>
          <p:cNvPr id="3" name="Group 2">
            <a:extLst>
              <a:ext uri="{FF2B5EF4-FFF2-40B4-BE49-F238E27FC236}">
                <a16:creationId xmlns:a16="http://schemas.microsoft.com/office/drawing/2014/main" id="{5E415993-26EC-438F-AC57-B3D1B1BD4190}"/>
              </a:ext>
            </a:extLst>
          </p:cNvPr>
          <p:cNvGrpSpPr/>
          <p:nvPr/>
        </p:nvGrpSpPr>
        <p:grpSpPr>
          <a:xfrm>
            <a:off x="3232996" y="1640804"/>
            <a:ext cx="7295941" cy="3782705"/>
            <a:chOff x="1659758" y="1865886"/>
            <a:chExt cx="7295941" cy="3782705"/>
          </a:xfrm>
        </p:grpSpPr>
        <p:grpSp>
          <p:nvGrpSpPr>
            <p:cNvPr id="22" name="Group 21"/>
            <p:cNvGrpSpPr/>
            <p:nvPr/>
          </p:nvGrpSpPr>
          <p:grpSpPr>
            <a:xfrm>
              <a:off x="6155349" y="3211190"/>
              <a:ext cx="2800350" cy="1024060"/>
              <a:chOff x="1175238" y="3420588"/>
              <a:chExt cx="3733800" cy="1365414"/>
            </a:xfrm>
          </p:grpSpPr>
          <p:grpSp>
            <p:nvGrpSpPr>
              <p:cNvPr id="7" name="Group 20"/>
              <p:cNvGrpSpPr>
                <a:grpSpLocks/>
              </p:cNvGrpSpPr>
              <p:nvPr/>
            </p:nvGrpSpPr>
            <p:grpSpPr bwMode="auto">
              <a:xfrm>
                <a:off x="1175238" y="3894383"/>
                <a:ext cx="3733800" cy="891619"/>
                <a:chOff x="304800" y="3745074"/>
                <a:chExt cx="3733800" cy="891883"/>
              </a:xfrm>
            </p:grpSpPr>
            <p:sp>
              <p:nvSpPr>
                <p:cNvPr id="9" name="TextBox 8"/>
                <p:cNvSpPr txBox="1"/>
                <p:nvPr/>
              </p:nvSpPr>
              <p:spPr>
                <a:xfrm>
                  <a:off x="304800" y="3745074"/>
                  <a:ext cx="3733800" cy="369441"/>
                </a:xfrm>
                <a:prstGeom prst="rect">
                  <a:avLst/>
                </a:prstGeom>
                <a:solidFill>
                  <a:schemeClr val="accent2">
                    <a:lumMod val="20000"/>
                    <a:lumOff val="80000"/>
                  </a:schemeClr>
                </a:solidFill>
                <a:ln w="19050">
                  <a:solidFill>
                    <a:schemeClr val="tx1"/>
                  </a:solidFill>
                </a:ln>
              </p:spPr>
              <p:txBody>
                <a:bodyPr>
                  <a:spAutoFit/>
                </a:bodyPr>
                <a:lstStyle/>
                <a:p>
                  <a:pPr defTabSz="685766">
                    <a:defRPr/>
                  </a:pPr>
                  <a:r>
                    <a:rPr lang="en-US" sz="1200" kern="0" dirty="0">
                      <a:solidFill>
                        <a:sysClr val="windowText" lastClr="000000"/>
                      </a:solidFill>
                    </a:rPr>
                    <a:t>Multiple SQL injections in 1.x and 2.x</a:t>
                  </a:r>
                </a:p>
              </p:txBody>
            </p:sp>
            <p:sp>
              <p:nvSpPr>
                <p:cNvPr id="10" name="TextBox 9"/>
                <p:cNvSpPr txBox="1"/>
                <p:nvPr/>
              </p:nvSpPr>
              <p:spPr>
                <a:xfrm>
                  <a:off x="1143000" y="4267516"/>
                  <a:ext cx="1524000" cy="369441"/>
                </a:xfrm>
                <a:prstGeom prst="rect">
                  <a:avLst/>
                </a:prstGeom>
                <a:solidFill>
                  <a:schemeClr val="accent2">
                    <a:lumMod val="20000"/>
                    <a:lumOff val="80000"/>
                  </a:schemeClr>
                </a:solidFill>
                <a:ln w="19050">
                  <a:solidFill>
                    <a:schemeClr val="tx1"/>
                  </a:solidFill>
                </a:ln>
              </p:spPr>
              <p:txBody>
                <a:bodyPr>
                  <a:spAutoFit/>
                </a:bodyPr>
                <a:lstStyle/>
                <a:p>
                  <a:pPr defTabSz="685766">
                    <a:defRPr/>
                  </a:pPr>
                  <a:r>
                    <a:rPr lang="en-US" sz="1200" kern="0" dirty="0">
                      <a:solidFill>
                        <a:sysClr val="windowText" lastClr="000000"/>
                      </a:solidFill>
                    </a:rPr>
                    <a:t>XSS in 2.x</a:t>
                  </a:r>
                </a:p>
              </p:txBody>
            </p:sp>
          </p:grpSp>
          <p:sp>
            <p:nvSpPr>
              <p:cNvPr id="21" name="TextBox 12"/>
              <p:cNvSpPr txBox="1">
                <a:spLocks noChangeArrowheads="1"/>
              </p:cNvSpPr>
              <p:nvPr/>
            </p:nvSpPr>
            <p:spPr bwMode="auto">
              <a:xfrm>
                <a:off x="1712499" y="3420588"/>
                <a:ext cx="265927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i="1" kern="0" dirty="0"/>
                  <a:t>By Vulnerability Type</a:t>
                </a:r>
              </a:p>
            </p:txBody>
          </p:sp>
        </p:grpSp>
        <p:grpSp>
          <p:nvGrpSpPr>
            <p:cNvPr id="24" name="Group 23"/>
            <p:cNvGrpSpPr/>
            <p:nvPr/>
          </p:nvGrpSpPr>
          <p:grpSpPr>
            <a:xfrm>
              <a:off x="3199090" y="4055203"/>
              <a:ext cx="2914650" cy="603090"/>
              <a:chOff x="1170281" y="5349880"/>
              <a:chExt cx="3886200" cy="804119"/>
            </a:xfrm>
          </p:grpSpPr>
          <p:sp>
            <p:nvSpPr>
              <p:cNvPr id="20" name="TextBox 19"/>
              <p:cNvSpPr txBox="1"/>
              <p:nvPr/>
            </p:nvSpPr>
            <p:spPr bwMode="auto">
              <a:xfrm>
                <a:off x="1170281" y="5784668"/>
                <a:ext cx="3886200" cy="369331"/>
              </a:xfrm>
              <a:prstGeom prst="rect">
                <a:avLst/>
              </a:prstGeom>
              <a:solidFill>
                <a:schemeClr val="bg2">
                  <a:lumMod val="75000"/>
                </a:schemeClr>
              </a:solidFill>
              <a:ln w="19050">
                <a:solidFill>
                  <a:schemeClr val="tx1"/>
                </a:solidFill>
              </a:ln>
            </p:spPr>
            <p:txBody>
              <a:bodyPr>
                <a:spAutoFit/>
              </a:bodyPr>
              <a:lstStyle/>
              <a:p>
                <a:pPr defTabSz="685766">
                  <a:defRPr/>
                </a:pPr>
                <a:r>
                  <a:rPr lang="en-US" sz="1200" kern="0" dirty="0">
                    <a:solidFill>
                      <a:sysClr val="windowText" lastClr="000000"/>
                    </a:solidFill>
                  </a:rPr>
                  <a:t>SQL injection and XSS in 1.x and 2.x</a:t>
                </a:r>
              </a:p>
            </p:txBody>
          </p:sp>
          <p:sp>
            <p:nvSpPr>
              <p:cNvPr id="23" name="TextBox 12"/>
              <p:cNvSpPr txBox="1">
                <a:spLocks noChangeArrowheads="1"/>
              </p:cNvSpPr>
              <p:nvPr/>
            </p:nvSpPr>
            <p:spPr bwMode="auto">
              <a:xfrm>
                <a:off x="2477309" y="5349880"/>
                <a:ext cx="1272143" cy="430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i="1" kern="0" dirty="0"/>
                  <a:t>By Patch</a:t>
                </a:r>
              </a:p>
            </p:txBody>
          </p:sp>
        </p:grpSp>
        <p:grpSp>
          <p:nvGrpSpPr>
            <p:cNvPr id="26" name="Group 25"/>
            <p:cNvGrpSpPr/>
            <p:nvPr/>
          </p:nvGrpSpPr>
          <p:grpSpPr>
            <a:xfrm>
              <a:off x="1659758" y="1865886"/>
              <a:ext cx="5657850" cy="1668470"/>
              <a:chOff x="1194776" y="1396932"/>
              <a:chExt cx="7543800" cy="2224627"/>
            </a:xfrm>
          </p:grpSpPr>
          <p:sp>
            <p:nvSpPr>
              <p:cNvPr id="4" name="TextBox 3"/>
              <p:cNvSpPr txBox="1"/>
              <p:nvPr/>
            </p:nvSpPr>
            <p:spPr>
              <a:xfrm>
                <a:off x="1194776" y="2196026"/>
                <a:ext cx="3581400" cy="615553"/>
              </a:xfrm>
              <a:prstGeom prst="rect">
                <a:avLst/>
              </a:prstGeom>
              <a:solidFill>
                <a:schemeClr val="tx2">
                  <a:lumMod val="20000"/>
                  <a:lumOff val="80000"/>
                </a:schemeClr>
              </a:solidFill>
              <a:ln w="19050">
                <a:solidFill>
                  <a:schemeClr val="tx1"/>
                </a:solidFill>
              </a:ln>
            </p:spPr>
            <p:txBody>
              <a:bodyPr>
                <a:spAutoFit/>
              </a:bodyPr>
              <a:lstStyle/>
              <a:p>
                <a:pPr defTabSz="685766">
                  <a:defRPr/>
                </a:pPr>
                <a:r>
                  <a:rPr lang="en-US" sz="1200" kern="0" dirty="0">
                    <a:solidFill>
                      <a:sysClr val="windowText" lastClr="000000"/>
                    </a:solidFill>
                  </a:rPr>
                  <a:t>SQL injection in version 1.x through login.php and order.php.</a:t>
                </a:r>
              </a:p>
            </p:txBody>
          </p:sp>
          <p:sp>
            <p:nvSpPr>
              <p:cNvPr id="5" name="TextBox 4"/>
              <p:cNvSpPr txBox="1"/>
              <p:nvPr/>
            </p:nvSpPr>
            <p:spPr>
              <a:xfrm>
                <a:off x="5233376" y="2196026"/>
                <a:ext cx="3505200" cy="615553"/>
              </a:xfrm>
              <a:prstGeom prst="rect">
                <a:avLst/>
              </a:prstGeom>
              <a:solidFill>
                <a:schemeClr val="tx2">
                  <a:lumMod val="20000"/>
                  <a:lumOff val="80000"/>
                </a:schemeClr>
              </a:solidFill>
              <a:ln w="19050">
                <a:solidFill>
                  <a:schemeClr val="tx1"/>
                </a:solidFill>
              </a:ln>
            </p:spPr>
            <p:txBody>
              <a:bodyPr>
                <a:spAutoFit/>
              </a:bodyPr>
              <a:lstStyle/>
              <a:p>
                <a:pPr defTabSz="685766">
                  <a:defRPr/>
                </a:pPr>
                <a:r>
                  <a:rPr lang="en-US" sz="1200" kern="0" dirty="0">
                    <a:solidFill>
                      <a:sysClr val="windowText" lastClr="000000"/>
                    </a:solidFill>
                  </a:rPr>
                  <a:t>SQL injection in version 2.x through admin.php.</a:t>
                </a:r>
                <a:endParaRPr lang="en-US" sz="1350" kern="0" dirty="0">
                  <a:solidFill>
                    <a:sysClr val="windowText" lastClr="000000"/>
                  </a:solidFill>
                </a:endParaRPr>
              </a:p>
            </p:txBody>
          </p:sp>
          <p:sp>
            <p:nvSpPr>
              <p:cNvPr id="6" name="TextBox 5"/>
              <p:cNvSpPr txBox="1"/>
              <p:nvPr/>
            </p:nvSpPr>
            <p:spPr>
              <a:xfrm>
                <a:off x="3399620" y="3006006"/>
                <a:ext cx="3581400" cy="615553"/>
              </a:xfrm>
              <a:prstGeom prst="rect">
                <a:avLst/>
              </a:prstGeom>
              <a:solidFill>
                <a:schemeClr val="tx2">
                  <a:lumMod val="20000"/>
                  <a:lumOff val="80000"/>
                </a:schemeClr>
              </a:solidFill>
              <a:ln w="19050">
                <a:solidFill>
                  <a:schemeClr val="tx1"/>
                </a:solidFill>
              </a:ln>
            </p:spPr>
            <p:txBody>
              <a:bodyPr>
                <a:spAutoFit/>
              </a:bodyPr>
              <a:lstStyle/>
              <a:p>
                <a:pPr defTabSz="685766">
                  <a:defRPr/>
                </a:pPr>
                <a:r>
                  <a:rPr lang="en-US" sz="1200" kern="0" dirty="0">
                    <a:solidFill>
                      <a:sysClr val="windowText" lastClr="000000"/>
                    </a:solidFill>
                  </a:rPr>
                  <a:t>XSS in version 2.x through login.php and search.php.</a:t>
                </a:r>
              </a:p>
            </p:txBody>
          </p:sp>
          <p:sp>
            <p:nvSpPr>
              <p:cNvPr id="25" name="TextBox 12"/>
              <p:cNvSpPr txBox="1">
                <a:spLocks noChangeArrowheads="1"/>
              </p:cNvSpPr>
              <p:nvPr/>
            </p:nvSpPr>
            <p:spPr bwMode="auto">
              <a:xfrm>
                <a:off x="3619427" y="1396932"/>
                <a:ext cx="2785377"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defTabSz="685766">
                  <a:defRPr/>
                </a:pPr>
                <a:r>
                  <a:rPr lang="en-US" altLang="en-US" sz="1500" i="1" kern="0" dirty="0"/>
                  <a:t>By Vulnerability Type</a:t>
                </a:r>
              </a:p>
              <a:p>
                <a:pPr algn="ctr" defTabSz="685766">
                  <a:defRPr/>
                </a:pPr>
                <a:r>
                  <a:rPr lang="en-US" altLang="en-US" sz="1500" i="1" kern="0" dirty="0"/>
                  <a:t>and Affected Versions</a:t>
                </a:r>
              </a:p>
            </p:txBody>
          </p:sp>
        </p:grpSp>
        <p:sp>
          <p:nvSpPr>
            <p:cNvPr id="28" name="TextBox 27"/>
            <p:cNvSpPr txBox="1"/>
            <p:nvPr/>
          </p:nvSpPr>
          <p:spPr>
            <a:xfrm>
              <a:off x="5517865" y="5030473"/>
              <a:ext cx="2742033" cy="618118"/>
            </a:xfrm>
            <a:prstGeom prst="rect">
              <a:avLst/>
            </a:prstGeom>
            <a:noFill/>
          </p:spPr>
          <p:txBody>
            <a:bodyPr wrap="none" rtlCol="0">
              <a:spAutoFit/>
            </a:bodyPr>
            <a:lstStyle/>
            <a:p>
              <a:pPr>
                <a:spcAft>
                  <a:spcPts val="450"/>
                </a:spcAft>
              </a:pPr>
              <a:r>
                <a:rPr lang="en-US" sz="1500" b="1" dirty="0">
                  <a:ea typeface="Verdana" pitchFamily="34" charset="0"/>
                  <a:cs typeface="Verdana" pitchFamily="34" charset="0"/>
                </a:rPr>
                <a:t>All of these methods have been </a:t>
              </a:r>
            </a:p>
            <a:p>
              <a:pPr>
                <a:spcAft>
                  <a:spcPts val="450"/>
                </a:spcAft>
              </a:pPr>
              <a:r>
                <a:rPr lang="en-US" sz="1500" b="1" dirty="0">
                  <a:ea typeface="Verdana" pitchFamily="34" charset="0"/>
                  <a:cs typeface="Verdana" pitchFamily="34" charset="0"/>
                </a:rPr>
                <a:t>used by vulnerability databases</a:t>
              </a:r>
            </a:p>
          </p:txBody>
        </p:sp>
      </p:grpSp>
      <p:sp>
        <p:nvSpPr>
          <p:cNvPr id="8" name="Slide Number Placeholder 7">
            <a:extLst>
              <a:ext uri="{FF2B5EF4-FFF2-40B4-BE49-F238E27FC236}">
                <a16:creationId xmlns:a16="http://schemas.microsoft.com/office/drawing/2014/main" id="{18CAE8BA-BBC8-44A3-BC72-6523F7D0081D}"/>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7</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753531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CVE Must Create Its Own Standard</a:t>
            </a:r>
          </a:p>
        </p:txBody>
      </p:sp>
      <p:sp>
        <p:nvSpPr>
          <p:cNvPr id="3" name="Content Placeholder 2"/>
          <p:cNvSpPr>
            <a:spLocks noGrp="1"/>
          </p:cNvSpPr>
          <p:nvPr>
            <p:ph idx="1"/>
          </p:nvPr>
        </p:nvSpPr>
        <p:spPr>
          <a:xfrm>
            <a:off x="812801" y="1352385"/>
            <a:ext cx="10972800" cy="4589745"/>
          </a:xfrm>
        </p:spPr>
        <p:txBody>
          <a:bodyPr>
            <a:normAutofit/>
          </a:bodyPr>
          <a:lstStyle/>
          <a:p>
            <a:r>
              <a:rPr lang="en-US" dirty="0"/>
              <a:t>To achieve CVE’s purpose, the rules must:</a:t>
            </a:r>
          </a:p>
          <a:p>
            <a:pPr lvl="1"/>
            <a:r>
              <a:rPr lang="en-US" dirty="0"/>
              <a:t>Define what is to be counted (i.e., vulnerabilities)</a:t>
            </a:r>
          </a:p>
          <a:p>
            <a:pPr lvl="1"/>
            <a:r>
              <a:rPr lang="en-US" dirty="0"/>
              <a:t>Ensure only unique vulnerabilities are assigned IDs</a:t>
            </a:r>
          </a:p>
          <a:p>
            <a:pPr lvl="2"/>
            <a:r>
              <a:rPr lang="en-US" dirty="0"/>
              <a:t>Duplicate assignments shouldn’t be made</a:t>
            </a:r>
          </a:p>
          <a:p>
            <a:pPr lvl="2"/>
            <a:r>
              <a:rPr lang="en-US" dirty="0"/>
              <a:t>Requires a method of distinguishing between vulnerabilities</a:t>
            </a:r>
          </a:p>
          <a:p>
            <a:pPr lvl="1"/>
            <a:r>
              <a:rPr lang="en-US" dirty="0"/>
              <a:t>Ensure the IDs can be used for cross-communication</a:t>
            </a:r>
          </a:p>
          <a:p>
            <a:r>
              <a:rPr lang="en-US" dirty="0"/>
              <a:t>Some additional, secondary goals of the rules are:</a:t>
            </a:r>
          </a:p>
          <a:p>
            <a:pPr lvl="1"/>
            <a:r>
              <a:rPr lang="en-US" dirty="0"/>
              <a:t>Be easy to use by a large, diverse set of CNAs</a:t>
            </a:r>
          </a:p>
          <a:p>
            <a:pPr lvl="1"/>
            <a:r>
              <a:rPr lang="en-US" dirty="0"/>
              <a:t>Ensure consistent results when given the same information</a:t>
            </a:r>
          </a:p>
          <a:p>
            <a:endParaRPr lang="en-US" dirty="0"/>
          </a:p>
        </p:txBody>
      </p:sp>
      <p:sp>
        <p:nvSpPr>
          <p:cNvPr id="4" name="Slide Number Placeholder 3">
            <a:extLst>
              <a:ext uri="{FF2B5EF4-FFF2-40B4-BE49-F238E27FC236}">
                <a16:creationId xmlns:a16="http://schemas.microsoft.com/office/drawing/2014/main" id="{D00B5328-57C4-494C-BA33-849A69B1CE63}"/>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8</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531276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Counting Process Summary</a:t>
            </a:r>
          </a:p>
        </p:txBody>
      </p:sp>
      <p:sp>
        <p:nvSpPr>
          <p:cNvPr id="3" name="Content Placeholder 2"/>
          <p:cNvSpPr>
            <a:spLocks noGrp="1"/>
          </p:cNvSpPr>
          <p:nvPr>
            <p:ph idx="1"/>
          </p:nvPr>
        </p:nvSpPr>
        <p:spPr>
          <a:xfrm>
            <a:off x="812801" y="1400093"/>
            <a:ext cx="10972800" cy="4589745"/>
          </a:xfrm>
        </p:spPr>
        <p:txBody>
          <a:bodyPr>
            <a:normAutofit fontScale="92500" lnSpcReduction="20000"/>
          </a:bodyPr>
          <a:lstStyle/>
          <a:p>
            <a:r>
              <a:rPr lang="en-US" dirty="0"/>
              <a:t>Start by breaking the report into individual bugs</a:t>
            </a:r>
          </a:p>
          <a:p>
            <a:r>
              <a:rPr lang="en-US" dirty="0"/>
              <a:t>Determine if the bugs result in vulnerabilities</a:t>
            </a:r>
          </a:p>
          <a:p>
            <a:pPr lvl="1"/>
            <a:r>
              <a:rPr lang="en-US" dirty="0"/>
              <a:t>For the bugs that don’t, determine if a combination of the bugs results in a vulnerability</a:t>
            </a:r>
          </a:p>
          <a:p>
            <a:r>
              <a:rPr lang="en-US" dirty="0"/>
              <a:t>Then determine which set of products are affected</a:t>
            </a:r>
          </a:p>
          <a:p>
            <a:r>
              <a:rPr lang="en-US" dirty="0"/>
              <a:t>Now that you have identified the affected product(s), you can decide if the vulnerability is in your scope or someone else’s</a:t>
            </a:r>
          </a:p>
          <a:p>
            <a:pPr lvl="1"/>
            <a:r>
              <a:rPr lang="en-US" dirty="0"/>
              <a:t>Product is being used broadly here.  It includes libraries, protocols, and standards</a:t>
            </a:r>
          </a:p>
          <a:p>
            <a:r>
              <a:rPr lang="en-US" dirty="0"/>
              <a:t>You then determine if there is value to the community in assigning an ID</a:t>
            </a:r>
          </a:p>
          <a:p>
            <a:pPr lvl="1"/>
            <a:r>
              <a:rPr lang="en-US" dirty="0"/>
              <a:t>The information about the vulnerability must be public (If no one knows which vulnerability the ID is assigned to, it doesn’t help them)</a:t>
            </a:r>
          </a:p>
          <a:p>
            <a:pPr lvl="1"/>
            <a:r>
              <a:rPr lang="en-US" dirty="0"/>
              <a:t>The vulnerability is in software they have some control</a:t>
            </a:r>
          </a:p>
          <a:p>
            <a:pPr lvl="1"/>
            <a:r>
              <a:rPr lang="en-US" dirty="0"/>
              <a:t>They have to be concerned about the security of the product</a:t>
            </a:r>
          </a:p>
          <a:p>
            <a:r>
              <a:rPr lang="en-US" dirty="0"/>
              <a:t>Finally, determine if a CVE ID has already been assigned to the vulnerability</a:t>
            </a:r>
          </a:p>
        </p:txBody>
      </p:sp>
      <p:sp>
        <p:nvSpPr>
          <p:cNvPr id="4" name="Slide Number Placeholder 3">
            <a:extLst>
              <a:ext uri="{FF2B5EF4-FFF2-40B4-BE49-F238E27FC236}">
                <a16:creationId xmlns:a16="http://schemas.microsoft.com/office/drawing/2014/main" id="{5869CF20-E1E6-4028-BC19-C6CFBC7B23F9}"/>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9</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78353165"/>
      </p:ext>
    </p:extLst>
  </p:cSld>
  <p:clrMapOvr>
    <a:masterClrMapping/>
  </p:clrMapOvr>
</p:sld>
</file>

<file path=ppt/theme/theme1.xml><?xml version="1.0" encoding="utf-8"?>
<a:theme xmlns:a="http://schemas.openxmlformats.org/drawingml/2006/main" name="mitre-2018">
  <a:themeElements>
    <a:clrScheme name="MITRE">
      <a:dk1>
        <a:sysClr val="windowText" lastClr="000000"/>
      </a:dk1>
      <a:lt1>
        <a:sysClr val="window" lastClr="FFFFFF"/>
      </a:lt1>
      <a:dk2>
        <a:srgbClr val="005F9E"/>
      </a:dk2>
      <a:lt2>
        <a:srgbClr val="EEECE1"/>
      </a:lt2>
      <a:accent1>
        <a:srgbClr val="00B3DC"/>
      </a:accent1>
      <a:accent2>
        <a:srgbClr val="F7901E"/>
      </a:accent2>
      <a:accent3>
        <a:srgbClr val="FFE23C"/>
      </a:accent3>
      <a:accent4>
        <a:srgbClr val="C1CD23"/>
      </a:accent4>
      <a:accent5>
        <a:srgbClr val="C6401D"/>
      </a:accent5>
      <a:accent6>
        <a:srgbClr val="FFFFFF"/>
      </a:accent6>
      <a:hlink>
        <a:srgbClr val="005F9E"/>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TRE_Breifing_Template16x9.pptx" id="{5D2CB0C6-7637-4667-A648-EBA1BD2742AF}" vid="{B8F31EA5-7C34-4FF6-949E-D1CB1F37422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MITRE Work" ma:contentTypeID="0x0101001EAE5F8AE92E0443B0635AEF5BFC9F76004C6CC03BF5DC804FBBC33E4E55C06EE9" ma:contentTypeVersion="6" ma:contentTypeDescription="Materials and documents that contain MITRE authored content and other content directly attributable to MITRE and its work" ma:contentTypeScope="" ma:versionID="4ad27c3cbde4a5e69cf872f973dbc972">
  <xsd:schema xmlns:xsd="http://www.w3.org/2001/XMLSchema" xmlns:xs="http://www.w3.org/2001/XMLSchema" xmlns:p="http://schemas.microsoft.com/office/2006/metadata/properties" xmlns:ns1="http://schemas.microsoft.com/sharepoint/v3" xmlns:ns2="http://schemas.microsoft.com/sharepoint/v3/fields" xmlns:ns3="45d44e74-5c87-4253-a1a6-fb7a2a9835a8" xmlns:ns4="http://schemas.microsoft.com/sharepoint/v4" xmlns:ns5="d6dad062-3ecc-4c2a-98eb-3d03c2389ab6" targetNamespace="http://schemas.microsoft.com/office/2006/metadata/properties" ma:root="true" ma:fieldsID="8c7f8a686deeddaa67bf50c4d10033f6" ns1:_="" ns2:_="" ns3:_="" ns4:_="" ns5:_="">
    <xsd:import namespace="http://schemas.microsoft.com/sharepoint/v3"/>
    <xsd:import namespace="http://schemas.microsoft.com/sharepoint/v3/fields"/>
    <xsd:import namespace="45d44e74-5c87-4253-a1a6-fb7a2a9835a8"/>
    <xsd:import namespace="http://schemas.microsoft.com/sharepoint/v4"/>
    <xsd:import namespace="d6dad062-3ecc-4c2a-98eb-3d03c2389ab6"/>
    <xsd:element name="properties">
      <xsd:complexType>
        <xsd:sequence>
          <xsd:element name="documentManagement">
            <xsd:complexType>
              <xsd:all>
                <xsd:element ref="ns2:_Contributor" minOccurs="0"/>
                <xsd:element ref="ns1:MITRE_x0020_Sensitivity"/>
                <xsd:element ref="ns1:Release_x0020_Statement"/>
                <xsd:element ref="ns3:DocType" minOccurs="0"/>
                <xsd:element ref="ns3:SortOrder" minOccurs="0"/>
                <xsd:element ref="ns3:Site_x0020_Page" minOccurs="0"/>
                <xsd:element ref="ns4:IconOverlay" minOccurs="0"/>
                <xsd:element ref="ns5:SharedWithUsers" minOccurs="0"/>
                <xsd:element ref="ns3: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MITRE_x0020_Sensitivity" ma:index="10" ma:displayName="Sensitivity" ma:default="Internal MITRE Information" ma:internalName="MITRE_x0020_Sensitivity">
      <xsd:simpleType>
        <xsd:restriction base="dms:Choice">
          <xsd:enumeration value="Public Information"/>
          <xsd:enumeration value="Internal MITRE Information"/>
          <xsd:enumeration value="Sensitive Information"/>
          <xsd:enumeration value="Highly Sensitive Information"/>
        </xsd:restriction>
      </xsd:simpleType>
    </xsd:element>
    <xsd:element name="Release_x0020_Statement" ma:index="11" ma:displayName="Release Statement" ma:default="For Internal MITRE Use" ma:internalName="Release_x0020_Statement">
      <xsd:simpleType>
        <xsd:union memberTypes="dms:Text">
          <xsd:simpleType>
            <xsd:restriction base="dms:Choice">
              <xsd:enumeration value="Approved for Public Release"/>
              <xsd:enumeration value="For Internal MITRE Use"/>
              <xsd:enumeration value="For Release to All Sponsors"/>
              <xsd:enumeration value="For Limited Internal MITRE Use"/>
              <xsd:enumeration value="For Limited External Release"/>
              <xsd:enumeration value="Privileged: Sensitive Personal Information"/>
              <xsd:enumeration value="MITRE Proprietary"/>
              <xsd:enumeration value="Source Selection Sensitive"/>
              <xsd:enumeration value="Restricted: Highly Sensitive Personal Information"/>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Contributor" ma:index="9" nillable="true" ma:displayName="Contributor" ma:description="One or more people or organizations that contributed to this resource" ma:internalName="_Contributor">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5d44e74-5c87-4253-a1a6-fb7a2a9835a8" elementFormDefault="qualified">
    <xsd:import namespace="http://schemas.microsoft.com/office/2006/documentManagement/types"/>
    <xsd:import namespace="http://schemas.microsoft.com/office/infopath/2007/PartnerControls"/>
    <xsd:element name="DocType" ma:index="12" nillable="true" ma:displayName="DocType" ma:format="Dropdown" ma:internalName="DocType">
      <xsd:simpleType>
        <xsd:restriction base="dms:Choice">
          <xsd:enumeration value="Board of Trustee Bio"/>
          <xsd:enumeration value="Corp. Org Chart"/>
          <xsd:enumeration value="Executive Bio"/>
          <xsd:enumeration value="Event Planning"/>
          <xsd:enumeration value="MPG Reference"/>
          <xsd:enumeration value="Template"/>
          <xsd:enumeration value="Other"/>
          <xsd:enumeration value="How-Tos"/>
          <xsd:enumeration value="BOT Program Highlights"/>
        </xsd:restriction>
      </xsd:simpleType>
    </xsd:element>
    <xsd:element name="SortOrder" ma:index="13" nillable="true" ma:displayName="SortOrder" ma:decimals="1" ma:internalName="SortOrder" ma:percentage="FALSE">
      <xsd:simpleType>
        <xsd:restriction base="dms:Number"/>
      </xsd:simpleType>
    </xsd:element>
    <xsd:element name="Site_x0020_Page" ma:index="14" nillable="true" ma:displayName="Site Pages" ma:description="On which pages of this site should this page appear as a &quot;related resource&quot; on the right." ma:list="{b7793db3-9feb-473e-8d7c-24c256e016ac}" ma:internalName="Site_x0020_Page" ma:showField="Title">
      <xsd:complexType>
        <xsd:complexContent>
          <xsd:extension base="dms:MultiChoiceLookup">
            <xsd:sequence>
              <xsd:element name="Value" type="dms:Lookup" maxOccurs="unbounded" minOccurs="0" nillable="true"/>
            </xsd:sequence>
          </xsd:extension>
        </xsd:complexContent>
      </xsd:complexType>
    </xsd:element>
    <xsd:element name="Date" ma:index="19" nillable="true" ma:displayName="Date" ma:description="Document date if applicable" ma:format="DateOnly" ma:internalName="Dat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15" nillable="true" ma:displayName="IconOverlay" ma:hidden="true" ma:internalName="IconOverlay"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6dad062-3ecc-4c2a-98eb-3d03c2389ab6" elementFormDefault="qualified">
    <xsd:import namespace="http://schemas.microsoft.com/office/2006/documentManagement/types"/>
    <xsd:import namespace="http://schemas.microsoft.com/office/infopath/2007/PartnerControls"/>
    <xsd:element name="SharedWithUsers" ma:index="1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8" ma:displayName="Author"/>
        <xsd:element ref="dcterms:created" minOccurs="0" maxOccurs="1"/>
        <xsd:element ref="dc:identifier" minOccurs="0" maxOccurs="1"/>
        <xsd:element name="contentType" minOccurs="0" maxOccurs="1" type="xsd:string" ma:index="0" ma:displayName="Content Type"/>
        <xsd:element ref="dc:title"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ITRE_x0020_Sensitivity xmlns="http://schemas.microsoft.com/sharepoint/v3">Internal MITRE Information</MITRE_x0020_Sensitivity>
    <SortOrder xmlns="45d44e74-5c87-4253-a1a6-fb7a2a9835a8">5</SortOrder>
    <_Contributor xmlns="http://schemas.microsoft.com/sharepoint/v3/fields" xsi:nil="true"/>
    <Release_x0020_Statement xmlns="http://schemas.microsoft.com/sharepoint/v3">For Internal MITRE Use</Release_x0020_Statement>
    <Site_x0020_Page xmlns="45d44e74-5c87-4253-a1a6-fb7a2a9835a8">
      <Value>47</Value>
    </Site_x0020_Page>
    <Date xmlns="45d44e74-5c87-4253-a1a6-fb7a2a9835a8" xsi:nil="true"/>
    <IconOverlay xmlns="http://schemas.microsoft.com/sharepoint/v4" xsi:nil="true"/>
    <DocType xmlns="45d44e74-5c87-4253-a1a6-fb7a2a9835a8">Template</DocType>
  </documentManagement>
</p:properties>
</file>

<file path=customXml/item3.xml><?xml version="1.0" encoding="utf-8"?>
<?mso-contentType ?>
<customXsn xmlns="http://schemas.microsoft.com/office/2006/metadata/customXsn">
  <xsnLocation/>
  <cached>True</cached>
  <openByDefault>True</openByDefault>
  <xsnScope/>
</customXsn>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3E4C7FE-9143-4635-B164-5CEF7469C30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sharepoint/v3/fields"/>
    <ds:schemaRef ds:uri="45d44e74-5c87-4253-a1a6-fb7a2a9835a8"/>
    <ds:schemaRef ds:uri="http://schemas.microsoft.com/sharepoint/v4"/>
    <ds:schemaRef ds:uri="d6dad062-3ecc-4c2a-98eb-3d03c2389ab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450FCDD-08B1-48D8-BB50-7A17E590A5EE}">
  <ds:schemaRefs>
    <ds:schemaRef ds:uri="http://purl.org/dc/terms/"/>
    <ds:schemaRef ds:uri="http://schemas.openxmlformats.org/package/2006/metadata/core-properties"/>
    <ds:schemaRef ds:uri="45d44e74-5c87-4253-a1a6-fb7a2a9835a8"/>
    <ds:schemaRef ds:uri="http://purl.org/dc/dcmitype/"/>
    <ds:schemaRef ds:uri="http://schemas.microsoft.com/office/2006/documentManagement/types"/>
    <ds:schemaRef ds:uri="http://purl.org/dc/elements/1.1/"/>
    <ds:schemaRef ds:uri="http://schemas.microsoft.com/office/2006/metadata/properties"/>
    <ds:schemaRef ds:uri="d6dad062-3ecc-4c2a-98eb-3d03c2389ab6"/>
    <ds:schemaRef ds:uri="http://schemas.microsoft.com/sharepoint/v3"/>
    <ds:schemaRef ds:uri="http://schemas.microsoft.com/sharepoint/v4"/>
    <ds:schemaRef ds:uri="http://schemas.microsoft.com/office/infopath/2007/PartnerControls"/>
    <ds:schemaRef ds:uri="http://schemas.microsoft.com/sharepoint/v3/fields"/>
    <ds:schemaRef ds:uri="http://www.w3.org/XML/1998/namespace"/>
  </ds:schemaRefs>
</ds:datastoreItem>
</file>

<file path=customXml/itemProps3.xml><?xml version="1.0" encoding="utf-8"?>
<ds:datastoreItem xmlns:ds="http://schemas.openxmlformats.org/officeDocument/2006/customXml" ds:itemID="{589A4884-CA84-4BD3-BCA6-39AECD72E50D}">
  <ds:schemaRefs>
    <ds:schemaRef ds:uri="http://schemas.microsoft.com/office/2006/metadata/customXsn"/>
  </ds:schemaRefs>
</ds:datastoreItem>
</file>

<file path=customXml/itemProps4.xml><?xml version="1.0" encoding="utf-8"?>
<ds:datastoreItem xmlns:ds="http://schemas.openxmlformats.org/officeDocument/2006/customXml" ds:itemID="{416BA5C9-2D71-4B86-AE8A-8C0D9BC5FB2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MITRE_Briefing_Template16x9</Template>
  <TotalTime>768</TotalTime>
  <Words>4988</Words>
  <Application>Microsoft Office PowerPoint</Application>
  <PresentationFormat>Widescreen</PresentationFormat>
  <Paragraphs>582</Paragraphs>
  <Slides>48</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Arial</vt:lpstr>
      <vt:lpstr>Calibri</vt:lpstr>
      <vt:lpstr>Courier</vt:lpstr>
      <vt:lpstr>Helvetica LT Std</vt:lpstr>
      <vt:lpstr>Tahoma</vt:lpstr>
      <vt:lpstr>Times New Roman</vt:lpstr>
      <vt:lpstr>Wingdings</vt:lpstr>
      <vt:lpstr>mitre-2018</vt:lpstr>
      <vt:lpstr>CNA Rules 2.0: Counting Rules</vt:lpstr>
      <vt:lpstr>Overview</vt:lpstr>
      <vt:lpstr>Definition and Purpose</vt:lpstr>
      <vt:lpstr>Is There an Established Method to Count Vulnerabilities?</vt:lpstr>
      <vt:lpstr>Definitions of Vulnerability</vt:lpstr>
      <vt:lpstr>There Will Always Be Edge Cases</vt:lpstr>
      <vt:lpstr>Methods of Separating Vulnerabilities</vt:lpstr>
      <vt:lpstr>CVE Must Create Its Own Standard</vt:lpstr>
      <vt:lpstr>Counting Process Summary</vt:lpstr>
      <vt:lpstr>The Decision Process Varies in Practice</vt:lpstr>
      <vt:lpstr>Counting Rules</vt:lpstr>
      <vt:lpstr>Counting Rules Structure</vt:lpstr>
      <vt:lpstr>Counting Decisions Overview</vt:lpstr>
      <vt:lpstr>CNT1: Split by Independently Fixable Groups of Bugs</vt:lpstr>
      <vt:lpstr>CNT1: Identify Individual Bugs</vt:lpstr>
      <vt:lpstr>CNT1: Determine if Bugs Are Independently Fixable</vt:lpstr>
      <vt:lpstr>CNT1: Example 1 (1 of 3)</vt:lpstr>
      <vt:lpstr>CNT1: Example 1 (2 of 3)</vt:lpstr>
      <vt:lpstr>CNT1: Example 1 (3 of 3)</vt:lpstr>
      <vt:lpstr>CNT1: Group Bugs that Are Not Independently Fixable</vt:lpstr>
      <vt:lpstr>Chains: Not Independently Fixable</vt:lpstr>
      <vt:lpstr>Chains: Possible Fixes</vt:lpstr>
      <vt:lpstr>CNT2: Is It a Vulnerability?</vt:lpstr>
      <vt:lpstr>CNT2.1: Vendor Acknowledgement</vt:lpstr>
      <vt:lpstr>CNT2.1: Process</vt:lpstr>
      <vt:lpstr>CNT2.2: Vulnerability Models</vt:lpstr>
      <vt:lpstr>CNT2.2: Security Model vs. Vulnerability Claim</vt:lpstr>
      <vt:lpstr>CNT2.2: Example</vt:lpstr>
      <vt:lpstr>CNT3: Shared Codebase, Library, Protocol, Etc.</vt:lpstr>
      <vt:lpstr>CNT3: Expanded Decisions</vt:lpstr>
      <vt:lpstr>Advanced Example: SLOTH for TLS 1.2</vt:lpstr>
      <vt:lpstr>Inclusion Decisions</vt:lpstr>
      <vt:lpstr>Inclusion Decisions Overview</vt:lpstr>
      <vt:lpstr>INC1: In Scope of Authority</vt:lpstr>
      <vt:lpstr>INC1: Identify CNA with Most Appropriate Scope</vt:lpstr>
      <vt:lpstr>Examples of Overlapping Scopes</vt:lpstr>
      <vt:lpstr>INC2: Intended to Be Public</vt:lpstr>
      <vt:lpstr>INC2: Determine if Vulnerability Is Public (1 of 2)</vt:lpstr>
      <vt:lpstr>INC2: Determine if Vulnerability Is Public (2 of 2)</vt:lpstr>
      <vt:lpstr>INC3: Customer-Controlled Software</vt:lpstr>
      <vt:lpstr>INC3: Exclusions </vt:lpstr>
      <vt:lpstr>INC4: Publicly Available Software</vt:lpstr>
      <vt:lpstr>INC4: Exclusions</vt:lpstr>
      <vt:lpstr>INC5: Duplicates</vt:lpstr>
      <vt:lpstr>Questions?</vt:lpstr>
      <vt:lpstr>Backup Slides</vt:lpstr>
      <vt:lpstr>Chains Example: Split into Multiple Code Paths</vt:lpstr>
      <vt:lpstr>Chains Example: Merge into a Single Code Path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Roberge Jr., Robert J</dc:creator>
  <cp:lastModifiedBy>Roberge Jr., Robert J</cp:lastModifiedBy>
  <cp:revision>55</cp:revision>
  <dcterms:created xsi:type="dcterms:W3CDTF">2019-02-26T16:06:40Z</dcterms:created>
  <dcterms:modified xsi:type="dcterms:W3CDTF">2019-03-04T23:56:59Z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0x0101001EAE5F8AE92E0443B0635AEF5BFC9F76004C6CC03BF5DC804FBBC33E4E55C06EE9</vt:lpwstr>
  </property>
</Properties>
</file>