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66"/>
  </p:notesMasterIdLst>
  <p:handoutMasterIdLst>
    <p:handoutMasterId r:id="rId67"/>
  </p:handoutMasterIdLst>
  <p:sldIdLst>
    <p:sldId id="256" r:id="rId5"/>
    <p:sldId id="275" r:id="rId6"/>
    <p:sldId id="276" r:id="rId7"/>
    <p:sldId id="330" r:id="rId8"/>
    <p:sldId id="279" r:id="rId9"/>
    <p:sldId id="281" r:id="rId10"/>
    <p:sldId id="284" r:id="rId11"/>
    <p:sldId id="282" r:id="rId12"/>
    <p:sldId id="285" r:id="rId13"/>
    <p:sldId id="286" r:id="rId14"/>
    <p:sldId id="287" r:id="rId15"/>
    <p:sldId id="280" r:id="rId16"/>
    <p:sldId id="288" r:id="rId17"/>
    <p:sldId id="289" r:id="rId18"/>
    <p:sldId id="290" r:id="rId19"/>
    <p:sldId id="291" r:id="rId20"/>
    <p:sldId id="331" r:id="rId21"/>
    <p:sldId id="294" r:id="rId22"/>
    <p:sldId id="295" r:id="rId23"/>
    <p:sldId id="297" r:id="rId24"/>
    <p:sldId id="298" r:id="rId25"/>
    <p:sldId id="299" r:id="rId26"/>
    <p:sldId id="300" r:id="rId27"/>
    <p:sldId id="332" r:id="rId28"/>
    <p:sldId id="303" r:id="rId29"/>
    <p:sldId id="305" r:id="rId30"/>
    <p:sldId id="304" r:id="rId31"/>
    <p:sldId id="306" r:id="rId32"/>
    <p:sldId id="307" r:id="rId33"/>
    <p:sldId id="308" r:id="rId34"/>
    <p:sldId id="333" r:id="rId35"/>
    <p:sldId id="313" r:id="rId36"/>
    <p:sldId id="317" r:id="rId37"/>
    <p:sldId id="319" r:id="rId38"/>
    <p:sldId id="320" r:id="rId39"/>
    <p:sldId id="334" r:id="rId40"/>
    <p:sldId id="266" r:id="rId41"/>
    <p:sldId id="323" r:id="rId42"/>
    <p:sldId id="321" r:id="rId43"/>
    <p:sldId id="324" r:id="rId44"/>
    <p:sldId id="267" r:id="rId45"/>
    <p:sldId id="268" r:id="rId46"/>
    <p:sldId id="264" r:id="rId47"/>
    <p:sldId id="260" r:id="rId48"/>
    <p:sldId id="263" r:id="rId49"/>
    <p:sldId id="272" r:id="rId50"/>
    <p:sldId id="265" r:id="rId51"/>
    <p:sldId id="261" r:id="rId52"/>
    <p:sldId id="273" r:id="rId53"/>
    <p:sldId id="262" r:id="rId54"/>
    <p:sldId id="274" r:id="rId55"/>
    <p:sldId id="335" r:id="rId56"/>
    <p:sldId id="271" r:id="rId57"/>
    <p:sldId id="336" r:id="rId58"/>
    <p:sldId id="310" r:id="rId59"/>
    <p:sldId id="325" r:id="rId60"/>
    <p:sldId id="326" r:id="rId61"/>
    <p:sldId id="327" r:id="rId62"/>
    <p:sldId id="312" r:id="rId63"/>
    <p:sldId id="337" r:id="rId64"/>
    <p:sldId id="31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317E7-D8FA-4A35-866B-6F1A0ABAE00D}" v="18" dt="2019-05-22T01:13:28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153" autoAdjust="0"/>
    <p:restoredTop sz="94663" autoAdjust="0"/>
  </p:normalViewPr>
  <p:slideViewPr>
    <p:cSldViewPr snapToGrid="0">
      <p:cViewPr varScale="1">
        <p:scale>
          <a:sx n="74" d="100"/>
          <a:sy n="74" d="100"/>
        </p:scale>
        <p:origin x="64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merge and a split happened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0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ADT3 is</a:t>
            </a:r>
            <a:r>
              <a:rPr lang="en-US" baseline="0" dirty="0"/>
              <a:t> one of the old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9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C638E1-417D-42D6-BE35-6B0C68E0C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3883" y="6327030"/>
            <a:ext cx="765534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181D-716A-4D91-A867-E15F7B0D9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1451" y="6327030"/>
            <a:ext cx="77377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E3400-6335-4224-A22B-E2EBEAD33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30445" y="6327030"/>
            <a:ext cx="767878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F125-20EA-456C-BE4C-67ED3015B7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45193" y="6327030"/>
            <a:ext cx="766403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3558-F699-4E78-9BF6-8194A12D1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9941" y="6327030"/>
            <a:ext cx="76492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45711-76E2-4AFD-BB3B-3DCAB0B0B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EA17A43F-8195-477C-878E-E21183EB1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3071" y="6327030"/>
            <a:ext cx="768615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9DC2-D4E0-4003-BCD2-293586479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6694A54E-A2FD-4930-87E3-F1AE89EA0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7315" y="6327030"/>
            <a:ext cx="764191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6631-AC9A-4136-AD4E-1031F234C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E3ABD851-716C-4BCD-AE29-6EB30713EB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5697" y="6327030"/>
            <a:ext cx="76935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security-advisory-1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CNA Processes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CVE 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Needs More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628548-68BD-4AD1-AD6A-C5680419EF29}"/>
              </a:ext>
            </a:extLst>
          </p:cNvPr>
          <p:cNvGrpSpPr/>
          <p:nvPr/>
        </p:nvGrpSpPr>
        <p:grpSpPr>
          <a:xfrm>
            <a:off x="3111015" y="2711649"/>
            <a:ext cx="6332660" cy="1434703"/>
            <a:chOff x="1231923" y="2848475"/>
            <a:chExt cx="6332660" cy="143470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231923" y="319328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CNA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58779" y="2848475"/>
              <a:ext cx="1149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CVE-2017-0010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828147" y="319328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968359" y="3738233"/>
              <a:ext cx="2859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54964" y="3399678"/>
              <a:ext cx="2185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10 2017 CVE IDs please!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55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Provides More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638A8-3C5C-4EB1-8C05-6C7538D69748}"/>
              </a:ext>
            </a:extLst>
          </p:cNvPr>
          <p:cNvGrpSpPr/>
          <p:nvPr/>
        </p:nvGrpSpPr>
        <p:grpSpPr>
          <a:xfrm>
            <a:off x="3034445" y="1574082"/>
            <a:ext cx="6332660" cy="3176436"/>
            <a:chOff x="1158032" y="1466416"/>
            <a:chExt cx="6332660" cy="317643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8032" y="3552961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CNA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51413" y="3275962"/>
              <a:ext cx="1149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CVE-2017-0010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754256" y="3552961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6" idx="1"/>
              <a:endCxn id="4" idx="3"/>
            </p:cNvCxnSpPr>
            <p:nvPr/>
          </p:nvCxnSpPr>
          <p:spPr>
            <a:xfrm flipH="1">
              <a:off x="2894468" y="4097907"/>
              <a:ext cx="2859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5901" y="1466416"/>
              <a:ext cx="1149674" cy="2631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CVE-2017-0651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CVE-2017-0652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CVE-2017-0653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CVE-2017-0654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CVE-2017-0655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CVE-2017-0656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CVE-2017-0657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CVE-2017-0658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CVE-2017-0659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44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Consider When Making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IDs to request</a:t>
            </a:r>
          </a:p>
          <a:p>
            <a:pPr lvl="1"/>
            <a:r>
              <a:rPr lang="en-US" dirty="0"/>
              <a:t>This should be negotiated with your parent CNA</a:t>
            </a:r>
          </a:p>
          <a:p>
            <a:pPr lvl="1"/>
            <a:r>
              <a:rPr lang="en-US" dirty="0"/>
              <a:t>In most cases, you should be issues enough IDs to last you the rest of the year</a:t>
            </a:r>
          </a:p>
          <a:p>
            <a:r>
              <a:rPr lang="en-US" dirty="0"/>
              <a:t>When to make the request</a:t>
            </a:r>
          </a:p>
          <a:p>
            <a:pPr lvl="1"/>
            <a:r>
              <a:rPr lang="en-US" dirty="0"/>
              <a:t>When you are running low on IDs</a:t>
            </a:r>
          </a:p>
          <a:p>
            <a:pPr lvl="1"/>
            <a:r>
              <a:rPr lang="en-US" dirty="0"/>
              <a:t>When the end of the year is nearing (get IDs for next year)</a:t>
            </a:r>
          </a:p>
          <a:p>
            <a:pPr lvl="1"/>
            <a:r>
              <a:rPr lang="en-US" dirty="0"/>
              <a:t>When you are a new CNA</a:t>
            </a:r>
          </a:p>
          <a:p>
            <a:r>
              <a:rPr lang="en-US" dirty="0"/>
              <a:t>What year to ask for</a:t>
            </a:r>
          </a:p>
          <a:p>
            <a:pPr lvl="1"/>
            <a:r>
              <a:rPr lang="en-US" dirty="0"/>
              <a:t>Most of the time it will be for the current year</a:t>
            </a:r>
          </a:p>
          <a:p>
            <a:pPr lvl="1"/>
            <a:r>
              <a:rPr lang="en-US" dirty="0"/>
              <a:t>IDs for the next year are normally requested in the last quarter of the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3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Details Vary by CNA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parent CNA will have their own method of receiving and processing block requests</a:t>
            </a:r>
          </a:p>
          <a:p>
            <a:r>
              <a:rPr lang="en-US" dirty="0"/>
              <a:t>Your parent CNA should provide you with information on how to requests blocks from it</a:t>
            </a:r>
          </a:p>
          <a:p>
            <a:r>
              <a:rPr lang="en-US" dirty="0"/>
              <a:t>For example, if your CNA is the Program Root CNA (currently MITRE), there is web form for these requests</a:t>
            </a:r>
          </a:p>
          <a:p>
            <a:pPr lvl="1"/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Select Block ID Request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296" b="31212"/>
          <a:stretch/>
        </p:blipFill>
        <p:spPr bwMode="auto">
          <a:xfrm>
            <a:off x="2133600" y="1823361"/>
            <a:ext cx="8229600" cy="3890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631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Contact Details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334" t="14395" r="7212" b="40021"/>
          <a:stretch/>
        </p:blipFill>
        <p:spPr bwMode="auto">
          <a:xfrm>
            <a:off x="2336801" y="1771073"/>
            <a:ext cx="7850908" cy="3315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421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Request Details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3" t="22126" r="1763" b="9100"/>
          <a:stretch/>
        </p:blipFill>
        <p:spPr bwMode="auto">
          <a:xfrm>
            <a:off x="2133600" y="2023485"/>
            <a:ext cx="8229600" cy="352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739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F877-41B8-45F6-8E63-5496E658A70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Assignment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2CFE5-EA51-4741-968D-37AF2FDE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5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Reporter Sends Vulnerability Information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767783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965871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702307" y="3408216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croll: Vertical 5"/>
          <p:cNvSpPr/>
          <p:nvPr/>
        </p:nvSpPr>
        <p:spPr>
          <a:xfrm>
            <a:off x="5163127" y="1754909"/>
            <a:ext cx="2225964" cy="1513058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</p:spTree>
    <p:extLst>
      <p:ext uri="{BB962C8B-B14F-4D97-AF65-F5344CB8AC3E}">
        <p14:creationId xmlns:p14="http://schemas.microsoft.com/office/powerpoint/2010/main" val="208404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Acknowledges Receipt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767783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965871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8808" y="2370827"/>
            <a:ext cx="32141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Thank you for the report.  We will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look into it and get back to you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within 7 days.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 flipV="1">
            <a:off x="4702307" y="3408216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9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  <a:p>
            <a:r>
              <a:rPr lang="en-US" dirty="0"/>
              <a:t>Assigning CVE IDs</a:t>
            </a:r>
          </a:p>
          <a:p>
            <a:r>
              <a:rPr lang="en-US" dirty="0"/>
              <a:t>Submitting CVE Entries</a:t>
            </a:r>
          </a:p>
          <a:p>
            <a:r>
              <a:rPr lang="en-US" dirty="0"/>
              <a:t>Updating CVE Entries</a:t>
            </a:r>
          </a:p>
          <a:p>
            <a:r>
              <a:rPr lang="en-US" dirty="0"/>
              <a:t>Escalating Issues</a:t>
            </a:r>
          </a:p>
          <a:p>
            <a:r>
              <a:rPr lang="en-US" dirty="0"/>
              <a:t>Rejecting CVE IDs</a:t>
            </a:r>
          </a:p>
          <a:p>
            <a:r>
              <a:rPr lang="en-US" dirty="0"/>
              <a:t>Disputing CVE IDs</a:t>
            </a:r>
          </a:p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98634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73" y="243244"/>
            <a:ext cx="8640416" cy="868362"/>
          </a:xfrm>
        </p:spPr>
        <p:txBody>
          <a:bodyPr>
            <a:normAutofit/>
          </a:bodyPr>
          <a:lstStyle/>
          <a:p>
            <a:r>
              <a:rPr lang="en-US" dirty="0"/>
              <a:t>CNA Counts the Number of Vulnerabilities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1708728" y="3131702"/>
            <a:ext cx="2144327" cy="2197104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839699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991772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143845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227626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5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218389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4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227626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3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4227626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2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218388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388937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4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6379700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3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6388937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6388937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6379699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Multiplication Sign 27"/>
          <p:cNvSpPr/>
          <p:nvPr/>
        </p:nvSpPr>
        <p:spPr>
          <a:xfrm>
            <a:off x="6550572" y="2381903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8550247" y="539758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8550247" y="393823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50247" y="317969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cxnSp>
        <p:nvCxnSpPr>
          <p:cNvPr id="33" name="Straight Arrow Connector 32"/>
          <p:cNvCxnSpPr>
            <a:stCxn id="16" idx="3"/>
            <a:endCxn id="25" idx="1"/>
          </p:cNvCxnSpPr>
          <p:nvPr/>
        </p:nvCxnSpPr>
        <p:spPr>
          <a:xfrm>
            <a:off x="5613078" y="2901444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4" idx="1"/>
          </p:cNvCxnSpPr>
          <p:nvPr/>
        </p:nvCxnSpPr>
        <p:spPr>
          <a:xfrm>
            <a:off x="5622316" y="3631117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23" idx="1"/>
          </p:cNvCxnSpPr>
          <p:nvPr/>
        </p:nvCxnSpPr>
        <p:spPr>
          <a:xfrm>
            <a:off x="5622316" y="4360790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2" idx="1"/>
          </p:cNvCxnSpPr>
          <p:nvPr/>
        </p:nvCxnSpPr>
        <p:spPr>
          <a:xfrm>
            <a:off x="5613079" y="5090463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2" idx="3"/>
            <a:endCxn id="21" idx="1"/>
          </p:cNvCxnSpPr>
          <p:nvPr/>
        </p:nvCxnSpPr>
        <p:spPr>
          <a:xfrm>
            <a:off x="5622316" y="5820136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31" idx="1"/>
          </p:cNvCxnSpPr>
          <p:nvPr/>
        </p:nvCxnSpPr>
        <p:spPr>
          <a:xfrm flipV="1">
            <a:off x="7783628" y="3457939"/>
            <a:ext cx="766619" cy="17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30" idx="1"/>
          </p:cNvCxnSpPr>
          <p:nvPr/>
        </p:nvCxnSpPr>
        <p:spPr>
          <a:xfrm flipV="1">
            <a:off x="7783628" y="4216482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2" idx="3"/>
            <a:endCxn id="29" idx="1"/>
          </p:cNvCxnSpPr>
          <p:nvPr/>
        </p:nvCxnSpPr>
        <p:spPr>
          <a:xfrm>
            <a:off x="7774390" y="5090463"/>
            <a:ext cx="775856" cy="5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21" idx="3"/>
            <a:endCxn id="29" idx="1"/>
          </p:cNvCxnSpPr>
          <p:nvPr/>
        </p:nvCxnSpPr>
        <p:spPr>
          <a:xfrm flipV="1">
            <a:off x="7783628" y="5675828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" idx="3"/>
            <a:endCxn id="16" idx="1"/>
          </p:cNvCxnSpPr>
          <p:nvPr/>
        </p:nvCxnSpPr>
        <p:spPr>
          <a:xfrm flipV="1">
            <a:off x="3563911" y="2901445"/>
            <a:ext cx="654476" cy="118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" idx="3"/>
            <a:endCxn id="15" idx="1"/>
          </p:cNvCxnSpPr>
          <p:nvPr/>
        </p:nvCxnSpPr>
        <p:spPr>
          <a:xfrm flipV="1">
            <a:off x="3563911" y="3631117"/>
            <a:ext cx="663714" cy="45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" idx="3"/>
            <a:endCxn id="14" idx="1"/>
          </p:cNvCxnSpPr>
          <p:nvPr/>
        </p:nvCxnSpPr>
        <p:spPr>
          <a:xfrm>
            <a:off x="3563911" y="4082544"/>
            <a:ext cx="663714" cy="27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" idx="3"/>
            <a:endCxn id="13" idx="1"/>
          </p:cNvCxnSpPr>
          <p:nvPr/>
        </p:nvCxnSpPr>
        <p:spPr>
          <a:xfrm>
            <a:off x="3563912" y="4082543"/>
            <a:ext cx="654477" cy="100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" idx="3"/>
            <a:endCxn id="12" idx="1"/>
          </p:cNvCxnSpPr>
          <p:nvPr/>
        </p:nvCxnSpPr>
        <p:spPr>
          <a:xfrm>
            <a:off x="3563911" y="4082544"/>
            <a:ext cx="663714" cy="173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45114" y="1491494"/>
            <a:ext cx="194123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CNT1: Independently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Fixable Issue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77981" y="1487645"/>
            <a:ext cx="177638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CNT2: Determine if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 Vulnerability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20092" y="1487645"/>
            <a:ext cx="1854995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CNT3: Determine 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Results from Shared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Code, Library, or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Standard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8550247" y="470025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cxnSp>
        <p:nvCxnSpPr>
          <p:cNvPr id="106" name="Straight Arrow Connector 105"/>
          <p:cNvCxnSpPr>
            <a:stCxn id="23" idx="3"/>
            <a:endCxn id="104" idx="1"/>
          </p:cNvCxnSpPr>
          <p:nvPr/>
        </p:nvCxnSpPr>
        <p:spPr>
          <a:xfrm>
            <a:off x="7783628" y="4360791"/>
            <a:ext cx="766619" cy="61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6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Decides Whether to Assign an ID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272867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977715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726194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6157829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567772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9645" y="1596162"/>
            <a:ext cx="84189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INC1: In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7016" y="1590885"/>
            <a:ext cx="114467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INC2: Make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3873" y="1590886"/>
            <a:ext cx="10578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INC3: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Customer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Controlled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11343" y="1590885"/>
            <a:ext cx="13227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INC4: Publicly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Available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68900" y="1590884"/>
            <a:ext cx="10492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INC5: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Avoid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Duplicates</a:t>
            </a:r>
          </a:p>
        </p:txBody>
      </p:sp>
      <p:cxnSp>
        <p:nvCxnSpPr>
          <p:cNvPr id="36" name="Straight Arrow Connector 35"/>
          <p:cNvCxnSpPr>
            <a:stCxn id="70" idx="3"/>
            <a:endCxn id="74" idx="1"/>
          </p:cNvCxnSpPr>
          <p:nvPr/>
        </p:nvCxnSpPr>
        <p:spPr>
          <a:xfrm>
            <a:off x="3127078" y="3499669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/>
          <p:cNvSpPr/>
          <p:nvPr/>
        </p:nvSpPr>
        <p:spPr>
          <a:xfrm>
            <a:off x="213360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213360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2133601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2133601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3464245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3464245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3464245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3464245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491953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491953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4919531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6366062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1" name="Rectangle: Rounded Corners 80"/>
          <p:cNvSpPr/>
          <p:nvPr/>
        </p:nvSpPr>
        <p:spPr>
          <a:xfrm>
            <a:off x="6366062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6366062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7776952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7776952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9196794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9196794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cxnSp>
        <p:nvCxnSpPr>
          <p:cNvPr id="96" name="Straight Arrow Connector 95"/>
          <p:cNvCxnSpPr>
            <a:stCxn id="69" idx="3"/>
            <a:endCxn id="73" idx="1"/>
          </p:cNvCxnSpPr>
          <p:nvPr/>
        </p:nvCxnSpPr>
        <p:spPr>
          <a:xfrm>
            <a:off x="3127078" y="4258212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3"/>
            <a:endCxn id="75" idx="1"/>
          </p:cNvCxnSpPr>
          <p:nvPr/>
        </p:nvCxnSpPr>
        <p:spPr>
          <a:xfrm>
            <a:off x="3127078" y="502022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3"/>
            <a:endCxn id="72" idx="1"/>
          </p:cNvCxnSpPr>
          <p:nvPr/>
        </p:nvCxnSpPr>
        <p:spPr>
          <a:xfrm>
            <a:off x="3127078" y="571755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4" idx="3"/>
            <a:endCxn id="78" idx="1"/>
          </p:cNvCxnSpPr>
          <p:nvPr/>
        </p:nvCxnSpPr>
        <p:spPr>
          <a:xfrm>
            <a:off x="4457722" y="3499669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3"/>
            <a:endCxn id="77" idx="1"/>
          </p:cNvCxnSpPr>
          <p:nvPr/>
        </p:nvCxnSpPr>
        <p:spPr>
          <a:xfrm>
            <a:off x="4457722" y="4258212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2" idx="3"/>
            <a:endCxn id="76" idx="1"/>
          </p:cNvCxnSpPr>
          <p:nvPr/>
        </p:nvCxnSpPr>
        <p:spPr>
          <a:xfrm>
            <a:off x="4457722" y="5717558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3"/>
            <a:endCxn id="82" idx="1"/>
          </p:cNvCxnSpPr>
          <p:nvPr/>
        </p:nvCxnSpPr>
        <p:spPr>
          <a:xfrm>
            <a:off x="5913007" y="3499669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3"/>
            <a:endCxn id="80" idx="1"/>
          </p:cNvCxnSpPr>
          <p:nvPr/>
        </p:nvCxnSpPr>
        <p:spPr>
          <a:xfrm>
            <a:off x="5913007" y="5717558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7" idx="3"/>
            <a:endCxn id="81" idx="1"/>
          </p:cNvCxnSpPr>
          <p:nvPr/>
        </p:nvCxnSpPr>
        <p:spPr>
          <a:xfrm>
            <a:off x="5913007" y="4258212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1" idx="3"/>
            <a:endCxn id="85" idx="1"/>
          </p:cNvCxnSpPr>
          <p:nvPr/>
        </p:nvCxnSpPr>
        <p:spPr>
          <a:xfrm>
            <a:off x="7359539" y="4258212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5" idx="3"/>
            <a:endCxn id="89" idx="1"/>
          </p:cNvCxnSpPr>
          <p:nvPr/>
        </p:nvCxnSpPr>
        <p:spPr>
          <a:xfrm>
            <a:off x="8770429" y="4258212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84" idx="1"/>
          </p:cNvCxnSpPr>
          <p:nvPr/>
        </p:nvCxnSpPr>
        <p:spPr>
          <a:xfrm>
            <a:off x="7359539" y="5717558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4" idx="3"/>
            <a:endCxn id="88" idx="1"/>
          </p:cNvCxnSpPr>
          <p:nvPr/>
        </p:nvCxnSpPr>
        <p:spPr>
          <a:xfrm>
            <a:off x="8770429" y="5717558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Multiplication Sign 138"/>
          <p:cNvSpPr/>
          <p:nvPr/>
        </p:nvSpPr>
        <p:spPr>
          <a:xfrm>
            <a:off x="6327090" y="2961386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Multiplication Sign 139"/>
          <p:cNvSpPr/>
          <p:nvPr/>
        </p:nvSpPr>
        <p:spPr>
          <a:xfrm>
            <a:off x="3425273" y="4507744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9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271505" y="3719949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271505" y="2397296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5019" y="2242476"/>
            <a:ext cx="145103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CVE-YYYY-1024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CVE-YYYY-1025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CVE-YYYY-1026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CVE-YYYY-1027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CVE-YYYY-1028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CVE-YYYY-1029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CVE-YYYY-1030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CVE-YYYY-1032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CVE-YYYY-1033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759200" y="2068714"/>
          <a:ext cx="39528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24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1976424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296750" y="2689395"/>
            <a:ext cx="462451" cy="58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 flipV="1">
            <a:off x="3296750" y="3719949"/>
            <a:ext cx="462451" cy="29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8285020" y="2881746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8285020" y="3205019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>
            <a:off x="7712049" y="3043383"/>
            <a:ext cx="572971" cy="23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7712049" y="3366655"/>
            <a:ext cx="572971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Informs Reporter of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767783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965871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2898" y="1653888"/>
            <a:ext cx="2016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dirty="0"/>
              <a:t>…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2 is assigned</a:t>
            </a:r>
          </a:p>
          <a:p>
            <a:pPr algn="ctr"/>
            <a:r>
              <a:rPr lang="en-US" dirty="0"/>
              <a:t>CVE-YYYY-1026 and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6 is assigned</a:t>
            </a:r>
          </a:p>
          <a:p>
            <a:pPr algn="ctr"/>
            <a:r>
              <a:rPr lang="en-US" dirty="0"/>
              <a:t>CVE-YYYY-1027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702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7AAA-65EF-4AD5-8874-FAE321F0209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Submitting CVE Entries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A600E-637C-42D4-9323-63FDE4F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9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CNA Publishes Advisory with CVE Details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678547" y="310341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800437" y="1579419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www.example.com/security-advisory-1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 (CVE-YYYY-1026)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 (CVE-YYYY-1027)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414984" y="3648364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941" y="3309808"/>
            <a:ext cx="1532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Publish advisory</a:t>
            </a:r>
          </a:p>
        </p:txBody>
      </p:sp>
    </p:spTree>
    <p:extLst>
      <p:ext uri="{BB962C8B-B14F-4D97-AF65-F5344CB8AC3E}">
        <p14:creationId xmlns:p14="http://schemas.microsoft.com/office/powerpoint/2010/main" val="4114739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Formats Details as Required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678547" y="310341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800437" y="1579419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414984" y="3648364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4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CNA Sends Formatted Details to Root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678547" y="310341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56765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414983" y="3648363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4673600" y="1981199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8769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274638"/>
            <a:ext cx="10416207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CNA Sends the Details to the Program Root CNA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39CE3-3B49-4521-A432-ECDF65977949}"/>
              </a:ext>
            </a:extLst>
          </p:cNvPr>
          <p:cNvGrpSpPr/>
          <p:nvPr/>
        </p:nvGrpSpPr>
        <p:grpSpPr>
          <a:xfrm>
            <a:off x="3135747" y="2000248"/>
            <a:ext cx="6414654" cy="2212110"/>
            <a:chOff x="1154547" y="1981198"/>
            <a:chExt cx="6414654" cy="221211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CNA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832765" y="3103416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2890983" y="3648362"/>
              <a:ext cx="29417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149599" y="1981198"/>
              <a:ext cx="2189019" cy="1394691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[CVEID]: CVE-YYYY-1026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[CVEID]: CVE-YYYY-1027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285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26" y="274638"/>
            <a:ext cx="9228814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2133601" y="1782619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6437746" y="1782619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69309" y="4267201"/>
            <a:ext cx="2909454" cy="895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899564" y="3980874"/>
            <a:ext cx="3029526" cy="139007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5578764" y="4675910"/>
            <a:ext cx="1320801" cy="39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6991928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669309" y="3703782"/>
            <a:ext cx="3048000" cy="56341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 flipV="1">
            <a:off x="5717309" y="3650673"/>
            <a:ext cx="1274618" cy="3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9701" y="1350895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Submission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1818" y="1299868"/>
            <a:ext cx="11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220483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 Block – A set of sequential CVE IDs given to a CNA for later assignment to vulnerabilities</a:t>
            </a:r>
          </a:p>
          <a:p>
            <a:r>
              <a:rPr lang="en-US" dirty="0"/>
              <a:t>CVE Entry - An item in the CVE List. CVE Entries contain the CVE ID, a description of the vulnerability, and references to public disclosure sources</a:t>
            </a:r>
          </a:p>
          <a:p>
            <a:r>
              <a:rPr lang="en-US" dirty="0"/>
              <a:t>Populate – The act of filling in the details for a previously reserved CVE ID into the CVE List</a:t>
            </a:r>
          </a:p>
          <a:p>
            <a:r>
              <a:rPr lang="en-US" dirty="0"/>
              <a:t>Reserved CVE ID – A CVE ID that has been give to a CNA for assignment and has not had the vulnerabilities details populated in the CVE List</a:t>
            </a:r>
          </a:p>
          <a:p>
            <a:r>
              <a:rPr lang="en-US" dirty="0"/>
              <a:t>CVE List - A collection of common names (CVE IDs) for publicly known cybersecurity vulnerabilities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7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71" y="274638"/>
            <a:ext cx="9233402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Publishes Updated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3759200" y="1366130"/>
            <a:ext cx="5089236" cy="4876800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Reference: CONFIRM: www.example.com/security-advisory-1</a:t>
            </a:r>
          </a:p>
          <a:p>
            <a:endParaRPr lang="en-US" sz="1400" strike="sngStrike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Buffer overflow in MY-PRODUCT 1.2.3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Current Votes: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None (candidate not yet proposed)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=================================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Name: CVE-2016-6260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7794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0CB-C181-435E-B144-27F989EF37D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Update CVE Entries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34F68-BB84-4AE0-BAFD-A9D85A0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67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Is Asked to Update a CVE Entry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2BB435-BA41-4BED-B8B1-9CF56A34239F}"/>
              </a:ext>
            </a:extLst>
          </p:cNvPr>
          <p:cNvGrpSpPr/>
          <p:nvPr/>
        </p:nvGrpSpPr>
        <p:grpSpPr>
          <a:xfrm>
            <a:off x="3050022" y="1926071"/>
            <a:ext cx="6414654" cy="2505363"/>
            <a:chOff x="1154547" y="1687945"/>
            <a:chExt cx="6414654" cy="250536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0" idx="1"/>
            </p:cNvCxnSpPr>
            <p:nvPr/>
          </p:nvCxnSpPr>
          <p:spPr>
            <a:xfrm>
              <a:off x="2890983" y="3648363"/>
              <a:ext cx="294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505200" y="1687945"/>
              <a:ext cx="1992489" cy="1839192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Please update CVE-YYYY-NNNN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832765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272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Responsible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353927" y="1642918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7242016" y="2393244"/>
            <a:ext cx="2935112" cy="2652889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CVE-YYYY-NNNN</a:t>
            </a:r>
          </a:p>
          <a:p>
            <a:r>
              <a:rPr lang="en-US" dirty="0">
                <a:solidFill>
                  <a:schemeClr val="tx1"/>
                </a:solidFill>
              </a:rPr>
              <a:t>Vulnerability in Product A allows attacker to do something bad.</a:t>
            </a:r>
          </a:p>
        </p:txBody>
      </p:sp>
      <p:cxnSp>
        <p:nvCxnSpPr>
          <p:cNvPr id="7" name="Straight Arrow Connector 6"/>
          <p:cNvCxnSpPr>
            <a:stCxn id="4" idx="3"/>
            <a:endCxn id="12" idx="1"/>
          </p:cNvCxnSpPr>
          <p:nvPr/>
        </p:nvCxnSpPr>
        <p:spPr>
          <a:xfrm>
            <a:off x="4090364" y="2187864"/>
            <a:ext cx="3529637" cy="127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96740" y="1907621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https://cve.mitre.org/cve/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133600" y="3719687"/>
          <a:ext cx="4521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02">
                  <a:extLst>
                    <a:ext uri="{9D8B030D-6E8A-4147-A177-3AD203B41FA5}">
                      <a16:colId xmlns:a16="http://schemas.microsoft.com/office/drawing/2014/main" val="188993773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204997205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172845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6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baseline="0" dirty="0"/>
                        <a:t>A…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8804"/>
                  </a:ext>
                </a:extLst>
              </a:tr>
            </a:tbl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7620001" y="3327141"/>
            <a:ext cx="1106311" cy="26272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6262610" y="3458504"/>
            <a:ext cx="1357390" cy="161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9001" y="3354909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http://cve.mitre.org/cna.html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223912" y="4914769"/>
            <a:ext cx="4038698" cy="26683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16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Responsible CNA Is Asked to Make the Change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7776C6-D23C-4994-A2DB-8C5088A780EB}"/>
              </a:ext>
            </a:extLst>
          </p:cNvPr>
          <p:cNvGrpSpPr/>
          <p:nvPr/>
        </p:nvGrpSpPr>
        <p:grpSpPr>
          <a:xfrm>
            <a:off x="3126222" y="1897496"/>
            <a:ext cx="6414654" cy="2505363"/>
            <a:chOff x="1154547" y="1687945"/>
            <a:chExt cx="6414654" cy="250536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Reporter/CNA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0" idx="1"/>
            </p:cNvCxnSpPr>
            <p:nvPr/>
          </p:nvCxnSpPr>
          <p:spPr>
            <a:xfrm>
              <a:off x="2890983" y="3648363"/>
              <a:ext cx="294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505200" y="1687945"/>
              <a:ext cx="1992489" cy="1839192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Please update CVE-YYYY-NNNN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832765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Responsible CNA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80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10915373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Responsible CNA Decides Whether to Change the Entry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DE27FE-2506-40F1-8670-A0293BAAA538}"/>
              </a:ext>
            </a:extLst>
          </p:cNvPr>
          <p:cNvGrpSpPr/>
          <p:nvPr/>
        </p:nvGrpSpPr>
        <p:grpSpPr>
          <a:xfrm>
            <a:off x="2199252" y="2224915"/>
            <a:ext cx="7793496" cy="3292834"/>
            <a:chOff x="2656706" y="2552906"/>
            <a:chExt cx="7793496" cy="3292834"/>
          </a:xfrm>
        </p:grpSpPr>
        <p:cxnSp>
          <p:nvCxnSpPr>
            <p:cNvPr id="6" name="Straight Arrow Connector 5"/>
            <p:cNvCxnSpPr>
              <a:cxnSpLocks/>
              <a:stCxn id="10" idx="3"/>
              <a:endCxn id="7" idx="1"/>
            </p:cNvCxnSpPr>
            <p:nvPr/>
          </p:nvCxnSpPr>
          <p:spPr>
            <a:xfrm flipV="1">
              <a:off x="4425980" y="3644323"/>
              <a:ext cx="586944" cy="2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/>
            <p:cNvSpPr/>
            <p:nvPr/>
          </p:nvSpPr>
          <p:spPr>
            <a:xfrm>
              <a:off x="2656706" y="3151879"/>
              <a:ext cx="1769275" cy="102510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Responsible CNA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650658" y="3109432"/>
              <a:ext cx="1769275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9896" y="2552906"/>
              <a:ext cx="189373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Please update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CVE-YYYY-NNNN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596E2B53-B1C4-4543-9378-6502890EFE2A}"/>
                </a:ext>
              </a:extLst>
            </p:cNvPr>
            <p:cNvSpPr/>
            <p:nvPr/>
          </p:nvSpPr>
          <p:spPr>
            <a:xfrm>
              <a:off x="5012925" y="2650023"/>
              <a:ext cx="2029943" cy="1988598"/>
            </a:xfrm>
            <a:prstGeom prst="diamond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Should the entry be updated?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001801-4865-44B5-B4A8-9C5F5233E9F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42867" y="3634908"/>
              <a:ext cx="1607790" cy="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685C570-617C-4567-8651-D6B917CEF31D}"/>
                </a:ext>
              </a:extLst>
            </p:cNvPr>
            <p:cNvSpPr/>
            <p:nvPr/>
          </p:nvSpPr>
          <p:spPr>
            <a:xfrm>
              <a:off x="8680927" y="4755849"/>
              <a:ext cx="1769275" cy="1089891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4675EA8-31FC-4B4E-B9A0-1BD037E8BBF5}"/>
                </a:ext>
              </a:extLst>
            </p:cNvPr>
            <p:cNvCxnSpPr>
              <a:cxnSpLocks/>
              <a:stCxn id="7" idx="2"/>
              <a:endCxn id="17" idx="1"/>
            </p:cNvCxnSpPr>
            <p:nvPr/>
          </p:nvCxnSpPr>
          <p:spPr>
            <a:xfrm rot="16200000" flipH="1">
              <a:off x="7023326" y="3643192"/>
              <a:ext cx="662173" cy="265303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04A574-F08C-4AD0-AD9A-F2861F58AB61}"/>
                </a:ext>
              </a:extLst>
            </p:cNvPr>
            <p:cNvSpPr txBox="1"/>
            <p:nvPr/>
          </p:nvSpPr>
          <p:spPr>
            <a:xfrm>
              <a:off x="7042868" y="3666560"/>
              <a:ext cx="4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ea typeface="Verdana" pitchFamily="34" charset="0"/>
                  <a:cs typeface="Verdana" pitchFamily="34" charset="0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52554A-0933-494E-9942-74C659A98E06}"/>
                </a:ext>
              </a:extLst>
            </p:cNvPr>
            <p:cNvSpPr txBox="1"/>
            <p:nvPr/>
          </p:nvSpPr>
          <p:spPr>
            <a:xfrm>
              <a:off x="5486357" y="4834399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ea typeface="Verdana" pitchFamily="34" charset="0"/>
                  <a:cs typeface="Verdana" pitchFamily="34" charset="0"/>
                </a:rPr>
                <a:t>No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ED124E-3251-4810-9754-E1B672094B9D}"/>
                </a:ext>
              </a:extLst>
            </p:cNvPr>
            <p:cNvSpPr txBox="1"/>
            <p:nvPr/>
          </p:nvSpPr>
          <p:spPr>
            <a:xfrm>
              <a:off x="6573567" y="4308607"/>
              <a:ext cx="189373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Unfortunately, we do not believe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292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715C-59D6-426F-B01B-F379E51C88FD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628775" y="2527300"/>
            <a:ext cx="9134475" cy="1803399"/>
          </a:xfrm>
        </p:spPr>
        <p:txBody>
          <a:bodyPr/>
          <a:lstStyle/>
          <a:p>
            <a:r>
              <a:rPr lang="en-US" dirty="0"/>
              <a:t>Updating CVE Entries with Counting Issues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1D98D-A52A-4893-BBBA-6ACB2031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84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CVE Entries with Counting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for updating entries with counting issues are in Appendix E of the </a:t>
            </a:r>
            <a:r>
              <a:rPr lang="en-US" i="1" dirty="0"/>
              <a:t>CNA Rules </a:t>
            </a:r>
            <a:r>
              <a:rPr lang="en-US" dirty="0"/>
              <a:t>v2.0</a:t>
            </a:r>
          </a:p>
          <a:p>
            <a:pPr lvl="1"/>
            <a:r>
              <a:rPr lang="en-US" dirty="0"/>
              <a:t>Rejecting CVE Entries</a:t>
            </a:r>
          </a:p>
          <a:p>
            <a:pPr lvl="1"/>
            <a:r>
              <a:rPr lang="en-US" dirty="0"/>
              <a:t>Merging CVE Entries</a:t>
            </a:r>
          </a:p>
          <a:p>
            <a:pPr lvl="1"/>
            <a:r>
              <a:rPr lang="en-US" dirty="0"/>
              <a:t>Splitting CVE Entries</a:t>
            </a:r>
          </a:p>
          <a:p>
            <a:pPr lvl="1"/>
            <a:r>
              <a:rPr lang="en-US" dirty="0"/>
              <a:t>Disputing CVE Entries</a:t>
            </a:r>
          </a:p>
          <a:p>
            <a:pPr lvl="1"/>
            <a:r>
              <a:rPr lang="en-US" dirty="0"/>
              <a:t>Partial Duplicate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91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1" y="191658"/>
            <a:ext cx="8229600" cy="868362"/>
          </a:xfrm>
        </p:spPr>
        <p:txBody>
          <a:bodyPr/>
          <a:lstStyle/>
          <a:p>
            <a:r>
              <a:rPr lang="en-US" dirty="0"/>
              <a:t>Rejecting a CVE ID Outright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The issue is not a vulnerability (fails CNT2)</a:t>
            </a:r>
          </a:p>
          <a:p>
            <a:pPr lvl="1"/>
            <a:r>
              <a:rPr lang="en-US" dirty="0"/>
              <a:t>You decide not to make the vulnerability public (fails INC2)</a:t>
            </a:r>
          </a:p>
          <a:p>
            <a:pPr lvl="1"/>
            <a:r>
              <a:rPr lang="en-US" dirty="0"/>
              <a:t>The product isn’t customer controlled (fails INC3)</a:t>
            </a:r>
          </a:p>
          <a:p>
            <a:pPr lvl="1"/>
            <a:r>
              <a:rPr lang="en-US" dirty="0"/>
              <a:t>The product isn’t generally available (fails INC4)</a:t>
            </a:r>
          </a:p>
        </p:txBody>
      </p:sp>
    </p:spTree>
    <p:extLst>
      <p:ext uri="{BB962C8B-B14F-4D97-AF65-F5344CB8AC3E}">
        <p14:creationId xmlns:p14="http://schemas.microsoft.com/office/powerpoint/2010/main" val="35774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Outright Reject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Update the Description saying that the CVE ID has been rejected</a:t>
            </a:r>
          </a:p>
          <a:p>
            <a:pPr lvl="1"/>
            <a:r>
              <a:rPr lang="en-US" dirty="0"/>
              <a:t>Remove the References</a:t>
            </a:r>
          </a:p>
          <a:p>
            <a:r>
              <a:rPr lang="en-US" dirty="0"/>
              <a:t>Both populated and unpopulated entries can be rejected</a:t>
            </a:r>
          </a:p>
          <a:p>
            <a:r>
              <a:rPr lang="en-US" dirty="0"/>
              <a:t>The Merging process also results in rejected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5835-ADAB-459C-A3CA-33AE4344FD7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F67FB-A2DA-4E3F-9A84-A84C50F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94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Description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 REJECT **</a:t>
            </a:r>
          </a:p>
          <a:p>
            <a:pPr marL="0" indent="0">
              <a:buNone/>
            </a:pPr>
            <a:r>
              <a:rPr lang="en-US" dirty="0"/>
              <a:t>DO NOT USE THIS CANDIDATE NUMBER.  </a:t>
            </a:r>
          </a:p>
          <a:p>
            <a:pPr marL="0" indent="0">
              <a:buNone/>
            </a:pPr>
            <a:r>
              <a:rPr lang="en-US" dirty="0" err="1"/>
              <a:t>ConsultIDs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Reason:  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597456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274638"/>
            <a:ext cx="8515031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Not Remove the Entry from the CVE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remain on the CVE List to reduce confusion</a:t>
            </a:r>
          </a:p>
          <a:p>
            <a:pPr lvl="1"/>
            <a:r>
              <a:rPr lang="en-US" dirty="0"/>
              <a:t>CVE IDs are used by many sources</a:t>
            </a:r>
          </a:p>
          <a:p>
            <a:pPr lvl="1"/>
            <a:r>
              <a:rPr lang="en-US" dirty="0"/>
              <a:t>Not all of the source will change the CVE ID they use</a:t>
            </a:r>
          </a:p>
          <a:p>
            <a:pPr lvl="1"/>
            <a:r>
              <a:rPr lang="en-US" dirty="0"/>
              <a:t>Having an entry that explains why the ID should not be used reduces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57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8" y="274638"/>
            <a:ext cx="9663689" cy="868362"/>
          </a:xfrm>
        </p:spPr>
        <p:txBody>
          <a:bodyPr>
            <a:normAutofit/>
          </a:bodyPr>
          <a:lstStyle/>
          <a:p>
            <a:r>
              <a:rPr lang="en-US" dirty="0"/>
              <a:t>Examples of CVE IDs that Have Been Rejected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3" t="30922" r="3045" b="34957"/>
          <a:stretch/>
        </p:blipFill>
        <p:spPr bwMode="auto">
          <a:xfrm>
            <a:off x="2133600" y="1329684"/>
            <a:ext cx="8229600" cy="241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6602" t="31455" r="3205" b="32824"/>
          <a:stretch/>
        </p:blipFill>
        <p:spPr bwMode="auto">
          <a:xfrm>
            <a:off x="2133600" y="3740232"/>
            <a:ext cx="8229600" cy="2382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2580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independently fixable (fails CNT1)</a:t>
            </a:r>
          </a:p>
          <a:p>
            <a:r>
              <a:rPr lang="en-US" dirty="0"/>
              <a:t>Result of shared codebase, library, protocol, etc. (fails CNT3)</a:t>
            </a:r>
          </a:p>
          <a:p>
            <a:r>
              <a:rPr lang="en-US" dirty="0"/>
              <a:t>Duplicate assignment (fails INC5)</a:t>
            </a:r>
          </a:p>
          <a:p>
            <a:r>
              <a:rPr lang="en-US" dirty="0"/>
              <a:t>A typo in an advisory causes a duplicate assignment (fails INC5)</a:t>
            </a:r>
          </a:p>
        </p:txBody>
      </p:sp>
    </p:spTree>
    <p:extLst>
      <p:ext uri="{BB962C8B-B14F-4D97-AF65-F5344CB8AC3E}">
        <p14:creationId xmlns:p14="http://schemas.microsoft.com/office/powerpoint/2010/main" val="2058878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61" y="1447801"/>
            <a:ext cx="9182515" cy="4589745"/>
          </a:xfrm>
        </p:spPr>
        <p:txBody>
          <a:bodyPr>
            <a:normAutofit/>
          </a:bodyPr>
          <a:lstStyle/>
          <a:p>
            <a:r>
              <a:rPr lang="en-US" dirty="0"/>
              <a:t>Determine which CVE ID to associate with the issue</a:t>
            </a:r>
          </a:p>
          <a:p>
            <a:r>
              <a:rPr lang="en-US" dirty="0"/>
              <a:t>Merge the information from the other CVE IDs into chosen CVE ID</a:t>
            </a:r>
          </a:p>
          <a:p>
            <a:r>
              <a:rPr lang="en-US" dirty="0"/>
              <a:t>Update the CVE IDs that were not chosen with a REJECT Description that points to the chosen CVE ID as the correct one to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0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for Deciding which CVE ID to Keep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referenced identifier</a:t>
            </a:r>
          </a:p>
          <a:p>
            <a:r>
              <a:rPr lang="en-US" dirty="0"/>
              <a:t>Most authoritative source </a:t>
            </a:r>
          </a:p>
          <a:p>
            <a:pPr lvl="1"/>
            <a:r>
              <a:rPr lang="en-US" dirty="0"/>
              <a:t>Roughly prioritized as: vendor, coordinator, researcher</a:t>
            </a:r>
          </a:p>
          <a:p>
            <a:r>
              <a:rPr lang="en-US" dirty="0"/>
              <a:t>Longest public</a:t>
            </a:r>
          </a:p>
          <a:p>
            <a:r>
              <a:rPr lang="en-US" dirty="0"/>
              <a:t>Smallest numeric portion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66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Merged CVE ID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366" t="36673" r="3525" b="25462"/>
          <a:stretch/>
        </p:blipFill>
        <p:spPr bwMode="auto">
          <a:xfrm>
            <a:off x="2264070" y="1312522"/>
            <a:ext cx="7755344" cy="185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28205" t="36673" r="3205" b="31127"/>
          <a:stretch/>
        </p:blipFill>
        <p:spPr bwMode="auto">
          <a:xfrm>
            <a:off x="2264070" y="3137423"/>
            <a:ext cx="7755344" cy="1562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28045" t="50686" r="3525" b="17710"/>
          <a:stretch/>
        </p:blipFill>
        <p:spPr bwMode="auto">
          <a:xfrm>
            <a:off x="2264070" y="4660007"/>
            <a:ext cx="7755344" cy="1520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2634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interpedently fixable bugs (passes CNT1)</a:t>
            </a:r>
          </a:p>
          <a:p>
            <a:r>
              <a:rPr lang="en-US" dirty="0"/>
              <a:t>Does not share a codebase (fails CNT3)</a:t>
            </a:r>
          </a:p>
          <a:p>
            <a:r>
              <a:rPr lang="en-US" dirty="0"/>
              <a:t>Determined to be implementation specific (fails CNT3)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83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79" y="284577"/>
            <a:ext cx="9328727" cy="868362"/>
          </a:xfrm>
        </p:spPr>
        <p:txBody>
          <a:bodyPr/>
          <a:lstStyle/>
          <a:p>
            <a:r>
              <a:rPr lang="en-US" dirty="0"/>
              <a:t>Splitting CVE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for splitting</a:t>
            </a:r>
          </a:p>
          <a:p>
            <a:pPr lvl="1"/>
            <a:r>
              <a:rPr lang="en-US" dirty="0"/>
              <a:t>Determine which vulnerability should be associated with the original CVE ID</a:t>
            </a:r>
          </a:p>
          <a:p>
            <a:pPr lvl="1"/>
            <a:r>
              <a:rPr lang="en-US" dirty="0"/>
              <a:t>Assign CVE IDs to the additional vulnerabilities</a:t>
            </a:r>
          </a:p>
          <a:p>
            <a:pPr lvl="1"/>
            <a:r>
              <a:rPr lang="en-US" dirty="0"/>
              <a:t>Include a NOTE pointing to the original CVE ID in the descriptions of the CVE Entries for the new CVE IDs</a:t>
            </a:r>
          </a:p>
          <a:p>
            <a:pPr lvl="1"/>
            <a:r>
              <a:rPr lang="en-US" dirty="0"/>
              <a:t>Update Description of the CVE Entry for the original CVE ID with a NOTE saying that the entry has been split and point to the additional CVE IDs</a:t>
            </a:r>
          </a:p>
          <a:p>
            <a:r>
              <a:rPr lang="en-US" dirty="0"/>
              <a:t>Process for determining which vulnerability gets the original ID</a:t>
            </a:r>
          </a:p>
          <a:p>
            <a:pPr lvl="1"/>
            <a:r>
              <a:rPr lang="en-US" dirty="0"/>
              <a:t>Most commonly associated vulnerability </a:t>
            </a:r>
          </a:p>
          <a:p>
            <a:pPr lvl="1"/>
            <a:r>
              <a:rPr lang="en-US" dirty="0"/>
              <a:t>Most severe risk </a:t>
            </a:r>
          </a:p>
          <a:p>
            <a:pPr lvl="1"/>
            <a:r>
              <a:rPr lang="en-US" dirty="0"/>
              <a:t>Broadest range of affected versions</a:t>
            </a:r>
          </a:p>
          <a:p>
            <a:pPr lvl="1"/>
            <a:r>
              <a:rPr lang="en-US" dirty="0"/>
              <a:t>Described first in initial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50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66" y="282501"/>
            <a:ext cx="9328727" cy="868362"/>
          </a:xfrm>
        </p:spPr>
        <p:txBody>
          <a:bodyPr/>
          <a:lstStyle/>
          <a:p>
            <a:r>
              <a:rPr lang="en-US" dirty="0"/>
              <a:t>Split CVE ID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28045" t="50387" r="3365" b="14431"/>
          <a:stretch/>
        </p:blipFill>
        <p:spPr bwMode="auto">
          <a:xfrm>
            <a:off x="2133600" y="1306790"/>
            <a:ext cx="8229600" cy="2268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8205" t="50388" r="3525" b="14728"/>
          <a:stretch/>
        </p:blipFill>
        <p:spPr bwMode="auto">
          <a:xfrm>
            <a:off x="2133600" y="3575699"/>
            <a:ext cx="8229600" cy="2565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31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74638"/>
            <a:ext cx="9127832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CNA Asks the Program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767783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61855" y="286327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4798291" y="3408217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39748" y="2966466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969102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97" y="314394"/>
            <a:ext cx="9328727" cy="868362"/>
          </a:xfrm>
        </p:spPr>
        <p:txBody>
          <a:bodyPr/>
          <a:lstStyle/>
          <a:p>
            <a:r>
              <a:rPr lang="en-US" dirty="0"/>
              <a:t>Disputed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dispute when:</a:t>
            </a:r>
          </a:p>
          <a:p>
            <a:pPr lvl="1"/>
            <a:r>
              <a:rPr lang="en-US" dirty="0"/>
              <a:t>The CVE ID was assigned correctly using the </a:t>
            </a:r>
            <a:r>
              <a:rPr lang="en-US" i="1" dirty="0"/>
              <a:t>CNA Rules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An authoritative source questions the validity of the vulnerability</a:t>
            </a:r>
          </a:p>
          <a:p>
            <a:r>
              <a:rPr lang="en-US" dirty="0"/>
              <a:t>Process creating a dispute</a:t>
            </a:r>
          </a:p>
          <a:p>
            <a:pPr lvl="1"/>
            <a:r>
              <a:rPr lang="en-US" dirty="0"/>
              <a:t>Add “** DISPUTE **” to the beginning of the Description</a:t>
            </a:r>
          </a:p>
          <a:p>
            <a:pPr lvl="1"/>
            <a:r>
              <a:rPr lang="en-US" dirty="0"/>
              <a:t>Add a NOTE to the end of the Description explaining why the vulnerability is disputed</a:t>
            </a:r>
          </a:p>
        </p:txBody>
      </p:sp>
    </p:spTree>
    <p:extLst>
      <p:ext uri="{BB962C8B-B14F-4D97-AF65-F5344CB8AC3E}">
        <p14:creationId xmlns:p14="http://schemas.microsoft.com/office/powerpoint/2010/main" val="1910853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83" y="304456"/>
            <a:ext cx="9328727" cy="868362"/>
          </a:xfrm>
        </p:spPr>
        <p:txBody>
          <a:bodyPr/>
          <a:lstStyle/>
          <a:p>
            <a:r>
              <a:rPr lang="en-US" dirty="0"/>
              <a:t>Dispute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45" t="50088" r="3365" b="4891"/>
          <a:stretch/>
        </p:blipFill>
        <p:spPr bwMode="auto">
          <a:xfrm>
            <a:off x="2083904" y="1812468"/>
            <a:ext cx="8229600" cy="290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2100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9B98-FB3F-456C-96C0-0694D8E4B67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Escalation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D94D7-92C5-4708-B94E-CFC14E4C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7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57" y="314395"/>
            <a:ext cx="9328727" cy="868362"/>
          </a:xfrm>
        </p:spPr>
        <p:txBody>
          <a:bodyPr/>
          <a:lstStyle/>
          <a:p>
            <a:r>
              <a:rPr lang="en-US" dirty="0"/>
              <a:t>Escalation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author CNA rejects the change or is unresponsive:</a:t>
            </a:r>
          </a:p>
          <a:p>
            <a:pPr lvl="1"/>
            <a:r>
              <a:rPr lang="en-US" dirty="0"/>
              <a:t>The requester can escalate to the appropriate Root CNA</a:t>
            </a:r>
          </a:p>
          <a:p>
            <a:pPr lvl="1"/>
            <a:r>
              <a:rPr lang="en-US" dirty="0"/>
              <a:t>The Root CNA requests the reasoning behind the Sub-CNA’s decision</a:t>
            </a:r>
          </a:p>
          <a:p>
            <a:pPr lvl="1"/>
            <a:r>
              <a:rPr lang="en-US" dirty="0"/>
              <a:t>The Root CNA determines which action is appropriate</a:t>
            </a:r>
          </a:p>
          <a:p>
            <a:pPr lvl="1"/>
            <a:r>
              <a:rPr lang="en-US" dirty="0"/>
              <a:t>The Root CNA informs the requester and the Sub-CNA of its decision</a:t>
            </a:r>
          </a:p>
        </p:txBody>
      </p:sp>
    </p:spTree>
    <p:extLst>
      <p:ext uri="{BB962C8B-B14F-4D97-AF65-F5344CB8AC3E}">
        <p14:creationId xmlns:p14="http://schemas.microsoft.com/office/powerpoint/2010/main" val="3716548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C2D1-CC54-4989-A384-2562CC5B6C4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45217-A2E2-48BF-80C5-D4CBD311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73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contain a year in the ID</a:t>
            </a:r>
          </a:p>
          <a:p>
            <a:r>
              <a:rPr lang="en-US" dirty="0"/>
              <a:t>Unassigned CVE IDs for a give year expire at the end of the year</a:t>
            </a:r>
          </a:p>
          <a:p>
            <a:r>
              <a:rPr lang="en-US" dirty="0"/>
              <a:t>Each CNA is expected to tell their parent CNA which CVE IDs they did not use</a:t>
            </a:r>
          </a:p>
          <a:p>
            <a:r>
              <a:rPr lang="en-US" dirty="0"/>
              <a:t>The Program Root CNA will reject the CVE IDs that were not used</a:t>
            </a:r>
          </a:p>
        </p:txBody>
      </p:sp>
    </p:spTree>
    <p:extLst>
      <p:ext uri="{BB962C8B-B14F-4D97-AF65-F5344CB8AC3E}">
        <p14:creationId xmlns:p14="http://schemas.microsoft.com/office/powerpoint/2010/main" val="2255821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840069" y="1397561"/>
          <a:ext cx="671649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4002157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5624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4995855" y="4550290"/>
            <a:ext cx="3905955" cy="1512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99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F0D5DF-9C90-48BE-AB6A-384CD32C7860}"/>
              </a:ext>
            </a:extLst>
          </p:cNvPr>
          <p:cNvGrpSpPr/>
          <p:nvPr/>
        </p:nvGrpSpPr>
        <p:grpSpPr>
          <a:xfrm>
            <a:off x="3128018" y="2184753"/>
            <a:ext cx="6325370" cy="2082286"/>
            <a:chOff x="1384943" y="2156178"/>
            <a:chExt cx="6325370" cy="208228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384943" y="3148573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973877" y="3148572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121379" y="3693518"/>
              <a:ext cx="28524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97956" y="2156178"/>
              <a:ext cx="2158540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CVE IDs unused in YYYY:</a:t>
              </a:r>
            </a:p>
            <a:p>
              <a:r>
                <a:rPr lang="en-US" dirty="0"/>
                <a:t>CVE-YYYY-1030</a:t>
              </a:r>
            </a:p>
            <a:p>
              <a:r>
                <a:rPr lang="en-US" dirty="0"/>
                <a:t>CVE-YYYY-1031</a:t>
              </a:r>
            </a:p>
            <a:p>
              <a:r>
                <a:rPr lang="en-US" dirty="0"/>
                <a:t>CVE-YYYY-1032</a:t>
              </a:r>
            </a:p>
            <a:p>
              <a:r>
                <a:rPr lang="en-US" dirty="0"/>
                <a:t>CVE-YYYY-1033</a:t>
              </a:r>
              <a:endParaRPr lang="en-US" sz="1600" dirty="0"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900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87" y="274638"/>
            <a:ext cx="9161381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1702058" y="1920393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14" name="Scroll: Vertical 13"/>
          <p:cNvSpPr/>
          <p:nvPr/>
        </p:nvSpPr>
        <p:spPr>
          <a:xfrm>
            <a:off x="6437746" y="1920393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DO NOT USE THIS CANDIDATE NUMBER.  Consult: none.  Reason: The CNA or individual who requested this did not associated with any vulnerability during YYYY. Notes: none.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5667022" y="3397957"/>
            <a:ext cx="1185334" cy="801511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2685" y="1456267"/>
            <a:ext cx="736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58372" y="150131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483720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21635" t="22126" r="2725" b="33890"/>
          <a:stretch/>
        </p:blipFill>
        <p:spPr bwMode="auto">
          <a:xfrm>
            <a:off x="2133600" y="1793442"/>
            <a:ext cx="8128000" cy="3157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567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 the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555347" y="3796144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849419" y="3796145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1657" y="1557972"/>
            <a:ext cx="114967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4585855" y="4341090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67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DF99-8AF9-4DDA-86E6-D9FF2C27EDF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03D8A-7BCC-46CE-B1E4-AF370F64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59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/>
          <p:cNvSpPr/>
          <p:nvPr/>
        </p:nvSpPr>
        <p:spPr>
          <a:xfrm>
            <a:off x="1985890" y="1803721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 NOT USE THIS CANDIDATE NUMBER. 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ConsultIDs</a:t>
            </a:r>
            <a:r>
              <a:rPr lang="en-US" sz="1600" dirty="0">
                <a:solidFill>
                  <a:schemeClr val="tx1"/>
                </a:solidFill>
              </a:rPr>
              <a:t>: CVE-YYYY-XXXX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Reason: This candidate is a duplicate of CVE-YYYY-XXXX. Notes: All CVE users should reference CVE-YYYY-XXXX instead of this candidate. All references and descriptions in this candidate have been removed to prevent accidental usage.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croll: Vertical 4"/>
          <p:cNvSpPr/>
          <p:nvPr/>
        </p:nvSpPr>
        <p:spPr>
          <a:xfrm>
            <a:off x="6290035" y="1803721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http://www.example.com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http://www.example.org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strike="sngStrike" dirty="0">
                <a:solidFill>
                  <a:schemeClr val="tx1"/>
                </a:solidFill>
              </a:rPr>
              <a:t>Vulnerability in Product A 1.0 allows attackers to do bad things via an attack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93889" y="2083276"/>
            <a:ext cx="3273778" cy="371773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751853" y="3942144"/>
            <a:ext cx="3029526" cy="50568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5767667" y="3942144"/>
            <a:ext cx="984186" cy="25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6844217" y="3475501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8340" y="1392857"/>
            <a:ext cx="245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Reject 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1818" y="1392856"/>
            <a:ext cx="11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10655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Sub-CNAs Ask the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272146" y="170969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429522" y="4107143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5527" y="1404156"/>
            <a:ext cx="114967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272146" y="324870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72146" y="478771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cxnSp>
        <p:nvCxnSpPr>
          <p:cNvPr id="6" name="Connector: Elbow 5"/>
          <p:cNvCxnSpPr>
            <a:stCxn id="4" idx="3"/>
            <a:endCxn id="5" idx="1"/>
          </p:cNvCxnSpPr>
          <p:nvPr/>
        </p:nvCxnSpPr>
        <p:spPr>
          <a:xfrm>
            <a:off x="4008582" y="2254642"/>
            <a:ext cx="3420940" cy="2397446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" idx="3"/>
            <a:endCxn id="5" idx="1"/>
          </p:cNvCxnSpPr>
          <p:nvPr/>
        </p:nvCxnSpPr>
        <p:spPr>
          <a:xfrm>
            <a:off x="4008582" y="3793652"/>
            <a:ext cx="3420940" cy="858437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" idx="3"/>
            <a:endCxn id="5" idx="1"/>
          </p:cNvCxnSpPr>
          <p:nvPr/>
        </p:nvCxnSpPr>
        <p:spPr>
          <a:xfrm flipV="1">
            <a:off x="4008582" y="4652088"/>
            <a:ext cx="3420940" cy="680572"/>
          </a:xfrm>
          <a:prstGeom prst="bentConnector3">
            <a:avLst>
              <a:gd name="adj1" fmla="val 20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55490" y="4308730"/>
            <a:ext cx="2081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3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146458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CNA Provides the IDs to the Sub-CNAs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272146" y="170969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15202" y="4109493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1123" y="1401618"/>
            <a:ext cx="114967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272146" y="324870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72146" y="478771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7515006" y="1401618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7515005" y="2190956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512831" y="2959883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stCxn id="21" idx="1"/>
            <a:endCxn id="4" idx="3"/>
          </p:cNvCxnSpPr>
          <p:nvPr/>
        </p:nvCxnSpPr>
        <p:spPr>
          <a:xfrm rot="10800000" flipV="1">
            <a:off x="4008584" y="1786081"/>
            <a:ext cx="3506423" cy="468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22" idx="1"/>
            <a:endCxn id="7" idx="3"/>
          </p:cNvCxnSpPr>
          <p:nvPr/>
        </p:nvCxnSpPr>
        <p:spPr>
          <a:xfrm rot="10800000" flipV="1">
            <a:off x="4008582" y="2575419"/>
            <a:ext cx="3506422" cy="1218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  <a:endCxn id="9" idx="3"/>
          </p:cNvCxnSpPr>
          <p:nvPr/>
        </p:nvCxnSpPr>
        <p:spPr>
          <a:xfrm rot="10800000" flipV="1">
            <a:off x="4008582" y="3344346"/>
            <a:ext cx="3504248" cy="1988314"/>
          </a:xfrm>
          <a:prstGeom prst="bentConnector3">
            <a:avLst>
              <a:gd name="adj1" fmla="val 444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4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Sub-CNAs Have Their IDs to Assign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676073" y="1700461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531123" y="3239470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7979" y="2894658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676073" y="32394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76073" y="4778479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9501" y="1845296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208" y="3384305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1208" y="4923314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65305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1049</TotalTime>
  <Words>2170</Words>
  <Application>Microsoft Office PowerPoint</Application>
  <PresentationFormat>Widescreen</PresentationFormat>
  <Paragraphs>506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CNA Processes</vt:lpstr>
      <vt:lpstr>Outline</vt:lpstr>
      <vt:lpstr>Terms</vt:lpstr>
      <vt:lpstr>Getting a CVE ID Block</vt:lpstr>
      <vt:lpstr>Root CNA Asks the Program Root CNA for CVE IDs</vt:lpstr>
      <vt:lpstr>Program Root CNA Provide the IDs</vt:lpstr>
      <vt:lpstr>Sub-CNAs Ask the Root CNA for CVE IDs</vt:lpstr>
      <vt:lpstr>Root CNA Provides the IDs to the Sub-CNAs</vt:lpstr>
      <vt:lpstr>Sub-CNAs Have Their IDs to Assign</vt:lpstr>
      <vt:lpstr>Root CNA Needs More IDs</vt:lpstr>
      <vt:lpstr>Program Root CNA Provides More IDs</vt:lpstr>
      <vt:lpstr>What to Consider When Making a Request</vt:lpstr>
      <vt:lpstr>Contact Details Vary by CNA</vt:lpstr>
      <vt:lpstr>MITRE Form: Select Block ID Request</vt:lpstr>
      <vt:lpstr>MITRE Form: Fill in Contact Details</vt:lpstr>
      <vt:lpstr>MITRE Form: Fill in Request Details</vt:lpstr>
      <vt:lpstr>CVE ID Assignment</vt:lpstr>
      <vt:lpstr>Reporter Sends Vulnerability Information</vt:lpstr>
      <vt:lpstr>CNA Acknowledges Receipt</vt:lpstr>
      <vt:lpstr>CNA Counts the Number of Vulnerabilities</vt:lpstr>
      <vt:lpstr>CNA Decides Whether to Assign an ID</vt:lpstr>
      <vt:lpstr>CNA Records Assignments</vt:lpstr>
      <vt:lpstr>CNA Informs Reporter of Assignments</vt:lpstr>
      <vt:lpstr>Submitting CVE Entries</vt:lpstr>
      <vt:lpstr>CNA Publishes Advisory with CVE Details</vt:lpstr>
      <vt:lpstr>CNA Formats Details as Required</vt:lpstr>
      <vt:lpstr>CNA Sends Formatted Details to Root CNA</vt:lpstr>
      <vt:lpstr>Root CNA Sends the Details to the Program Root CNA</vt:lpstr>
      <vt:lpstr>Program Root CNA Updates the Official CVE List</vt:lpstr>
      <vt:lpstr>Program Root CNA Publishes Updated CVE List</vt:lpstr>
      <vt:lpstr>Update CVE Entries</vt:lpstr>
      <vt:lpstr>CNA Is Asked to Update a CVE Entry</vt:lpstr>
      <vt:lpstr>Determine Responsible CNA</vt:lpstr>
      <vt:lpstr>Responsible CNA Is Asked to Make the Change</vt:lpstr>
      <vt:lpstr>Responsible CNA Decides Whether to Change the Entry</vt:lpstr>
      <vt:lpstr>Updating CVE Entries with Counting Issues</vt:lpstr>
      <vt:lpstr>Updating CVE Entries with Counting Issues</vt:lpstr>
      <vt:lpstr>Rejecting a CVE ID Outright</vt:lpstr>
      <vt:lpstr>Outright Reject Process</vt:lpstr>
      <vt:lpstr>Rejection Description Template</vt:lpstr>
      <vt:lpstr>Why Not Remove the Entry from the CVE List</vt:lpstr>
      <vt:lpstr>Examples of CVE IDs that Have Been Rejected</vt:lpstr>
      <vt:lpstr>Merging CVE Entries</vt:lpstr>
      <vt:lpstr>Process for Merging CVE Entries</vt:lpstr>
      <vt:lpstr>Process for Deciding which CVE ID to Keep</vt:lpstr>
      <vt:lpstr>Example of a Merged CVE ID</vt:lpstr>
      <vt:lpstr>Splitting CVE Entries</vt:lpstr>
      <vt:lpstr>Splitting CVE IDs</vt:lpstr>
      <vt:lpstr>Split CVE ID Example</vt:lpstr>
      <vt:lpstr>Disputed CVE Entries</vt:lpstr>
      <vt:lpstr>Dispute Example</vt:lpstr>
      <vt:lpstr>Escalation</vt:lpstr>
      <vt:lpstr>Escalation Process</vt:lpstr>
      <vt:lpstr>CVE ID Expiration</vt:lpstr>
      <vt:lpstr>CVE ID Expiration</vt:lpstr>
      <vt:lpstr>CNA Records Assignments</vt:lpstr>
      <vt:lpstr>PowerPoint Presentation</vt:lpstr>
      <vt:lpstr>Program Root CNA Updates the Official CVE List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Robert Roberge</cp:lastModifiedBy>
  <cp:revision>9</cp:revision>
  <dcterms:created xsi:type="dcterms:W3CDTF">2019-02-26T16:06:40Z</dcterms:created>
  <dcterms:modified xsi:type="dcterms:W3CDTF">2019-05-22T01:13:54Z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