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25"/>
  </p:notesMasterIdLst>
  <p:handoutMasterIdLst>
    <p:handoutMasterId r:id="rId26"/>
  </p:handoutMasterIdLst>
  <p:sldIdLst>
    <p:sldId id="317" r:id="rId5"/>
    <p:sldId id="301" r:id="rId6"/>
    <p:sldId id="302" r:id="rId7"/>
    <p:sldId id="284" r:id="rId8"/>
    <p:sldId id="285" r:id="rId9"/>
    <p:sldId id="286" r:id="rId10"/>
    <p:sldId id="287" r:id="rId11"/>
    <p:sldId id="322" r:id="rId12"/>
    <p:sldId id="268" r:id="rId13"/>
    <p:sldId id="318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93725" autoAdjust="0"/>
  </p:normalViewPr>
  <p:slideViewPr>
    <p:cSldViewPr snapToGrid="0">
      <p:cViewPr>
        <p:scale>
          <a:sx n="70" d="100"/>
          <a:sy n="70" d="100"/>
        </p:scale>
        <p:origin x="456" y="-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24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Voice Track: </a:t>
            </a:r>
            <a:r>
              <a:rPr lang="en-US" dirty="0"/>
              <a:t>Submitting through the GitHub.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27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05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1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23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6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2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2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72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84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3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60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0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4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7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3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Voice Track: </a:t>
            </a:r>
            <a:r>
              <a:rPr lang="en-US" dirty="0"/>
              <a:t>Resources available to assist you with CVE submissions.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7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Voice Track: </a:t>
            </a:r>
            <a:r>
              <a:rPr lang="en-US" dirty="0"/>
              <a:t>There are some tools available to help you with your submissions.  We have a JSON validator on the automation working group GitHub repository, along with the JSON schema. Also, Chandan from </a:t>
            </a:r>
            <a:r>
              <a:rPr lang="en-US" dirty="0" err="1"/>
              <a:t>PaloAltoNetworks</a:t>
            </a:r>
            <a:r>
              <a:rPr lang="en-US" dirty="0"/>
              <a:t> was kind enough to open source the </a:t>
            </a:r>
            <a:r>
              <a:rPr lang="en-US" dirty="0" err="1"/>
              <a:t>Vulnogram</a:t>
            </a:r>
            <a:r>
              <a:rPr lang="en-US" dirty="0"/>
              <a:t> tool he created.  </a:t>
            </a:r>
            <a:r>
              <a:rPr lang="en-US" dirty="0" err="1"/>
              <a:t>Vulnogram</a:t>
            </a:r>
            <a:r>
              <a:rPr lang="en-US" dirty="0"/>
              <a:t> provides a form that you can fill out and it will generate the JSON for you.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5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C638E1-417D-42D6-BE35-6B0C68E0CD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3883" y="6327030"/>
            <a:ext cx="765534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7181D-716A-4D91-A867-E15F7B0D9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5B17FFB1-3C4C-4A5B-BF53-392C4B55DE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1451" y="6327030"/>
            <a:ext cx="773777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6E3400-6335-4224-A22B-E2EBEAD337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14" name="Text Box 34">
            <a:extLst>
              <a:ext uri="{FF2B5EF4-FFF2-40B4-BE49-F238E27FC236}">
                <a16:creationId xmlns:a16="http://schemas.microsoft.com/office/drawing/2014/main" id="{518CCD41-A9F7-4B00-93BD-F7845169EC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30445" y="6327030"/>
            <a:ext cx="767878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AF125-20EA-456C-BE4C-67ED3015B7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9" name="Text Box 34">
            <a:extLst>
              <a:ext uri="{FF2B5EF4-FFF2-40B4-BE49-F238E27FC236}">
                <a16:creationId xmlns:a16="http://schemas.microsoft.com/office/drawing/2014/main" id="{7E4E5044-6C8A-430E-8E5C-FC7D4AE938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45193" y="6327030"/>
            <a:ext cx="766403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E3558-F699-4E78-9BF6-8194A12D1F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6" name="Text Box 34">
            <a:extLst>
              <a:ext uri="{FF2B5EF4-FFF2-40B4-BE49-F238E27FC236}">
                <a16:creationId xmlns:a16="http://schemas.microsoft.com/office/drawing/2014/main" id="{40A091E8-174E-44E2-AC98-8321EE8CF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9941" y="6327030"/>
            <a:ext cx="764928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45711-76E2-4AFD-BB3B-3DCAB0B0BE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EA17A43F-8195-477C-878E-E21183EB11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23071" y="6327030"/>
            <a:ext cx="768615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49DC2-D4E0-4003-BCD2-293586479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6694A54E-A2FD-4930-87E3-F1AE89EA02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7315" y="6327030"/>
            <a:ext cx="764191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96631-AC9A-4136-AD4E-1031F234CF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6" name="Text Box 34">
            <a:extLst>
              <a:ext uri="{FF2B5EF4-FFF2-40B4-BE49-F238E27FC236}">
                <a16:creationId xmlns:a16="http://schemas.microsoft.com/office/drawing/2014/main" id="{E3ABD851-716C-4BCD-AE29-6EB30713EB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5697" y="6327030"/>
            <a:ext cx="76935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DBF269F-35F2-49BC-BA49-DF8367D954D6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EProject/cvelis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distributedweaknessfiling/cvelis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syncing-a-for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EProject/automation-working-group/tree/master/cve_json_schem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raw.githubusercontent.com/CVEProject/automation-working-group/master/cve_json_schema/CVE_JSON_4.0_min_public.schem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ve.mitre.org/about/termsofus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vulnogram.github.io/" TargetMode="External"/><Relationship Id="rId3" Type="http://schemas.openxmlformats.org/officeDocument/2006/relationships/hyperlink" Target="https://github.com/CVEProject" TargetMode="External"/><Relationship Id="rId7" Type="http://schemas.openxmlformats.org/officeDocument/2006/relationships/hyperlink" Target="https://github.com/Vulnogram/Vulnogra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CVEProject/automation-working-group/blob/master/cve_json_schema/DRAFT-JSON-file-format-v4.md" TargetMode="External"/><Relationship Id="rId5" Type="http://schemas.openxmlformats.org/officeDocument/2006/relationships/hyperlink" Target="https://github.com/CVEProject/automation-working-group/blob/master/cve_json_schema/CVE_JSON_4.0_min.schema" TargetMode="External"/><Relationship Id="rId4" Type="http://schemas.openxmlformats.org/officeDocument/2006/relationships/hyperlink" Target="https://github.com/CVEProject/automation-working-group/blob/master/tools/cmdlinejsonvalidator.py" TargetMode="External"/><Relationship Id="rId9" Type="http://schemas.openxmlformats.org/officeDocument/2006/relationships/hyperlink" Target="https://cveform.mitr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10D4-9681-4C67-98DA-D2E40D7C4F2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Submissions through GitHub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ED4F1-9111-4821-8C03-E4446074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5E48-2FEA-40A1-A1E0-A324C8427DA0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(example slides)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AAE86-52A1-447D-BA56-F0C2C174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10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5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3DC-45EE-4255-B616-339231E0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E15CE-C955-4E77-A446-FB005D93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739"/>
          <a:stretch/>
        </p:blipFill>
        <p:spPr>
          <a:xfrm>
            <a:off x="2133601" y="1545998"/>
            <a:ext cx="7981401" cy="43310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DC90-AB32-437A-9108-5C99818493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2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5F70-4852-4718-A292-19F6F89F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Choose the CVE ID to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815E2-70D7-46EB-B01F-2332BA7C1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534" r="56936" b="45689"/>
          <a:stretch/>
        </p:blipFill>
        <p:spPr>
          <a:xfrm>
            <a:off x="2666510" y="1546833"/>
            <a:ext cx="6858980" cy="42875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12BE-4225-42F8-8F8B-9C397D7E70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7D1ECC-7567-466B-BF7B-F395B2515B3C}"/>
              </a:ext>
            </a:extLst>
          </p:cNvPr>
          <p:cNvGrpSpPr/>
          <p:nvPr/>
        </p:nvGrpSpPr>
        <p:grpSpPr>
          <a:xfrm>
            <a:off x="3981356" y="2376392"/>
            <a:ext cx="5260157" cy="660999"/>
            <a:chOff x="2073897" y="2413262"/>
            <a:chExt cx="5260157" cy="66099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2E03F8A-E142-46A9-B8A6-24288AEC9723}"/>
                </a:ext>
              </a:extLst>
            </p:cNvPr>
            <p:cNvSpPr/>
            <p:nvPr/>
          </p:nvSpPr>
          <p:spPr>
            <a:xfrm>
              <a:off x="2073897" y="2413262"/>
              <a:ext cx="1828800" cy="45248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148F46-4BAA-48CD-8D02-7B88C1955537}"/>
                </a:ext>
              </a:extLst>
            </p:cNvPr>
            <p:cNvSpPr txBox="1"/>
            <p:nvPr/>
          </p:nvSpPr>
          <p:spPr>
            <a:xfrm>
              <a:off x="4977353" y="2489486"/>
              <a:ext cx="2356701" cy="584775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solidFill>
                    <a:srgbClr val="FF0000"/>
                  </a:solidFill>
                  <a:ea typeface="Verdana" pitchFamily="34" charset="0"/>
                  <a:cs typeface="Verdana" pitchFamily="34" charset="0"/>
                </a:rPr>
                <a:t>Input the ID you want to update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5FF523-2E62-4C4E-B203-E8A2FE38FDDC}"/>
                </a:ext>
              </a:extLst>
            </p:cNvPr>
            <p:cNvCxnSpPr/>
            <p:nvPr/>
          </p:nvCxnSpPr>
          <p:spPr>
            <a:xfrm flipH="1">
              <a:off x="3902697" y="2639505"/>
              <a:ext cx="105580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13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21C-142C-4CCC-BE8F-C1F79A25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74638"/>
            <a:ext cx="10182224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Vulnograms</a:t>
            </a:r>
            <a:r>
              <a:rPr lang="en-US" dirty="0"/>
              <a:t> – CVE Information Is Imported from the Official CVE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4503B-DE68-4F39-B76E-B86BC005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588"/>
          <a:stretch/>
        </p:blipFill>
        <p:spPr>
          <a:xfrm>
            <a:off x="2133600" y="1423448"/>
            <a:ext cx="8246967" cy="43834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9B68-76EA-4174-8EE5-B2F6626390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9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C4C8-D68D-4587-9509-E65AA259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1" y="243453"/>
            <a:ext cx="9328727" cy="868362"/>
          </a:xfrm>
        </p:spPr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932A2-0AA5-476F-972F-68175D4A43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5602CE-B9DC-472A-A890-35E761748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67" t="31512" r="34338" b="16316"/>
          <a:stretch/>
        </p:blipFill>
        <p:spPr>
          <a:xfrm>
            <a:off x="2133600" y="1545996"/>
            <a:ext cx="8199650" cy="40440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11FACA-1434-47FE-B681-CC11DC83CB56}"/>
              </a:ext>
            </a:extLst>
          </p:cNvPr>
          <p:cNvSpPr/>
          <p:nvPr/>
        </p:nvSpPr>
        <p:spPr>
          <a:xfrm>
            <a:off x="2315852" y="2026764"/>
            <a:ext cx="4326903" cy="5938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2E8A3-8C70-4B05-AB6E-761C357325CA}"/>
              </a:ext>
            </a:extLst>
          </p:cNvPr>
          <p:cNvSpPr txBox="1"/>
          <p:nvPr/>
        </p:nvSpPr>
        <p:spPr>
          <a:xfrm>
            <a:off x="5025004" y="1688209"/>
            <a:ext cx="1460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 Fields</a:t>
            </a:r>
          </a:p>
        </p:txBody>
      </p:sp>
    </p:spTree>
    <p:extLst>
      <p:ext uri="{BB962C8B-B14F-4D97-AF65-F5344CB8AC3E}">
        <p14:creationId xmlns:p14="http://schemas.microsoft.com/office/powerpoint/2010/main" val="377922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08C9-8BDC-449C-8201-626E9A59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4638"/>
            <a:ext cx="9045678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Fill in Product/Version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9BD27-E362-4ACD-94FA-C45B85D55F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EAAD64-85AD-4E77-BA24-2C395EA1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32" t="15080" r="2593" b="7484"/>
          <a:stretch/>
        </p:blipFill>
        <p:spPr>
          <a:xfrm>
            <a:off x="2133600" y="1404594"/>
            <a:ext cx="8245267" cy="406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6AB8F-53BF-4E6C-9BC2-66C88D9DCC32}"/>
              </a:ext>
            </a:extLst>
          </p:cNvPr>
          <p:cNvSpPr txBox="1"/>
          <p:nvPr/>
        </p:nvSpPr>
        <p:spPr>
          <a:xfrm>
            <a:off x="6256233" y="1509230"/>
            <a:ext cx="390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At least one vendor/product/version group is required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3140FB-C5D1-452E-AD22-31A8C8F48291}"/>
              </a:ext>
            </a:extLst>
          </p:cNvPr>
          <p:cNvSpPr/>
          <p:nvPr/>
        </p:nvSpPr>
        <p:spPr>
          <a:xfrm>
            <a:off x="7594863" y="2931736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A3CC3-5B8C-4C53-9032-5557DD90FEFE}"/>
              </a:ext>
            </a:extLst>
          </p:cNvPr>
          <p:cNvSpPr txBox="1"/>
          <p:nvPr/>
        </p:nvSpPr>
        <p:spPr>
          <a:xfrm>
            <a:off x="7467599" y="2593182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6BC119-4A1E-4B8B-96FA-89BDB5989E00}"/>
              </a:ext>
            </a:extLst>
          </p:cNvPr>
          <p:cNvSpPr/>
          <p:nvPr/>
        </p:nvSpPr>
        <p:spPr>
          <a:xfrm>
            <a:off x="3787219" y="2771480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EB0FF-076E-43C2-AC7D-9D5C61E5E7E4}"/>
              </a:ext>
            </a:extLst>
          </p:cNvPr>
          <p:cNvSpPr txBox="1"/>
          <p:nvPr/>
        </p:nvSpPr>
        <p:spPr>
          <a:xfrm>
            <a:off x="2773835" y="267331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80208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FD4C-812F-4EF5-9C11-6D48D1A2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74638"/>
            <a:ext cx="9493828" cy="868362"/>
          </a:xfrm>
        </p:spPr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Problem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6D324-B12C-4D22-8BA4-AD1F4A910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73" t="30074" r="53972" b="31927"/>
          <a:stretch/>
        </p:blipFill>
        <p:spPr>
          <a:xfrm>
            <a:off x="2674836" y="1670901"/>
            <a:ext cx="6842329" cy="35161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E35B2-5FFD-4B22-81BA-C4FE079096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34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8CB9-556B-4714-A786-202A6BAE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74638"/>
            <a:ext cx="9503353" cy="868362"/>
          </a:xfrm>
        </p:spPr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Add Reference(s)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DA62A-FD79-49E1-86DD-FDFDF5CC14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FCBEBF-68A9-4E0C-AF40-8D3BCBB8C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407" y="2497357"/>
            <a:ext cx="7918252" cy="25026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7F6824-4B78-4AF1-8FFB-4508FAE84BF3}"/>
              </a:ext>
            </a:extLst>
          </p:cNvPr>
          <p:cNvSpPr/>
          <p:nvPr/>
        </p:nvSpPr>
        <p:spPr>
          <a:xfrm>
            <a:off x="4117960" y="2907667"/>
            <a:ext cx="285428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35EB64-31FF-4294-B506-A9E78C2A2B5F}"/>
              </a:ext>
            </a:extLst>
          </p:cNvPr>
          <p:cNvSpPr/>
          <p:nvPr/>
        </p:nvSpPr>
        <p:spPr>
          <a:xfrm>
            <a:off x="2351259" y="2891455"/>
            <a:ext cx="670801" cy="1727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98C11F-9523-49F2-86FE-B7E15EBC3E43}"/>
              </a:ext>
            </a:extLst>
          </p:cNvPr>
          <p:cNvSpPr/>
          <p:nvPr/>
        </p:nvSpPr>
        <p:spPr>
          <a:xfrm>
            <a:off x="7503186" y="2907667"/>
            <a:ext cx="421614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41B16-2368-4F95-A41D-9CE47138A5E6}"/>
              </a:ext>
            </a:extLst>
          </p:cNvPr>
          <p:cNvSpPr txBox="1"/>
          <p:nvPr/>
        </p:nvSpPr>
        <p:spPr>
          <a:xfrm>
            <a:off x="4955356" y="185388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F5BD59-37BE-47F5-BE51-F6F81D846FC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022060" y="2192434"/>
            <a:ext cx="2503619" cy="793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BBDF27-2DA9-42F9-B537-735CAA7924AE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4260674" y="2192435"/>
            <a:ext cx="1265004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2F0971-68B6-4495-BF9B-2C26559DADC1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5525679" y="2192435"/>
            <a:ext cx="2188315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4392E4-0819-406B-AA3F-9C793867DAFD}"/>
              </a:ext>
            </a:extLst>
          </p:cNvPr>
          <p:cNvSpPr txBox="1"/>
          <p:nvPr/>
        </p:nvSpPr>
        <p:spPr>
          <a:xfrm>
            <a:off x="6932864" y="1384034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 and name aren’t required by the standard.  However,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requires the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and if you use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, you have to a name.</a:t>
            </a:r>
          </a:p>
        </p:txBody>
      </p:sp>
    </p:spTree>
    <p:extLst>
      <p:ext uri="{BB962C8B-B14F-4D97-AF65-F5344CB8AC3E}">
        <p14:creationId xmlns:p14="http://schemas.microsoft.com/office/powerpoint/2010/main" val="94506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BA36-1D88-4D89-9D98-BF58EF57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274638"/>
            <a:ext cx="11185525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Use the Auto-Text Feature to Start the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BAE92-615E-4B23-9A2E-930F13DDC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089" t="46302" r="911" b="1937"/>
          <a:stretch/>
        </p:blipFill>
        <p:spPr>
          <a:xfrm>
            <a:off x="2133600" y="1574277"/>
            <a:ext cx="8216582" cy="3921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93ABB-3176-4EFC-9D69-BDAE2A1604C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5C5BF4-B7AD-499F-A4DB-86ED9754D5C1}"/>
              </a:ext>
            </a:extLst>
          </p:cNvPr>
          <p:cNvSpPr/>
          <p:nvPr/>
        </p:nvSpPr>
        <p:spPr>
          <a:xfrm>
            <a:off x="2292892" y="4117140"/>
            <a:ext cx="4386768" cy="7856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9B62E-41BA-447B-8CF6-E1FD956C0E75}"/>
              </a:ext>
            </a:extLst>
          </p:cNvPr>
          <p:cNvSpPr txBox="1"/>
          <p:nvPr/>
        </p:nvSpPr>
        <p:spPr>
          <a:xfrm>
            <a:off x="7182990" y="3604860"/>
            <a:ext cx="246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Must be moved to the top box for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to generate proper JSON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7E9400-3702-419B-9900-E7C913F0D2CC}"/>
              </a:ext>
            </a:extLst>
          </p:cNvPr>
          <p:cNvCxnSpPr>
            <a:stCxn id="7" idx="1"/>
          </p:cNvCxnSpPr>
          <p:nvPr/>
        </p:nvCxnSpPr>
        <p:spPr>
          <a:xfrm flipH="1">
            <a:off x="6679660" y="3835693"/>
            <a:ext cx="503330" cy="658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4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6732-DF0B-4819-B9BF-75952BF4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274638"/>
            <a:ext cx="9392573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Or Start the Description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3FDC-565E-4FC3-865B-BFBA74735F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E4AD9C-21B9-4B78-BA88-B1E5952A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089" t="24940" r="2170" b="38910"/>
          <a:stretch/>
        </p:blipFill>
        <p:spPr>
          <a:xfrm>
            <a:off x="2133600" y="1989055"/>
            <a:ext cx="8036778" cy="27149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E4E9A5-0B0D-48A2-A914-CB5F86A4CCF1}"/>
              </a:ext>
            </a:extLst>
          </p:cNvPr>
          <p:cNvSpPr/>
          <p:nvPr/>
        </p:nvSpPr>
        <p:spPr>
          <a:xfrm>
            <a:off x="2283165" y="2947481"/>
            <a:ext cx="7013235" cy="272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E4761-5D6D-40E4-9501-6BFD8972D71F}"/>
              </a:ext>
            </a:extLst>
          </p:cNvPr>
          <p:cNvSpPr txBox="1"/>
          <p:nvPr/>
        </p:nvSpPr>
        <p:spPr>
          <a:xfrm>
            <a:off x="6932864" y="1384034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Product, version, and problem type information must be in the description section.  There are no restrictions on how they are phrased in the description section.</a:t>
            </a:r>
          </a:p>
        </p:txBody>
      </p:sp>
    </p:spTree>
    <p:extLst>
      <p:ext uri="{BB962C8B-B14F-4D97-AF65-F5344CB8AC3E}">
        <p14:creationId xmlns:p14="http://schemas.microsoft.com/office/powerpoint/2010/main" val="149541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0B79-B841-44DB-8405-7854927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 (Initial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46B-E6EF-4C01-AE2D-9E6E7F2D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a GitHub.com account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Inform your parent CNA of the account you will be using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Fork your parent’s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E.g., child CNAs of Program Root CNA’s fork </a:t>
            </a:r>
            <a:r>
              <a:rPr lang="en-US" dirty="0" err="1">
                <a:hlinkClick r:id="rId3"/>
              </a:rPr>
              <a:t>CVEProject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cvelist</a:t>
            </a:r>
            <a:r>
              <a:rPr lang="en-US" dirty="0"/>
              <a:t>, but child CNAs of DWF for </a:t>
            </a:r>
            <a:r>
              <a:rPr lang="en-US" dirty="0" err="1">
                <a:hlinkClick r:id="rId4"/>
              </a:rPr>
              <a:t>distributedweaknessfiling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cvelist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can use your personal account or an organization account for the fork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GitHub provides a web interface for organization forks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Clone your fork to a local repository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 the upstream git repo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git remote add upstream git@github.com:</a:t>
            </a:r>
            <a:r>
              <a:rPr lang="en-US" dirty="0">
                <a:solidFill>
                  <a:srgbClr val="FF0000"/>
                </a:solidFill>
              </a:rPr>
              <a:t>[PARENT REPO]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[PARENT REPO]</a:t>
            </a:r>
            <a:r>
              <a:rPr lang="en-US" dirty="0"/>
              <a:t> is the path to your parent’s repo, e.g., </a:t>
            </a:r>
            <a:r>
              <a:rPr lang="en-US" dirty="0" err="1">
                <a:hlinkClick r:id="rId3"/>
              </a:rPr>
              <a:t>CVEProject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cvelist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6B2E-867D-44B3-ACCC-F2D9810659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05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605A-9BE7-4E89-821E-A931E3B0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74638"/>
            <a:ext cx="9399024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Access the JSON via the JSON 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A1CB9-089B-4030-98E0-0F7A3FE61E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947E4A-A6B3-4994-8971-F02EEE4C4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75" t="10561" r="1777" b="2965"/>
          <a:stretch/>
        </p:blipFill>
        <p:spPr>
          <a:xfrm>
            <a:off x="2853178" y="1423448"/>
            <a:ext cx="6061436" cy="474324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CDEE1-7833-4475-9695-2F798CB46216}"/>
              </a:ext>
            </a:extLst>
          </p:cNvPr>
          <p:cNvSpPr/>
          <p:nvPr/>
        </p:nvSpPr>
        <p:spPr>
          <a:xfrm>
            <a:off x="5591665" y="1498861"/>
            <a:ext cx="584462" cy="3393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4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A1F1-838B-494C-9025-528DD158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2A66-7945-49D6-A64F-DB94719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Ensure your </a:t>
            </a:r>
            <a:r>
              <a:rPr lang="en-US" dirty="0">
                <a:hlinkClick r:id="rId3"/>
              </a:rPr>
              <a:t>fork is up to date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git fetch upstream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git checkout master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git merge upstream/master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Optionally push any updates from the upstream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r>
              <a:rPr lang="en-US" dirty="0"/>
              <a:t> master back to you fork on GitHub.com: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git push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a new branch, separate from master, for each submission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git branch $YOUR_BRANCH master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Include multiple, related updates when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you are working on multiple branches make sure you explicitly branch against master otherwise future branches may include work from other local branches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72ECE-332D-420A-AF75-C6E5FDF80C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6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B426-1B39-4C07-9B2F-C3483AC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EC7D-E57D-48EF-9F31-94C925B2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Make changes to your 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git checkout $YOUR_BRANCH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Edit the files you want to change in your 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Limit your changes to only the portions of the JSON that needs updating.  Otherwise, you may accidentally overwrite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Validate the changes against the JSON schema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-m </a:t>
            </a:r>
            <a:r>
              <a:rPr lang="en-US" dirty="0" err="1"/>
              <a:t>json.tool</a:t>
            </a:r>
            <a:r>
              <a:rPr lang="en-US" dirty="0"/>
              <a:t> &lt; $</a:t>
            </a:r>
            <a:r>
              <a:rPr lang="en-US" dirty="0" err="1"/>
              <a:t>CHANGED_FILE.json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jsonschema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$</a:t>
            </a:r>
            <a:r>
              <a:rPr lang="en-US" dirty="0" err="1"/>
              <a:t>CHANGED_FILE.json</a:t>
            </a:r>
            <a:r>
              <a:rPr lang="en-US" dirty="0"/>
              <a:t> CVE_JSON_4.0_min_public.schema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schema file is available in the </a:t>
            </a:r>
            <a:r>
              <a:rPr lang="en-US" dirty="0">
                <a:hlinkClick r:id="rId3"/>
              </a:rPr>
              <a:t>CVE Automation Working Group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version 4</a:t>
            </a:r>
            <a:r>
              <a:rPr lang="en-US" dirty="0"/>
              <a:t> is currently in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D114-8DA7-411A-AA3A-A2D2813315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6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369A-220B-4FC0-979A-4E1B89C0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99FB-3E51-4B24-AAA0-6ABCFFF3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Review the updates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Make sure that only information intend to make public is included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example, check that every CVE ID is mentioned in one of the references associated with it to avoid making public information about a vulnerability ahead of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Also, review the details in the Description. Do they agree with information in the associated References?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Commit the changes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git commit –</a:t>
            </a:r>
            <a:r>
              <a:rPr lang="en-US" dirty="0" err="1"/>
              <a:t>av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necessary, push your branch to GitHub.com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Git push origin $YOUR_BRANCH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52C6A-6ECD-40B3-B64D-446CF3A3FA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6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0EDC-1009-4E35-8125-AEDA2C9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3D73-09D9-447D-A0F4-A9034AAD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Create a pull request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Browse to https://github.com/$YOUR_FORK/cvelist/pull/new/master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Fill in the 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/>
              <a:t>Important fields: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600" dirty="0"/>
              <a:t>base fork is the upstream repo in which you want your updates merged - </a:t>
            </a:r>
            <a:r>
              <a:rPr lang="en-US" sz="2600" dirty="0" err="1"/>
              <a:t>CVEProject</a:t>
            </a:r>
            <a:r>
              <a:rPr lang="en-US" sz="2600" dirty="0"/>
              <a:t>/</a:t>
            </a:r>
            <a:r>
              <a:rPr lang="en-US" sz="2600" dirty="0" err="1"/>
              <a:t>cvelist</a:t>
            </a:r>
            <a:endParaRPr lang="en-US" sz="26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600" dirty="0"/>
              <a:t>base is the branch in the upstream repo in which the changes should be placed – master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600" dirty="0"/>
              <a:t>head fork is your repo from which the updates should be taken; e.g., /$YOUR_FORK /</a:t>
            </a:r>
            <a:r>
              <a:rPr lang="en-US" sz="2600" dirty="0" err="1"/>
              <a:t>cvelist</a:t>
            </a:r>
            <a:endParaRPr lang="en-US" sz="26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600" dirty="0"/>
              <a:t>compare is the branch in your repo where the changes are; e.g., $YOUR_BRANCH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Make sure that GitHub reports that the branches can be merged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/>
              <a:t>Resolve any conflicts before you merge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A043-2511-4458-8679-4141C19B6D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2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D8C9-C264-4FDC-930F-7E93D0E0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Git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319C-B91D-49F8-AC20-3C5335FC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Only submit information to the Program Root CNA </a:t>
            </a:r>
            <a:r>
              <a:rPr lang="en-US" dirty="0" err="1"/>
              <a:t>cvelist</a:t>
            </a:r>
            <a:r>
              <a:rPr lang="en-US" dirty="0"/>
              <a:t> repo that is intended to become public immediately. There is no support for embargoed submissions!!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GitHub is a PILOT - it could be changed significantly or even halted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Submissions are subject to the CVE Submissions License Terms of 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https://cve.mitre.org/about/termsofuse.html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Strongly recommended submissions use signed commits. NOTE: some hierarchies may require all submissions to be signed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0BCF-BF08-4A1A-83AF-9FB08BDD3B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6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10D4-9681-4C67-98DA-D2E40D7C4F2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Resources and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ED4F1-9111-4821-8C03-E4446074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3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CVEProject</a:t>
            </a:r>
            <a:r>
              <a:rPr lang="en-US" dirty="0"/>
              <a:t> GIT Project (</a:t>
            </a:r>
            <a:r>
              <a:rPr lang="en-US" dirty="0">
                <a:hlinkClick r:id="rId3"/>
              </a:rPr>
              <a:t>https://github.com/CVEProject</a:t>
            </a:r>
            <a:r>
              <a:rPr lang="en-US" dirty="0"/>
              <a:t>)</a:t>
            </a:r>
          </a:p>
          <a:p>
            <a:pPr marL="627063" lvl="1" indent="-342900">
              <a:buFont typeface="Wingdings" panose="05000000000000000000" pitchFamily="2" charset="2"/>
              <a:buChar char="§"/>
            </a:pPr>
            <a:r>
              <a:rPr lang="en-US" dirty="0"/>
              <a:t>- automation-working-group/tree/master/tools repo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linkClick r:id="rId4" tooltip="cmdlinejsonvalidator.py"/>
              </a:rPr>
              <a:t>cmdlinejsonvalidator.py</a:t>
            </a:r>
            <a:r>
              <a:rPr lang="en-US" dirty="0"/>
              <a:t> - Python script to validate JSON files. Requires a valid schema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automation-working-group/tree/master/</a:t>
            </a:r>
            <a:r>
              <a:rPr lang="en-US" dirty="0" err="1"/>
              <a:t>cve_json_schema</a:t>
            </a:r>
            <a:r>
              <a:rPr lang="en-US" dirty="0"/>
              <a:t> repo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linkClick r:id="rId5" tooltip="CVE_JSON_4.0_min.schema"/>
              </a:rPr>
              <a:t>CVE_JSON_4.0_min.schema</a:t>
            </a:r>
            <a:r>
              <a:rPr lang="en-US" dirty="0"/>
              <a:t> - Schema for validating a JSON file against the minimal CVE structure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linkClick r:id="rId6" tooltip="DRAFT-JSON-file-format-v4.md"/>
              </a:rPr>
              <a:t>DRAFT-JSON-file-format-v4.md</a:t>
            </a:r>
            <a:r>
              <a:rPr lang="en-US" dirty="0"/>
              <a:t> - 4.0 CVE JSON spec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Vulnogram</a:t>
            </a:r>
            <a:r>
              <a:rPr lang="en-US" dirty="0"/>
              <a:t> - tool for creating and editing CVE information in CVE JSON format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7"/>
              </a:rPr>
              <a:t>https://github.com/Vulnogram/Vulnogram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8"/>
              </a:rPr>
              <a:t>https://vulnogram.github.io/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Created by Chandan Nandakumaraiah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CVE Request Form (</a:t>
            </a:r>
            <a:r>
              <a:rPr lang="en-US" dirty="0">
                <a:hlinkClick r:id="rId9"/>
              </a:rPr>
              <a:t>https://cveform.mitre.org/</a:t>
            </a:r>
            <a:r>
              <a:rPr lang="en-US" dirty="0"/>
              <a:t>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28614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0FCDD-08B1-48D8-BB50-7A17E590A5E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1004</TotalTime>
  <Words>1088</Words>
  <Application>Microsoft Office PowerPoint</Application>
  <PresentationFormat>Widescreen</PresentationFormat>
  <Paragraphs>133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 LT Std</vt:lpstr>
      <vt:lpstr>Tahoma</vt:lpstr>
      <vt:lpstr>Wingdings</vt:lpstr>
      <vt:lpstr>mitre-2018</vt:lpstr>
      <vt:lpstr>Submissions through GitHub</vt:lpstr>
      <vt:lpstr>Git Submission (Initial Setup)</vt:lpstr>
      <vt:lpstr>Git Submission, Part 1</vt:lpstr>
      <vt:lpstr>Git Submission, Part 2</vt:lpstr>
      <vt:lpstr>Git Submission, Part 3</vt:lpstr>
      <vt:lpstr>Git Submission, Part 4</vt:lpstr>
      <vt:lpstr>Notes on Git Usage</vt:lpstr>
      <vt:lpstr>Resources and Tools</vt:lpstr>
      <vt:lpstr>Resources</vt:lpstr>
      <vt:lpstr>Vulnogram (example slides)</vt:lpstr>
      <vt:lpstr>Vulnogram</vt:lpstr>
      <vt:lpstr>Vulnogram – Choose the CVE ID to Edit</vt:lpstr>
      <vt:lpstr>Vulnograms – CVE Information Is Imported from the Official CVE List</vt:lpstr>
      <vt:lpstr>Vulnogram – Fill in Metadata</vt:lpstr>
      <vt:lpstr>Vulnogram – Fill in Product/Version Information</vt:lpstr>
      <vt:lpstr>Vulnogram – Fill in Problem Type</vt:lpstr>
      <vt:lpstr>Vulnogram – Add Reference(s)</vt:lpstr>
      <vt:lpstr>Vulnogram – Use the Auto-Text Feature to Start the Description</vt:lpstr>
      <vt:lpstr>Vulnogram – Or Start the Description from Scratch</vt:lpstr>
      <vt:lpstr>Vulnogram – Access the JSON via the JSON Tab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creator>Roberge Jr., Robert J</dc:creator>
  <cp:lastModifiedBy>Bazar, Jo E.</cp:lastModifiedBy>
  <cp:revision>43</cp:revision>
  <cp:lastPrinted>2019-10-09T21:05:30Z</cp:lastPrinted>
  <dcterms:created xsi:type="dcterms:W3CDTF">2019-02-26T16:06:40Z</dcterms:created>
  <dcterms:modified xsi:type="dcterms:W3CDTF">2020-01-02T16:49:06Z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</Properties>
</file>