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5"/>
  </p:sldMasterIdLst>
  <p:notesMasterIdLst>
    <p:notesMasterId r:id="rId53"/>
  </p:notesMasterIdLst>
  <p:handoutMasterIdLst>
    <p:handoutMasterId r:id="rId54"/>
  </p:handoutMasterIdLst>
  <p:sldIdLst>
    <p:sldId id="256" r:id="rId6"/>
    <p:sldId id="262" r:id="rId7"/>
    <p:sldId id="281" r:id="rId8"/>
    <p:sldId id="282" r:id="rId9"/>
    <p:sldId id="283" r:id="rId10"/>
    <p:sldId id="320" r:id="rId11"/>
    <p:sldId id="299" r:id="rId12"/>
    <p:sldId id="300" r:id="rId13"/>
    <p:sldId id="269" r:id="rId14"/>
    <p:sldId id="271" r:id="rId15"/>
    <p:sldId id="301" r:id="rId16"/>
    <p:sldId id="270" r:id="rId17"/>
    <p:sldId id="272" r:id="rId18"/>
    <p:sldId id="275" r:id="rId19"/>
    <p:sldId id="273" r:id="rId20"/>
    <p:sldId id="319" r:id="rId21"/>
    <p:sldId id="264" r:id="rId22"/>
    <p:sldId id="318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17" r:id="rId33"/>
    <p:sldId id="303" r:id="rId34"/>
    <p:sldId id="304" r:id="rId35"/>
    <p:sldId id="284" r:id="rId36"/>
    <p:sldId id="285" r:id="rId37"/>
    <p:sldId id="286" r:id="rId38"/>
    <p:sldId id="287" r:id="rId39"/>
    <p:sldId id="265" r:id="rId40"/>
    <p:sldId id="268" r:id="rId41"/>
    <p:sldId id="316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81" autoAdjust="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321" y="123591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9897" y="6327030"/>
            <a:ext cx="83793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NSD</a:t>
            </a:r>
            <a:r>
              <a:rPr lang="en-US" sz="1050" dirty="0">
                <a:latin typeface="Helvetica LT Std"/>
              </a:rPr>
              <a:t>, </a:t>
            </a:r>
            <a:r>
              <a:rPr lang="en-US" sz="1050" dirty="0">
                <a:latin typeface="Helvetica LT Std"/>
                <a:hlinkClick r:id="rId4"/>
              </a:rPr>
              <a:t>NCCIC</a:t>
            </a:r>
            <a:r>
              <a:rPr lang="en-US" sz="1050" dirty="0">
                <a:latin typeface="Helvetica LT Std"/>
              </a:rPr>
              <a:t> in </a:t>
            </a:r>
            <a:r>
              <a:rPr lang="en-US" sz="1050" dirty="0">
                <a:latin typeface="Helvetica LT Std"/>
                <a:hlinkClick r:id="rId5"/>
              </a:rPr>
              <a:t>CISA</a:t>
            </a:r>
            <a:r>
              <a:rPr lang="en-US" sz="1050" dirty="0">
                <a:latin typeface="Helvetica LT Std"/>
              </a:rPr>
              <a:t>’s Cybersecurity Division at the </a:t>
            </a:r>
            <a:r>
              <a:rPr lang="en-US" sz="1050" dirty="0">
                <a:latin typeface="Helvetica LT Std"/>
                <a:hlinkClick r:id="rId6"/>
              </a:rPr>
              <a:t>U.S. Department of Homeland Security</a:t>
            </a:r>
            <a:r>
              <a:rPr lang="en-US" sz="1050" dirty="0">
                <a:latin typeface="Helvetica LT Std"/>
              </a:rPr>
              <a:t>. Copyright © 1999–2019, </a:t>
            </a:r>
            <a:r>
              <a:rPr lang="en-US" sz="1050" dirty="0">
                <a:latin typeface="Helvetica LT Std"/>
                <a:hlinkClick r:id="rId7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EProject/automation-working-group/blob/master/cve_json_schema/DRAFT-JSON-file-format-v4.md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$YOUR_FORK/cvelist/pull/new/master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9528" y="368932"/>
            <a:ext cx="9662160" cy="1981200"/>
          </a:xfrm>
        </p:spPr>
        <p:txBody>
          <a:bodyPr/>
          <a:lstStyle/>
          <a:p>
            <a:r>
              <a:rPr lang="en-US" dirty="0"/>
              <a:t>CVE Entry Submission Process</a:t>
            </a:r>
            <a:br>
              <a:rPr lang="en-US" dirty="0"/>
            </a:br>
            <a:r>
              <a:rPr lang="en-US" sz="2800" b="0" dirty="0"/>
              <a:t>(for submissions to Program Root CNA</a:t>
            </a:r>
            <a:r>
              <a:rPr lang="en-US" sz="1800" b="0" dirty="0"/>
              <a:t> </a:t>
            </a:r>
            <a:r>
              <a:rPr lang="en-US" sz="2800" b="0" i="1" dirty="0"/>
              <a:t>only</a:t>
            </a:r>
            <a:r>
              <a:rPr lang="en-US" sz="2800" b="0" dirty="0"/>
              <a:t>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4B7A-210E-411D-BF40-C4A44DB3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84191"/>
            <a:ext cx="10972800" cy="4589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EB8BE-97CE-4680-B540-08CAE7EA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E065B-11AD-4D9B-990E-20B8E03C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CAA5-468B-4900-8D56-2AF1446E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0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>
                <a:hlinkClick r:id="rId2"/>
              </a:rPr>
              <a:t>https://github.com/CVEProject/automation-working-group/blob/master/cve_json_schema/DRAFT-JSON-file-format-v4.md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21517-0B39-4D5D-868A-9E6257EE3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BE55A-886D-4E61-90C4-A8E90A6EC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3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6509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47" y="1407576"/>
            <a:ext cx="10940995" cy="4547952"/>
          </a:xfrm>
        </p:spPr>
        <p:txBody>
          <a:bodyPr>
            <a:normAutofit/>
          </a:bodyPr>
          <a:lstStyle/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r>
              <a:rPr lang="en-US" sz="2200" dirty="0"/>
              <a:t>Git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1CC1-E817-44D7-AAE0-A97D73ADF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568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1760379" y="1336481"/>
            <a:ext cx="8671241" cy="45995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7125-E15C-4A6E-9DD1-F439F558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6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54166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1783766" y="1753297"/>
            <a:ext cx="8881451" cy="30810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1545405" y="1720319"/>
            <a:ext cx="9873740" cy="34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2321925" y="2104231"/>
            <a:ext cx="7819603" cy="366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2400079" y="1518075"/>
            <a:ext cx="78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65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62117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2141552" y="1660599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2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6" y="304509"/>
            <a:ext cx="10503673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2667899" y="1417400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4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2182357" y="2375265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51780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Need More Characters, Reply to the Confirmation Email* You Receive When Form Is Submitted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2878058" y="1662722"/>
            <a:ext cx="6697785" cy="3532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550FE-54B3-492C-B6BA-7ACF5E8D8180}"/>
              </a:ext>
            </a:extLst>
          </p:cNvPr>
          <p:cNvSpPr txBox="1"/>
          <p:nvPr/>
        </p:nvSpPr>
        <p:spPr>
          <a:xfrm>
            <a:off x="900265" y="5413710"/>
            <a:ext cx="103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Do not modify the subject line, as it contains the reference number associated with your request</a:t>
            </a:r>
          </a:p>
        </p:txBody>
      </p:sp>
    </p:spTree>
    <p:extLst>
      <p:ext uri="{BB962C8B-B14F-4D97-AF65-F5344CB8AC3E}">
        <p14:creationId xmlns:p14="http://schemas.microsoft.com/office/powerpoint/2010/main" val="244207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2418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312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336482"/>
            <a:ext cx="10972800" cy="4589745"/>
          </a:xfrm>
        </p:spPr>
        <p:txBody>
          <a:bodyPr>
            <a:normAutofit/>
          </a:bodyPr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7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65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8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</a:t>
            </a:r>
            <a:r>
              <a:rPr lang="en-US" dirty="0">
                <a:hlinkClick r:id="rId2"/>
              </a:rPr>
              <a:t>https://github.com/$YOUR_FORK/cvelist/pull/new/master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1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(e.g., the DWF)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2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on Program Root CNA’s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410929"/>
            <a:ext cx="11026691" cy="465065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D406E-2729-4BAB-B28E-08F5EAED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60337"/>
            <a:ext cx="10972800" cy="45897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Web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6272-955E-4346-91FF-E8F2452D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81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16747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2105299" y="1371070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2666510" y="1562736"/>
            <a:ext cx="6575003" cy="4110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3981356" y="2376392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31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6984-2385-4629-89B9-2148F662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6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2125649" y="1431399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3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2133600" y="1545996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2315852" y="2026764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5025004" y="1688209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4259444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91" y="274638"/>
            <a:ext cx="8880688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2133600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6256233" y="1509230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7594863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7467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3787219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2773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029674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2674836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17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4117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2351259" y="2891455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7503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4955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22060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60674" y="2192435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525679" y="2192435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2905166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2133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2292892" y="4117140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7182990" y="3604860"/>
            <a:ext cx="246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6679660" y="3835693"/>
            <a:ext cx="503330" cy="65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04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9" y="274638"/>
            <a:ext cx="9168860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2133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2283165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4147794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274638"/>
            <a:ext cx="915468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2853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5591665" y="1498861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68288"/>
            <a:ext cx="10972800" cy="4589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7B9F-999D-4345-946C-FDD6E9346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BCB4F-2A40-43C5-B106-3355D8D24A0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7C1A-2F8A-4D69-9A90-A7359FCA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9891" y="111260"/>
            <a:ext cx="1765676" cy="252626"/>
          </a:xfrm>
        </p:spPr>
        <p:txBody>
          <a:bodyPr/>
          <a:lstStyle/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3410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8F11-DD3B-4319-A353-AF3028B5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1" y="1352386"/>
            <a:ext cx="10972800" cy="4589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4AF4-CA1E-4698-B045-4917A7E43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8215-21D7-4C3E-897D-5F7BA3783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5575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Props1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4C7FE-9143-4635-B164-5CEF7469C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450FCDD-08B1-48D8-BB50-7A17E590A5EE}">
  <ds:schemaRefs>
    <ds:schemaRef ds:uri="http://schemas.microsoft.com/office/2006/metadata/properties"/>
    <ds:schemaRef ds:uri="d6dad062-3ecc-4c2a-98eb-3d03c2389ab6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45d44e74-5c87-4253-a1a6-fb7a2a9835a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730</TotalTime>
  <Words>2530</Words>
  <Application>Microsoft Office PowerPoint</Application>
  <PresentationFormat>Widescreen</PresentationFormat>
  <Paragraphs>300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Helvetica LT Std</vt:lpstr>
      <vt:lpstr>Tahoma</vt:lpstr>
      <vt:lpstr>Wingdings</vt:lpstr>
      <vt:lpstr>mitre-2018</vt:lpstr>
      <vt:lpstr>CVE Entry Submission Process (for submissions to Program Root CNA only)</vt:lpstr>
      <vt:lpstr>Disclaimers</vt:lpstr>
      <vt:lpstr>Outline</vt:lpstr>
      <vt:lpstr>Where to Send the Information?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Reply to the Confirmation Email* You Receive When Form Is Submitted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Roberge Jr., Robert J</dc:creator>
  <cp:lastModifiedBy>Roberge Jr., Robert J</cp:lastModifiedBy>
  <cp:revision>55</cp:revision>
  <dcterms:created xsi:type="dcterms:W3CDTF">2019-02-26T16:06:40Z</dcterms:created>
  <dcterms:modified xsi:type="dcterms:W3CDTF">2019-03-04T17:15:55Z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</Properties>
</file>