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4"/>
  </p:sldMasterIdLst>
  <p:notesMasterIdLst>
    <p:notesMasterId r:id="rId66"/>
  </p:notesMasterIdLst>
  <p:handoutMasterIdLst>
    <p:handoutMasterId r:id="rId67"/>
  </p:handoutMasterIdLst>
  <p:sldIdLst>
    <p:sldId id="256" r:id="rId5"/>
    <p:sldId id="275" r:id="rId6"/>
    <p:sldId id="276" r:id="rId7"/>
    <p:sldId id="330" r:id="rId8"/>
    <p:sldId id="279" r:id="rId9"/>
    <p:sldId id="281" r:id="rId10"/>
    <p:sldId id="284" r:id="rId11"/>
    <p:sldId id="282" r:id="rId12"/>
    <p:sldId id="285" r:id="rId13"/>
    <p:sldId id="286" r:id="rId14"/>
    <p:sldId id="287" r:id="rId15"/>
    <p:sldId id="280" r:id="rId16"/>
    <p:sldId id="288" r:id="rId17"/>
    <p:sldId id="289" r:id="rId18"/>
    <p:sldId id="290" r:id="rId19"/>
    <p:sldId id="291" r:id="rId20"/>
    <p:sldId id="331" r:id="rId21"/>
    <p:sldId id="294" r:id="rId22"/>
    <p:sldId id="295" r:id="rId23"/>
    <p:sldId id="297" r:id="rId24"/>
    <p:sldId id="298" r:id="rId25"/>
    <p:sldId id="299" r:id="rId26"/>
    <p:sldId id="300" r:id="rId27"/>
    <p:sldId id="332" r:id="rId28"/>
    <p:sldId id="303" r:id="rId29"/>
    <p:sldId id="305" r:id="rId30"/>
    <p:sldId id="304" r:id="rId31"/>
    <p:sldId id="306" r:id="rId32"/>
    <p:sldId id="307" r:id="rId33"/>
    <p:sldId id="308" r:id="rId34"/>
    <p:sldId id="338" r:id="rId35"/>
    <p:sldId id="333" r:id="rId36"/>
    <p:sldId id="313" r:id="rId37"/>
    <p:sldId id="317" r:id="rId38"/>
    <p:sldId id="319" r:id="rId39"/>
    <p:sldId id="320" r:id="rId40"/>
    <p:sldId id="334" r:id="rId41"/>
    <p:sldId id="266" r:id="rId42"/>
    <p:sldId id="323" r:id="rId43"/>
    <p:sldId id="321" r:id="rId44"/>
    <p:sldId id="324" r:id="rId45"/>
    <p:sldId id="267" r:id="rId46"/>
    <p:sldId id="268" r:id="rId47"/>
    <p:sldId id="264" r:id="rId48"/>
    <p:sldId id="260" r:id="rId49"/>
    <p:sldId id="263" r:id="rId50"/>
    <p:sldId id="272" r:id="rId51"/>
    <p:sldId id="265" r:id="rId52"/>
    <p:sldId id="261" r:id="rId53"/>
    <p:sldId id="273" r:id="rId54"/>
    <p:sldId id="262" r:id="rId55"/>
    <p:sldId id="274" r:id="rId56"/>
    <p:sldId id="335" r:id="rId57"/>
    <p:sldId id="271" r:id="rId58"/>
    <p:sldId id="336" r:id="rId59"/>
    <p:sldId id="310" r:id="rId60"/>
    <p:sldId id="325" r:id="rId61"/>
    <p:sldId id="326" r:id="rId62"/>
    <p:sldId id="327" r:id="rId63"/>
    <p:sldId id="312" r:id="rId64"/>
    <p:sldId id="337" r:id="rId65"/>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3" autoAdjust="0"/>
    <p:restoredTop sz="78785" autoAdjust="0"/>
  </p:normalViewPr>
  <p:slideViewPr>
    <p:cSldViewPr snapToGrid="0">
      <p:cViewPr varScale="1">
        <p:scale>
          <a:sx n="50" d="100"/>
          <a:sy n="50" d="100"/>
        </p:scale>
        <p:origin x="1215" y="2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9930" y="0"/>
            <a:ext cx="3044719" cy="467231"/>
          </a:xfrm>
          <a:prstGeom prst="rect">
            <a:avLst/>
          </a:prstGeom>
        </p:spPr>
        <p:txBody>
          <a:bodyPr vert="horz" lIns="93360" tIns="46680" rIns="93360" bIns="46680" rtlCol="0"/>
          <a:lstStyle>
            <a:lvl1pPr algn="r">
              <a:defRPr sz="1200"/>
            </a:lvl1pPr>
          </a:lstStyle>
          <a:p>
            <a:fld id="{FD8C879B-2DAC-426D-B5B4-08F42B952A26}" type="datetimeFigureOut">
              <a:rPr lang="en-US" smtClean="0"/>
              <a:t>10/10/2019</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7231"/>
          </a:xfrm>
          <a:prstGeom prst="rect">
            <a:avLst/>
          </a:prstGeom>
        </p:spPr>
        <p:txBody>
          <a:bodyPr vert="horz" lIns="93360" tIns="46680" rIns="93360" bIns="46680" rtlCol="0"/>
          <a:lstStyle>
            <a:lvl1pPr algn="r">
              <a:defRPr sz="1200"/>
            </a:lvl1pPr>
          </a:lstStyle>
          <a:p>
            <a:fld id="{92E54576-A3BB-48F9-891E-992E86D01A7B}" type="datetimeFigureOut">
              <a:rPr lang="en-US" smtClean="0"/>
              <a:t>10/10/2019</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60" tIns="46680" rIns="93360" bIns="4668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6"/>
            <a:ext cx="3044719" cy="467230"/>
          </a:xfrm>
          <a:prstGeom prst="rect">
            <a:avLst/>
          </a:prstGeom>
        </p:spPr>
        <p:txBody>
          <a:bodyPr vert="horz" lIns="93360" tIns="46680" rIns="93360" bIns="4668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  </a:t>
            </a:r>
          </a:p>
          <a:p>
            <a:r>
              <a:rPr lang="en-US" dirty="0"/>
              <a:t>Hello and welcome to CNA Processes presentation, presented by the MITRE CVE team. </a:t>
            </a:r>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147886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10</a:t>
            </a:fld>
            <a:endParaRPr lang="en-US"/>
          </a:p>
        </p:txBody>
      </p:sp>
    </p:spTree>
    <p:extLst>
      <p:ext uri="{BB962C8B-B14F-4D97-AF65-F5344CB8AC3E}">
        <p14:creationId xmlns:p14="http://schemas.microsoft.com/office/powerpoint/2010/main" val="780716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11</a:t>
            </a:fld>
            <a:endParaRPr lang="en-US"/>
          </a:p>
        </p:txBody>
      </p:sp>
    </p:spTree>
    <p:extLst>
      <p:ext uri="{BB962C8B-B14F-4D97-AF65-F5344CB8AC3E}">
        <p14:creationId xmlns:p14="http://schemas.microsoft.com/office/powerpoint/2010/main" val="1194961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58F3C89-9E49-4851-A18A-DAECD34FD650}" type="slidenum">
              <a:rPr lang="en-US" smtClean="0"/>
              <a:t>12</a:t>
            </a:fld>
            <a:endParaRPr lang="en-US"/>
          </a:p>
        </p:txBody>
      </p:sp>
    </p:spTree>
    <p:extLst>
      <p:ext uri="{BB962C8B-B14F-4D97-AF65-F5344CB8AC3E}">
        <p14:creationId xmlns:p14="http://schemas.microsoft.com/office/powerpoint/2010/main" val="80099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13</a:t>
            </a:fld>
            <a:endParaRPr lang="en-US"/>
          </a:p>
        </p:txBody>
      </p:sp>
    </p:spTree>
    <p:extLst>
      <p:ext uri="{BB962C8B-B14F-4D97-AF65-F5344CB8AC3E}">
        <p14:creationId xmlns:p14="http://schemas.microsoft.com/office/powerpoint/2010/main" val="1543967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14</a:t>
            </a:fld>
            <a:endParaRPr lang="en-US"/>
          </a:p>
        </p:txBody>
      </p:sp>
    </p:spTree>
    <p:extLst>
      <p:ext uri="{BB962C8B-B14F-4D97-AF65-F5344CB8AC3E}">
        <p14:creationId xmlns:p14="http://schemas.microsoft.com/office/powerpoint/2010/main" val="1675764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15</a:t>
            </a:fld>
            <a:endParaRPr lang="en-US"/>
          </a:p>
        </p:txBody>
      </p:sp>
    </p:spTree>
    <p:extLst>
      <p:ext uri="{BB962C8B-B14F-4D97-AF65-F5344CB8AC3E}">
        <p14:creationId xmlns:p14="http://schemas.microsoft.com/office/powerpoint/2010/main" val="1573361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16</a:t>
            </a:fld>
            <a:endParaRPr lang="en-US"/>
          </a:p>
        </p:txBody>
      </p:sp>
    </p:spTree>
    <p:extLst>
      <p:ext uri="{BB962C8B-B14F-4D97-AF65-F5344CB8AC3E}">
        <p14:creationId xmlns:p14="http://schemas.microsoft.com/office/powerpoint/2010/main" val="285231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17</a:t>
            </a:fld>
            <a:endParaRPr lang="en-US"/>
          </a:p>
        </p:txBody>
      </p:sp>
    </p:spTree>
    <p:extLst>
      <p:ext uri="{BB962C8B-B14F-4D97-AF65-F5344CB8AC3E}">
        <p14:creationId xmlns:p14="http://schemas.microsoft.com/office/powerpoint/2010/main" val="719880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18</a:t>
            </a:fld>
            <a:endParaRPr lang="en-US"/>
          </a:p>
        </p:txBody>
      </p:sp>
    </p:spTree>
    <p:extLst>
      <p:ext uri="{BB962C8B-B14F-4D97-AF65-F5344CB8AC3E}">
        <p14:creationId xmlns:p14="http://schemas.microsoft.com/office/powerpoint/2010/main" val="3940030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19</a:t>
            </a:fld>
            <a:endParaRPr lang="en-US"/>
          </a:p>
        </p:txBody>
      </p:sp>
    </p:spTree>
    <p:extLst>
      <p:ext uri="{BB962C8B-B14F-4D97-AF65-F5344CB8AC3E}">
        <p14:creationId xmlns:p14="http://schemas.microsoft.com/office/powerpoint/2010/main" val="88559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a:t>
            </a:r>
            <a:r>
              <a:rPr lang="en-US" b="0" dirty="0"/>
              <a:t>: The next set of slides will tell you what they do…</a:t>
            </a:r>
          </a:p>
          <a:p>
            <a:pPr defTabSz="933602">
              <a:defRPr/>
            </a:pPr>
            <a:endParaRPr lang="en-US" b="0" dirty="0"/>
          </a:p>
          <a:p>
            <a:pPr defTabSz="933602">
              <a:defRPr/>
            </a:pPr>
            <a:r>
              <a:rPr lang="en-US" b="0" dirty="0"/>
              <a:t>CNAs obtain CVE IDs, they assign vulnerabilities to the CVE IDs, they submit the CVE ID’s to the master list, they update those entries when necessary, they escalate issues where there is a dispute, they reject CVE ID’s when needed, they dispute a CVE ID and sometimes they expire CVE ID’s. </a:t>
            </a: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a:p>
        </p:txBody>
      </p:sp>
    </p:spTree>
    <p:extLst>
      <p:ext uri="{BB962C8B-B14F-4D97-AF65-F5344CB8AC3E}">
        <p14:creationId xmlns:p14="http://schemas.microsoft.com/office/powerpoint/2010/main" val="3925118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The next step is to count the number of vulnerabilities. To do that, the first step</a:t>
            </a:r>
            <a:r>
              <a:rPr lang="en-US" dirty="0"/>
              <a:t>: Take the report and break it down into independently fixable issues and then the next step, is to determine if those issues are vulnerabilities, if they are, then you determine what set of products those vulnerabilities effect.  </a:t>
            </a:r>
          </a:p>
        </p:txBody>
      </p:sp>
      <p:sp>
        <p:nvSpPr>
          <p:cNvPr id="4" name="Slide Number Placeholder 3"/>
          <p:cNvSpPr>
            <a:spLocks noGrp="1"/>
          </p:cNvSpPr>
          <p:nvPr>
            <p:ph type="sldNum" sz="quarter" idx="5"/>
          </p:nvPr>
        </p:nvSpPr>
        <p:spPr/>
        <p:txBody>
          <a:bodyPr/>
          <a:lstStyle/>
          <a:p>
            <a:fld id="{D58F3C89-9E49-4851-A18A-DAECD34FD650}" type="slidenum">
              <a:rPr lang="en-US" smtClean="0"/>
              <a:t>20</a:t>
            </a:fld>
            <a:endParaRPr lang="en-US"/>
          </a:p>
        </p:txBody>
      </p:sp>
    </p:spTree>
    <p:extLst>
      <p:ext uri="{BB962C8B-B14F-4D97-AF65-F5344CB8AC3E}">
        <p14:creationId xmlns:p14="http://schemas.microsoft.com/office/powerpoint/2010/main" val="3543257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Once you know the effected products, then determine if the vulnerabilities are within your scope. If the vulnerabilities are within your scope, next you determine if you are going to make the vulnerability public. Next, you determine  if the product is in customer controlled and if the software is publicly available.  Lastly, you need to determine is there is a CVE ID already assigned to the vulnerability. </a:t>
            </a:r>
          </a:p>
        </p:txBody>
      </p:sp>
      <p:sp>
        <p:nvSpPr>
          <p:cNvPr id="4" name="Slide Number Placeholder 3"/>
          <p:cNvSpPr>
            <a:spLocks noGrp="1"/>
          </p:cNvSpPr>
          <p:nvPr>
            <p:ph type="sldNum" sz="quarter" idx="5"/>
          </p:nvPr>
        </p:nvSpPr>
        <p:spPr/>
        <p:txBody>
          <a:bodyPr/>
          <a:lstStyle/>
          <a:p>
            <a:fld id="{D58F3C89-9E49-4851-A18A-DAECD34FD650}" type="slidenum">
              <a:rPr lang="en-US" smtClean="0"/>
              <a:t>21</a:t>
            </a:fld>
            <a:endParaRPr lang="en-US"/>
          </a:p>
        </p:txBody>
      </p:sp>
    </p:spTree>
    <p:extLst>
      <p:ext uri="{BB962C8B-B14F-4D97-AF65-F5344CB8AC3E}">
        <p14:creationId xmlns:p14="http://schemas.microsoft.com/office/powerpoint/2010/main" val="989254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Next, you assign CVE ID’s to each vulnerability, for your own records.</a:t>
            </a:r>
          </a:p>
        </p:txBody>
      </p:sp>
      <p:sp>
        <p:nvSpPr>
          <p:cNvPr id="4" name="Slide Number Placeholder 3"/>
          <p:cNvSpPr>
            <a:spLocks noGrp="1"/>
          </p:cNvSpPr>
          <p:nvPr>
            <p:ph type="sldNum" sz="quarter" idx="5"/>
          </p:nvPr>
        </p:nvSpPr>
        <p:spPr/>
        <p:txBody>
          <a:bodyPr/>
          <a:lstStyle/>
          <a:p>
            <a:fld id="{D58F3C89-9E49-4851-A18A-DAECD34FD650}" type="slidenum">
              <a:rPr lang="en-US" smtClean="0"/>
              <a:t>22</a:t>
            </a:fld>
            <a:endParaRPr lang="en-US"/>
          </a:p>
        </p:txBody>
      </p:sp>
    </p:spTree>
    <p:extLst>
      <p:ext uri="{BB962C8B-B14F-4D97-AF65-F5344CB8AC3E}">
        <p14:creationId xmlns:p14="http://schemas.microsoft.com/office/powerpoint/2010/main" val="3699156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23</a:t>
            </a:fld>
            <a:endParaRPr lang="en-US"/>
          </a:p>
        </p:txBody>
      </p:sp>
    </p:spTree>
    <p:extLst>
      <p:ext uri="{BB962C8B-B14F-4D97-AF65-F5344CB8AC3E}">
        <p14:creationId xmlns:p14="http://schemas.microsoft.com/office/powerpoint/2010/main" val="445074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Voice track: </a:t>
            </a:r>
            <a:r>
              <a:rPr lang="en-US" dirty="0"/>
              <a:t>Once you have assigned the CVE IDs, performed your coordination to get the vulnerability fixed, and published the vulnerability information, you are going to need to submit the CVE entry.   </a:t>
            </a:r>
          </a:p>
          <a:p>
            <a:endParaRPr lang="en-US" b="1" dirty="0"/>
          </a:p>
        </p:txBody>
      </p:sp>
      <p:sp>
        <p:nvSpPr>
          <p:cNvPr id="4" name="Slide Number Placeholder 3"/>
          <p:cNvSpPr>
            <a:spLocks noGrp="1"/>
          </p:cNvSpPr>
          <p:nvPr>
            <p:ph type="sldNum" sz="quarter" idx="5"/>
          </p:nvPr>
        </p:nvSpPr>
        <p:spPr/>
        <p:txBody>
          <a:bodyPr/>
          <a:lstStyle/>
          <a:p>
            <a:fld id="{D58F3C89-9E49-4851-A18A-DAECD34FD650}" type="slidenum">
              <a:rPr lang="en-US" smtClean="0"/>
              <a:t>24</a:t>
            </a:fld>
            <a:endParaRPr lang="en-US"/>
          </a:p>
        </p:txBody>
      </p:sp>
    </p:spTree>
    <p:extLst>
      <p:ext uri="{BB962C8B-B14F-4D97-AF65-F5344CB8AC3E}">
        <p14:creationId xmlns:p14="http://schemas.microsoft.com/office/powerpoint/2010/main" val="2049311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25</a:t>
            </a:fld>
            <a:endParaRPr lang="en-US"/>
          </a:p>
        </p:txBody>
      </p:sp>
    </p:spTree>
    <p:extLst>
      <p:ext uri="{BB962C8B-B14F-4D97-AF65-F5344CB8AC3E}">
        <p14:creationId xmlns:p14="http://schemas.microsoft.com/office/powerpoint/2010/main" val="4083179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26</a:t>
            </a:fld>
            <a:endParaRPr lang="en-US"/>
          </a:p>
        </p:txBody>
      </p:sp>
    </p:spTree>
    <p:extLst>
      <p:ext uri="{BB962C8B-B14F-4D97-AF65-F5344CB8AC3E}">
        <p14:creationId xmlns:p14="http://schemas.microsoft.com/office/powerpoint/2010/main" val="899429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27</a:t>
            </a:fld>
            <a:endParaRPr lang="en-US"/>
          </a:p>
        </p:txBody>
      </p:sp>
    </p:spTree>
    <p:extLst>
      <p:ext uri="{BB962C8B-B14F-4D97-AF65-F5344CB8AC3E}">
        <p14:creationId xmlns:p14="http://schemas.microsoft.com/office/powerpoint/2010/main" val="1506352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28</a:t>
            </a:fld>
            <a:endParaRPr lang="en-US"/>
          </a:p>
        </p:txBody>
      </p:sp>
    </p:spTree>
    <p:extLst>
      <p:ext uri="{BB962C8B-B14F-4D97-AF65-F5344CB8AC3E}">
        <p14:creationId xmlns:p14="http://schemas.microsoft.com/office/powerpoint/2010/main" val="770103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29</a:t>
            </a:fld>
            <a:endParaRPr lang="en-US"/>
          </a:p>
        </p:txBody>
      </p:sp>
    </p:spTree>
    <p:extLst>
      <p:ext uri="{BB962C8B-B14F-4D97-AF65-F5344CB8AC3E}">
        <p14:creationId xmlns:p14="http://schemas.microsoft.com/office/powerpoint/2010/main" val="388549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602">
              <a:defRPr/>
            </a:pPr>
            <a:r>
              <a:rPr lang="en-US" b="1" dirty="0"/>
              <a:t>Voice Track</a:t>
            </a:r>
            <a:r>
              <a:rPr lang="en-US" b="0" dirty="0"/>
              <a:t>: Terms to be familiar with should </a:t>
            </a:r>
            <a:r>
              <a:rPr lang="en-US" b="0"/>
              <a:t>be referenced here.</a:t>
            </a:r>
            <a:endParaRPr lang="en-US" b="0" dirty="0"/>
          </a:p>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638269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30</a:t>
            </a:fld>
            <a:endParaRPr lang="en-US"/>
          </a:p>
        </p:txBody>
      </p:sp>
    </p:spTree>
    <p:extLst>
      <p:ext uri="{BB962C8B-B14F-4D97-AF65-F5344CB8AC3E}">
        <p14:creationId xmlns:p14="http://schemas.microsoft.com/office/powerpoint/2010/main" val="194328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The RBP policy was created to ensure that CNA populate their CVE ID’s. If the CVE IDs are not populated soon after the advisory is published, the user community will complain to MITRE. MITRE tracks request to populate as well as monitors various sources for vulnerabilities that are made public. The RBP policy states that the total RBP for a given CNA must be below 5%, this is calculated by taking the total RBPs CVE IDs and divided by the public CVE ID’s with the last 12 months.  </a:t>
            </a:r>
            <a:r>
              <a:rPr lang="en-US" dirty="0"/>
              <a:t>If the percentage of reserved CVE ID’s assigned by a CNA is greater than the total number of public CVE ID’s for the CNA in the last 12 months, then the CNA will not longer receive new CVE IDs until the percentage is below 5%.</a:t>
            </a:r>
          </a:p>
          <a:p>
            <a:endParaRPr lang="en-US" b="0" dirty="0"/>
          </a:p>
        </p:txBody>
      </p:sp>
      <p:sp>
        <p:nvSpPr>
          <p:cNvPr id="4" name="Slide Number Placeholder 3"/>
          <p:cNvSpPr>
            <a:spLocks noGrp="1"/>
          </p:cNvSpPr>
          <p:nvPr>
            <p:ph type="sldNum" sz="quarter" idx="5"/>
          </p:nvPr>
        </p:nvSpPr>
        <p:spPr/>
        <p:txBody>
          <a:bodyPr/>
          <a:lstStyle/>
          <a:p>
            <a:fld id="{D58F3C89-9E49-4851-A18A-DAECD34FD650}" type="slidenum">
              <a:rPr lang="en-US" smtClean="0"/>
              <a:t>31</a:t>
            </a:fld>
            <a:endParaRPr lang="en-US"/>
          </a:p>
        </p:txBody>
      </p:sp>
    </p:spTree>
    <p:extLst>
      <p:ext uri="{BB962C8B-B14F-4D97-AF65-F5344CB8AC3E}">
        <p14:creationId xmlns:p14="http://schemas.microsoft.com/office/powerpoint/2010/main" val="2290868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32</a:t>
            </a:fld>
            <a:endParaRPr lang="en-US"/>
          </a:p>
        </p:txBody>
      </p:sp>
    </p:spTree>
    <p:extLst>
      <p:ext uri="{BB962C8B-B14F-4D97-AF65-F5344CB8AC3E}">
        <p14:creationId xmlns:p14="http://schemas.microsoft.com/office/powerpoint/2010/main" val="2031616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33</a:t>
            </a:fld>
            <a:endParaRPr lang="en-US"/>
          </a:p>
        </p:txBody>
      </p:sp>
    </p:spTree>
    <p:extLst>
      <p:ext uri="{BB962C8B-B14F-4D97-AF65-F5344CB8AC3E}">
        <p14:creationId xmlns:p14="http://schemas.microsoft.com/office/powerpoint/2010/main" val="2567103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34</a:t>
            </a:fld>
            <a:endParaRPr lang="en-US"/>
          </a:p>
        </p:txBody>
      </p:sp>
    </p:spTree>
    <p:extLst>
      <p:ext uri="{BB962C8B-B14F-4D97-AF65-F5344CB8AC3E}">
        <p14:creationId xmlns:p14="http://schemas.microsoft.com/office/powerpoint/2010/main" val="3170134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35</a:t>
            </a:fld>
            <a:endParaRPr lang="en-US"/>
          </a:p>
        </p:txBody>
      </p:sp>
    </p:spTree>
    <p:extLst>
      <p:ext uri="{BB962C8B-B14F-4D97-AF65-F5344CB8AC3E}">
        <p14:creationId xmlns:p14="http://schemas.microsoft.com/office/powerpoint/2010/main" val="3124188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36</a:t>
            </a:fld>
            <a:endParaRPr lang="en-US"/>
          </a:p>
        </p:txBody>
      </p:sp>
    </p:spTree>
    <p:extLst>
      <p:ext uri="{BB962C8B-B14F-4D97-AF65-F5344CB8AC3E}">
        <p14:creationId xmlns:p14="http://schemas.microsoft.com/office/powerpoint/2010/main" val="33934630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b="0" dirty="0"/>
              <a:t>Some times you can make mistake when assigning CVE IDs, so how do you manage it?  </a:t>
            </a:r>
          </a:p>
        </p:txBody>
      </p:sp>
      <p:sp>
        <p:nvSpPr>
          <p:cNvPr id="4" name="Slide Number Placeholder 3"/>
          <p:cNvSpPr>
            <a:spLocks noGrp="1"/>
          </p:cNvSpPr>
          <p:nvPr>
            <p:ph type="sldNum" sz="quarter" idx="5"/>
          </p:nvPr>
        </p:nvSpPr>
        <p:spPr/>
        <p:txBody>
          <a:bodyPr/>
          <a:lstStyle/>
          <a:p>
            <a:fld id="{D58F3C89-9E49-4851-A18A-DAECD34FD650}" type="slidenum">
              <a:rPr lang="en-US" smtClean="0"/>
              <a:t>37</a:t>
            </a:fld>
            <a:endParaRPr lang="en-US"/>
          </a:p>
        </p:txBody>
      </p:sp>
    </p:spTree>
    <p:extLst>
      <p:ext uri="{BB962C8B-B14F-4D97-AF65-F5344CB8AC3E}">
        <p14:creationId xmlns:p14="http://schemas.microsoft.com/office/powerpoint/2010/main" val="24268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dirty="0"/>
              <a:t>Rejecting: When you assign a CVE ID that shouldn’t have been assigned </a:t>
            </a:r>
          </a:p>
          <a:p>
            <a:pPr marL="171450" indent="-171450">
              <a:buFont typeface="Wingdings" panose="05000000000000000000" pitchFamily="2" charset="2"/>
              <a:buChar char="§"/>
            </a:pPr>
            <a:r>
              <a:rPr lang="en-US" dirty="0"/>
              <a:t>Merging: Assign the same vulnerability to multiple CVE ID’s</a:t>
            </a:r>
          </a:p>
          <a:p>
            <a:pPr marL="171450" indent="-171450">
              <a:buFont typeface="Wingdings" panose="05000000000000000000" pitchFamily="2" charset="2"/>
              <a:buChar char="§"/>
            </a:pPr>
            <a:r>
              <a:rPr lang="en-US" dirty="0"/>
              <a:t>Splitting: Assign single CVE ID to multiple vulnerabilities</a:t>
            </a:r>
          </a:p>
          <a:p>
            <a:pPr marL="171450" indent="-171450">
              <a:buFont typeface="Wingdings" panose="05000000000000000000" pitchFamily="2" charset="2"/>
              <a:buChar char="§"/>
            </a:pPr>
            <a:r>
              <a:rPr lang="en-US" dirty="0"/>
              <a:t>Disputing: Disagree if it’s a vulnerability</a:t>
            </a:r>
          </a:p>
          <a:p>
            <a:pPr marL="171450" indent="-171450">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04B9FE7D-92FF-4B6B-A8EA-EB5F5B890698}" type="slidenum">
              <a:rPr lang="en-US" smtClean="0"/>
              <a:t>38</a:t>
            </a:fld>
            <a:endParaRPr lang="en-US"/>
          </a:p>
        </p:txBody>
      </p:sp>
    </p:spTree>
    <p:extLst>
      <p:ext uri="{BB962C8B-B14F-4D97-AF65-F5344CB8AC3E}">
        <p14:creationId xmlns:p14="http://schemas.microsoft.com/office/powerpoint/2010/main" val="27596412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CVE IDs get rejected when an issue is not a vulnerability, or the issue should have not received a CVE ID.</a:t>
            </a:r>
          </a:p>
        </p:txBody>
      </p:sp>
      <p:sp>
        <p:nvSpPr>
          <p:cNvPr id="4" name="Slide Number Placeholder 3"/>
          <p:cNvSpPr>
            <a:spLocks noGrp="1"/>
          </p:cNvSpPr>
          <p:nvPr>
            <p:ph type="sldNum" sz="quarter" idx="5"/>
          </p:nvPr>
        </p:nvSpPr>
        <p:spPr/>
        <p:txBody>
          <a:bodyPr/>
          <a:lstStyle/>
          <a:p>
            <a:fld id="{D58F3C89-9E49-4851-A18A-DAECD34FD650}" type="slidenum">
              <a:rPr lang="en-US" smtClean="0"/>
              <a:t>39</a:t>
            </a:fld>
            <a:endParaRPr lang="en-US"/>
          </a:p>
        </p:txBody>
      </p:sp>
    </p:spTree>
    <p:extLst>
      <p:ext uri="{BB962C8B-B14F-4D97-AF65-F5344CB8AC3E}">
        <p14:creationId xmlns:p14="http://schemas.microsoft.com/office/powerpoint/2010/main" val="251600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a:t>
            </a:fld>
            <a:endParaRPr lang="en-US"/>
          </a:p>
        </p:txBody>
      </p:sp>
    </p:spTree>
    <p:extLst>
      <p:ext uri="{BB962C8B-B14F-4D97-AF65-F5344CB8AC3E}">
        <p14:creationId xmlns:p14="http://schemas.microsoft.com/office/powerpoint/2010/main" val="325075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40</a:t>
            </a:fld>
            <a:endParaRPr lang="en-US"/>
          </a:p>
        </p:txBody>
      </p:sp>
    </p:spTree>
    <p:extLst>
      <p:ext uri="{BB962C8B-B14F-4D97-AF65-F5344CB8AC3E}">
        <p14:creationId xmlns:p14="http://schemas.microsoft.com/office/powerpoint/2010/main" val="4171134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41</a:t>
            </a:fld>
            <a:endParaRPr lang="en-US"/>
          </a:p>
        </p:txBody>
      </p:sp>
    </p:spTree>
    <p:extLst>
      <p:ext uri="{BB962C8B-B14F-4D97-AF65-F5344CB8AC3E}">
        <p14:creationId xmlns:p14="http://schemas.microsoft.com/office/powerpoint/2010/main" val="3951577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42</a:t>
            </a:fld>
            <a:endParaRPr lang="en-US"/>
          </a:p>
        </p:txBody>
      </p:sp>
    </p:spTree>
    <p:extLst>
      <p:ext uri="{BB962C8B-B14F-4D97-AF65-F5344CB8AC3E}">
        <p14:creationId xmlns:p14="http://schemas.microsoft.com/office/powerpoint/2010/main" val="16534555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43</a:t>
            </a:fld>
            <a:endParaRPr lang="en-US"/>
          </a:p>
        </p:txBody>
      </p:sp>
    </p:spTree>
    <p:extLst>
      <p:ext uri="{BB962C8B-B14F-4D97-AF65-F5344CB8AC3E}">
        <p14:creationId xmlns:p14="http://schemas.microsoft.com/office/powerpoint/2010/main" val="3886871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Merging of CVE ID’s occur when vulnerabilities' have received several CVE IDs.</a:t>
            </a:r>
          </a:p>
        </p:txBody>
      </p:sp>
      <p:sp>
        <p:nvSpPr>
          <p:cNvPr id="4" name="Slide Number Placeholder 3"/>
          <p:cNvSpPr>
            <a:spLocks noGrp="1"/>
          </p:cNvSpPr>
          <p:nvPr>
            <p:ph type="sldNum" sz="quarter" idx="5"/>
          </p:nvPr>
        </p:nvSpPr>
        <p:spPr/>
        <p:txBody>
          <a:bodyPr/>
          <a:lstStyle/>
          <a:p>
            <a:fld id="{D58F3C89-9E49-4851-A18A-DAECD34FD650}" type="slidenum">
              <a:rPr lang="en-US" smtClean="0"/>
              <a:t>44</a:t>
            </a:fld>
            <a:endParaRPr lang="en-US"/>
          </a:p>
        </p:txBody>
      </p:sp>
    </p:spTree>
    <p:extLst>
      <p:ext uri="{BB962C8B-B14F-4D97-AF65-F5344CB8AC3E}">
        <p14:creationId xmlns:p14="http://schemas.microsoft.com/office/powerpoint/2010/main" val="10893022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45</a:t>
            </a:fld>
            <a:endParaRPr lang="en-US"/>
          </a:p>
        </p:txBody>
      </p:sp>
    </p:spTree>
    <p:extLst>
      <p:ext uri="{BB962C8B-B14F-4D97-AF65-F5344CB8AC3E}">
        <p14:creationId xmlns:p14="http://schemas.microsoft.com/office/powerpoint/2010/main" val="28909150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46</a:t>
            </a:fld>
            <a:endParaRPr lang="en-US"/>
          </a:p>
        </p:txBody>
      </p:sp>
    </p:spTree>
    <p:extLst>
      <p:ext uri="{BB962C8B-B14F-4D97-AF65-F5344CB8AC3E}">
        <p14:creationId xmlns:p14="http://schemas.microsoft.com/office/powerpoint/2010/main" val="14846841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merge and a split happened</a:t>
            </a:r>
          </a:p>
        </p:txBody>
      </p:sp>
      <p:sp>
        <p:nvSpPr>
          <p:cNvPr id="4" name="Slide Number Placeholder 3"/>
          <p:cNvSpPr>
            <a:spLocks noGrp="1"/>
          </p:cNvSpPr>
          <p:nvPr>
            <p:ph type="sldNum" sz="quarter" idx="10"/>
          </p:nvPr>
        </p:nvSpPr>
        <p:spPr/>
        <p:txBody>
          <a:bodyPr/>
          <a:lstStyle/>
          <a:p>
            <a:fld id="{04B9FE7D-92FF-4B6B-A8EA-EB5F5B890698}" type="slidenum">
              <a:rPr lang="en-US" smtClean="0"/>
              <a:t>47</a:t>
            </a:fld>
            <a:endParaRPr lang="en-US"/>
          </a:p>
        </p:txBody>
      </p:sp>
    </p:spTree>
    <p:extLst>
      <p:ext uri="{BB962C8B-B14F-4D97-AF65-F5344CB8AC3E}">
        <p14:creationId xmlns:p14="http://schemas.microsoft.com/office/powerpoint/2010/main" val="30352101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Splitting occurs with a single CVE ID is assigned for multiple vulnerabilities. </a:t>
            </a:r>
          </a:p>
        </p:txBody>
      </p:sp>
      <p:sp>
        <p:nvSpPr>
          <p:cNvPr id="4" name="Slide Number Placeholder 3"/>
          <p:cNvSpPr>
            <a:spLocks noGrp="1"/>
          </p:cNvSpPr>
          <p:nvPr>
            <p:ph type="sldNum" sz="quarter" idx="5"/>
          </p:nvPr>
        </p:nvSpPr>
        <p:spPr/>
        <p:txBody>
          <a:bodyPr/>
          <a:lstStyle/>
          <a:p>
            <a:fld id="{D58F3C89-9E49-4851-A18A-DAECD34FD650}" type="slidenum">
              <a:rPr lang="en-US" smtClean="0"/>
              <a:t>48</a:t>
            </a:fld>
            <a:endParaRPr lang="en-US"/>
          </a:p>
        </p:txBody>
      </p:sp>
    </p:spTree>
    <p:extLst>
      <p:ext uri="{BB962C8B-B14F-4D97-AF65-F5344CB8AC3E}">
        <p14:creationId xmlns:p14="http://schemas.microsoft.com/office/powerpoint/2010/main" val="24069490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49</a:t>
            </a:fld>
            <a:endParaRPr lang="en-US"/>
          </a:p>
        </p:txBody>
      </p:sp>
    </p:spTree>
    <p:extLst>
      <p:ext uri="{BB962C8B-B14F-4D97-AF65-F5344CB8AC3E}">
        <p14:creationId xmlns:p14="http://schemas.microsoft.com/office/powerpoint/2010/main" val="3947434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a:t>
            </a:fld>
            <a:endParaRPr lang="en-US"/>
          </a:p>
        </p:txBody>
      </p:sp>
    </p:spTree>
    <p:extLst>
      <p:ext uri="{BB962C8B-B14F-4D97-AF65-F5344CB8AC3E}">
        <p14:creationId xmlns:p14="http://schemas.microsoft.com/office/powerpoint/2010/main" val="4107204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B9FE7D-92FF-4B6B-A8EA-EB5F5B890698}" type="slidenum">
              <a:rPr lang="en-US" smtClean="0"/>
              <a:t>50</a:t>
            </a:fld>
            <a:endParaRPr lang="en-US"/>
          </a:p>
        </p:txBody>
      </p:sp>
    </p:spTree>
    <p:extLst>
      <p:ext uri="{BB962C8B-B14F-4D97-AF65-F5344CB8AC3E}">
        <p14:creationId xmlns:p14="http://schemas.microsoft.com/office/powerpoint/2010/main" val="389789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51</a:t>
            </a:fld>
            <a:endParaRPr lang="en-US"/>
          </a:p>
        </p:txBody>
      </p:sp>
    </p:spTree>
    <p:extLst>
      <p:ext uri="{BB962C8B-B14F-4D97-AF65-F5344CB8AC3E}">
        <p14:creationId xmlns:p14="http://schemas.microsoft.com/office/powerpoint/2010/main" val="1423621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p>
          <a:p>
            <a:pPr marL="171450" indent="-171450">
              <a:buFont typeface="Arial" panose="020B0604020202020204" pitchFamily="34" charset="0"/>
              <a:buChar char="•"/>
            </a:pPr>
            <a:r>
              <a:rPr lang="en-US" b="0" dirty="0" err="1"/>
              <a:t>Redhat</a:t>
            </a:r>
            <a:r>
              <a:rPr lang="en-US" b="0" dirty="0"/>
              <a:t> has Apache Tomcat in </a:t>
            </a:r>
            <a:r>
              <a:rPr lang="en-US" b="0" dirty="0" err="1"/>
              <a:t>Redhat</a:t>
            </a:r>
            <a:r>
              <a:rPr lang="en-US" b="0" dirty="0"/>
              <a:t> </a:t>
            </a:r>
            <a:r>
              <a:rPr lang="en-US" b="0" dirty="0" err="1"/>
              <a:t>Jboss</a:t>
            </a:r>
            <a:r>
              <a:rPr lang="en-US" b="0" dirty="0"/>
              <a:t> product</a:t>
            </a:r>
          </a:p>
          <a:p>
            <a:pPr marL="171450" indent="-171450">
              <a:buFont typeface="Arial" panose="020B0604020202020204" pitchFamily="34" charset="0"/>
              <a:buChar char="•"/>
            </a:pPr>
            <a:r>
              <a:rPr lang="en-US" b="0" dirty="0" err="1"/>
              <a:t>Redhat</a:t>
            </a:r>
            <a:r>
              <a:rPr lang="en-US" b="0" dirty="0"/>
              <a:t> thinks there is a vulnerability in Apache Tomcat</a:t>
            </a:r>
          </a:p>
          <a:p>
            <a:pPr marL="171450" indent="-171450">
              <a:buFont typeface="Arial" panose="020B0604020202020204" pitchFamily="34" charset="0"/>
              <a:buChar char="•"/>
            </a:pPr>
            <a:r>
              <a:rPr lang="en-US" b="0" dirty="0"/>
              <a:t>Apache thinks there is NOT a vulnerability</a:t>
            </a:r>
          </a:p>
          <a:p>
            <a:pPr marL="171450" indent="-171450">
              <a:buFont typeface="Arial" panose="020B0604020202020204" pitchFamily="34" charset="0"/>
              <a:buChar char="•"/>
            </a:pPr>
            <a:r>
              <a:rPr lang="en-US" b="0" dirty="0" err="1"/>
              <a:t>Redhat</a:t>
            </a:r>
            <a:r>
              <a:rPr lang="en-US" b="0" dirty="0"/>
              <a:t> still needs a CVE ID for coordination, hence we mark the CVE as disputed</a:t>
            </a:r>
          </a:p>
        </p:txBody>
      </p:sp>
      <p:sp>
        <p:nvSpPr>
          <p:cNvPr id="4" name="Slide Number Placeholder 3"/>
          <p:cNvSpPr>
            <a:spLocks noGrp="1"/>
          </p:cNvSpPr>
          <p:nvPr>
            <p:ph type="sldNum" sz="quarter" idx="5"/>
          </p:nvPr>
        </p:nvSpPr>
        <p:spPr/>
        <p:txBody>
          <a:bodyPr/>
          <a:lstStyle/>
          <a:p>
            <a:fld id="{D58F3C89-9E49-4851-A18A-DAECD34FD650}" type="slidenum">
              <a:rPr lang="en-US" smtClean="0"/>
              <a:t>52</a:t>
            </a:fld>
            <a:endParaRPr lang="en-US"/>
          </a:p>
        </p:txBody>
      </p:sp>
    </p:spTree>
    <p:extLst>
      <p:ext uri="{BB962C8B-B14F-4D97-AF65-F5344CB8AC3E}">
        <p14:creationId xmlns:p14="http://schemas.microsoft.com/office/powerpoint/2010/main" val="15173197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How do CVE ID’s get disputed, they get escalated. </a:t>
            </a:r>
          </a:p>
        </p:txBody>
      </p:sp>
      <p:sp>
        <p:nvSpPr>
          <p:cNvPr id="4" name="Slide Number Placeholder 3"/>
          <p:cNvSpPr>
            <a:spLocks noGrp="1"/>
          </p:cNvSpPr>
          <p:nvPr>
            <p:ph type="sldNum" sz="quarter" idx="5"/>
          </p:nvPr>
        </p:nvSpPr>
        <p:spPr/>
        <p:txBody>
          <a:bodyPr/>
          <a:lstStyle/>
          <a:p>
            <a:fld id="{D58F3C89-9E49-4851-A18A-DAECD34FD650}" type="slidenum">
              <a:rPr lang="en-US" smtClean="0"/>
              <a:t>53</a:t>
            </a:fld>
            <a:endParaRPr lang="en-US"/>
          </a:p>
        </p:txBody>
      </p:sp>
    </p:spTree>
    <p:extLst>
      <p:ext uri="{BB962C8B-B14F-4D97-AF65-F5344CB8AC3E}">
        <p14:creationId xmlns:p14="http://schemas.microsoft.com/office/powerpoint/2010/main" val="24306966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54</a:t>
            </a:fld>
            <a:endParaRPr lang="en-US"/>
          </a:p>
        </p:txBody>
      </p:sp>
    </p:spTree>
    <p:extLst>
      <p:ext uri="{BB962C8B-B14F-4D97-AF65-F5344CB8AC3E}">
        <p14:creationId xmlns:p14="http://schemas.microsoft.com/office/powerpoint/2010/main" val="37285044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55</a:t>
            </a:fld>
            <a:endParaRPr lang="en-US"/>
          </a:p>
        </p:txBody>
      </p:sp>
    </p:spTree>
    <p:extLst>
      <p:ext uri="{BB962C8B-B14F-4D97-AF65-F5344CB8AC3E}">
        <p14:creationId xmlns:p14="http://schemas.microsoft.com/office/powerpoint/2010/main" val="14286039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56</a:t>
            </a:fld>
            <a:endParaRPr lang="en-US"/>
          </a:p>
        </p:txBody>
      </p:sp>
    </p:spTree>
    <p:extLst>
      <p:ext uri="{BB962C8B-B14F-4D97-AF65-F5344CB8AC3E}">
        <p14:creationId xmlns:p14="http://schemas.microsoft.com/office/powerpoint/2010/main" val="1948433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Voice Track: </a:t>
            </a:r>
            <a:r>
              <a:rPr lang="en-US" dirty="0"/>
              <a:t>CVE ID’s not assigned to vulnerabilities expire at year end.</a:t>
            </a:r>
          </a:p>
        </p:txBody>
      </p:sp>
      <p:sp>
        <p:nvSpPr>
          <p:cNvPr id="4" name="Slide Number Placeholder 3"/>
          <p:cNvSpPr>
            <a:spLocks noGrp="1"/>
          </p:cNvSpPr>
          <p:nvPr>
            <p:ph type="sldNum" sz="quarter" idx="5"/>
          </p:nvPr>
        </p:nvSpPr>
        <p:spPr/>
        <p:txBody>
          <a:bodyPr/>
          <a:lstStyle/>
          <a:p>
            <a:fld id="{D58F3C89-9E49-4851-A18A-DAECD34FD650}" type="slidenum">
              <a:rPr lang="en-US" smtClean="0"/>
              <a:t>57</a:t>
            </a:fld>
            <a:endParaRPr lang="en-US"/>
          </a:p>
        </p:txBody>
      </p:sp>
    </p:spTree>
    <p:extLst>
      <p:ext uri="{BB962C8B-B14F-4D97-AF65-F5344CB8AC3E}">
        <p14:creationId xmlns:p14="http://schemas.microsoft.com/office/powerpoint/2010/main" val="20782310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58</a:t>
            </a:fld>
            <a:endParaRPr lang="en-US"/>
          </a:p>
        </p:txBody>
      </p:sp>
    </p:spTree>
    <p:extLst>
      <p:ext uri="{BB962C8B-B14F-4D97-AF65-F5344CB8AC3E}">
        <p14:creationId xmlns:p14="http://schemas.microsoft.com/office/powerpoint/2010/main" val="7988216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59</a:t>
            </a:fld>
            <a:endParaRPr lang="en-US"/>
          </a:p>
        </p:txBody>
      </p:sp>
    </p:spTree>
    <p:extLst>
      <p:ext uri="{BB962C8B-B14F-4D97-AF65-F5344CB8AC3E}">
        <p14:creationId xmlns:p14="http://schemas.microsoft.com/office/powerpoint/2010/main" val="100263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6</a:t>
            </a:fld>
            <a:endParaRPr lang="en-US"/>
          </a:p>
        </p:txBody>
      </p:sp>
    </p:spTree>
    <p:extLst>
      <p:ext uri="{BB962C8B-B14F-4D97-AF65-F5344CB8AC3E}">
        <p14:creationId xmlns:p14="http://schemas.microsoft.com/office/powerpoint/2010/main" val="7500269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60</a:t>
            </a:fld>
            <a:endParaRPr lang="en-US"/>
          </a:p>
        </p:txBody>
      </p:sp>
    </p:spTree>
    <p:extLst>
      <p:ext uri="{BB962C8B-B14F-4D97-AF65-F5344CB8AC3E}">
        <p14:creationId xmlns:p14="http://schemas.microsoft.com/office/powerpoint/2010/main" val="26873318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61</a:t>
            </a:fld>
            <a:endParaRPr lang="en-US"/>
          </a:p>
        </p:txBody>
      </p:sp>
    </p:spTree>
    <p:extLst>
      <p:ext uri="{BB962C8B-B14F-4D97-AF65-F5344CB8AC3E}">
        <p14:creationId xmlns:p14="http://schemas.microsoft.com/office/powerpoint/2010/main" val="398578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7</a:t>
            </a:fld>
            <a:endParaRPr lang="en-US"/>
          </a:p>
        </p:txBody>
      </p:sp>
    </p:spTree>
    <p:extLst>
      <p:ext uri="{BB962C8B-B14F-4D97-AF65-F5344CB8AC3E}">
        <p14:creationId xmlns:p14="http://schemas.microsoft.com/office/powerpoint/2010/main" val="1880266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8</a:t>
            </a:fld>
            <a:endParaRPr lang="en-US"/>
          </a:p>
        </p:txBody>
      </p:sp>
    </p:spTree>
    <p:extLst>
      <p:ext uri="{BB962C8B-B14F-4D97-AF65-F5344CB8AC3E}">
        <p14:creationId xmlns:p14="http://schemas.microsoft.com/office/powerpoint/2010/main" val="246003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9</a:t>
            </a:fld>
            <a:endParaRPr lang="en-US"/>
          </a:p>
        </p:txBody>
      </p:sp>
    </p:spTree>
    <p:extLst>
      <p:ext uri="{BB962C8B-B14F-4D97-AF65-F5344CB8AC3E}">
        <p14:creationId xmlns:p14="http://schemas.microsoft.com/office/powerpoint/2010/main" val="1442533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mitre.org/" TargetMode="External"/><Relationship Id="rId4" Type="http://schemas.openxmlformats.org/officeDocument/2006/relationships/hyperlink" Target="https://www.dhs.gov/cisa/cybersecurity-divisio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77C638E1-417D-42D6-BE35-6B0C68E0C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953883" y="6327030"/>
            <a:ext cx="7655346"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31D7181D-716A-4D91-A867-E15F7B0D94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5B17FFB1-3C4C-4A5B-BF53-392C4B55DE8D}"/>
              </a:ext>
            </a:extLst>
          </p:cNvPr>
          <p:cNvSpPr txBox="1">
            <a:spLocks noChangeArrowheads="1"/>
          </p:cNvSpPr>
          <p:nvPr userDrawn="1"/>
        </p:nvSpPr>
        <p:spPr bwMode="auto">
          <a:xfrm>
            <a:off x="3871451" y="6327030"/>
            <a:ext cx="773777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3" name="Picture 12">
            <a:extLst>
              <a:ext uri="{FF2B5EF4-FFF2-40B4-BE49-F238E27FC236}">
                <a16:creationId xmlns:a16="http://schemas.microsoft.com/office/drawing/2014/main" id="{3D6E3400-6335-4224-A22B-E2EBEAD337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14" name="Text Box 34">
            <a:extLst>
              <a:ext uri="{FF2B5EF4-FFF2-40B4-BE49-F238E27FC236}">
                <a16:creationId xmlns:a16="http://schemas.microsoft.com/office/drawing/2014/main" id="{518CCD41-A9F7-4B00-93BD-F7845169ECDF}"/>
              </a:ext>
            </a:extLst>
          </p:cNvPr>
          <p:cNvSpPr txBox="1">
            <a:spLocks noChangeArrowheads="1"/>
          </p:cNvSpPr>
          <p:nvPr userDrawn="1"/>
        </p:nvSpPr>
        <p:spPr bwMode="auto">
          <a:xfrm>
            <a:off x="3930445" y="6327030"/>
            <a:ext cx="767878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DB9AF125-20EA-456C-BE4C-67ED3015B7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9" name="Text Box 34">
            <a:extLst>
              <a:ext uri="{FF2B5EF4-FFF2-40B4-BE49-F238E27FC236}">
                <a16:creationId xmlns:a16="http://schemas.microsoft.com/office/drawing/2014/main" id="{7E4E5044-6C8A-430E-8E5C-FC7D4AE93854}"/>
              </a:ext>
            </a:extLst>
          </p:cNvPr>
          <p:cNvSpPr txBox="1">
            <a:spLocks noChangeArrowheads="1"/>
          </p:cNvSpPr>
          <p:nvPr userDrawn="1"/>
        </p:nvSpPr>
        <p:spPr bwMode="auto">
          <a:xfrm>
            <a:off x="3945193" y="6327030"/>
            <a:ext cx="7664035"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4" name="Picture 3">
            <a:extLst>
              <a:ext uri="{FF2B5EF4-FFF2-40B4-BE49-F238E27FC236}">
                <a16:creationId xmlns:a16="http://schemas.microsoft.com/office/drawing/2014/main" id="{A5DE3558-F699-4E78-9BF6-8194A12D1F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40A091E8-174E-44E2-AC98-8321EE8CF618}"/>
              </a:ext>
            </a:extLst>
          </p:cNvPr>
          <p:cNvSpPr txBox="1">
            <a:spLocks noChangeArrowheads="1"/>
          </p:cNvSpPr>
          <p:nvPr userDrawn="1"/>
        </p:nvSpPr>
        <p:spPr bwMode="auto">
          <a:xfrm>
            <a:off x="3959941" y="6327030"/>
            <a:ext cx="7649287"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38945711-76E2-4AFD-BB3B-3DCAB0B0BE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EA17A43F-8195-477C-878E-E21183EB1140}"/>
              </a:ext>
            </a:extLst>
          </p:cNvPr>
          <p:cNvSpPr txBox="1">
            <a:spLocks noChangeArrowheads="1"/>
          </p:cNvSpPr>
          <p:nvPr userDrawn="1"/>
        </p:nvSpPr>
        <p:spPr bwMode="auto">
          <a:xfrm>
            <a:off x="3923071" y="6327030"/>
            <a:ext cx="7686158"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5" name="Picture 4">
            <a:extLst>
              <a:ext uri="{FF2B5EF4-FFF2-40B4-BE49-F238E27FC236}">
                <a16:creationId xmlns:a16="http://schemas.microsoft.com/office/drawing/2014/main" id="{F0749DC2-D4E0-4003-BCD2-293586479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8" name="Text Box 34">
            <a:extLst>
              <a:ext uri="{FF2B5EF4-FFF2-40B4-BE49-F238E27FC236}">
                <a16:creationId xmlns:a16="http://schemas.microsoft.com/office/drawing/2014/main" id="{6694A54E-A2FD-4930-87E3-F1AE89EA025B}"/>
              </a:ext>
            </a:extLst>
          </p:cNvPr>
          <p:cNvSpPr txBox="1">
            <a:spLocks noChangeArrowheads="1"/>
          </p:cNvSpPr>
          <p:nvPr userDrawn="1"/>
        </p:nvSpPr>
        <p:spPr bwMode="auto">
          <a:xfrm>
            <a:off x="3967315" y="6327030"/>
            <a:ext cx="7641913"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5" name="Picture 4">
            <a:extLst>
              <a:ext uri="{FF2B5EF4-FFF2-40B4-BE49-F238E27FC236}">
                <a16:creationId xmlns:a16="http://schemas.microsoft.com/office/drawing/2014/main" id="{FAE96631-AC9A-4136-AD4E-1031F234CF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2771" y="6063116"/>
            <a:ext cx="1260777" cy="679412"/>
          </a:xfrm>
          <a:prstGeom prst="rect">
            <a:avLst/>
          </a:prstGeom>
        </p:spPr>
      </p:pic>
      <p:sp>
        <p:nvSpPr>
          <p:cNvPr id="6" name="Text Box 34">
            <a:extLst>
              <a:ext uri="{FF2B5EF4-FFF2-40B4-BE49-F238E27FC236}">
                <a16:creationId xmlns:a16="http://schemas.microsoft.com/office/drawing/2014/main" id="{E3ABD851-716C-4BCD-AE29-6EB30713EBF9}"/>
              </a:ext>
            </a:extLst>
          </p:cNvPr>
          <p:cNvSpPr txBox="1">
            <a:spLocks noChangeArrowheads="1"/>
          </p:cNvSpPr>
          <p:nvPr userDrawn="1"/>
        </p:nvSpPr>
        <p:spPr bwMode="auto">
          <a:xfrm>
            <a:off x="3915697" y="6327030"/>
            <a:ext cx="7693532"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is sponsored by </a:t>
            </a:r>
            <a:r>
              <a:rPr lang="en-US" sz="1050" dirty="0">
                <a:latin typeface="Helvetica LT Std"/>
                <a:hlinkClick r:id="rId3"/>
              </a:rPr>
              <a:t>U.S. Department of Homeland Security</a:t>
            </a:r>
            <a:r>
              <a:rPr lang="en-US" sz="1050" dirty="0">
                <a:latin typeface="Helvetica LT Std"/>
              </a:rPr>
              <a:t> (DHS) </a:t>
            </a:r>
            <a:r>
              <a:rPr lang="en-US" sz="1050" dirty="0">
                <a:latin typeface="Helvetica LT Std"/>
                <a:hlinkClick r:id="rId4"/>
              </a:rPr>
              <a:t>Cybersecurity and Infrastructure Security Agency</a:t>
            </a:r>
            <a:r>
              <a:rPr lang="en-US" sz="1050" dirty="0">
                <a:latin typeface="Helvetica LT Std"/>
              </a:rPr>
              <a:t> (CISA). Copyright © 1999–2019, </a:t>
            </a:r>
            <a:r>
              <a:rPr lang="en-US" sz="1050" dirty="0">
                <a:latin typeface="Helvetica LT Std"/>
                <a:hlinkClick r:id="rId5"/>
              </a:rPr>
              <a:t>The MITRE Corporation</a:t>
            </a:r>
            <a:r>
              <a:rPr lang="en-US" sz="1050" dirty="0">
                <a:latin typeface="Helvetica LT Std"/>
              </a:rPr>
              <a:t>. CVE and the CVE logo are registered trademarks of The MITRE Corporation.</a:t>
            </a:r>
            <a:endParaRPr lang="en-US" altLang="en-US" sz="1050" b="0" u="none" baseline="0" dirty="0">
              <a:solidFill>
                <a:schemeClr val="tx1"/>
              </a:solidFill>
              <a:latin typeface="Helvetica LT Std"/>
              <a:cs typeface="+mn-cs"/>
            </a:endParaRPr>
          </a:p>
        </p:txBody>
      </p:sp>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ft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cveform.mitre.org/"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example.com/security-advisory-1"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lstStyle/>
          <a:p>
            <a:r>
              <a:rPr lang="en-US" dirty="0"/>
              <a:t>CNA Processes</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CVE Team</a:t>
            </a: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CNA Needs More IDs</a:t>
            </a:r>
          </a:p>
        </p:txBody>
      </p:sp>
      <p:grpSp>
        <p:nvGrpSpPr>
          <p:cNvPr id="3" name="Group 2">
            <a:extLst>
              <a:ext uri="{FF2B5EF4-FFF2-40B4-BE49-F238E27FC236}">
                <a16:creationId xmlns:a16="http://schemas.microsoft.com/office/drawing/2014/main" id="{89628548-68BD-4AD1-AD6A-C5680419EF29}"/>
              </a:ext>
            </a:extLst>
          </p:cNvPr>
          <p:cNvGrpSpPr/>
          <p:nvPr/>
        </p:nvGrpSpPr>
        <p:grpSpPr>
          <a:xfrm>
            <a:off x="3111015" y="2711649"/>
            <a:ext cx="6332660" cy="1434703"/>
            <a:chOff x="1231923" y="2848475"/>
            <a:chExt cx="6332660" cy="1434703"/>
          </a:xfrm>
        </p:grpSpPr>
        <p:sp>
          <p:nvSpPr>
            <p:cNvPr id="4" name="Rectangle: Rounded Corners 3"/>
            <p:cNvSpPr/>
            <p:nvPr/>
          </p:nvSpPr>
          <p:spPr>
            <a:xfrm>
              <a:off x="1231923" y="3193287"/>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5" name="TextBox 4"/>
            <p:cNvSpPr txBox="1"/>
            <p:nvPr/>
          </p:nvSpPr>
          <p:spPr>
            <a:xfrm>
              <a:off x="1458779" y="2848475"/>
              <a:ext cx="1149674" cy="276999"/>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CVE-2017-0010</a:t>
              </a:r>
            </a:p>
          </p:txBody>
        </p:sp>
        <p:sp>
          <p:nvSpPr>
            <p:cNvPr id="6" name="Rectangle: Rounded Corners 5"/>
            <p:cNvSpPr/>
            <p:nvPr/>
          </p:nvSpPr>
          <p:spPr>
            <a:xfrm>
              <a:off x="5828147" y="3193287"/>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8" name="Straight Arrow Connector 7"/>
            <p:cNvCxnSpPr>
              <a:stCxn id="4" idx="3"/>
              <a:endCxn id="6" idx="1"/>
            </p:cNvCxnSpPr>
            <p:nvPr/>
          </p:nvCxnSpPr>
          <p:spPr>
            <a:xfrm>
              <a:off x="2968359" y="3738233"/>
              <a:ext cx="28597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154964" y="3399678"/>
              <a:ext cx="218521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10 2017 CVE IDs please!</a:t>
              </a:r>
            </a:p>
          </p:txBody>
        </p:sp>
      </p:grpSp>
      <p:sp>
        <p:nvSpPr>
          <p:cNvPr id="7" name="Slide Number Placeholder 6">
            <a:extLst>
              <a:ext uri="{FF2B5EF4-FFF2-40B4-BE49-F238E27FC236}">
                <a16:creationId xmlns:a16="http://schemas.microsoft.com/office/drawing/2014/main" id="{19B0E902-DDFF-4BA2-BDF1-BC7319AF64B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8155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Root CNA Provides More IDs</a:t>
            </a:r>
          </a:p>
        </p:txBody>
      </p:sp>
      <p:grpSp>
        <p:nvGrpSpPr>
          <p:cNvPr id="3" name="Group 2">
            <a:extLst>
              <a:ext uri="{FF2B5EF4-FFF2-40B4-BE49-F238E27FC236}">
                <a16:creationId xmlns:a16="http://schemas.microsoft.com/office/drawing/2014/main" id="{E2D638A8-3C5C-4EB1-8C05-6C7538D69748}"/>
              </a:ext>
            </a:extLst>
          </p:cNvPr>
          <p:cNvGrpSpPr/>
          <p:nvPr/>
        </p:nvGrpSpPr>
        <p:grpSpPr>
          <a:xfrm>
            <a:off x="3034445" y="1574082"/>
            <a:ext cx="6332660" cy="3176436"/>
            <a:chOff x="1158032" y="1466416"/>
            <a:chExt cx="6332660" cy="3176436"/>
          </a:xfrm>
        </p:grpSpPr>
        <p:sp>
          <p:nvSpPr>
            <p:cNvPr id="4" name="Rectangle: Rounded Corners 3"/>
            <p:cNvSpPr/>
            <p:nvPr/>
          </p:nvSpPr>
          <p:spPr>
            <a:xfrm>
              <a:off x="1158032" y="3552961"/>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5" name="TextBox 4"/>
            <p:cNvSpPr txBox="1"/>
            <p:nvPr/>
          </p:nvSpPr>
          <p:spPr>
            <a:xfrm>
              <a:off x="1451413" y="3275962"/>
              <a:ext cx="1149674" cy="276999"/>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CVE-2017-0010</a:t>
              </a:r>
            </a:p>
          </p:txBody>
        </p:sp>
        <p:sp>
          <p:nvSpPr>
            <p:cNvPr id="6" name="Rectangle: Rounded Corners 5"/>
            <p:cNvSpPr/>
            <p:nvPr/>
          </p:nvSpPr>
          <p:spPr>
            <a:xfrm>
              <a:off x="5754256" y="3552961"/>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7" name="Straight Arrow Connector 6"/>
            <p:cNvCxnSpPr>
              <a:stCxn id="6" idx="1"/>
              <a:endCxn id="4" idx="3"/>
            </p:cNvCxnSpPr>
            <p:nvPr/>
          </p:nvCxnSpPr>
          <p:spPr>
            <a:xfrm flipH="1">
              <a:off x="2894468" y="4097907"/>
              <a:ext cx="28597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3655901" y="1466416"/>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CVE-2017-0651</a:t>
              </a:r>
            </a:p>
            <a:p>
              <a:pPr>
                <a:spcAft>
                  <a:spcPts val="600"/>
                </a:spcAft>
              </a:pPr>
              <a:r>
                <a:rPr lang="en-US" sz="1200" dirty="0">
                  <a:ea typeface="Verdana" pitchFamily="34" charset="0"/>
                  <a:cs typeface="Verdana" pitchFamily="34" charset="0"/>
                </a:rPr>
                <a:t>CVE-2017-0652</a:t>
              </a:r>
            </a:p>
            <a:p>
              <a:pPr>
                <a:spcAft>
                  <a:spcPts val="600"/>
                </a:spcAft>
              </a:pPr>
              <a:r>
                <a:rPr lang="en-US" sz="1200" dirty="0">
                  <a:ea typeface="Verdana" pitchFamily="34" charset="0"/>
                  <a:cs typeface="Verdana" pitchFamily="34" charset="0"/>
                </a:rPr>
                <a:t>CVE-2017-0653</a:t>
              </a:r>
            </a:p>
            <a:p>
              <a:pPr>
                <a:spcAft>
                  <a:spcPts val="600"/>
                </a:spcAft>
              </a:pPr>
              <a:r>
                <a:rPr lang="en-US" sz="1200" dirty="0">
                  <a:ea typeface="Verdana" pitchFamily="34" charset="0"/>
                  <a:cs typeface="Verdana" pitchFamily="34" charset="0"/>
                </a:rPr>
                <a:t>CVE-2017-0654</a:t>
              </a:r>
            </a:p>
            <a:p>
              <a:pPr>
                <a:spcAft>
                  <a:spcPts val="600"/>
                </a:spcAft>
              </a:pPr>
              <a:r>
                <a:rPr lang="en-US" sz="1200" dirty="0">
                  <a:ea typeface="Verdana" pitchFamily="34" charset="0"/>
                  <a:cs typeface="Verdana" pitchFamily="34" charset="0"/>
                </a:rPr>
                <a:t>CVE-2017-0655</a:t>
              </a:r>
            </a:p>
            <a:p>
              <a:pPr>
                <a:spcAft>
                  <a:spcPts val="600"/>
                </a:spcAft>
              </a:pPr>
              <a:r>
                <a:rPr lang="en-US" sz="1200" dirty="0">
                  <a:ea typeface="Verdana" pitchFamily="34" charset="0"/>
                  <a:cs typeface="Verdana" pitchFamily="34" charset="0"/>
                </a:rPr>
                <a:t>CVE-2017-0656</a:t>
              </a:r>
            </a:p>
            <a:p>
              <a:pPr>
                <a:spcAft>
                  <a:spcPts val="600"/>
                </a:spcAft>
              </a:pPr>
              <a:r>
                <a:rPr lang="en-US" sz="1200" dirty="0">
                  <a:ea typeface="Verdana" pitchFamily="34" charset="0"/>
                  <a:cs typeface="Verdana" pitchFamily="34" charset="0"/>
                </a:rPr>
                <a:t>CVE-2017-0657</a:t>
              </a:r>
            </a:p>
            <a:p>
              <a:pPr>
                <a:spcAft>
                  <a:spcPts val="600"/>
                </a:spcAft>
              </a:pPr>
              <a:r>
                <a:rPr lang="en-US" sz="1200" dirty="0">
                  <a:ea typeface="Verdana" pitchFamily="34" charset="0"/>
                  <a:cs typeface="Verdana" pitchFamily="34" charset="0"/>
                </a:rPr>
                <a:t>CVE-2017-0658</a:t>
              </a:r>
            </a:p>
            <a:p>
              <a:pPr>
                <a:spcAft>
                  <a:spcPts val="600"/>
                </a:spcAft>
              </a:pPr>
              <a:r>
                <a:rPr lang="en-US" sz="1200" dirty="0">
                  <a:ea typeface="Verdana" pitchFamily="34" charset="0"/>
                  <a:cs typeface="Verdana" pitchFamily="34" charset="0"/>
                </a:rPr>
                <a:t>CVE-2017-0659</a:t>
              </a:r>
            </a:p>
            <a:p>
              <a:pPr>
                <a:spcAft>
                  <a:spcPts val="600"/>
                </a:spcAft>
              </a:pPr>
              <a:r>
                <a:rPr lang="en-US" sz="1200" dirty="0">
                  <a:ea typeface="Verdana" pitchFamily="34" charset="0"/>
                  <a:cs typeface="Verdana" pitchFamily="34" charset="0"/>
                </a:rPr>
                <a:t>CVE-2017-0660</a:t>
              </a:r>
            </a:p>
          </p:txBody>
        </p:sp>
      </p:grpSp>
      <p:sp>
        <p:nvSpPr>
          <p:cNvPr id="8" name="Slide Number Placeholder 7">
            <a:extLst>
              <a:ext uri="{FF2B5EF4-FFF2-40B4-BE49-F238E27FC236}">
                <a16:creationId xmlns:a16="http://schemas.microsoft.com/office/drawing/2014/main" id="{09647C6F-3405-4FB8-B977-8D2C8F66016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67444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9990393" cy="868362"/>
          </a:xfrm>
        </p:spPr>
        <p:txBody>
          <a:bodyPr>
            <a:normAutofit fontScale="90000"/>
          </a:bodyPr>
          <a:lstStyle/>
          <a:p>
            <a:r>
              <a:rPr lang="en-US" dirty="0"/>
              <a:t>What to Consider When Making a Request for a CVE ID</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How many CVE IDs to request</a:t>
            </a:r>
          </a:p>
          <a:p>
            <a:pPr lvl="1">
              <a:buFont typeface="Wingdings" panose="05000000000000000000" pitchFamily="2" charset="2"/>
              <a:buChar char="§"/>
            </a:pPr>
            <a:r>
              <a:rPr lang="en-US" dirty="0"/>
              <a:t>This should be negotiated with your parent CNA</a:t>
            </a:r>
          </a:p>
          <a:p>
            <a:pPr lvl="1">
              <a:buFont typeface="Wingdings" panose="05000000000000000000" pitchFamily="2" charset="2"/>
              <a:buChar char="§"/>
            </a:pPr>
            <a:r>
              <a:rPr lang="en-US" dirty="0"/>
              <a:t>In most cases, CNAs should enough IDs to last the entire year</a:t>
            </a:r>
          </a:p>
          <a:p>
            <a:pPr>
              <a:buFont typeface="Wingdings" panose="05000000000000000000" pitchFamily="2" charset="2"/>
              <a:buChar char="§"/>
            </a:pPr>
            <a:r>
              <a:rPr lang="en-US" dirty="0"/>
              <a:t>When to request for more CVE IDs </a:t>
            </a:r>
          </a:p>
          <a:p>
            <a:pPr lvl="1">
              <a:buFont typeface="Wingdings" panose="05000000000000000000" pitchFamily="2" charset="2"/>
              <a:buChar char="§"/>
            </a:pPr>
            <a:r>
              <a:rPr lang="en-US" dirty="0"/>
              <a:t>When your running low  </a:t>
            </a:r>
          </a:p>
          <a:p>
            <a:pPr lvl="1">
              <a:buFont typeface="Wingdings" panose="05000000000000000000" pitchFamily="2" charset="2"/>
              <a:buChar char="§"/>
            </a:pPr>
            <a:r>
              <a:rPr lang="en-US" dirty="0"/>
              <a:t>When the end of the year is nearing (get IDs for next year)</a:t>
            </a:r>
          </a:p>
          <a:p>
            <a:pPr lvl="1">
              <a:buFont typeface="Wingdings" panose="05000000000000000000" pitchFamily="2" charset="2"/>
              <a:buChar char="§"/>
            </a:pPr>
            <a:r>
              <a:rPr lang="en-US" dirty="0"/>
              <a:t>A new CNA</a:t>
            </a:r>
          </a:p>
          <a:p>
            <a:pPr>
              <a:buFont typeface="Wingdings" panose="05000000000000000000" pitchFamily="2" charset="2"/>
              <a:buChar char="§"/>
            </a:pPr>
            <a:r>
              <a:rPr lang="en-US" dirty="0"/>
              <a:t>What year to ask for CVE IDs</a:t>
            </a:r>
          </a:p>
          <a:p>
            <a:pPr lvl="1">
              <a:buFont typeface="Wingdings" panose="05000000000000000000" pitchFamily="2" charset="2"/>
              <a:buChar char="§"/>
            </a:pPr>
            <a:r>
              <a:rPr lang="en-US" dirty="0"/>
              <a:t>Most of the time it will be for the current year</a:t>
            </a:r>
          </a:p>
          <a:p>
            <a:pPr lvl="1">
              <a:buFont typeface="Wingdings" panose="05000000000000000000" pitchFamily="2" charset="2"/>
              <a:buChar char="§"/>
            </a:pPr>
            <a:r>
              <a:rPr lang="en-US" dirty="0"/>
              <a:t>IDs for the next year are normally requested in the last quarter of the year</a:t>
            </a:r>
          </a:p>
          <a:p>
            <a:endParaRPr lang="en-US" dirty="0"/>
          </a:p>
          <a:p>
            <a:endParaRPr lang="en-US" dirty="0"/>
          </a:p>
        </p:txBody>
      </p:sp>
      <p:sp>
        <p:nvSpPr>
          <p:cNvPr id="4" name="Slide Number Placeholder 3">
            <a:extLst>
              <a:ext uri="{FF2B5EF4-FFF2-40B4-BE49-F238E27FC236}">
                <a16:creationId xmlns:a16="http://schemas.microsoft.com/office/drawing/2014/main" id="{13EABA18-3D86-42FE-8BC4-19BF5B6FB6B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005631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Details Vary by CNA</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Each parent CNA will have their own method of receiving and processing block requests</a:t>
            </a:r>
          </a:p>
          <a:p>
            <a:pPr>
              <a:buFont typeface="Wingdings" panose="05000000000000000000" pitchFamily="2" charset="2"/>
              <a:buChar char="§"/>
            </a:pPr>
            <a:r>
              <a:rPr lang="en-US" dirty="0"/>
              <a:t>Your parent CNA should provide you with information on how to requests blocks from it</a:t>
            </a:r>
          </a:p>
          <a:p>
            <a:pPr>
              <a:buFont typeface="Wingdings" panose="05000000000000000000" pitchFamily="2" charset="2"/>
              <a:buChar char="§"/>
            </a:pPr>
            <a:r>
              <a:rPr lang="en-US" dirty="0"/>
              <a:t>For example, if your CNA is the Program Root CNA (currently MITRE), there is web form for these requests</a:t>
            </a:r>
          </a:p>
          <a:p>
            <a:pPr lvl="1"/>
            <a:r>
              <a:rPr lang="en-US" dirty="0">
                <a:hlinkClick r:id="rId3"/>
              </a:rPr>
              <a:t>https://cveform.mitre.org/</a:t>
            </a:r>
            <a:endParaRPr lang="en-US" dirty="0"/>
          </a:p>
        </p:txBody>
      </p:sp>
      <p:sp>
        <p:nvSpPr>
          <p:cNvPr id="4" name="Slide Number Placeholder 3">
            <a:extLst>
              <a:ext uri="{FF2B5EF4-FFF2-40B4-BE49-F238E27FC236}">
                <a16:creationId xmlns:a16="http://schemas.microsoft.com/office/drawing/2014/main" id="{7155B1B0-174C-418E-91E0-10B235BCA17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6159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MITRE Form: Select Block ID Request</a:t>
            </a:r>
          </a:p>
        </p:txBody>
      </p:sp>
      <p:pic>
        <p:nvPicPr>
          <p:cNvPr id="4" name="Content Placeholder 3"/>
          <p:cNvPicPr>
            <a:picLocks noGrp="1"/>
          </p:cNvPicPr>
          <p:nvPr>
            <p:ph idx="1"/>
          </p:nvPr>
        </p:nvPicPr>
        <p:blipFill rotWithShape="1">
          <a:blip r:embed="rId3"/>
          <a:srcRect t="7296" b="31212"/>
          <a:stretch/>
        </p:blipFill>
        <p:spPr bwMode="auto">
          <a:xfrm>
            <a:off x="2133600" y="1823361"/>
            <a:ext cx="8229600" cy="3890294"/>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1E6D0D80-7AE6-41A6-A018-37D10443383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07631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MITRE Form: Fill in Contact Details</a:t>
            </a:r>
          </a:p>
        </p:txBody>
      </p:sp>
      <p:pic>
        <p:nvPicPr>
          <p:cNvPr id="5" name="Picture 4"/>
          <p:cNvPicPr/>
          <p:nvPr/>
        </p:nvPicPr>
        <p:blipFill rotWithShape="1">
          <a:blip r:embed="rId3"/>
          <a:srcRect l="8334" t="14395" r="7212" b="40021"/>
          <a:stretch/>
        </p:blipFill>
        <p:spPr bwMode="auto">
          <a:xfrm>
            <a:off x="2336801" y="1771073"/>
            <a:ext cx="7850908" cy="3315854"/>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F3D6A381-CDE3-4B20-B2D0-0D981A5A816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04211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MITRE Form: Fill in Request Details</a:t>
            </a:r>
          </a:p>
        </p:txBody>
      </p:sp>
      <p:pic>
        <p:nvPicPr>
          <p:cNvPr id="4" name="Content Placeholder 3"/>
          <p:cNvPicPr>
            <a:picLocks noGrp="1"/>
          </p:cNvPicPr>
          <p:nvPr>
            <p:ph idx="1"/>
          </p:nvPr>
        </p:nvPicPr>
        <p:blipFill rotWithShape="1">
          <a:blip r:embed="rId3"/>
          <a:srcRect l="1763" t="22126" r="1763" b="9100"/>
          <a:stretch/>
        </p:blipFill>
        <p:spPr bwMode="auto">
          <a:xfrm>
            <a:off x="2133600" y="2023485"/>
            <a:ext cx="8229600" cy="3526995"/>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34910E13-F254-422B-8A9C-7ECFE53C648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04739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F877-41B8-45F6-8E63-5496E658A705}"/>
              </a:ext>
            </a:extLst>
          </p:cNvPr>
          <p:cNvSpPr>
            <a:spLocks noGrp="1"/>
          </p:cNvSpPr>
          <p:nvPr>
            <p:ph type="ctrTitle" sz="quarter"/>
          </p:nvPr>
        </p:nvSpPr>
        <p:spPr/>
        <p:txBody>
          <a:bodyPr/>
          <a:lstStyle/>
          <a:p>
            <a:r>
              <a:rPr lang="en-US" dirty="0"/>
              <a:t>CVE ID Assignment</a:t>
            </a:r>
          </a:p>
        </p:txBody>
      </p:sp>
      <p:sp>
        <p:nvSpPr>
          <p:cNvPr id="3" name="Slide Number Placeholder 2">
            <a:extLst>
              <a:ext uri="{FF2B5EF4-FFF2-40B4-BE49-F238E27FC236}">
                <a16:creationId xmlns:a16="http://schemas.microsoft.com/office/drawing/2014/main" id="{2C42CFE5-EA51-4741-968D-37AF2FDE674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668058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Reporter Sends Vulnerability Information</a:t>
            </a:r>
          </a:p>
        </p:txBody>
      </p:sp>
      <p:sp>
        <p:nvSpPr>
          <p:cNvPr id="4" name="Rectangle: Rounded Corners 3"/>
          <p:cNvSpPr/>
          <p:nvPr/>
        </p:nvSpPr>
        <p:spPr>
          <a:xfrm>
            <a:off x="7767783" y="286327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2965871" y="28632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Reporter</a:t>
            </a:r>
          </a:p>
        </p:txBody>
      </p:sp>
      <p:cxnSp>
        <p:nvCxnSpPr>
          <p:cNvPr id="7" name="Straight Arrow Connector 6"/>
          <p:cNvCxnSpPr>
            <a:stCxn id="5" idx="3"/>
            <a:endCxn id="4" idx="1"/>
          </p:cNvCxnSpPr>
          <p:nvPr/>
        </p:nvCxnSpPr>
        <p:spPr>
          <a:xfrm>
            <a:off x="4702307" y="3408216"/>
            <a:ext cx="306547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Scroll: Vertical 5"/>
          <p:cNvSpPr/>
          <p:nvPr/>
        </p:nvSpPr>
        <p:spPr>
          <a:xfrm>
            <a:off x="5163127" y="1754909"/>
            <a:ext cx="2225964" cy="1513058"/>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found some vulnerabilities in</a:t>
            </a:r>
          </a:p>
          <a:p>
            <a:pPr algn="ctr"/>
            <a:r>
              <a:rPr lang="en-US" dirty="0">
                <a:solidFill>
                  <a:schemeClr val="tx1"/>
                </a:solidFill>
              </a:rPr>
              <a:t>your product…</a:t>
            </a:r>
          </a:p>
        </p:txBody>
      </p:sp>
      <p:sp>
        <p:nvSpPr>
          <p:cNvPr id="3" name="Slide Number Placeholder 2">
            <a:extLst>
              <a:ext uri="{FF2B5EF4-FFF2-40B4-BE49-F238E27FC236}">
                <a16:creationId xmlns:a16="http://schemas.microsoft.com/office/drawing/2014/main" id="{A7FE4E76-1A0B-48B4-84C9-3069F739DF1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84047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Acknowledges Receipt</a:t>
            </a:r>
          </a:p>
        </p:txBody>
      </p:sp>
      <p:sp>
        <p:nvSpPr>
          <p:cNvPr id="4" name="Rectangle: Rounded Corners 3"/>
          <p:cNvSpPr/>
          <p:nvPr/>
        </p:nvSpPr>
        <p:spPr>
          <a:xfrm>
            <a:off x="7767783" y="286327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2965871" y="28632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Reporter</a:t>
            </a:r>
          </a:p>
        </p:txBody>
      </p:sp>
      <p:sp>
        <p:nvSpPr>
          <p:cNvPr id="8" name="TextBox 7"/>
          <p:cNvSpPr txBox="1"/>
          <p:nvPr/>
        </p:nvSpPr>
        <p:spPr>
          <a:xfrm>
            <a:off x="4808808" y="2370827"/>
            <a:ext cx="3214167" cy="984885"/>
          </a:xfrm>
          <a:prstGeom prst="rect">
            <a:avLst/>
          </a:prstGeom>
          <a:noFill/>
        </p:spPr>
        <p:txBody>
          <a:bodyPr wrap="square" rtlCol="0">
            <a:spAutoFit/>
          </a:bodyPr>
          <a:lstStyle/>
          <a:p>
            <a:pPr>
              <a:spcAft>
                <a:spcPts val="600"/>
              </a:spcAft>
            </a:pPr>
            <a:r>
              <a:rPr lang="en-US" sz="1600" dirty="0">
                <a:ea typeface="Verdana" pitchFamily="34" charset="0"/>
                <a:cs typeface="Verdana" pitchFamily="34" charset="0"/>
              </a:rPr>
              <a:t>Thank you for the report.  We will</a:t>
            </a:r>
          </a:p>
          <a:p>
            <a:pPr>
              <a:spcAft>
                <a:spcPts val="600"/>
              </a:spcAft>
            </a:pPr>
            <a:r>
              <a:rPr lang="en-US" sz="1600" dirty="0">
                <a:ea typeface="Verdana" pitchFamily="34" charset="0"/>
                <a:cs typeface="Verdana" pitchFamily="34" charset="0"/>
              </a:rPr>
              <a:t>look into it and get back to you </a:t>
            </a:r>
          </a:p>
          <a:p>
            <a:pPr>
              <a:spcAft>
                <a:spcPts val="600"/>
              </a:spcAft>
            </a:pPr>
            <a:r>
              <a:rPr lang="en-US" sz="1600" dirty="0">
                <a:ea typeface="Verdana" pitchFamily="34" charset="0"/>
                <a:cs typeface="Verdana" pitchFamily="34" charset="0"/>
              </a:rPr>
              <a:t>within 7 days.</a:t>
            </a:r>
          </a:p>
        </p:txBody>
      </p:sp>
      <p:cxnSp>
        <p:nvCxnSpPr>
          <p:cNvPr id="6" name="Straight Arrow Connector 5"/>
          <p:cNvCxnSpPr>
            <a:stCxn id="4" idx="1"/>
            <a:endCxn id="5" idx="3"/>
          </p:cNvCxnSpPr>
          <p:nvPr/>
        </p:nvCxnSpPr>
        <p:spPr>
          <a:xfrm flipH="1" flipV="1">
            <a:off x="4702307" y="3408216"/>
            <a:ext cx="306547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36CB0DB9-D6F8-48A2-8EBC-EB2696E4CCE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6069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Getting a CVE ID Block</a:t>
            </a:r>
          </a:p>
          <a:p>
            <a:pPr>
              <a:buFont typeface="Wingdings" panose="05000000000000000000" pitchFamily="2" charset="2"/>
              <a:buChar char="§"/>
            </a:pPr>
            <a:r>
              <a:rPr lang="en-US" dirty="0"/>
              <a:t>Assigning CVE IDs</a:t>
            </a:r>
          </a:p>
          <a:p>
            <a:pPr>
              <a:buFont typeface="Wingdings" panose="05000000000000000000" pitchFamily="2" charset="2"/>
              <a:buChar char="§"/>
            </a:pPr>
            <a:r>
              <a:rPr lang="en-US" dirty="0"/>
              <a:t>Submitting CVE Entries</a:t>
            </a:r>
          </a:p>
          <a:p>
            <a:pPr>
              <a:buFont typeface="Wingdings" panose="05000000000000000000" pitchFamily="2" charset="2"/>
              <a:buChar char="§"/>
            </a:pPr>
            <a:r>
              <a:rPr lang="en-US" dirty="0"/>
              <a:t>Updating CVE Entries</a:t>
            </a:r>
          </a:p>
          <a:p>
            <a:pPr>
              <a:buFont typeface="Wingdings" panose="05000000000000000000" pitchFamily="2" charset="2"/>
              <a:buChar char="§"/>
            </a:pPr>
            <a:r>
              <a:rPr lang="en-US" dirty="0"/>
              <a:t>Escalating Issues</a:t>
            </a:r>
          </a:p>
          <a:p>
            <a:pPr>
              <a:buFont typeface="Wingdings" panose="05000000000000000000" pitchFamily="2" charset="2"/>
              <a:buChar char="§"/>
            </a:pPr>
            <a:r>
              <a:rPr lang="en-US" dirty="0"/>
              <a:t>Rejecting CVE IDs</a:t>
            </a:r>
          </a:p>
          <a:p>
            <a:pPr>
              <a:buFont typeface="Wingdings" panose="05000000000000000000" pitchFamily="2" charset="2"/>
              <a:buChar char="§"/>
            </a:pPr>
            <a:r>
              <a:rPr lang="en-US" dirty="0"/>
              <a:t>Disputing CVE IDs</a:t>
            </a:r>
          </a:p>
          <a:p>
            <a:pPr>
              <a:buFont typeface="Wingdings" panose="05000000000000000000" pitchFamily="2" charset="2"/>
              <a:buChar char="§"/>
            </a:pPr>
            <a:r>
              <a:rPr lang="en-US" dirty="0"/>
              <a:t>CVE ID Expiration</a:t>
            </a:r>
          </a:p>
        </p:txBody>
      </p:sp>
      <p:sp>
        <p:nvSpPr>
          <p:cNvPr id="4" name="Slide Number Placeholder 3">
            <a:extLst>
              <a:ext uri="{FF2B5EF4-FFF2-40B4-BE49-F238E27FC236}">
                <a16:creationId xmlns:a16="http://schemas.microsoft.com/office/drawing/2014/main" id="{44B342C0-ACAF-47A5-AAC8-D1BAC97A4A9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86345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173" y="243244"/>
            <a:ext cx="8640416" cy="868362"/>
          </a:xfrm>
        </p:spPr>
        <p:txBody>
          <a:bodyPr>
            <a:normAutofit/>
          </a:bodyPr>
          <a:lstStyle/>
          <a:p>
            <a:r>
              <a:rPr lang="en-US" dirty="0"/>
              <a:t>CNA Counts the Number of Vulnerabilities</a:t>
            </a:r>
          </a:p>
        </p:txBody>
      </p:sp>
      <p:sp>
        <p:nvSpPr>
          <p:cNvPr id="4" name="Scroll: Vertical 3"/>
          <p:cNvSpPr/>
          <p:nvPr/>
        </p:nvSpPr>
        <p:spPr>
          <a:xfrm>
            <a:off x="1708728" y="3131702"/>
            <a:ext cx="2144327" cy="2197104"/>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found some vulnerabilities in</a:t>
            </a:r>
          </a:p>
          <a:p>
            <a:pPr algn="ctr"/>
            <a:r>
              <a:rPr lang="en-US" dirty="0">
                <a:solidFill>
                  <a:schemeClr val="tx1"/>
                </a:solidFill>
              </a:rPr>
              <a:t>your product…</a:t>
            </a:r>
          </a:p>
        </p:txBody>
      </p:sp>
      <p:sp>
        <p:nvSpPr>
          <p:cNvPr id="5" name="Rectangle: Rounded Corners 4"/>
          <p:cNvSpPr/>
          <p:nvPr/>
        </p:nvSpPr>
        <p:spPr>
          <a:xfrm>
            <a:off x="3839699" y="1311634"/>
            <a:ext cx="215207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6" name="Rectangle: Rounded Corners 5"/>
          <p:cNvSpPr/>
          <p:nvPr/>
        </p:nvSpPr>
        <p:spPr>
          <a:xfrm>
            <a:off x="5991772" y="1311634"/>
            <a:ext cx="215207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7" name="Rectangle: Rounded Corners 6"/>
          <p:cNvSpPr/>
          <p:nvPr/>
        </p:nvSpPr>
        <p:spPr>
          <a:xfrm>
            <a:off x="8143845" y="1311634"/>
            <a:ext cx="215207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12" name="Rectangle: Rounded Corners 11"/>
          <p:cNvSpPr/>
          <p:nvPr/>
        </p:nvSpPr>
        <p:spPr>
          <a:xfrm>
            <a:off x="4227626" y="5541889"/>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5</a:t>
            </a:r>
          </a:p>
        </p:txBody>
      </p:sp>
      <p:sp>
        <p:nvSpPr>
          <p:cNvPr id="13" name="Rectangle: Rounded Corners 12"/>
          <p:cNvSpPr/>
          <p:nvPr/>
        </p:nvSpPr>
        <p:spPr>
          <a:xfrm>
            <a:off x="4218389" y="4812216"/>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4</a:t>
            </a:r>
          </a:p>
        </p:txBody>
      </p:sp>
      <p:sp>
        <p:nvSpPr>
          <p:cNvPr id="14" name="Rectangle: Rounded Corners 13"/>
          <p:cNvSpPr/>
          <p:nvPr/>
        </p:nvSpPr>
        <p:spPr>
          <a:xfrm>
            <a:off x="4227626" y="4082543"/>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3</a:t>
            </a:r>
          </a:p>
        </p:txBody>
      </p:sp>
      <p:sp>
        <p:nvSpPr>
          <p:cNvPr id="15" name="Rectangle: Rounded Corners 14"/>
          <p:cNvSpPr/>
          <p:nvPr/>
        </p:nvSpPr>
        <p:spPr>
          <a:xfrm>
            <a:off x="4227626" y="3352870"/>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2</a:t>
            </a:r>
          </a:p>
        </p:txBody>
      </p:sp>
      <p:sp>
        <p:nvSpPr>
          <p:cNvPr id="16" name="Rectangle: Rounded Corners 15"/>
          <p:cNvSpPr/>
          <p:nvPr/>
        </p:nvSpPr>
        <p:spPr>
          <a:xfrm>
            <a:off x="4218388" y="2623197"/>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1"/>
                </a:solidFill>
              </a:rPr>
              <a:t>Issue 1</a:t>
            </a:r>
          </a:p>
        </p:txBody>
      </p:sp>
      <p:sp>
        <p:nvSpPr>
          <p:cNvPr id="21" name="Rectangle: Rounded Corners 20"/>
          <p:cNvSpPr/>
          <p:nvPr/>
        </p:nvSpPr>
        <p:spPr>
          <a:xfrm>
            <a:off x="6388937" y="5541889"/>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4</a:t>
            </a:r>
          </a:p>
        </p:txBody>
      </p:sp>
      <p:sp>
        <p:nvSpPr>
          <p:cNvPr id="22" name="Rectangle: Rounded Corners 21"/>
          <p:cNvSpPr/>
          <p:nvPr/>
        </p:nvSpPr>
        <p:spPr>
          <a:xfrm>
            <a:off x="6379700" y="4812216"/>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3</a:t>
            </a:r>
          </a:p>
        </p:txBody>
      </p:sp>
      <p:sp>
        <p:nvSpPr>
          <p:cNvPr id="23" name="Rectangle: Rounded Corners 22"/>
          <p:cNvSpPr/>
          <p:nvPr/>
        </p:nvSpPr>
        <p:spPr>
          <a:xfrm>
            <a:off x="6388937" y="4082543"/>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24" name="Rectangle: Rounded Corners 23"/>
          <p:cNvSpPr/>
          <p:nvPr/>
        </p:nvSpPr>
        <p:spPr>
          <a:xfrm>
            <a:off x="6388937" y="3352870"/>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25" name="Rectangle: Rounded Corners 24"/>
          <p:cNvSpPr/>
          <p:nvPr/>
        </p:nvSpPr>
        <p:spPr>
          <a:xfrm>
            <a:off x="6379699" y="2623197"/>
            <a:ext cx="1394691" cy="556494"/>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
        <p:nvSpPr>
          <p:cNvPr id="28" name="Multiplication Sign 27"/>
          <p:cNvSpPr/>
          <p:nvPr/>
        </p:nvSpPr>
        <p:spPr>
          <a:xfrm>
            <a:off x="6550572" y="2381903"/>
            <a:ext cx="1071418" cy="1034472"/>
          </a:xfrm>
          <a:prstGeom prst="mathMultiply">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
        <p:nvSpPr>
          <p:cNvPr id="29" name="Rectangle: Rounded Corners 28"/>
          <p:cNvSpPr/>
          <p:nvPr/>
        </p:nvSpPr>
        <p:spPr>
          <a:xfrm>
            <a:off x="8550247" y="5397580"/>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30" name="Rectangle: Rounded Corners 29"/>
          <p:cNvSpPr/>
          <p:nvPr/>
        </p:nvSpPr>
        <p:spPr>
          <a:xfrm>
            <a:off x="8550247" y="3938234"/>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31" name="Rectangle: Rounded Corners 30"/>
          <p:cNvSpPr/>
          <p:nvPr/>
        </p:nvSpPr>
        <p:spPr>
          <a:xfrm>
            <a:off x="8550247" y="3179691"/>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cxnSp>
        <p:nvCxnSpPr>
          <p:cNvPr id="33" name="Straight Arrow Connector 32"/>
          <p:cNvCxnSpPr>
            <a:stCxn id="16" idx="3"/>
            <a:endCxn id="25" idx="1"/>
          </p:cNvCxnSpPr>
          <p:nvPr/>
        </p:nvCxnSpPr>
        <p:spPr>
          <a:xfrm>
            <a:off x="5613078" y="2901444"/>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3"/>
            <a:endCxn id="24" idx="1"/>
          </p:cNvCxnSpPr>
          <p:nvPr/>
        </p:nvCxnSpPr>
        <p:spPr>
          <a:xfrm>
            <a:off x="5622316" y="3631117"/>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3"/>
            <a:endCxn id="23" idx="1"/>
          </p:cNvCxnSpPr>
          <p:nvPr/>
        </p:nvCxnSpPr>
        <p:spPr>
          <a:xfrm>
            <a:off x="5622316" y="4360790"/>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3"/>
            <a:endCxn id="22" idx="1"/>
          </p:cNvCxnSpPr>
          <p:nvPr/>
        </p:nvCxnSpPr>
        <p:spPr>
          <a:xfrm>
            <a:off x="5613079" y="5090463"/>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a:stCxn id="12" idx="3"/>
            <a:endCxn id="21" idx="1"/>
          </p:cNvCxnSpPr>
          <p:nvPr/>
        </p:nvCxnSpPr>
        <p:spPr>
          <a:xfrm>
            <a:off x="5622316" y="5820136"/>
            <a:ext cx="7666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4" idx="3"/>
            <a:endCxn id="31" idx="1"/>
          </p:cNvCxnSpPr>
          <p:nvPr/>
        </p:nvCxnSpPr>
        <p:spPr>
          <a:xfrm flipV="1">
            <a:off x="7783628" y="3457939"/>
            <a:ext cx="766619" cy="173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3"/>
            <a:endCxn id="30" idx="1"/>
          </p:cNvCxnSpPr>
          <p:nvPr/>
        </p:nvCxnSpPr>
        <p:spPr>
          <a:xfrm flipV="1">
            <a:off x="7783628" y="4216482"/>
            <a:ext cx="766619" cy="144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22" idx="3"/>
            <a:endCxn id="29" idx="1"/>
          </p:cNvCxnSpPr>
          <p:nvPr/>
        </p:nvCxnSpPr>
        <p:spPr>
          <a:xfrm>
            <a:off x="7774390" y="5090463"/>
            <a:ext cx="775856" cy="5853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21" idx="3"/>
            <a:endCxn id="29" idx="1"/>
          </p:cNvCxnSpPr>
          <p:nvPr/>
        </p:nvCxnSpPr>
        <p:spPr>
          <a:xfrm flipV="1">
            <a:off x="7783628" y="5675828"/>
            <a:ext cx="766619" cy="144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4" idx="3"/>
            <a:endCxn id="16" idx="1"/>
          </p:cNvCxnSpPr>
          <p:nvPr/>
        </p:nvCxnSpPr>
        <p:spPr>
          <a:xfrm flipV="1">
            <a:off x="3563911" y="2901445"/>
            <a:ext cx="654476" cy="1181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a:stCxn id="4" idx="3"/>
            <a:endCxn id="15" idx="1"/>
          </p:cNvCxnSpPr>
          <p:nvPr/>
        </p:nvCxnSpPr>
        <p:spPr>
          <a:xfrm flipV="1">
            <a:off x="3563911" y="3631117"/>
            <a:ext cx="663714" cy="451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4" idx="3"/>
            <a:endCxn id="14" idx="1"/>
          </p:cNvCxnSpPr>
          <p:nvPr/>
        </p:nvCxnSpPr>
        <p:spPr>
          <a:xfrm>
            <a:off x="3563911" y="4082544"/>
            <a:ext cx="663714" cy="278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4" idx="3"/>
            <a:endCxn id="13" idx="1"/>
          </p:cNvCxnSpPr>
          <p:nvPr/>
        </p:nvCxnSpPr>
        <p:spPr>
          <a:xfrm>
            <a:off x="3563912" y="4082543"/>
            <a:ext cx="654477" cy="1007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3"/>
            <a:endCxn id="12" idx="1"/>
          </p:cNvCxnSpPr>
          <p:nvPr/>
        </p:nvCxnSpPr>
        <p:spPr>
          <a:xfrm>
            <a:off x="3563911" y="4082544"/>
            <a:ext cx="663714" cy="1737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945114" y="1491494"/>
            <a:ext cx="1941237" cy="661720"/>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CNT1: Independently</a:t>
            </a:r>
          </a:p>
          <a:p>
            <a:pPr algn="ctr">
              <a:spcAft>
                <a:spcPts val="600"/>
              </a:spcAft>
            </a:pPr>
            <a:r>
              <a:rPr lang="en-US" sz="1600" dirty="0">
                <a:ea typeface="Verdana" pitchFamily="34" charset="0"/>
                <a:cs typeface="Verdana" pitchFamily="34" charset="0"/>
              </a:rPr>
              <a:t>Fixable Issue</a:t>
            </a:r>
          </a:p>
        </p:txBody>
      </p:sp>
      <p:sp>
        <p:nvSpPr>
          <p:cNvPr id="63" name="TextBox 62"/>
          <p:cNvSpPr txBox="1"/>
          <p:nvPr/>
        </p:nvSpPr>
        <p:spPr>
          <a:xfrm>
            <a:off x="6177981" y="1487645"/>
            <a:ext cx="1776384" cy="661720"/>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CNT2: Determine if</a:t>
            </a:r>
          </a:p>
          <a:p>
            <a:pPr algn="ctr">
              <a:spcAft>
                <a:spcPts val="600"/>
              </a:spcAft>
            </a:pPr>
            <a:r>
              <a:rPr lang="en-US" sz="1600" dirty="0">
                <a:ea typeface="Verdana" pitchFamily="34" charset="0"/>
                <a:cs typeface="Verdana" pitchFamily="34" charset="0"/>
              </a:rPr>
              <a:t>a Vulnerability</a:t>
            </a:r>
          </a:p>
        </p:txBody>
      </p:sp>
      <p:sp>
        <p:nvSpPr>
          <p:cNvPr id="64" name="TextBox 63"/>
          <p:cNvSpPr txBox="1"/>
          <p:nvPr/>
        </p:nvSpPr>
        <p:spPr>
          <a:xfrm>
            <a:off x="8320092" y="1487645"/>
            <a:ext cx="1854995" cy="1308050"/>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CNT3: Determine is</a:t>
            </a:r>
          </a:p>
          <a:p>
            <a:pPr algn="ctr">
              <a:spcAft>
                <a:spcPts val="600"/>
              </a:spcAft>
            </a:pPr>
            <a:r>
              <a:rPr lang="en-US" sz="1600" dirty="0">
                <a:ea typeface="Verdana" pitchFamily="34" charset="0"/>
                <a:cs typeface="Verdana" pitchFamily="34" charset="0"/>
              </a:rPr>
              <a:t>Results from Shared</a:t>
            </a:r>
          </a:p>
          <a:p>
            <a:pPr algn="ctr">
              <a:spcAft>
                <a:spcPts val="600"/>
              </a:spcAft>
            </a:pPr>
            <a:r>
              <a:rPr lang="en-US" sz="1600" dirty="0">
                <a:ea typeface="Verdana" pitchFamily="34" charset="0"/>
                <a:cs typeface="Verdana" pitchFamily="34" charset="0"/>
              </a:rPr>
              <a:t>Code, Library, or </a:t>
            </a:r>
          </a:p>
          <a:p>
            <a:pPr algn="ctr">
              <a:spcAft>
                <a:spcPts val="600"/>
              </a:spcAft>
            </a:pPr>
            <a:r>
              <a:rPr lang="en-US" sz="1600" dirty="0">
                <a:ea typeface="Verdana" pitchFamily="34" charset="0"/>
                <a:cs typeface="Verdana" pitchFamily="34" charset="0"/>
              </a:rPr>
              <a:t>Standard</a:t>
            </a:r>
          </a:p>
        </p:txBody>
      </p:sp>
      <p:sp>
        <p:nvSpPr>
          <p:cNvPr id="104" name="Rectangle: Rounded Corners 103"/>
          <p:cNvSpPr/>
          <p:nvPr/>
        </p:nvSpPr>
        <p:spPr>
          <a:xfrm>
            <a:off x="8550247" y="4700250"/>
            <a:ext cx="1394691"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5</a:t>
            </a:r>
          </a:p>
        </p:txBody>
      </p:sp>
      <p:cxnSp>
        <p:nvCxnSpPr>
          <p:cNvPr id="106" name="Straight Arrow Connector 105"/>
          <p:cNvCxnSpPr>
            <a:stCxn id="23" idx="3"/>
            <a:endCxn id="104" idx="1"/>
          </p:cNvCxnSpPr>
          <p:nvPr/>
        </p:nvCxnSpPr>
        <p:spPr>
          <a:xfrm>
            <a:off x="7783628" y="4360791"/>
            <a:ext cx="766619" cy="617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60E015C-184D-4216-B98D-D4D87DDDC17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617160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Decides Whether to Assign an ID</a:t>
            </a:r>
          </a:p>
        </p:txBody>
      </p:sp>
      <p:sp>
        <p:nvSpPr>
          <p:cNvPr id="5" name="Rectangle: Rounded Corners 4"/>
          <p:cNvSpPr/>
          <p:nvPr/>
        </p:nvSpPr>
        <p:spPr>
          <a:xfrm>
            <a:off x="3272867" y="1311813"/>
            <a:ext cx="1431635"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6" name="Rectangle: Rounded Corners 5"/>
          <p:cNvSpPr/>
          <p:nvPr/>
        </p:nvSpPr>
        <p:spPr>
          <a:xfrm>
            <a:off x="8977715" y="1311813"/>
            <a:ext cx="1431635"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7" name="Rectangle: Rounded Corners 6"/>
          <p:cNvSpPr/>
          <p:nvPr/>
        </p:nvSpPr>
        <p:spPr>
          <a:xfrm>
            <a:off x="4726194" y="1311813"/>
            <a:ext cx="140994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8" name="Rectangle: Rounded Corners 7"/>
          <p:cNvSpPr/>
          <p:nvPr/>
        </p:nvSpPr>
        <p:spPr>
          <a:xfrm>
            <a:off x="6157829" y="1311813"/>
            <a:ext cx="140994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9" name="Rectangle: Rounded Corners 8"/>
          <p:cNvSpPr/>
          <p:nvPr/>
        </p:nvSpPr>
        <p:spPr>
          <a:xfrm>
            <a:off x="7567772" y="1311813"/>
            <a:ext cx="1409943" cy="495992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13" name="TextBox 12"/>
          <p:cNvSpPr txBox="1"/>
          <p:nvPr/>
        </p:nvSpPr>
        <p:spPr>
          <a:xfrm>
            <a:off x="3519645" y="1596162"/>
            <a:ext cx="841897" cy="661720"/>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INC1: In</a:t>
            </a:r>
          </a:p>
          <a:p>
            <a:pPr algn="ctr">
              <a:spcAft>
                <a:spcPts val="600"/>
              </a:spcAft>
            </a:pPr>
            <a:r>
              <a:rPr lang="en-US" sz="1600" dirty="0">
                <a:ea typeface="Verdana" pitchFamily="34" charset="0"/>
                <a:cs typeface="Verdana" pitchFamily="34" charset="0"/>
              </a:rPr>
              <a:t>Scope</a:t>
            </a:r>
          </a:p>
        </p:txBody>
      </p:sp>
      <p:sp>
        <p:nvSpPr>
          <p:cNvPr id="14" name="TextBox 13"/>
          <p:cNvSpPr txBox="1"/>
          <p:nvPr/>
        </p:nvSpPr>
        <p:spPr>
          <a:xfrm>
            <a:off x="4797016" y="1590885"/>
            <a:ext cx="1144672" cy="661720"/>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INC2: Make</a:t>
            </a:r>
          </a:p>
          <a:p>
            <a:pPr algn="ctr">
              <a:spcAft>
                <a:spcPts val="600"/>
              </a:spcAft>
            </a:pPr>
            <a:r>
              <a:rPr lang="en-US" sz="1600" dirty="0">
                <a:ea typeface="Verdana" pitchFamily="34" charset="0"/>
                <a:cs typeface="Verdana" pitchFamily="34" charset="0"/>
              </a:rPr>
              <a:t>Public</a:t>
            </a:r>
          </a:p>
        </p:txBody>
      </p:sp>
      <p:sp>
        <p:nvSpPr>
          <p:cNvPr id="15" name="TextBox 14"/>
          <p:cNvSpPr txBox="1"/>
          <p:nvPr/>
        </p:nvSpPr>
        <p:spPr>
          <a:xfrm>
            <a:off x="6333873" y="1590886"/>
            <a:ext cx="1057854" cy="984885"/>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INC3:</a:t>
            </a:r>
          </a:p>
          <a:p>
            <a:pPr algn="ctr">
              <a:spcAft>
                <a:spcPts val="600"/>
              </a:spcAft>
            </a:pPr>
            <a:r>
              <a:rPr lang="en-US" sz="1600" dirty="0">
                <a:ea typeface="Verdana" pitchFamily="34" charset="0"/>
                <a:cs typeface="Verdana" pitchFamily="34" charset="0"/>
              </a:rPr>
              <a:t>Customer</a:t>
            </a:r>
          </a:p>
          <a:p>
            <a:pPr algn="ctr">
              <a:spcAft>
                <a:spcPts val="600"/>
              </a:spcAft>
            </a:pPr>
            <a:r>
              <a:rPr lang="en-US" sz="1600" dirty="0">
                <a:ea typeface="Verdana" pitchFamily="34" charset="0"/>
                <a:cs typeface="Verdana" pitchFamily="34" charset="0"/>
              </a:rPr>
              <a:t>Controlled</a:t>
            </a:r>
          </a:p>
        </p:txBody>
      </p:sp>
      <p:sp>
        <p:nvSpPr>
          <p:cNvPr id="16" name="TextBox 15"/>
          <p:cNvSpPr txBox="1"/>
          <p:nvPr/>
        </p:nvSpPr>
        <p:spPr>
          <a:xfrm>
            <a:off x="7611343" y="1590885"/>
            <a:ext cx="1322798" cy="984885"/>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INC4: Publicly</a:t>
            </a:r>
          </a:p>
          <a:p>
            <a:pPr algn="ctr">
              <a:spcAft>
                <a:spcPts val="600"/>
              </a:spcAft>
            </a:pPr>
            <a:r>
              <a:rPr lang="en-US" sz="1600" dirty="0">
                <a:ea typeface="Verdana" pitchFamily="34" charset="0"/>
                <a:cs typeface="Verdana" pitchFamily="34" charset="0"/>
              </a:rPr>
              <a:t>Available</a:t>
            </a:r>
          </a:p>
          <a:p>
            <a:pPr algn="ctr">
              <a:spcAft>
                <a:spcPts val="600"/>
              </a:spcAft>
            </a:pPr>
            <a:r>
              <a:rPr lang="en-US" sz="1600" dirty="0">
                <a:ea typeface="Verdana" pitchFamily="34" charset="0"/>
                <a:cs typeface="Verdana" pitchFamily="34" charset="0"/>
              </a:rPr>
              <a:t>Software</a:t>
            </a:r>
          </a:p>
        </p:txBody>
      </p:sp>
      <p:sp>
        <p:nvSpPr>
          <p:cNvPr id="17" name="TextBox 16"/>
          <p:cNvSpPr txBox="1"/>
          <p:nvPr/>
        </p:nvSpPr>
        <p:spPr>
          <a:xfrm>
            <a:off x="9168900" y="1590884"/>
            <a:ext cx="1049262" cy="984885"/>
          </a:xfrm>
          <a:prstGeom prst="rect">
            <a:avLst/>
          </a:prstGeom>
          <a:noFill/>
        </p:spPr>
        <p:txBody>
          <a:bodyPr wrap="none" rtlCol="0">
            <a:spAutoFit/>
          </a:bodyPr>
          <a:lstStyle/>
          <a:p>
            <a:pPr algn="ctr">
              <a:spcAft>
                <a:spcPts val="600"/>
              </a:spcAft>
            </a:pPr>
            <a:r>
              <a:rPr lang="en-US" sz="1600" dirty="0">
                <a:ea typeface="Verdana" pitchFamily="34" charset="0"/>
                <a:cs typeface="Verdana" pitchFamily="34" charset="0"/>
              </a:rPr>
              <a:t>INC5:</a:t>
            </a:r>
          </a:p>
          <a:p>
            <a:pPr algn="ctr">
              <a:spcAft>
                <a:spcPts val="600"/>
              </a:spcAft>
            </a:pPr>
            <a:r>
              <a:rPr lang="en-US" sz="1600" dirty="0">
                <a:ea typeface="Verdana" pitchFamily="34" charset="0"/>
                <a:cs typeface="Verdana" pitchFamily="34" charset="0"/>
              </a:rPr>
              <a:t>Avoid</a:t>
            </a:r>
          </a:p>
          <a:p>
            <a:pPr algn="ctr">
              <a:spcAft>
                <a:spcPts val="600"/>
              </a:spcAft>
            </a:pPr>
            <a:r>
              <a:rPr lang="en-US" sz="1600" dirty="0">
                <a:ea typeface="Verdana" pitchFamily="34" charset="0"/>
                <a:cs typeface="Verdana" pitchFamily="34" charset="0"/>
              </a:rPr>
              <a:t>Duplicates</a:t>
            </a:r>
          </a:p>
        </p:txBody>
      </p:sp>
      <p:cxnSp>
        <p:nvCxnSpPr>
          <p:cNvPr id="36" name="Straight Arrow Connector 35"/>
          <p:cNvCxnSpPr>
            <a:stCxn id="70" idx="3"/>
            <a:endCxn id="74" idx="1"/>
          </p:cNvCxnSpPr>
          <p:nvPr/>
        </p:nvCxnSpPr>
        <p:spPr>
          <a:xfrm>
            <a:off x="3127078" y="3499669"/>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Rectangle: Rounded Corners 67"/>
          <p:cNvSpPr/>
          <p:nvPr/>
        </p:nvSpPr>
        <p:spPr>
          <a:xfrm>
            <a:off x="2133601"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69" name="Rectangle: Rounded Corners 68"/>
          <p:cNvSpPr/>
          <p:nvPr/>
        </p:nvSpPr>
        <p:spPr>
          <a:xfrm>
            <a:off x="2133601"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70" name="Rectangle: Rounded Corners 69"/>
          <p:cNvSpPr/>
          <p:nvPr/>
        </p:nvSpPr>
        <p:spPr>
          <a:xfrm>
            <a:off x="2133601"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71" name="Rectangle: Rounded Corners 70"/>
          <p:cNvSpPr/>
          <p:nvPr/>
        </p:nvSpPr>
        <p:spPr>
          <a:xfrm>
            <a:off x="2133601" y="474198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5</a:t>
            </a:r>
          </a:p>
        </p:txBody>
      </p:sp>
      <p:sp>
        <p:nvSpPr>
          <p:cNvPr id="72" name="Rectangle: Rounded Corners 71"/>
          <p:cNvSpPr/>
          <p:nvPr/>
        </p:nvSpPr>
        <p:spPr>
          <a:xfrm>
            <a:off x="3464245"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73" name="Rectangle: Rounded Corners 72"/>
          <p:cNvSpPr/>
          <p:nvPr/>
        </p:nvSpPr>
        <p:spPr>
          <a:xfrm>
            <a:off x="3464245"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74" name="Rectangle: Rounded Corners 73"/>
          <p:cNvSpPr/>
          <p:nvPr/>
        </p:nvSpPr>
        <p:spPr>
          <a:xfrm>
            <a:off x="3464245"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75" name="Rectangle: Rounded Corners 74"/>
          <p:cNvSpPr/>
          <p:nvPr/>
        </p:nvSpPr>
        <p:spPr>
          <a:xfrm>
            <a:off x="3464245" y="474198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5</a:t>
            </a:r>
          </a:p>
        </p:txBody>
      </p:sp>
      <p:sp>
        <p:nvSpPr>
          <p:cNvPr id="76" name="Rectangle: Rounded Corners 75"/>
          <p:cNvSpPr/>
          <p:nvPr/>
        </p:nvSpPr>
        <p:spPr>
          <a:xfrm>
            <a:off x="4919531"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77" name="Rectangle: Rounded Corners 76"/>
          <p:cNvSpPr/>
          <p:nvPr/>
        </p:nvSpPr>
        <p:spPr>
          <a:xfrm>
            <a:off x="4919531"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78" name="Rectangle: Rounded Corners 77"/>
          <p:cNvSpPr/>
          <p:nvPr/>
        </p:nvSpPr>
        <p:spPr>
          <a:xfrm>
            <a:off x="4919531"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80" name="Rectangle: Rounded Corners 79"/>
          <p:cNvSpPr/>
          <p:nvPr/>
        </p:nvSpPr>
        <p:spPr>
          <a:xfrm>
            <a:off x="6366062"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81" name="Rectangle: Rounded Corners 80"/>
          <p:cNvSpPr/>
          <p:nvPr/>
        </p:nvSpPr>
        <p:spPr>
          <a:xfrm>
            <a:off x="6366062"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82" name="Rectangle: Rounded Corners 81"/>
          <p:cNvSpPr/>
          <p:nvPr/>
        </p:nvSpPr>
        <p:spPr>
          <a:xfrm>
            <a:off x="6366062" y="3221422"/>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1</a:t>
            </a:r>
          </a:p>
        </p:txBody>
      </p:sp>
      <p:sp>
        <p:nvSpPr>
          <p:cNvPr id="84" name="Rectangle: Rounded Corners 83"/>
          <p:cNvSpPr/>
          <p:nvPr/>
        </p:nvSpPr>
        <p:spPr>
          <a:xfrm>
            <a:off x="7776952"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85" name="Rectangle: Rounded Corners 84"/>
          <p:cNvSpPr/>
          <p:nvPr/>
        </p:nvSpPr>
        <p:spPr>
          <a:xfrm>
            <a:off x="7776952"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88" name="Rectangle: Rounded Corners 87"/>
          <p:cNvSpPr/>
          <p:nvPr/>
        </p:nvSpPr>
        <p:spPr>
          <a:xfrm>
            <a:off x="9196794" y="5439311"/>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89" name="Rectangle: Rounded Corners 88"/>
          <p:cNvSpPr/>
          <p:nvPr/>
        </p:nvSpPr>
        <p:spPr>
          <a:xfrm>
            <a:off x="9196794" y="3979965"/>
            <a:ext cx="993477" cy="55649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cxnSp>
        <p:nvCxnSpPr>
          <p:cNvPr id="96" name="Straight Arrow Connector 95"/>
          <p:cNvCxnSpPr>
            <a:stCxn id="69" idx="3"/>
            <a:endCxn id="73" idx="1"/>
          </p:cNvCxnSpPr>
          <p:nvPr/>
        </p:nvCxnSpPr>
        <p:spPr>
          <a:xfrm>
            <a:off x="3127078" y="4258212"/>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p:cNvCxnSpPr>
            <a:stCxn id="71" idx="3"/>
            <a:endCxn id="75" idx="1"/>
          </p:cNvCxnSpPr>
          <p:nvPr/>
        </p:nvCxnSpPr>
        <p:spPr>
          <a:xfrm>
            <a:off x="3127078" y="5020228"/>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Straight Arrow Connector 101"/>
          <p:cNvCxnSpPr>
            <a:stCxn id="68" idx="3"/>
            <a:endCxn id="72" idx="1"/>
          </p:cNvCxnSpPr>
          <p:nvPr/>
        </p:nvCxnSpPr>
        <p:spPr>
          <a:xfrm>
            <a:off x="3127078" y="5717558"/>
            <a:ext cx="33716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5" name="Straight Arrow Connector 104"/>
          <p:cNvCxnSpPr>
            <a:stCxn id="74" idx="3"/>
            <a:endCxn id="78" idx="1"/>
          </p:cNvCxnSpPr>
          <p:nvPr/>
        </p:nvCxnSpPr>
        <p:spPr>
          <a:xfrm>
            <a:off x="4457722" y="3499669"/>
            <a:ext cx="4618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p:cNvCxnSpPr>
            <a:stCxn id="73" idx="3"/>
            <a:endCxn id="77" idx="1"/>
          </p:cNvCxnSpPr>
          <p:nvPr/>
        </p:nvCxnSpPr>
        <p:spPr>
          <a:xfrm>
            <a:off x="4457722" y="4258212"/>
            <a:ext cx="4618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4" name="Straight Arrow Connector 113"/>
          <p:cNvCxnSpPr>
            <a:stCxn id="72" idx="3"/>
            <a:endCxn id="76" idx="1"/>
          </p:cNvCxnSpPr>
          <p:nvPr/>
        </p:nvCxnSpPr>
        <p:spPr>
          <a:xfrm>
            <a:off x="4457722" y="5717558"/>
            <a:ext cx="4618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7" name="Straight Arrow Connector 116"/>
          <p:cNvCxnSpPr>
            <a:stCxn id="78" idx="3"/>
            <a:endCxn id="82" idx="1"/>
          </p:cNvCxnSpPr>
          <p:nvPr/>
        </p:nvCxnSpPr>
        <p:spPr>
          <a:xfrm>
            <a:off x="5913007" y="3499669"/>
            <a:ext cx="4530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0" name="Straight Arrow Connector 119"/>
          <p:cNvCxnSpPr>
            <a:stCxn id="76" idx="3"/>
            <a:endCxn id="80" idx="1"/>
          </p:cNvCxnSpPr>
          <p:nvPr/>
        </p:nvCxnSpPr>
        <p:spPr>
          <a:xfrm>
            <a:off x="5913007" y="5717558"/>
            <a:ext cx="4530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3" name="Straight Arrow Connector 122"/>
          <p:cNvCxnSpPr>
            <a:stCxn id="77" idx="3"/>
            <a:endCxn id="81" idx="1"/>
          </p:cNvCxnSpPr>
          <p:nvPr/>
        </p:nvCxnSpPr>
        <p:spPr>
          <a:xfrm>
            <a:off x="5913007" y="4258212"/>
            <a:ext cx="4530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7" name="Straight Arrow Connector 126"/>
          <p:cNvCxnSpPr>
            <a:stCxn id="81" idx="3"/>
            <a:endCxn id="85" idx="1"/>
          </p:cNvCxnSpPr>
          <p:nvPr/>
        </p:nvCxnSpPr>
        <p:spPr>
          <a:xfrm>
            <a:off x="7359539" y="4258212"/>
            <a:ext cx="4174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0" name="Straight Arrow Connector 129"/>
          <p:cNvCxnSpPr>
            <a:stCxn id="85" idx="3"/>
            <a:endCxn id="89" idx="1"/>
          </p:cNvCxnSpPr>
          <p:nvPr/>
        </p:nvCxnSpPr>
        <p:spPr>
          <a:xfrm>
            <a:off x="8770429" y="4258212"/>
            <a:ext cx="4263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3" name="Straight Arrow Connector 132"/>
          <p:cNvCxnSpPr>
            <a:stCxn id="80" idx="3"/>
            <a:endCxn id="84" idx="1"/>
          </p:cNvCxnSpPr>
          <p:nvPr/>
        </p:nvCxnSpPr>
        <p:spPr>
          <a:xfrm>
            <a:off x="7359539" y="5717558"/>
            <a:ext cx="4174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6" name="Straight Arrow Connector 135"/>
          <p:cNvCxnSpPr>
            <a:stCxn id="84" idx="3"/>
            <a:endCxn id="88" idx="1"/>
          </p:cNvCxnSpPr>
          <p:nvPr/>
        </p:nvCxnSpPr>
        <p:spPr>
          <a:xfrm>
            <a:off x="8770429" y="5717558"/>
            <a:ext cx="4263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9" name="Multiplication Sign 138"/>
          <p:cNvSpPr/>
          <p:nvPr/>
        </p:nvSpPr>
        <p:spPr>
          <a:xfrm>
            <a:off x="6327090" y="2961386"/>
            <a:ext cx="1071418" cy="1034472"/>
          </a:xfrm>
          <a:prstGeom prst="mathMultiply">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
        <p:nvSpPr>
          <p:cNvPr id="140" name="Multiplication Sign 139"/>
          <p:cNvSpPr/>
          <p:nvPr/>
        </p:nvSpPr>
        <p:spPr>
          <a:xfrm>
            <a:off x="3425273" y="4507744"/>
            <a:ext cx="1071418" cy="1034472"/>
          </a:xfrm>
          <a:prstGeom prst="mathMultiply">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solidFill>
                <a:schemeClr val="tx1"/>
              </a:solidFill>
            </a:endParaRPr>
          </a:p>
        </p:txBody>
      </p:sp>
      <p:sp>
        <p:nvSpPr>
          <p:cNvPr id="3" name="Slide Number Placeholder 2">
            <a:extLst>
              <a:ext uri="{FF2B5EF4-FFF2-40B4-BE49-F238E27FC236}">
                <a16:creationId xmlns:a16="http://schemas.microsoft.com/office/drawing/2014/main" id="{4DFCC720-7582-4645-A27E-E70D049FB51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107597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Records Assignments</a:t>
            </a:r>
          </a:p>
        </p:txBody>
      </p:sp>
      <p:sp>
        <p:nvSpPr>
          <p:cNvPr id="4" name="Rectangle: Rounded Corners 3"/>
          <p:cNvSpPr/>
          <p:nvPr/>
        </p:nvSpPr>
        <p:spPr>
          <a:xfrm>
            <a:off x="2271505" y="3719949"/>
            <a:ext cx="1025244" cy="58419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6</a:t>
            </a:r>
          </a:p>
        </p:txBody>
      </p:sp>
      <p:sp>
        <p:nvSpPr>
          <p:cNvPr id="5" name="Rectangle: Rounded Corners 4"/>
          <p:cNvSpPr/>
          <p:nvPr/>
        </p:nvSpPr>
        <p:spPr>
          <a:xfrm>
            <a:off x="2271505" y="2397296"/>
            <a:ext cx="1025244" cy="58419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solidFill>
                  <a:schemeClr val="tx1"/>
                </a:solidFill>
              </a:rPr>
              <a:t>Vuln</a:t>
            </a:r>
            <a:r>
              <a:rPr lang="en-US" dirty="0">
                <a:solidFill>
                  <a:schemeClr val="tx1"/>
                </a:solidFill>
              </a:rPr>
              <a:t>. 2</a:t>
            </a:r>
          </a:p>
        </p:txBody>
      </p:sp>
      <p:sp>
        <p:nvSpPr>
          <p:cNvPr id="8" name="TextBox 7"/>
          <p:cNvSpPr txBox="1"/>
          <p:nvPr/>
        </p:nvSpPr>
        <p:spPr>
          <a:xfrm>
            <a:off x="8285019" y="2242476"/>
            <a:ext cx="1451038" cy="3247043"/>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CVE-YYYY-1024</a:t>
            </a:r>
          </a:p>
          <a:p>
            <a:pPr>
              <a:spcAft>
                <a:spcPts val="600"/>
              </a:spcAft>
            </a:pPr>
            <a:r>
              <a:rPr lang="en-US" sz="1600" dirty="0">
                <a:ea typeface="Verdana" pitchFamily="34" charset="0"/>
                <a:cs typeface="Verdana" pitchFamily="34" charset="0"/>
              </a:rPr>
              <a:t>CVE-YYYY-1025</a:t>
            </a:r>
          </a:p>
          <a:p>
            <a:pPr>
              <a:spcAft>
                <a:spcPts val="600"/>
              </a:spcAft>
            </a:pPr>
            <a:r>
              <a:rPr lang="en-US" sz="1600" dirty="0">
                <a:ea typeface="Verdana" pitchFamily="34" charset="0"/>
                <a:cs typeface="Verdana" pitchFamily="34" charset="0"/>
              </a:rPr>
              <a:t>CVE-YYYY-1026</a:t>
            </a:r>
          </a:p>
          <a:p>
            <a:pPr>
              <a:spcAft>
                <a:spcPts val="600"/>
              </a:spcAft>
            </a:pPr>
            <a:r>
              <a:rPr lang="en-US" sz="1600" dirty="0">
                <a:ea typeface="Verdana" pitchFamily="34" charset="0"/>
                <a:cs typeface="Verdana" pitchFamily="34" charset="0"/>
              </a:rPr>
              <a:t>CVE-YYYY-1027</a:t>
            </a:r>
          </a:p>
          <a:p>
            <a:pPr>
              <a:spcAft>
                <a:spcPts val="600"/>
              </a:spcAft>
            </a:pPr>
            <a:r>
              <a:rPr lang="en-US" sz="1600" dirty="0">
                <a:ea typeface="Verdana" pitchFamily="34" charset="0"/>
                <a:cs typeface="Verdana" pitchFamily="34" charset="0"/>
              </a:rPr>
              <a:t>CVE-YYYY-1028</a:t>
            </a:r>
          </a:p>
          <a:p>
            <a:pPr>
              <a:spcAft>
                <a:spcPts val="600"/>
              </a:spcAft>
            </a:pPr>
            <a:r>
              <a:rPr lang="en-US" sz="1600" dirty="0">
                <a:ea typeface="Verdana" pitchFamily="34" charset="0"/>
                <a:cs typeface="Verdana" pitchFamily="34" charset="0"/>
              </a:rPr>
              <a:t>CVE-YYYY-1029</a:t>
            </a:r>
          </a:p>
          <a:p>
            <a:pPr>
              <a:spcAft>
                <a:spcPts val="600"/>
              </a:spcAft>
            </a:pPr>
            <a:r>
              <a:rPr lang="en-US" sz="1600" dirty="0">
                <a:ea typeface="Verdana" pitchFamily="34" charset="0"/>
                <a:cs typeface="Verdana" pitchFamily="34" charset="0"/>
              </a:rPr>
              <a:t>CVE-YYYY-1030</a:t>
            </a:r>
          </a:p>
          <a:p>
            <a:pPr>
              <a:spcAft>
                <a:spcPts val="600"/>
              </a:spcAft>
            </a:pPr>
            <a:r>
              <a:rPr lang="en-US" sz="1600" dirty="0">
                <a:ea typeface="Verdana" pitchFamily="34" charset="0"/>
                <a:cs typeface="Verdana" pitchFamily="34" charset="0"/>
              </a:rPr>
              <a:t>CVE-YYYY-1031</a:t>
            </a:r>
          </a:p>
          <a:p>
            <a:pPr>
              <a:spcAft>
                <a:spcPts val="600"/>
              </a:spcAft>
            </a:pPr>
            <a:r>
              <a:rPr lang="en-US" sz="1600" dirty="0">
                <a:ea typeface="Verdana" pitchFamily="34" charset="0"/>
                <a:cs typeface="Verdana" pitchFamily="34" charset="0"/>
              </a:rPr>
              <a:t>CVE-YYYY-1032</a:t>
            </a:r>
          </a:p>
          <a:p>
            <a:pPr>
              <a:spcAft>
                <a:spcPts val="600"/>
              </a:spcAft>
            </a:pPr>
            <a:r>
              <a:rPr lang="en-US" sz="1600" dirty="0">
                <a:ea typeface="Verdana" pitchFamily="34" charset="0"/>
                <a:cs typeface="Verdana" pitchFamily="34" charset="0"/>
              </a:rPr>
              <a:t>CVE-YYYY-1033</a:t>
            </a:r>
          </a:p>
        </p:txBody>
      </p:sp>
      <p:graphicFrame>
        <p:nvGraphicFramePr>
          <p:cNvPr id="18" name="Table 17"/>
          <p:cNvGraphicFramePr>
            <a:graphicFrameLocks noGrp="1"/>
          </p:cNvGraphicFramePr>
          <p:nvPr/>
        </p:nvGraphicFramePr>
        <p:xfrm>
          <a:off x="3759200" y="2068714"/>
          <a:ext cx="3952848" cy="2595880"/>
        </p:xfrm>
        <a:graphic>
          <a:graphicData uri="http://schemas.openxmlformats.org/drawingml/2006/table">
            <a:tbl>
              <a:tblPr firstRow="1" bandRow="1">
                <a:tableStyleId>{5C22544A-7EE6-4342-B048-85BDC9FD1C3A}</a:tableStyleId>
              </a:tblPr>
              <a:tblGrid>
                <a:gridCol w="1976424">
                  <a:extLst>
                    <a:ext uri="{9D8B030D-6E8A-4147-A177-3AD203B41FA5}">
                      <a16:colId xmlns:a16="http://schemas.microsoft.com/office/drawing/2014/main" val="400523164"/>
                    </a:ext>
                  </a:extLst>
                </a:gridCol>
                <a:gridCol w="1976424">
                  <a:extLst>
                    <a:ext uri="{9D8B030D-6E8A-4147-A177-3AD203B41FA5}">
                      <a16:colId xmlns:a16="http://schemas.microsoft.com/office/drawing/2014/main" val="3986499393"/>
                    </a:ext>
                  </a:extLst>
                </a:gridCol>
              </a:tblGrid>
              <a:tr h="370840">
                <a:tc gridSpan="2">
                  <a:txBody>
                    <a:bodyPr/>
                    <a:lstStyle/>
                    <a:p>
                      <a:pPr algn="ctr"/>
                      <a:r>
                        <a:rPr lang="en-US" dirty="0"/>
                        <a:t>CVE</a:t>
                      </a:r>
                      <a:r>
                        <a:rPr lang="en-US" baseline="0" dirty="0"/>
                        <a:t> ID Assignment Records</a:t>
                      </a:r>
                      <a:endParaRPr lang="en-US" dirty="0"/>
                    </a:p>
                  </a:txBody>
                  <a:tcPr/>
                </a:tc>
                <a:tc hMerge="1">
                  <a:txBody>
                    <a:bodyPr/>
                    <a:lstStyle/>
                    <a:p>
                      <a:endParaRPr lang="en-US" dirty="0"/>
                    </a:p>
                  </a:txBody>
                  <a:tcPr/>
                </a:tc>
                <a:extLst>
                  <a:ext uri="{0D108BD9-81ED-4DB2-BD59-A6C34878D82A}">
                    <a16:rowId xmlns:a16="http://schemas.microsoft.com/office/drawing/2014/main" val="2553175617"/>
                  </a:ext>
                </a:extLst>
              </a:tr>
              <a:tr h="370840">
                <a:tc>
                  <a:txBody>
                    <a:bodyPr/>
                    <a:lstStyle/>
                    <a:p>
                      <a:r>
                        <a:rPr lang="en-US" dirty="0" err="1"/>
                        <a:t>Vuln</a:t>
                      </a:r>
                      <a:r>
                        <a:rPr lang="en-US" dirty="0"/>
                        <a:t>.</a:t>
                      </a:r>
                      <a:r>
                        <a:rPr lang="en-US" baseline="0" dirty="0"/>
                        <a:t> A</a:t>
                      </a:r>
                      <a:endParaRPr lang="en-US" dirty="0"/>
                    </a:p>
                  </a:txBody>
                  <a:tcPr/>
                </a:tc>
                <a:tc>
                  <a:txBody>
                    <a:bodyPr/>
                    <a:lstStyle/>
                    <a:p>
                      <a:r>
                        <a:rPr lang="en-US" sz="1800" dirty="0">
                          <a:ea typeface="Verdana" pitchFamily="34" charset="0"/>
                          <a:cs typeface="Verdana" pitchFamily="34" charset="0"/>
                        </a:rPr>
                        <a:t>CVE-YYYY-1024</a:t>
                      </a:r>
                      <a:endParaRPr lang="en-US" dirty="0"/>
                    </a:p>
                  </a:txBody>
                  <a:tcPr/>
                </a:tc>
                <a:extLst>
                  <a:ext uri="{0D108BD9-81ED-4DB2-BD59-A6C34878D82A}">
                    <a16:rowId xmlns:a16="http://schemas.microsoft.com/office/drawing/2014/main" val="138423145"/>
                  </a:ext>
                </a:extLst>
              </a:tr>
              <a:tr h="370840">
                <a:tc>
                  <a:txBody>
                    <a:bodyPr/>
                    <a:lstStyle/>
                    <a:p>
                      <a:r>
                        <a:rPr lang="en-US" dirty="0" err="1"/>
                        <a:t>Vuln</a:t>
                      </a:r>
                      <a:r>
                        <a:rPr lang="en-US" dirty="0"/>
                        <a:t>.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CVE-YYYY-1025</a:t>
                      </a:r>
                    </a:p>
                  </a:txBody>
                  <a:tcPr/>
                </a:tc>
                <a:extLst>
                  <a:ext uri="{0D108BD9-81ED-4DB2-BD59-A6C34878D82A}">
                    <a16:rowId xmlns:a16="http://schemas.microsoft.com/office/drawing/2014/main" val="3207838011"/>
                  </a:ext>
                </a:extLst>
              </a:tr>
              <a:tr h="370840">
                <a:tc>
                  <a:txBody>
                    <a:bodyPr/>
                    <a:lstStyle/>
                    <a:p>
                      <a:r>
                        <a:rPr lang="en-US" dirty="0" err="1">
                          <a:highlight>
                            <a:srgbClr val="FFFF00"/>
                          </a:highlight>
                        </a:rPr>
                        <a:t>Vuln</a:t>
                      </a:r>
                      <a:r>
                        <a:rPr lang="en-US" dirty="0">
                          <a:highlight>
                            <a:srgbClr val="FFFF00"/>
                          </a:highlight>
                        </a:rPr>
                        <a:t>.</a:t>
                      </a:r>
                      <a:r>
                        <a:rPr lang="en-US" baseline="0" dirty="0">
                          <a:highlight>
                            <a:srgbClr val="FFFF00"/>
                          </a:highlight>
                        </a:rPr>
                        <a:t> 2</a:t>
                      </a:r>
                      <a:endParaRPr lang="en-US"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ea typeface="Verdana" pitchFamily="34" charset="0"/>
                          <a:cs typeface="Verdana" pitchFamily="34" charset="0"/>
                        </a:rPr>
                        <a:t>CVE-YYYY-1026</a:t>
                      </a:r>
                    </a:p>
                  </a:txBody>
                  <a:tcPr/>
                </a:tc>
                <a:extLst>
                  <a:ext uri="{0D108BD9-81ED-4DB2-BD59-A6C34878D82A}">
                    <a16:rowId xmlns:a16="http://schemas.microsoft.com/office/drawing/2014/main" val="638173911"/>
                  </a:ext>
                </a:extLst>
              </a:tr>
              <a:tr h="370840">
                <a:tc>
                  <a:txBody>
                    <a:bodyPr/>
                    <a:lstStyle/>
                    <a:p>
                      <a:r>
                        <a:rPr lang="en-US" dirty="0" err="1">
                          <a:highlight>
                            <a:srgbClr val="FFFF00"/>
                          </a:highlight>
                        </a:rPr>
                        <a:t>Vuln</a:t>
                      </a:r>
                      <a:r>
                        <a:rPr lang="en-US" dirty="0">
                          <a:highlight>
                            <a:srgbClr val="FFFF00"/>
                          </a:highlight>
                        </a:rPr>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ea typeface="Verdana" pitchFamily="34" charset="0"/>
                          <a:cs typeface="Verdana" pitchFamily="34" charset="0"/>
                        </a:rPr>
                        <a:t>CVE-YYYY-1027</a:t>
                      </a:r>
                    </a:p>
                  </a:txBody>
                  <a:tcPr/>
                </a:tc>
                <a:extLst>
                  <a:ext uri="{0D108BD9-81ED-4DB2-BD59-A6C34878D82A}">
                    <a16:rowId xmlns:a16="http://schemas.microsoft.com/office/drawing/2014/main" val="1289561743"/>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33147608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468781233"/>
                  </a:ext>
                </a:extLst>
              </a:tr>
            </a:tbl>
          </a:graphicData>
        </a:graphic>
      </p:graphicFrame>
      <p:cxnSp>
        <p:nvCxnSpPr>
          <p:cNvPr id="25" name="Straight Arrow Connector 24"/>
          <p:cNvCxnSpPr>
            <a:stCxn id="5" idx="3"/>
          </p:cNvCxnSpPr>
          <p:nvPr/>
        </p:nvCxnSpPr>
        <p:spPr>
          <a:xfrm>
            <a:off x="3296750" y="2689395"/>
            <a:ext cx="462451" cy="589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3"/>
          </p:cNvCxnSpPr>
          <p:nvPr/>
        </p:nvCxnSpPr>
        <p:spPr>
          <a:xfrm flipV="1">
            <a:off x="3296750" y="3719949"/>
            <a:ext cx="462451" cy="292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p:cNvSpPr/>
          <p:nvPr/>
        </p:nvSpPr>
        <p:spPr>
          <a:xfrm>
            <a:off x="8285020" y="2881746"/>
            <a:ext cx="1727199" cy="323273"/>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9" name="Rectangle: Rounded Corners 28"/>
          <p:cNvSpPr/>
          <p:nvPr/>
        </p:nvSpPr>
        <p:spPr>
          <a:xfrm>
            <a:off x="8285020" y="3205019"/>
            <a:ext cx="1727199" cy="323273"/>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31" name="Straight Arrow Connector 30"/>
          <p:cNvCxnSpPr>
            <a:stCxn id="28" idx="1"/>
          </p:cNvCxnSpPr>
          <p:nvPr/>
        </p:nvCxnSpPr>
        <p:spPr>
          <a:xfrm flipH="1">
            <a:off x="7712049" y="3043383"/>
            <a:ext cx="572971" cy="235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1"/>
          </p:cNvCxnSpPr>
          <p:nvPr/>
        </p:nvCxnSpPr>
        <p:spPr>
          <a:xfrm flipH="1">
            <a:off x="7712049" y="3366655"/>
            <a:ext cx="572971" cy="254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154737E-C002-4EE5-8A20-8C70A8EC286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3868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Informs Reporter of Assignments</a:t>
            </a:r>
          </a:p>
        </p:txBody>
      </p:sp>
      <p:sp>
        <p:nvSpPr>
          <p:cNvPr id="4" name="Rectangle: Rounded Corners 3"/>
          <p:cNvSpPr/>
          <p:nvPr/>
        </p:nvSpPr>
        <p:spPr>
          <a:xfrm>
            <a:off x="7767783" y="286327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2965871" y="28632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Reporter</a:t>
            </a:r>
          </a:p>
        </p:txBody>
      </p:sp>
      <p:sp>
        <p:nvSpPr>
          <p:cNvPr id="8" name="TextBox 7"/>
          <p:cNvSpPr txBox="1"/>
          <p:nvPr/>
        </p:nvSpPr>
        <p:spPr>
          <a:xfrm>
            <a:off x="5022898" y="1653888"/>
            <a:ext cx="2016898" cy="1754326"/>
          </a:xfrm>
          <a:prstGeom prst="rect">
            <a:avLst/>
          </a:prstGeom>
          <a:noFill/>
        </p:spPr>
        <p:txBody>
          <a:bodyPr wrap="none" rtlCol="0">
            <a:spAutoFit/>
          </a:bodyPr>
          <a:lstStyle/>
          <a:p>
            <a:pPr algn="ctr" fontAlgn="t"/>
            <a:r>
              <a:rPr lang="en-US" dirty="0"/>
              <a:t>…</a:t>
            </a:r>
          </a:p>
          <a:p>
            <a:pPr algn="ctr" fontAlgn="t"/>
            <a:r>
              <a:rPr lang="en-US" dirty="0" err="1"/>
              <a:t>Vuln</a:t>
            </a:r>
            <a:r>
              <a:rPr lang="en-US" dirty="0"/>
              <a:t>. 2 is assigned</a:t>
            </a:r>
          </a:p>
          <a:p>
            <a:pPr algn="ctr"/>
            <a:r>
              <a:rPr lang="en-US" dirty="0"/>
              <a:t>CVE-YYYY-1026 and</a:t>
            </a:r>
          </a:p>
          <a:p>
            <a:pPr algn="ctr" fontAlgn="t"/>
            <a:r>
              <a:rPr lang="en-US" dirty="0" err="1"/>
              <a:t>Vuln</a:t>
            </a:r>
            <a:r>
              <a:rPr lang="en-US" dirty="0"/>
              <a:t>. 6 is assigned</a:t>
            </a:r>
          </a:p>
          <a:p>
            <a:pPr algn="ctr"/>
            <a:r>
              <a:rPr lang="en-US" dirty="0"/>
              <a:t>CVE-YYYY-1027</a:t>
            </a:r>
          </a:p>
          <a:p>
            <a:pPr algn="ctr"/>
            <a:r>
              <a:rPr lang="en-US" dirty="0"/>
              <a:t>…</a:t>
            </a:r>
          </a:p>
        </p:txBody>
      </p:sp>
      <p:cxnSp>
        <p:nvCxnSpPr>
          <p:cNvPr id="6" name="Straight Arrow Connector 5"/>
          <p:cNvCxnSpPr/>
          <p:nvPr/>
        </p:nvCxnSpPr>
        <p:spPr>
          <a:xfrm flipH="1" flipV="1">
            <a:off x="4702307" y="3408215"/>
            <a:ext cx="306547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39A02690-0F81-44B9-B1A2-AAFE59A1A1D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6209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7AAA-65EF-4AD5-8874-FAE321F02090}"/>
              </a:ext>
            </a:extLst>
          </p:cNvPr>
          <p:cNvSpPr>
            <a:spLocks noGrp="1"/>
          </p:cNvSpPr>
          <p:nvPr>
            <p:ph type="ctrTitle" sz="quarter"/>
          </p:nvPr>
        </p:nvSpPr>
        <p:spPr/>
        <p:txBody>
          <a:bodyPr/>
          <a:lstStyle/>
          <a:p>
            <a:r>
              <a:rPr lang="en-US" dirty="0"/>
              <a:t>Submitting CVE Entries</a:t>
            </a:r>
          </a:p>
        </p:txBody>
      </p:sp>
      <p:sp>
        <p:nvSpPr>
          <p:cNvPr id="3" name="Slide Number Placeholder 2">
            <a:extLst>
              <a:ext uri="{FF2B5EF4-FFF2-40B4-BE49-F238E27FC236}">
                <a16:creationId xmlns:a16="http://schemas.microsoft.com/office/drawing/2014/main" id="{651A600E-637C-42D4-9323-63FDE4F3B9F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80397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CNA Publishes Advisory with CVE Details</a:t>
            </a:r>
          </a:p>
        </p:txBody>
      </p:sp>
      <p:sp>
        <p:nvSpPr>
          <p:cNvPr id="4" name="Rectangle: Rounded Corners 3"/>
          <p:cNvSpPr/>
          <p:nvPr/>
        </p:nvSpPr>
        <p:spPr>
          <a:xfrm>
            <a:off x="2678547" y="3103418"/>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Scroll: Vertical 4"/>
          <p:cNvSpPr/>
          <p:nvPr/>
        </p:nvSpPr>
        <p:spPr>
          <a:xfrm>
            <a:off x="5800437" y="15794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hlinkClick r:id="rId3"/>
              </a:rPr>
              <a:t>www.example.com/security-advisory-1</a:t>
            </a: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marL="285750" indent="-285750">
              <a:buFont typeface="Arial" panose="020B0604020202020204" pitchFamily="34" charset="0"/>
              <a:buChar char="•"/>
            </a:pPr>
            <a:r>
              <a:rPr lang="en-US" dirty="0">
                <a:solidFill>
                  <a:schemeClr val="tx1"/>
                </a:solidFill>
              </a:rPr>
              <a:t>Fixed </a:t>
            </a:r>
            <a:r>
              <a:rPr lang="en-US" dirty="0" err="1">
                <a:solidFill>
                  <a:schemeClr val="tx1"/>
                </a:solidFill>
              </a:rPr>
              <a:t>Vuln</a:t>
            </a:r>
            <a:r>
              <a:rPr lang="en-US" dirty="0">
                <a:solidFill>
                  <a:schemeClr val="tx1"/>
                </a:solidFill>
              </a:rPr>
              <a:t>. 2 (CVE-YYYY-1026)</a:t>
            </a:r>
          </a:p>
          <a:p>
            <a:pPr marL="285750" indent="-285750">
              <a:buFont typeface="Arial" panose="020B0604020202020204" pitchFamily="34" charset="0"/>
              <a:buChar char="•"/>
            </a:pPr>
            <a:r>
              <a:rPr lang="en-US" dirty="0">
                <a:solidFill>
                  <a:schemeClr val="tx1"/>
                </a:solidFill>
              </a:rPr>
              <a:t>Fixed </a:t>
            </a:r>
            <a:r>
              <a:rPr lang="en-US" dirty="0" err="1">
                <a:solidFill>
                  <a:schemeClr val="tx1"/>
                </a:solidFill>
              </a:rPr>
              <a:t>Vuln</a:t>
            </a:r>
            <a:r>
              <a:rPr lang="en-US" dirty="0">
                <a:solidFill>
                  <a:schemeClr val="tx1"/>
                </a:solidFill>
              </a:rPr>
              <a:t>. 6 (CVE-YYYY-1027)</a:t>
            </a:r>
          </a:p>
        </p:txBody>
      </p:sp>
      <p:cxnSp>
        <p:nvCxnSpPr>
          <p:cNvPr id="7" name="Straight Arrow Connector 6"/>
          <p:cNvCxnSpPr>
            <a:stCxn id="4" idx="3"/>
            <a:endCxn id="5" idx="1"/>
          </p:cNvCxnSpPr>
          <p:nvPr/>
        </p:nvCxnSpPr>
        <p:spPr>
          <a:xfrm>
            <a:off x="4414984" y="3648364"/>
            <a:ext cx="190268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572941" y="3309808"/>
            <a:ext cx="153221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Publish advisory</a:t>
            </a:r>
          </a:p>
        </p:txBody>
      </p:sp>
      <p:sp>
        <p:nvSpPr>
          <p:cNvPr id="3" name="Slide Number Placeholder 2">
            <a:extLst>
              <a:ext uri="{FF2B5EF4-FFF2-40B4-BE49-F238E27FC236}">
                <a16:creationId xmlns:a16="http://schemas.microsoft.com/office/drawing/2014/main" id="{A08A0A88-375F-4FA4-8A98-A283796ABC3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14739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Formats Details as Required</a:t>
            </a:r>
          </a:p>
        </p:txBody>
      </p:sp>
      <p:sp>
        <p:nvSpPr>
          <p:cNvPr id="4" name="Rectangle: Rounded Corners 3"/>
          <p:cNvSpPr/>
          <p:nvPr/>
        </p:nvSpPr>
        <p:spPr>
          <a:xfrm>
            <a:off x="2678547" y="3103418"/>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Scroll: Vertical 4"/>
          <p:cNvSpPr/>
          <p:nvPr/>
        </p:nvSpPr>
        <p:spPr>
          <a:xfrm>
            <a:off x="5800437" y="15794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[CVEID]: CVE-YYYY-1026</a:t>
            </a:r>
          </a:p>
          <a:p>
            <a:r>
              <a:rPr lang="en-US" dirty="0">
                <a:solidFill>
                  <a:schemeClr val="tx1"/>
                </a:solidFill>
              </a:rPr>
              <a:t>[PRODUCT]: MY-PRODUCT</a:t>
            </a:r>
          </a:p>
          <a:p>
            <a:r>
              <a:rPr lang="en-US" dirty="0">
                <a:solidFill>
                  <a:schemeClr val="tx1"/>
                </a:solidFill>
              </a:rPr>
              <a:t>[VERSION]: 1.2.3</a:t>
            </a:r>
          </a:p>
          <a:p>
            <a:r>
              <a:rPr lang="en-US" dirty="0">
                <a:solidFill>
                  <a:schemeClr val="tx1"/>
                </a:solidFill>
              </a:rPr>
              <a:t>[PROBLEMTYPE]: Buffer overflow</a:t>
            </a:r>
          </a:p>
          <a:p>
            <a:r>
              <a:rPr lang="en-US" dirty="0">
                <a:solidFill>
                  <a:schemeClr val="tx1"/>
                </a:solidFill>
              </a:rPr>
              <a:t>[REFERENCES]: www.example.com/security-advisory-1</a:t>
            </a:r>
          </a:p>
          <a:p>
            <a:r>
              <a:rPr lang="en-US" dirty="0">
                <a:solidFill>
                  <a:schemeClr val="tx1"/>
                </a:solidFill>
              </a:rPr>
              <a:t>[DESCRIPTION ]: Buffer overflow in MY-PRODUCT 1.2.3</a:t>
            </a:r>
          </a:p>
          <a:p>
            <a:endParaRPr lang="en-US" dirty="0">
              <a:solidFill>
                <a:schemeClr val="tx1"/>
              </a:solidFill>
            </a:endParaRPr>
          </a:p>
          <a:p>
            <a:r>
              <a:rPr lang="en-US" dirty="0">
                <a:solidFill>
                  <a:schemeClr val="tx1"/>
                </a:solidFill>
              </a:rPr>
              <a:t>[CVEID]: CVE-YYYY-1027</a:t>
            </a:r>
          </a:p>
          <a:p>
            <a:r>
              <a:rPr lang="en-US" dirty="0">
                <a:solidFill>
                  <a:schemeClr val="tx1"/>
                </a:solidFill>
              </a:rPr>
              <a:t>….</a:t>
            </a:r>
          </a:p>
        </p:txBody>
      </p:sp>
      <p:cxnSp>
        <p:nvCxnSpPr>
          <p:cNvPr id="7" name="Straight Arrow Connector 6"/>
          <p:cNvCxnSpPr>
            <a:stCxn id="4" idx="3"/>
            <a:endCxn id="5" idx="1"/>
          </p:cNvCxnSpPr>
          <p:nvPr/>
        </p:nvCxnSpPr>
        <p:spPr>
          <a:xfrm>
            <a:off x="4414984" y="3648364"/>
            <a:ext cx="190268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44422653-0D2A-4B91-92E0-C638859951D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41242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CNA Sends Formatted Details to Root CNA</a:t>
            </a:r>
          </a:p>
        </p:txBody>
      </p:sp>
      <p:sp>
        <p:nvSpPr>
          <p:cNvPr id="4" name="Rectangle: Rounded Corners 3"/>
          <p:cNvSpPr/>
          <p:nvPr/>
        </p:nvSpPr>
        <p:spPr>
          <a:xfrm>
            <a:off x="2678547" y="3103418"/>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7356765" y="3103417"/>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cxnSp>
        <p:nvCxnSpPr>
          <p:cNvPr id="7" name="Straight Arrow Connector 6"/>
          <p:cNvCxnSpPr>
            <a:stCxn id="4" idx="3"/>
            <a:endCxn id="5" idx="1"/>
          </p:cNvCxnSpPr>
          <p:nvPr/>
        </p:nvCxnSpPr>
        <p:spPr>
          <a:xfrm flipV="1">
            <a:off x="4414983" y="3648363"/>
            <a:ext cx="294178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4673600" y="1981199"/>
            <a:ext cx="2189019" cy="13946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[CVEID]: CVE-YYYY-1026</a:t>
            </a:r>
          </a:p>
          <a:p>
            <a:r>
              <a:rPr lang="en-US" sz="1200" dirty="0">
                <a:solidFill>
                  <a:schemeClr val="tx1"/>
                </a:solidFill>
              </a:rPr>
              <a:t>…</a:t>
            </a:r>
          </a:p>
          <a:p>
            <a:r>
              <a:rPr lang="en-US" sz="1200" dirty="0">
                <a:solidFill>
                  <a:schemeClr val="tx1"/>
                </a:solidFill>
              </a:rPr>
              <a:t>[CVEID]: CVE-YYYY-1027</a:t>
            </a:r>
          </a:p>
          <a:p>
            <a:r>
              <a:rPr lang="en-US" sz="1200" dirty="0">
                <a:solidFill>
                  <a:schemeClr val="tx1"/>
                </a:solidFill>
              </a:rPr>
              <a:t>…</a:t>
            </a:r>
          </a:p>
        </p:txBody>
      </p:sp>
      <p:sp>
        <p:nvSpPr>
          <p:cNvPr id="3" name="Slide Number Placeholder 2">
            <a:extLst>
              <a:ext uri="{FF2B5EF4-FFF2-40B4-BE49-F238E27FC236}">
                <a16:creationId xmlns:a16="http://schemas.microsoft.com/office/drawing/2014/main" id="{96042ABD-F230-484D-A1CA-F5C12DF915C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78769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22" y="274638"/>
            <a:ext cx="10416207" cy="868362"/>
          </a:xfrm>
        </p:spPr>
        <p:txBody>
          <a:bodyPr>
            <a:normAutofit fontScale="90000"/>
          </a:bodyPr>
          <a:lstStyle/>
          <a:p>
            <a:r>
              <a:rPr lang="en-US" dirty="0"/>
              <a:t>Root CNA Sends the Details to the Program Root CNA</a:t>
            </a:r>
          </a:p>
        </p:txBody>
      </p:sp>
      <p:grpSp>
        <p:nvGrpSpPr>
          <p:cNvPr id="3" name="Group 2">
            <a:extLst>
              <a:ext uri="{FF2B5EF4-FFF2-40B4-BE49-F238E27FC236}">
                <a16:creationId xmlns:a16="http://schemas.microsoft.com/office/drawing/2014/main" id="{2D539CE3-3B49-4521-A432-ECDF65977949}"/>
              </a:ext>
            </a:extLst>
          </p:cNvPr>
          <p:cNvGrpSpPr/>
          <p:nvPr/>
        </p:nvGrpSpPr>
        <p:grpSpPr>
          <a:xfrm>
            <a:off x="3135747" y="2000248"/>
            <a:ext cx="6414654" cy="2212110"/>
            <a:chOff x="1154547" y="1981198"/>
            <a:chExt cx="6414654" cy="2212110"/>
          </a:xfrm>
        </p:grpSpPr>
        <p:sp>
          <p:nvSpPr>
            <p:cNvPr id="4" name="Rectangle: Rounded Corners 3"/>
            <p:cNvSpPr/>
            <p:nvPr/>
          </p:nvSpPr>
          <p:spPr>
            <a:xfrm>
              <a:off x="1154547" y="3103417"/>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5" name="Rectangle: Rounded Corners 4"/>
            <p:cNvSpPr/>
            <p:nvPr/>
          </p:nvSpPr>
          <p:spPr>
            <a:xfrm>
              <a:off x="5832765" y="3103416"/>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7" name="Straight Arrow Connector 6"/>
            <p:cNvCxnSpPr>
              <a:stCxn id="4" idx="3"/>
              <a:endCxn id="5" idx="1"/>
            </p:cNvCxnSpPr>
            <p:nvPr/>
          </p:nvCxnSpPr>
          <p:spPr>
            <a:xfrm flipV="1">
              <a:off x="2890983" y="3648362"/>
              <a:ext cx="294178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3149599" y="1981198"/>
              <a:ext cx="2189019" cy="13946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[CVEID]: CVE-YYYY-1026</a:t>
              </a:r>
            </a:p>
            <a:p>
              <a:r>
                <a:rPr lang="en-US" sz="1200" dirty="0">
                  <a:solidFill>
                    <a:schemeClr val="tx1"/>
                  </a:solidFill>
                </a:rPr>
                <a:t>…</a:t>
              </a:r>
            </a:p>
            <a:p>
              <a:r>
                <a:rPr lang="en-US" sz="1200" dirty="0">
                  <a:solidFill>
                    <a:schemeClr val="tx1"/>
                  </a:solidFill>
                </a:rPr>
                <a:t>[CVEID]: CVE-YYYY-1027</a:t>
              </a:r>
            </a:p>
            <a:p>
              <a:r>
                <a:rPr lang="en-US" sz="1200" dirty="0">
                  <a:solidFill>
                    <a:schemeClr val="tx1"/>
                  </a:solidFill>
                </a:rPr>
                <a:t>…</a:t>
              </a:r>
            </a:p>
          </p:txBody>
        </p:sp>
      </p:grpSp>
      <p:sp>
        <p:nvSpPr>
          <p:cNvPr id="6" name="Slide Number Placeholder 5">
            <a:extLst>
              <a:ext uri="{FF2B5EF4-FFF2-40B4-BE49-F238E27FC236}">
                <a16:creationId xmlns:a16="http://schemas.microsoft.com/office/drawing/2014/main" id="{17EF86C5-40EF-471F-A154-FD9B5A37F00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83285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26" y="274638"/>
            <a:ext cx="9228814" cy="868362"/>
          </a:xfrm>
        </p:spPr>
        <p:txBody>
          <a:bodyPr>
            <a:normAutofit fontScale="90000"/>
          </a:bodyPr>
          <a:lstStyle/>
          <a:p>
            <a:r>
              <a:rPr lang="en-US" dirty="0"/>
              <a:t>Program Root CNA Updates the Official CVE List</a:t>
            </a:r>
          </a:p>
        </p:txBody>
      </p:sp>
      <p:sp>
        <p:nvSpPr>
          <p:cNvPr id="4" name="Scroll: Vertical 3"/>
          <p:cNvSpPr/>
          <p:nvPr/>
        </p:nvSpPr>
        <p:spPr>
          <a:xfrm>
            <a:off x="2133601" y="17826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[CVEID]: CVE-YYYY-1026</a:t>
            </a:r>
          </a:p>
          <a:p>
            <a:r>
              <a:rPr lang="en-US" dirty="0">
                <a:solidFill>
                  <a:schemeClr val="tx1"/>
                </a:solidFill>
              </a:rPr>
              <a:t>[PRODUCT]: MY-PRODUCT</a:t>
            </a:r>
          </a:p>
          <a:p>
            <a:r>
              <a:rPr lang="en-US" dirty="0">
                <a:solidFill>
                  <a:schemeClr val="tx1"/>
                </a:solidFill>
              </a:rPr>
              <a:t>[VERSION]: 1.2.3</a:t>
            </a:r>
          </a:p>
          <a:p>
            <a:r>
              <a:rPr lang="en-US" dirty="0">
                <a:solidFill>
                  <a:schemeClr val="tx1"/>
                </a:solidFill>
              </a:rPr>
              <a:t>[PROBLEMTYPE]: Buffer overflow</a:t>
            </a:r>
          </a:p>
          <a:p>
            <a:r>
              <a:rPr lang="en-US" dirty="0">
                <a:solidFill>
                  <a:schemeClr val="tx1"/>
                </a:solidFill>
              </a:rPr>
              <a:t>[REFERENCES]: www.example.com/security-advisory-1</a:t>
            </a:r>
          </a:p>
          <a:p>
            <a:r>
              <a:rPr lang="en-US" dirty="0">
                <a:solidFill>
                  <a:schemeClr val="tx1"/>
                </a:solidFill>
              </a:rPr>
              <a:t>[DESCRIPTION ]: Buffer overflow in MY-PRODUCT 1.2.3</a:t>
            </a:r>
          </a:p>
          <a:p>
            <a:endParaRPr lang="en-US" dirty="0">
              <a:solidFill>
                <a:schemeClr val="tx1"/>
              </a:solidFill>
            </a:endParaRPr>
          </a:p>
          <a:p>
            <a:r>
              <a:rPr lang="en-US" dirty="0">
                <a:solidFill>
                  <a:schemeClr val="tx1"/>
                </a:solidFill>
              </a:rPr>
              <a:t>[CVEID]: CVE-YYYY-1027</a:t>
            </a:r>
          </a:p>
          <a:p>
            <a:r>
              <a:rPr lang="en-US" dirty="0">
                <a:solidFill>
                  <a:schemeClr val="tx1"/>
                </a:solidFill>
              </a:rPr>
              <a:t>….</a:t>
            </a:r>
          </a:p>
        </p:txBody>
      </p:sp>
      <p:sp>
        <p:nvSpPr>
          <p:cNvPr id="5" name="Scroll: Vertical 4"/>
          <p:cNvSpPr/>
          <p:nvPr/>
        </p:nvSpPr>
        <p:spPr>
          <a:xfrm>
            <a:off x="6437746" y="1782619"/>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Name: CVE-YYYY-1026</a:t>
            </a:r>
          </a:p>
          <a:p>
            <a:r>
              <a:rPr lang="en-US" sz="1200" dirty="0">
                <a:solidFill>
                  <a:schemeClr val="tx1"/>
                </a:solidFill>
              </a:rPr>
              <a:t>Status: Candidate</a:t>
            </a:r>
          </a:p>
          <a:p>
            <a:r>
              <a:rPr lang="en-US" sz="1200" dirty="0">
                <a:solidFill>
                  <a:schemeClr val="tx1"/>
                </a:solidFill>
              </a:rPr>
              <a:t>URL: http://cve.mitre.org/cgi-bin/cvename.cgi?name=CVE-YYYY-1026</a:t>
            </a:r>
          </a:p>
          <a:p>
            <a:r>
              <a:rPr lang="en-US" sz="1200" dirty="0">
                <a:solidFill>
                  <a:schemeClr val="tx1"/>
                </a:solidFill>
              </a:rPr>
              <a:t>Phase: Assigned (YYYYMMDD)</a:t>
            </a:r>
          </a:p>
          <a:p>
            <a:r>
              <a:rPr lang="en-US" sz="1200" dirty="0">
                <a:solidFill>
                  <a:schemeClr val="tx1"/>
                </a:solidFill>
              </a:rPr>
              <a:t>Category:</a:t>
            </a:r>
          </a:p>
          <a:p>
            <a:endParaRPr lang="en-US" sz="1200" dirty="0">
              <a:solidFill>
                <a:schemeClr val="tx1"/>
              </a:solidFill>
            </a:endParaRPr>
          </a:p>
          <a:p>
            <a:endParaRPr lang="en-US" sz="1200" dirty="0">
              <a:solidFill>
                <a:schemeClr val="tx1"/>
              </a:solidFill>
            </a:endParaRPr>
          </a:p>
          <a:p>
            <a:endParaRPr lang="en-US" sz="1200" strike="sngStrike" dirty="0">
              <a:solidFill>
                <a:schemeClr val="tx1"/>
              </a:solidFill>
            </a:endParaRPr>
          </a:p>
          <a:p>
            <a:r>
              <a:rPr lang="en-US" sz="1200" dirty="0">
                <a:solidFill>
                  <a:schemeClr val="tx1"/>
                </a:solidFill>
              </a:rPr>
              <a:t>** RESERVED **</a:t>
            </a:r>
          </a:p>
          <a:p>
            <a:r>
              <a:rPr lang="en-US" sz="1200" dirty="0">
                <a:solidFill>
                  <a:schemeClr val="tx1"/>
                </a:solidFill>
              </a:rPr>
              <a:t>This candidate has been reserved by an organization or individual that will use it when announcing a new security problem.  When the candidate has been publicized, the details for this candidate will be provided.</a:t>
            </a:r>
          </a:p>
        </p:txBody>
      </p:sp>
      <p:sp>
        <p:nvSpPr>
          <p:cNvPr id="7" name="Rectangle: Rounded Corners 6"/>
          <p:cNvSpPr/>
          <p:nvPr/>
        </p:nvSpPr>
        <p:spPr>
          <a:xfrm>
            <a:off x="2669309" y="4267201"/>
            <a:ext cx="2909454" cy="895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0" name="Rectangle: Rounded Corners 9"/>
          <p:cNvSpPr/>
          <p:nvPr/>
        </p:nvSpPr>
        <p:spPr>
          <a:xfrm>
            <a:off x="6899564" y="3980874"/>
            <a:ext cx="3029526" cy="1390072"/>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12" name="Straight Arrow Connector 11"/>
          <p:cNvCxnSpPr>
            <a:stCxn id="7" idx="3"/>
            <a:endCxn id="10" idx="1"/>
          </p:cNvCxnSpPr>
          <p:nvPr/>
        </p:nvCxnSpPr>
        <p:spPr>
          <a:xfrm flipV="1">
            <a:off x="5578764" y="4675910"/>
            <a:ext cx="1320801" cy="392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ectangle: Rounded Corners 12"/>
          <p:cNvSpPr/>
          <p:nvPr/>
        </p:nvSpPr>
        <p:spPr>
          <a:xfrm>
            <a:off x="6991928" y="3454399"/>
            <a:ext cx="2937163" cy="392546"/>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5" name="Rectangle: Rounded Corners 14"/>
          <p:cNvSpPr/>
          <p:nvPr/>
        </p:nvSpPr>
        <p:spPr>
          <a:xfrm>
            <a:off x="2669309" y="3703782"/>
            <a:ext cx="3048000" cy="563418"/>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17" name="Straight Arrow Connector 16"/>
          <p:cNvCxnSpPr>
            <a:stCxn id="15" idx="3"/>
            <a:endCxn id="13" idx="1"/>
          </p:cNvCxnSpPr>
          <p:nvPr/>
        </p:nvCxnSpPr>
        <p:spPr>
          <a:xfrm flipV="1">
            <a:off x="5717309" y="3650673"/>
            <a:ext cx="1274618" cy="3348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359701" y="1350895"/>
            <a:ext cx="1600118" cy="461665"/>
          </a:xfrm>
          <a:prstGeom prst="rect">
            <a:avLst/>
          </a:prstGeom>
          <a:noFill/>
        </p:spPr>
        <p:txBody>
          <a:bodyPr wrap="none" rtlCol="0">
            <a:spAutoFit/>
          </a:bodyPr>
          <a:lstStyle/>
          <a:p>
            <a:pPr>
              <a:spcAft>
                <a:spcPts val="600"/>
              </a:spcAft>
            </a:pPr>
            <a:r>
              <a:rPr lang="en-US" sz="2400" dirty="0">
                <a:ea typeface="Verdana" pitchFamily="34" charset="0"/>
                <a:cs typeface="Verdana" pitchFamily="34" charset="0"/>
              </a:rPr>
              <a:t>Submission</a:t>
            </a:r>
          </a:p>
        </p:txBody>
      </p:sp>
      <p:sp>
        <p:nvSpPr>
          <p:cNvPr id="19" name="TextBox 18"/>
          <p:cNvSpPr txBox="1"/>
          <p:nvPr/>
        </p:nvSpPr>
        <p:spPr>
          <a:xfrm>
            <a:off x="7861818" y="1299868"/>
            <a:ext cx="1162241" cy="461665"/>
          </a:xfrm>
          <a:prstGeom prst="rect">
            <a:avLst/>
          </a:prstGeom>
          <a:noFill/>
        </p:spPr>
        <p:txBody>
          <a:bodyPr wrap="none" rtlCol="0">
            <a:spAutoFit/>
          </a:bodyPr>
          <a:lstStyle/>
          <a:p>
            <a:pPr>
              <a:spcAft>
                <a:spcPts val="600"/>
              </a:spcAft>
            </a:pPr>
            <a:r>
              <a:rPr lang="en-US" sz="2400" dirty="0">
                <a:ea typeface="Verdana" pitchFamily="34" charset="0"/>
                <a:cs typeface="Verdana" pitchFamily="34" charset="0"/>
              </a:rPr>
              <a:t>CVE List</a:t>
            </a:r>
          </a:p>
        </p:txBody>
      </p:sp>
      <p:sp>
        <p:nvSpPr>
          <p:cNvPr id="3" name="Slide Number Placeholder 2">
            <a:extLst>
              <a:ext uri="{FF2B5EF4-FFF2-40B4-BE49-F238E27FC236}">
                <a16:creationId xmlns:a16="http://schemas.microsoft.com/office/drawing/2014/main" id="{A84DC9E5-EDA8-45C1-B99C-B8ECE70DD08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0483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CVE ID Block – A set of sequential CVE IDs given to a CNA for later assignment to vulnerabilities</a:t>
            </a:r>
          </a:p>
          <a:p>
            <a:pPr>
              <a:buFont typeface="Wingdings" panose="05000000000000000000" pitchFamily="2" charset="2"/>
              <a:buChar char="§"/>
            </a:pPr>
            <a:r>
              <a:rPr lang="en-US" dirty="0"/>
              <a:t>CVE Entry - An item in the CVE List. CVE Entries contain the CVE ID, a description of the vulnerability, and references to public disclosure sources</a:t>
            </a:r>
          </a:p>
          <a:p>
            <a:pPr>
              <a:buFont typeface="Wingdings" panose="05000000000000000000" pitchFamily="2" charset="2"/>
              <a:buChar char="§"/>
            </a:pPr>
            <a:r>
              <a:rPr lang="en-US" dirty="0"/>
              <a:t>Populate – The act of filling in the details for a previously reserved CVE ID into the CVE List</a:t>
            </a:r>
          </a:p>
          <a:p>
            <a:pPr>
              <a:buFont typeface="Wingdings" panose="05000000000000000000" pitchFamily="2" charset="2"/>
              <a:buChar char="§"/>
            </a:pPr>
            <a:r>
              <a:rPr lang="en-US" dirty="0"/>
              <a:t>Reserved CVE ID – A CVE ID that has been give to a CNA for assignment and has not had the vulnerabilities details populated in the CVE List</a:t>
            </a:r>
          </a:p>
          <a:p>
            <a:pPr>
              <a:buFont typeface="Wingdings" panose="05000000000000000000" pitchFamily="2" charset="2"/>
              <a:buChar char="§"/>
            </a:pPr>
            <a:r>
              <a:rPr lang="en-US" dirty="0"/>
              <a:t>CVE List - A collection of common names (CVE IDs) for publicly known cybersecurity vulnerabilities</a:t>
            </a:r>
          </a:p>
          <a:p>
            <a:endParaRPr lang="en-US" dirty="0"/>
          </a:p>
          <a:p>
            <a:endParaRPr lang="en-US" dirty="0"/>
          </a:p>
        </p:txBody>
      </p:sp>
      <p:sp>
        <p:nvSpPr>
          <p:cNvPr id="4" name="Slide Number Placeholder 3">
            <a:extLst>
              <a:ext uri="{FF2B5EF4-FFF2-40B4-BE49-F238E27FC236}">
                <a16:creationId xmlns:a16="http://schemas.microsoft.com/office/drawing/2014/main" id="{1FD78E80-405E-4059-8F5D-1E419ED8AD4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37557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471" y="274638"/>
            <a:ext cx="9233402" cy="868362"/>
          </a:xfrm>
        </p:spPr>
        <p:txBody>
          <a:bodyPr>
            <a:normAutofit fontScale="90000"/>
          </a:bodyPr>
          <a:lstStyle/>
          <a:p>
            <a:r>
              <a:rPr lang="en-US" dirty="0"/>
              <a:t>Program Root CNA Publishes Updated CVE List</a:t>
            </a:r>
          </a:p>
        </p:txBody>
      </p:sp>
      <p:sp>
        <p:nvSpPr>
          <p:cNvPr id="4" name="Scroll: Vertical 3"/>
          <p:cNvSpPr/>
          <p:nvPr/>
        </p:nvSpPr>
        <p:spPr>
          <a:xfrm>
            <a:off x="3759200" y="1366130"/>
            <a:ext cx="5089236" cy="4876800"/>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chemeClr val="tx1"/>
                </a:solidFill>
              </a:rPr>
              <a:t>Name: CVE-YYYY-1026</a:t>
            </a:r>
          </a:p>
          <a:p>
            <a:r>
              <a:rPr lang="en-US" sz="1400" dirty="0">
                <a:solidFill>
                  <a:schemeClr val="tx1"/>
                </a:solidFill>
              </a:rPr>
              <a:t>Status: Candidate</a:t>
            </a:r>
          </a:p>
          <a:p>
            <a:r>
              <a:rPr lang="en-US" sz="1400" dirty="0">
                <a:solidFill>
                  <a:schemeClr val="tx1"/>
                </a:solidFill>
              </a:rPr>
              <a:t>URL: http://cve.mitre.org/cgi-bin/cvename.cgi?name=CVE-YYYY-1026</a:t>
            </a:r>
          </a:p>
          <a:p>
            <a:r>
              <a:rPr lang="en-US" sz="1400" dirty="0">
                <a:solidFill>
                  <a:schemeClr val="tx1"/>
                </a:solidFill>
              </a:rPr>
              <a:t>Phase: Assigned (YYYYMMDD)</a:t>
            </a:r>
          </a:p>
          <a:p>
            <a:r>
              <a:rPr lang="en-US" sz="1400" dirty="0">
                <a:solidFill>
                  <a:schemeClr val="tx1"/>
                </a:solidFill>
              </a:rPr>
              <a:t>Category:</a:t>
            </a:r>
          </a:p>
          <a:p>
            <a:r>
              <a:rPr lang="en-US" sz="1400" dirty="0">
                <a:solidFill>
                  <a:schemeClr val="tx1"/>
                </a:solidFill>
              </a:rPr>
              <a:t>Reference: CONFIRM: www.example.com/security-advisory-1</a:t>
            </a:r>
          </a:p>
          <a:p>
            <a:endParaRPr lang="en-US" sz="1400" strike="sngStrike" dirty="0">
              <a:solidFill>
                <a:schemeClr val="tx1"/>
              </a:solidFill>
            </a:endParaRPr>
          </a:p>
          <a:p>
            <a:r>
              <a:rPr lang="en-US" sz="1400" dirty="0">
                <a:solidFill>
                  <a:schemeClr val="tx1"/>
                </a:solidFill>
              </a:rPr>
              <a:t>Buffer overflow in MY-PRODUCT 1.2.3</a:t>
            </a:r>
          </a:p>
          <a:p>
            <a:endParaRPr lang="en-US" sz="1400" dirty="0">
              <a:solidFill>
                <a:schemeClr val="tx1"/>
              </a:solidFill>
            </a:endParaRPr>
          </a:p>
          <a:p>
            <a:endParaRPr lang="en-US" sz="1400" dirty="0">
              <a:solidFill>
                <a:schemeClr val="tx1"/>
              </a:solidFill>
            </a:endParaRPr>
          </a:p>
          <a:p>
            <a:r>
              <a:rPr lang="en-US" sz="1400" dirty="0">
                <a:solidFill>
                  <a:schemeClr val="tx1"/>
                </a:solidFill>
              </a:rPr>
              <a:t>Current Votes:</a:t>
            </a:r>
          </a:p>
          <a:p>
            <a:r>
              <a:rPr lang="en-US" sz="1400" dirty="0">
                <a:solidFill>
                  <a:schemeClr val="tx1"/>
                </a:solidFill>
              </a:rPr>
              <a:t>None (candidate not yet proposed)</a:t>
            </a:r>
          </a:p>
          <a:p>
            <a:endParaRPr lang="en-US" sz="1400" dirty="0">
              <a:solidFill>
                <a:schemeClr val="tx1"/>
              </a:solidFill>
            </a:endParaRPr>
          </a:p>
          <a:p>
            <a:endParaRPr lang="en-US" sz="1400" dirty="0">
              <a:solidFill>
                <a:schemeClr val="tx1"/>
              </a:solidFill>
            </a:endParaRPr>
          </a:p>
          <a:p>
            <a:r>
              <a:rPr lang="en-US" sz="1400" dirty="0">
                <a:solidFill>
                  <a:schemeClr val="tx1"/>
                </a:solidFill>
              </a:rPr>
              <a:t>=================================</a:t>
            </a:r>
          </a:p>
          <a:p>
            <a:r>
              <a:rPr lang="en-US" sz="1400" dirty="0">
                <a:solidFill>
                  <a:schemeClr val="tx1"/>
                </a:solidFill>
              </a:rPr>
              <a:t>Name: CVE-2016-6260</a:t>
            </a:r>
          </a:p>
          <a:p>
            <a:r>
              <a:rPr lang="en-US" sz="1400" dirty="0">
                <a:solidFill>
                  <a:schemeClr val="tx1"/>
                </a:solidFill>
              </a:rPr>
              <a:t>…</a:t>
            </a:r>
          </a:p>
        </p:txBody>
      </p:sp>
      <p:sp>
        <p:nvSpPr>
          <p:cNvPr id="3" name="Slide Number Placeholder 2">
            <a:extLst>
              <a:ext uri="{FF2B5EF4-FFF2-40B4-BE49-F238E27FC236}">
                <a16:creationId xmlns:a16="http://schemas.microsoft.com/office/drawing/2014/main" id="{02CB3F28-0AA5-4666-ABDF-4467723AEE6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57794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C3E4-B065-4111-AA81-36C46F53FD0B}"/>
              </a:ext>
            </a:extLst>
          </p:cNvPr>
          <p:cNvSpPr>
            <a:spLocks noGrp="1"/>
          </p:cNvSpPr>
          <p:nvPr>
            <p:ph type="title"/>
          </p:nvPr>
        </p:nvSpPr>
        <p:spPr/>
        <p:txBody>
          <a:bodyPr/>
          <a:lstStyle/>
          <a:p>
            <a:r>
              <a:rPr lang="en-US" dirty="0"/>
              <a:t>Reserved by Public (RBP) Policy</a:t>
            </a:r>
          </a:p>
        </p:txBody>
      </p:sp>
      <p:sp>
        <p:nvSpPr>
          <p:cNvPr id="3" name="Content Placeholder 2">
            <a:extLst>
              <a:ext uri="{FF2B5EF4-FFF2-40B4-BE49-F238E27FC236}">
                <a16:creationId xmlns:a16="http://schemas.microsoft.com/office/drawing/2014/main" id="{ABEA2D31-CFD3-41BF-A566-9BF14880DB5E}"/>
              </a:ext>
            </a:extLst>
          </p:cNvPr>
          <p:cNvSpPr>
            <a:spLocks noGrp="1"/>
          </p:cNvSpPr>
          <p:nvPr>
            <p:ph idx="1"/>
          </p:nvPr>
        </p:nvSpPr>
        <p:spPr/>
        <p:txBody>
          <a:bodyPr/>
          <a:lstStyle/>
          <a:p>
            <a:pPr>
              <a:buFont typeface="Wingdings" panose="05000000000000000000" pitchFamily="2" charset="2"/>
              <a:buChar char="§"/>
            </a:pPr>
            <a:r>
              <a:rPr lang="en-US" dirty="0"/>
              <a:t>What happens if a CNA doesn’t populate an entry after they publish the CVE ID in their advisory?</a:t>
            </a:r>
          </a:p>
          <a:p>
            <a:pPr lvl="1">
              <a:buFont typeface="Wingdings" panose="05000000000000000000" pitchFamily="2" charset="2"/>
              <a:buChar char="§"/>
            </a:pPr>
            <a:r>
              <a:rPr lang="en-US" dirty="0"/>
              <a:t>People complain (often to MITRE)</a:t>
            </a:r>
          </a:p>
          <a:p>
            <a:pPr>
              <a:buFont typeface="Wingdings" panose="05000000000000000000" pitchFamily="2" charset="2"/>
              <a:buChar char="§"/>
            </a:pPr>
            <a:r>
              <a:rPr lang="en-US" dirty="0"/>
              <a:t>MITRE keeps track of requests to populate CVE entries</a:t>
            </a:r>
          </a:p>
          <a:p>
            <a:pPr>
              <a:buFont typeface="Wingdings" panose="05000000000000000000" pitchFamily="2" charset="2"/>
              <a:buChar char="§"/>
            </a:pPr>
            <a:r>
              <a:rPr lang="en-US" dirty="0"/>
              <a:t>MITRE also monitors several sources for vulnerabilities</a:t>
            </a:r>
          </a:p>
          <a:p>
            <a:pPr>
              <a:buFont typeface="Wingdings" panose="05000000000000000000" pitchFamily="2" charset="2"/>
              <a:buChar char="§"/>
            </a:pPr>
            <a:r>
              <a:rPr lang="en-US" dirty="0"/>
              <a:t>If the percentage of reserved CVE ID’s assigned by a CNA is greater than the total number of public CVE ID’s for the CNA in the last 12 months, then the CNA will not longer receive new CVE IDs until the percentage is below 5%.</a:t>
            </a:r>
          </a:p>
          <a:p>
            <a:endParaRPr lang="en-US" dirty="0"/>
          </a:p>
        </p:txBody>
      </p:sp>
      <p:sp>
        <p:nvSpPr>
          <p:cNvPr id="4" name="Slide Number Placeholder 3">
            <a:extLst>
              <a:ext uri="{FF2B5EF4-FFF2-40B4-BE49-F238E27FC236}">
                <a16:creationId xmlns:a16="http://schemas.microsoft.com/office/drawing/2014/main" id="{0A2C97B8-075E-4244-B030-7EE11464C26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endParaRPr lang="en-US" dirty="0">
              <a:solidFill>
                <a:srgbClr val="C1CD23"/>
              </a:solidFill>
            </a:endParaRPr>
          </a:p>
        </p:txBody>
      </p:sp>
      <p:pic>
        <p:nvPicPr>
          <p:cNvPr id="6" name="Picture 5">
            <a:extLst>
              <a:ext uri="{FF2B5EF4-FFF2-40B4-BE49-F238E27FC236}">
                <a16:creationId xmlns:a16="http://schemas.microsoft.com/office/drawing/2014/main" id="{4ECEE875-B24F-4083-9133-B007396D91EF}"/>
              </a:ext>
            </a:extLst>
          </p:cNvPr>
          <p:cNvPicPr>
            <a:picLocks noChangeAspect="1"/>
          </p:cNvPicPr>
          <p:nvPr/>
        </p:nvPicPr>
        <p:blipFill>
          <a:blip r:embed="rId3"/>
          <a:stretch>
            <a:fillRect/>
          </a:stretch>
        </p:blipFill>
        <p:spPr>
          <a:xfrm>
            <a:off x="3115137" y="4749775"/>
            <a:ext cx="4741305" cy="804717"/>
          </a:xfrm>
          <a:prstGeom prst="rect">
            <a:avLst/>
          </a:prstGeom>
        </p:spPr>
      </p:pic>
    </p:spTree>
    <p:extLst>
      <p:ext uri="{BB962C8B-B14F-4D97-AF65-F5344CB8AC3E}">
        <p14:creationId xmlns:p14="http://schemas.microsoft.com/office/powerpoint/2010/main" val="2937316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80CB-C181-435E-B144-27F989EF37DB}"/>
              </a:ext>
            </a:extLst>
          </p:cNvPr>
          <p:cNvSpPr>
            <a:spLocks noGrp="1"/>
          </p:cNvSpPr>
          <p:nvPr>
            <p:ph type="ctrTitle" sz="quarter"/>
          </p:nvPr>
        </p:nvSpPr>
        <p:spPr/>
        <p:txBody>
          <a:bodyPr/>
          <a:lstStyle/>
          <a:p>
            <a:r>
              <a:rPr lang="en-US" dirty="0"/>
              <a:t>Update CVE Entries</a:t>
            </a:r>
          </a:p>
        </p:txBody>
      </p:sp>
      <p:sp>
        <p:nvSpPr>
          <p:cNvPr id="3" name="Slide Number Placeholder 2">
            <a:extLst>
              <a:ext uri="{FF2B5EF4-FFF2-40B4-BE49-F238E27FC236}">
                <a16:creationId xmlns:a16="http://schemas.microsoft.com/office/drawing/2014/main" id="{73B34F68-BB84-4AE0-BAFD-A9D85A011EC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32</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673767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Is Asked to Update a CVE Entry</a:t>
            </a:r>
          </a:p>
        </p:txBody>
      </p:sp>
      <p:grpSp>
        <p:nvGrpSpPr>
          <p:cNvPr id="3" name="Group 2">
            <a:extLst>
              <a:ext uri="{FF2B5EF4-FFF2-40B4-BE49-F238E27FC236}">
                <a16:creationId xmlns:a16="http://schemas.microsoft.com/office/drawing/2014/main" id="{CB2BB435-BA41-4BED-B8B1-9CF56A34239F}"/>
              </a:ext>
            </a:extLst>
          </p:cNvPr>
          <p:cNvGrpSpPr/>
          <p:nvPr/>
        </p:nvGrpSpPr>
        <p:grpSpPr>
          <a:xfrm>
            <a:off x="3050022" y="1926071"/>
            <a:ext cx="6414654" cy="2505363"/>
            <a:chOff x="1154547" y="1687945"/>
            <a:chExt cx="6414654" cy="2505363"/>
          </a:xfrm>
        </p:grpSpPr>
        <p:sp>
          <p:nvSpPr>
            <p:cNvPr id="4" name="Rectangle: Rounded Corners 3"/>
            <p:cNvSpPr/>
            <p:nvPr/>
          </p:nvSpPr>
          <p:spPr>
            <a:xfrm>
              <a:off x="1154547" y="3103417"/>
              <a:ext cx="1736436" cy="108989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Reporter</a:t>
              </a:r>
            </a:p>
          </p:txBody>
        </p:sp>
        <p:cxnSp>
          <p:nvCxnSpPr>
            <p:cNvPr id="6" name="Straight Arrow Connector 5"/>
            <p:cNvCxnSpPr>
              <a:stCxn id="4" idx="3"/>
              <a:endCxn id="10" idx="1"/>
            </p:cNvCxnSpPr>
            <p:nvPr/>
          </p:nvCxnSpPr>
          <p:spPr>
            <a:xfrm>
              <a:off x="2890983" y="3648363"/>
              <a:ext cx="29417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3505200" y="1687945"/>
              <a:ext cx="1992489" cy="1839192"/>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Please update CVE-YYYY-NNNN</a:t>
              </a:r>
            </a:p>
            <a:p>
              <a:pPr algn="ctr"/>
              <a:r>
                <a:rPr lang="en-US" dirty="0">
                  <a:solidFill>
                    <a:schemeClr val="tx1"/>
                  </a:solidFill>
                </a:rPr>
                <a:t>….</a:t>
              </a:r>
            </a:p>
          </p:txBody>
        </p:sp>
        <p:sp>
          <p:nvSpPr>
            <p:cNvPr id="10" name="Rectangle: Rounded Corners 9"/>
            <p:cNvSpPr/>
            <p:nvPr/>
          </p:nvSpPr>
          <p:spPr>
            <a:xfrm>
              <a:off x="5832765" y="310341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grpSp>
      <p:sp>
        <p:nvSpPr>
          <p:cNvPr id="5" name="Slide Number Placeholder 4">
            <a:extLst>
              <a:ext uri="{FF2B5EF4-FFF2-40B4-BE49-F238E27FC236}">
                <a16:creationId xmlns:a16="http://schemas.microsoft.com/office/drawing/2014/main" id="{1799BF40-3D18-4321-BA63-E8110894912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216272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Determine Responsible CNA</a:t>
            </a:r>
          </a:p>
        </p:txBody>
      </p:sp>
      <p:sp>
        <p:nvSpPr>
          <p:cNvPr id="4" name="Rectangle: Rounded Corners 3"/>
          <p:cNvSpPr/>
          <p:nvPr/>
        </p:nvSpPr>
        <p:spPr>
          <a:xfrm>
            <a:off x="2353927" y="1642918"/>
            <a:ext cx="1736436" cy="108989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Reporter/CNA</a:t>
            </a:r>
          </a:p>
        </p:txBody>
      </p:sp>
      <p:sp>
        <p:nvSpPr>
          <p:cNvPr id="5" name="Scroll: Vertical 4"/>
          <p:cNvSpPr/>
          <p:nvPr/>
        </p:nvSpPr>
        <p:spPr>
          <a:xfrm>
            <a:off x="7242016" y="2393244"/>
            <a:ext cx="2935112" cy="2652889"/>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CVE-YYYY-NNNN</a:t>
            </a:r>
          </a:p>
          <a:p>
            <a:r>
              <a:rPr lang="en-US" dirty="0">
                <a:solidFill>
                  <a:schemeClr val="tx1"/>
                </a:solidFill>
              </a:rPr>
              <a:t>Vulnerability in Product A allows attacker to do something bad.</a:t>
            </a:r>
          </a:p>
        </p:txBody>
      </p:sp>
      <p:cxnSp>
        <p:nvCxnSpPr>
          <p:cNvPr id="7" name="Straight Arrow Connector 6"/>
          <p:cNvCxnSpPr>
            <a:stCxn id="4" idx="3"/>
            <a:endCxn id="12" idx="1"/>
          </p:cNvCxnSpPr>
          <p:nvPr/>
        </p:nvCxnSpPr>
        <p:spPr>
          <a:xfrm>
            <a:off x="4090364" y="2187864"/>
            <a:ext cx="3529637" cy="12706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7496740" y="1907621"/>
            <a:ext cx="242566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https://cve.mitre.org/cve/</a:t>
            </a:r>
          </a:p>
        </p:txBody>
      </p:sp>
      <p:graphicFrame>
        <p:nvGraphicFramePr>
          <p:cNvPr id="11" name="Table 10"/>
          <p:cNvGraphicFramePr>
            <a:graphicFrameLocks noGrp="1"/>
          </p:cNvGraphicFramePr>
          <p:nvPr/>
        </p:nvGraphicFramePr>
        <p:xfrm>
          <a:off x="2133600" y="3719687"/>
          <a:ext cx="4521006" cy="2225040"/>
        </p:xfrm>
        <a:graphic>
          <a:graphicData uri="http://schemas.openxmlformats.org/drawingml/2006/table">
            <a:tbl>
              <a:tblPr firstRow="1" bandRow="1">
                <a:tableStyleId>{5C22544A-7EE6-4342-B048-85BDC9FD1C3A}</a:tableStyleId>
              </a:tblPr>
              <a:tblGrid>
                <a:gridCol w="1507002">
                  <a:extLst>
                    <a:ext uri="{9D8B030D-6E8A-4147-A177-3AD203B41FA5}">
                      <a16:colId xmlns:a16="http://schemas.microsoft.com/office/drawing/2014/main" val="1889937737"/>
                    </a:ext>
                  </a:extLst>
                </a:gridCol>
                <a:gridCol w="1507002">
                  <a:extLst>
                    <a:ext uri="{9D8B030D-6E8A-4147-A177-3AD203B41FA5}">
                      <a16:colId xmlns:a16="http://schemas.microsoft.com/office/drawing/2014/main" val="2049972057"/>
                    </a:ext>
                  </a:extLst>
                </a:gridCol>
                <a:gridCol w="1507002">
                  <a:extLst>
                    <a:ext uri="{9D8B030D-6E8A-4147-A177-3AD203B41FA5}">
                      <a16:colId xmlns:a16="http://schemas.microsoft.com/office/drawing/2014/main" val="1728455630"/>
                    </a:ext>
                  </a:extLst>
                </a:gridCol>
              </a:tblGrid>
              <a:tr h="370840">
                <a:tc>
                  <a:txBody>
                    <a:bodyPr/>
                    <a:lstStyle/>
                    <a:p>
                      <a:r>
                        <a:rPr lang="en-US" dirty="0"/>
                        <a:t>CNA</a:t>
                      </a:r>
                    </a:p>
                  </a:txBody>
                  <a:tcPr/>
                </a:tc>
                <a:tc>
                  <a:txBody>
                    <a:bodyPr/>
                    <a:lstStyle/>
                    <a:p>
                      <a:r>
                        <a:rPr lang="en-US" dirty="0"/>
                        <a:t>Scope</a:t>
                      </a:r>
                    </a:p>
                  </a:txBody>
                  <a:tcPr/>
                </a:tc>
                <a:tc>
                  <a:txBody>
                    <a:bodyPr/>
                    <a:lstStyle/>
                    <a:p>
                      <a:r>
                        <a:rPr lang="en-US" dirty="0"/>
                        <a:t>Contact</a:t>
                      </a:r>
                    </a:p>
                  </a:txBody>
                  <a:tcPr/>
                </a:tc>
                <a:extLst>
                  <a:ext uri="{0D108BD9-81ED-4DB2-BD59-A6C34878D82A}">
                    <a16:rowId xmlns:a16="http://schemas.microsoft.com/office/drawing/2014/main" val="4182663542"/>
                  </a:ext>
                </a:extLst>
              </a:tr>
              <a:tr h="370840">
                <a:tc>
                  <a:txBody>
                    <a:bodyPr/>
                    <a:lstStyle/>
                    <a:p>
                      <a:r>
                        <a:rPr lang="en-US" dirty="0"/>
                        <a:t>CNA 1</a:t>
                      </a:r>
                    </a:p>
                  </a:txBody>
                  <a:tcPr/>
                </a:tc>
                <a:tc>
                  <a:txBody>
                    <a:bodyPr/>
                    <a:lstStyle/>
                    <a:p>
                      <a:r>
                        <a:rPr lang="en-US" dirty="0"/>
                        <a:t>Scope</a:t>
                      </a:r>
                      <a:r>
                        <a:rPr lang="en-US" baseline="0" dirty="0"/>
                        <a:t> 1</a:t>
                      </a:r>
                      <a:endParaRPr lang="en-US" dirty="0"/>
                    </a:p>
                  </a:txBody>
                  <a:tcPr/>
                </a:tc>
                <a:tc>
                  <a:txBody>
                    <a:bodyPr/>
                    <a:lstStyle/>
                    <a:p>
                      <a:r>
                        <a:rPr lang="en-US" dirty="0"/>
                        <a:t>Email</a:t>
                      </a:r>
                      <a:r>
                        <a:rPr lang="en-US" baseline="0" dirty="0"/>
                        <a:t> 1</a:t>
                      </a:r>
                      <a:endParaRPr lang="en-US" dirty="0"/>
                    </a:p>
                  </a:txBody>
                  <a:tcPr/>
                </a:tc>
                <a:extLst>
                  <a:ext uri="{0D108BD9-81ED-4DB2-BD59-A6C34878D82A}">
                    <a16:rowId xmlns:a16="http://schemas.microsoft.com/office/drawing/2014/main" val="1924468561"/>
                  </a:ext>
                </a:extLst>
              </a:tr>
              <a:tr h="370840">
                <a:tc>
                  <a:txBody>
                    <a:bodyPr/>
                    <a:lstStyle/>
                    <a:p>
                      <a:r>
                        <a:rPr lang="en-US" dirty="0"/>
                        <a:t>CNA 2</a:t>
                      </a:r>
                    </a:p>
                  </a:txBody>
                  <a:tcPr/>
                </a:tc>
                <a:tc>
                  <a:txBody>
                    <a:bodyPr/>
                    <a:lstStyle/>
                    <a:p>
                      <a:r>
                        <a:rPr lang="en-US" dirty="0"/>
                        <a:t>Scope 2</a:t>
                      </a:r>
                    </a:p>
                  </a:txBody>
                  <a:tcPr/>
                </a:tc>
                <a:tc>
                  <a:txBody>
                    <a:bodyPr/>
                    <a:lstStyle/>
                    <a:p>
                      <a:r>
                        <a:rPr lang="en-US" dirty="0"/>
                        <a:t>Form 1</a:t>
                      </a:r>
                    </a:p>
                  </a:txBody>
                  <a:tcPr/>
                </a:tc>
                <a:extLst>
                  <a:ext uri="{0D108BD9-81ED-4DB2-BD59-A6C34878D82A}">
                    <a16:rowId xmlns:a16="http://schemas.microsoft.com/office/drawing/2014/main" val="3153322895"/>
                  </a:ext>
                </a:extLst>
              </a:tr>
              <a:tr h="370840">
                <a:tc>
                  <a:txBody>
                    <a:bodyPr/>
                    <a:lstStyle/>
                    <a:p>
                      <a:r>
                        <a:rPr lang="en-US" dirty="0"/>
                        <a:t>CNA 3</a:t>
                      </a:r>
                    </a:p>
                  </a:txBody>
                  <a:tcPr/>
                </a:tc>
                <a:tc>
                  <a:txBody>
                    <a:bodyPr/>
                    <a:lstStyle/>
                    <a:p>
                      <a:r>
                        <a:rPr lang="en-US" dirty="0"/>
                        <a:t>Product </a:t>
                      </a:r>
                      <a:r>
                        <a:rPr lang="en-US" baseline="0" dirty="0"/>
                        <a:t>A…</a:t>
                      </a:r>
                      <a:endParaRPr lang="en-US" dirty="0"/>
                    </a:p>
                  </a:txBody>
                  <a:tcPr/>
                </a:tc>
                <a:tc>
                  <a:txBody>
                    <a:bodyPr/>
                    <a:lstStyle/>
                    <a:p>
                      <a:r>
                        <a:rPr lang="en-US" dirty="0"/>
                        <a:t>Email 2</a:t>
                      </a:r>
                    </a:p>
                  </a:txBody>
                  <a:tcPr/>
                </a:tc>
                <a:extLst>
                  <a:ext uri="{0D108BD9-81ED-4DB2-BD59-A6C34878D82A}">
                    <a16:rowId xmlns:a16="http://schemas.microsoft.com/office/drawing/2014/main" val="1203000951"/>
                  </a:ext>
                </a:extLst>
              </a:tr>
              <a:tr h="370840">
                <a:tc>
                  <a:txBody>
                    <a:bodyPr/>
                    <a:lstStyle/>
                    <a:p>
                      <a:r>
                        <a:rPr lang="en-US" dirty="0"/>
                        <a:t>CNA 4</a:t>
                      </a:r>
                    </a:p>
                  </a:txBody>
                  <a:tcPr/>
                </a:tc>
                <a:tc>
                  <a:txBody>
                    <a:bodyPr/>
                    <a:lstStyle/>
                    <a:p>
                      <a:r>
                        <a:rPr lang="en-US" dirty="0"/>
                        <a:t>Scope</a:t>
                      </a:r>
                      <a:r>
                        <a:rPr lang="en-US" baseline="0" dirty="0"/>
                        <a:t> 4</a:t>
                      </a:r>
                      <a:endParaRPr lang="en-US" dirty="0"/>
                    </a:p>
                  </a:txBody>
                  <a:tcPr/>
                </a:tc>
                <a:tc>
                  <a:txBody>
                    <a:bodyPr/>
                    <a:lstStyle/>
                    <a:p>
                      <a:r>
                        <a:rPr lang="en-US" dirty="0"/>
                        <a:t>Email 3</a:t>
                      </a:r>
                    </a:p>
                  </a:txBody>
                  <a:tcPr/>
                </a:tc>
                <a:extLst>
                  <a:ext uri="{0D108BD9-81ED-4DB2-BD59-A6C34878D82A}">
                    <a16:rowId xmlns:a16="http://schemas.microsoft.com/office/drawing/2014/main" val="2057767553"/>
                  </a:ext>
                </a:extLst>
              </a:tr>
              <a:tr h="370840">
                <a:tc>
                  <a:txBody>
                    <a:bodyPr/>
                    <a:lstStyle/>
                    <a:p>
                      <a:r>
                        <a:rPr lang="en-US" dirty="0"/>
                        <a:t>CNA 5</a:t>
                      </a:r>
                    </a:p>
                  </a:txBody>
                  <a:tcPr/>
                </a:tc>
                <a:tc>
                  <a:txBody>
                    <a:bodyPr/>
                    <a:lstStyle/>
                    <a:p>
                      <a:r>
                        <a:rPr lang="en-US" dirty="0"/>
                        <a:t>Scope 5</a:t>
                      </a:r>
                    </a:p>
                  </a:txBody>
                  <a:tcPr/>
                </a:tc>
                <a:tc>
                  <a:txBody>
                    <a:bodyPr/>
                    <a:lstStyle/>
                    <a:p>
                      <a:r>
                        <a:rPr lang="en-US" dirty="0"/>
                        <a:t>Form 2</a:t>
                      </a:r>
                    </a:p>
                  </a:txBody>
                  <a:tcPr/>
                </a:tc>
                <a:extLst>
                  <a:ext uri="{0D108BD9-81ED-4DB2-BD59-A6C34878D82A}">
                    <a16:rowId xmlns:a16="http://schemas.microsoft.com/office/drawing/2014/main" val="872638804"/>
                  </a:ext>
                </a:extLst>
              </a:tr>
            </a:tbl>
          </a:graphicData>
        </a:graphic>
      </p:graphicFrame>
      <p:sp>
        <p:nvSpPr>
          <p:cNvPr id="12" name="Rectangle: Rounded Corners 11"/>
          <p:cNvSpPr/>
          <p:nvPr/>
        </p:nvSpPr>
        <p:spPr>
          <a:xfrm>
            <a:off x="7620001" y="3327141"/>
            <a:ext cx="1106311" cy="262726"/>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15" name="Straight Arrow Connector 14"/>
          <p:cNvCxnSpPr>
            <a:stCxn id="12" idx="1"/>
          </p:cNvCxnSpPr>
          <p:nvPr/>
        </p:nvCxnSpPr>
        <p:spPr>
          <a:xfrm flipH="1">
            <a:off x="6262610" y="3458504"/>
            <a:ext cx="1357390" cy="1613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2369001" y="3354909"/>
            <a:ext cx="2722220"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http://cve.mitre.org/cna.html</a:t>
            </a:r>
          </a:p>
        </p:txBody>
      </p:sp>
      <p:sp>
        <p:nvSpPr>
          <p:cNvPr id="17" name="Rectangle: Rounded Corners 16"/>
          <p:cNvSpPr/>
          <p:nvPr/>
        </p:nvSpPr>
        <p:spPr>
          <a:xfrm>
            <a:off x="2223912" y="4914769"/>
            <a:ext cx="4038698" cy="266831"/>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3" name="Slide Number Placeholder 2">
            <a:extLst>
              <a:ext uri="{FF2B5EF4-FFF2-40B4-BE49-F238E27FC236}">
                <a16:creationId xmlns:a16="http://schemas.microsoft.com/office/drawing/2014/main" id="{614D9F52-10CD-4C90-9479-2C85243DA68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96216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Responsible CNA Is Asked to Make the Change</a:t>
            </a:r>
          </a:p>
        </p:txBody>
      </p:sp>
      <p:grpSp>
        <p:nvGrpSpPr>
          <p:cNvPr id="3" name="Group 2">
            <a:extLst>
              <a:ext uri="{FF2B5EF4-FFF2-40B4-BE49-F238E27FC236}">
                <a16:creationId xmlns:a16="http://schemas.microsoft.com/office/drawing/2014/main" id="{517776C6-D23C-4994-A2DB-8C5088A780EB}"/>
              </a:ext>
            </a:extLst>
          </p:cNvPr>
          <p:cNvGrpSpPr/>
          <p:nvPr/>
        </p:nvGrpSpPr>
        <p:grpSpPr>
          <a:xfrm>
            <a:off x="3126222" y="1897496"/>
            <a:ext cx="6414654" cy="2505363"/>
            <a:chOff x="1154547" y="1687945"/>
            <a:chExt cx="6414654" cy="2505363"/>
          </a:xfrm>
        </p:grpSpPr>
        <p:sp>
          <p:nvSpPr>
            <p:cNvPr id="4" name="Rectangle: Rounded Corners 3"/>
            <p:cNvSpPr/>
            <p:nvPr/>
          </p:nvSpPr>
          <p:spPr>
            <a:xfrm>
              <a:off x="1154547" y="3103417"/>
              <a:ext cx="1736436" cy="108989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solidFill>
                </a:rPr>
                <a:t>Reporter/CNA</a:t>
              </a:r>
            </a:p>
          </p:txBody>
        </p:sp>
        <p:cxnSp>
          <p:nvCxnSpPr>
            <p:cNvPr id="6" name="Straight Arrow Connector 5"/>
            <p:cNvCxnSpPr>
              <a:stCxn id="4" idx="3"/>
              <a:endCxn id="10" idx="1"/>
            </p:cNvCxnSpPr>
            <p:nvPr/>
          </p:nvCxnSpPr>
          <p:spPr>
            <a:xfrm>
              <a:off x="2890983" y="3648363"/>
              <a:ext cx="29417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Scroll: Vertical 8"/>
            <p:cNvSpPr/>
            <p:nvPr/>
          </p:nvSpPr>
          <p:spPr>
            <a:xfrm>
              <a:off x="3505200" y="1687945"/>
              <a:ext cx="1992489" cy="1839192"/>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Please update CVE-YYYY-NNNN</a:t>
              </a:r>
            </a:p>
            <a:p>
              <a:pPr algn="ctr"/>
              <a:r>
                <a:rPr lang="en-US" dirty="0">
                  <a:solidFill>
                    <a:schemeClr val="tx1"/>
                  </a:solidFill>
                </a:rPr>
                <a:t>….</a:t>
              </a:r>
            </a:p>
          </p:txBody>
        </p:sp>
        <p:sp>
          <p:nvSpPr>
            <p:cNvPr id="10" name="Rectangle: Rounded Corners 9"/>
            <p:cNvSpPr/>
            <p:nvPr/>
          </p:nvSpPr>
          <p:spPr>
            <a:xfrm>
              <a:off x="5832765" y="310341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Responsible CNA</a:t>
              </a:r>
            </a:p>
          </p:txBody>
        </p:sp>
      </p:grpSp>
      <p:sp>
        <p:nvSpPr>
          <p:cNvPr id="5" name="Slide Number Placeholder 4">
            <a:extLst>
              <a:ext uri="{FF2B5EF4-FFF2-40B4-BE49-F238E27FC236}">
                <a16:creationId xmlns:a16="http://schemas.microsoft.com/office/drawing/2014/main" id="{3B8EA9D0-12F8-4412-8797-8B718AB24B5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37980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274638"/>
            <a:ext cx="10915373" cy="868362"/>
          </a:xfrm>
        </p:spPr>
        <p:txBody>
          <a:bodyPr>
            <a:normAutofit fontScale="90000"/>
          </a:bodyPr>
          <a:lstStyle/>
          <a:p>
            <a:r>
              <a:rPr lang="en-US" dirty="0"/>
              <a:t>Responsible CNA Decides Whether to Change the Entry</a:t>
            </a:r>
          </a:p>
        </p:txBody>
      </p:sp>
      <p:grpSp>
        <p:nvGrpSpPr>
          <p:cNvPr id="3" name="Group 2">
            <a:extLst>
              <a:ext uri="{FF2B5EF4-FFF2-40B4-BE49-F238E27FC236}">
                <a16:creationId xmlns:a16="http://schemas.microsoft.com/office/drawing/2014/main" id="{1FDE27FE-2506-40F1-8670-A0293BAAA538}"/>
              </a:ext>
            </a:extLst>
          </p:cNvPr>
          <p:cNvGrpSpPr/>
          <p:nvPr/>
        </p:nvGrpSpPr>
        <p:grpSpPr>
          <a:xfrm>
            <a:off x="2199252" y="2224915"/>
            <a:ext cx="7793496" cy="3292834"/>
            <a:chOff x="2656706" y="2552906"/>
            <a:chExt cx="7793496" cy="3292834"/>
          </a:xfrm>
        </p:grpSpPr>
        <p:cxnSp>
          <p:nvCxnSpPr>
            <p:cNvPr id="6" name="Straight Arrow Connector 5"/>
            <p:cNvCxnSpPr>
              <a:cxnSpLocks/>
              <a:stCxn id="10" idx="3"/>
              <a:endCxn id="7" idx="1"/>
            </p:cNvCxnSpPr>
            <p:nvPr/>
          </p:nvCxnSpPr>
          <p:spPr>
            <a:xfrm flipV="1">
              <a:off x="4425980" y="3644323"/>
              <a:ext cx="586944" cy="201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Rounded Corners 9"/>
            <p:cNvSpPr/>
            <p:nvPr/>
          </p:nvSpPr>
          <p:spPr>
            <a:xfrm>
              <a:off x="2656706" y="3151879"/>
              <a:ext cx="1769275" cy="102510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Responsible CNA</a:t>
              </a:r>
            </a:p>
          </p:txBody>
        </p:sp>
        <p:sp>
          <p:nvSpPr>
            <p:cNvPr id="11" name="Rectangle: Rounded Corners 10"/>
            <p:cNvSpPr/>
            <p:nvPr/>
          </p:nvSpPr>
          <p:spPr>
            <a:xfrm>
              <a:off x="8650658" y="3109432"/>
              <a:ext cx="1769275"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sp>
          <p:nvSpPr>
            <p:cNvPr id="14" name="TextBox 13"/>
            <p:cNvSpPr txBox="1"/>
            <p:nvPr/>
          </p:nvSpPr>
          <p:spPr>
            <a:xfrm>
              <a:off x="6899896" y="2552906"/>
              <a:ext cx="1893735" cy="984885"/>
            </a:xfrm>
            <a:prstGeom prst="rect">
              <a:avLst/>
            </a:prstGeom>
            <a:noFill/>
          </p:spPr>
          <p:txBody>
            <a:bodyPr wrap="square" rtlCol="0">
              <a:spAutoFit/>
            </a:bodyPr>
            <a:lstStyle/>
            <a:p>
              <a:pPr>
                <a:spcAft>
                  <a:spcPts val="600"/>
                </a:spcAft>
              </a:pPr>
              <a:r>
                <a:rPr lang="en-US" sz="1600" dirty="0">
                  <a:ea typeface="Verdana" pitchFamily="34" charset="0"/>
                  <a:cs typeface="Verdana" pitchFamily="34" charset="0"/>
                </a:rPr>
                <a:t>Please update</a:t>
              </a:r>
            </a:p>
            <a:p>
              <a:pPr>
                <a:spcAft>
                  <a:spcPts val="600"/>
                </a:spcAft>
              </a:pPr>
              <a:r>
                <a:rPr lang="en-US" sz="1600" dirty="0">
                  <a:ea typeface="Verdana" pitchFamily="34" charset="0"/>
                  <a:cs typeface="Verdana" pitchFamily="34" charset="0"/>
                </a:rPr>
                <a:t>CVE-YYYY-NNNN</a:t>
              </a:r>
            </a:p>
            <a:p>
              <a:pPr>
                <a:spcAft>
                  <a:spcPts val="600"/>
                </a:spcAft>
              </a:pPr>
              <a:r>
                <a:rPr lang="en-US" sz="1600" dirty="0">
                  <a:ea typeface="Verdana" pitchFamily="34" charset="0"/>
                  <a:cs typeface="Verdana" pitchFamily="34" charset="0"/>
                </a:rPr>
                <a:t>…</a:t>
              </a:r>
            </a:p>
          </p:txBody>
        </p:sp>
        <p:sp>
          <p:nvSpPr>
            <p:cNvPr id="7" name="Diamond 6">
              <a:extLst>
                <a:ext uri="{FF2B5EF4-FFF2-40B4-BE49-F238E27FC236}">
                  <a16:creationId xmlns:a16="http://schemas.microsoft.com/office/drawing/2014/main" id="{596E2B53-B1C4-4543-9378-6502890EFE2A}"/>
                </a:ext>
              </a:extLst>
            </p:cNvPr>
            <p:cNvSpPr/>
            <p:nvPr/>
          </p:nvSpPr>
          <p:spPr>
            <a:xfrm>
              <a:off x="5012925" y="2650023"/>
              <a:ext cx="2029943" cy="1988598"/>
            </a:xfrm>
            <a:prstGeom prst="diamon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Should the entry be updated?</a:t>
              </a:r>
            </a:p>
          </p:txBody>
        </p:sp>
        <p:cxnSp>
          <p:nvCxnSpPr>
            <p:cNvPr id="15" name="Straight Arrow Connector 14">
              <a:extLst>
                <a:ext uri="{FF2B5EF4-FFF2-40B4-BE49-F238E27FC236}">
                  <a16:creationId xmlns:a16="http://schemas.microsoft.com/office/drawing/2014/main" id="{9C001801-4865-44B5-B4A8-9C5F5233E9F8}"/>
                </a:ext>
              </a:extLst>
            </p:cNvPr>
            <p:cNvCxnSpPr>
              <a:cxnSpLocks/>
              <a:stCxn id="7" idx="3"/>
            </p:cNvCxnSpPr>
            <p:nvPr/>
          </p:nvCxnSpPr>
          <p:spPr>
            <a:xfrm flipV="1">
              <a:off x="7042867" y="3634908"/>
              <a:ext cx="1607790" cy="94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Rounded Corners 16">
              <a:extLst>
                <a:ext uri="{FF2B5EF4-FFF2-40B4-BE49-F238E27FC236}">
                  <a16:creationId xmlns:a16="http://schemas.microsoft.com/office/drawing/2014/main" id="{2685C570-617C-4567-8651-D6B917CEF31D}"/>
                </a:ext>
              </a:extLst>
            </p:cNvPr>
            <p:cNvSpPr/>
            <p:nvPr/>
          </p:nvSpPr>
          <p:spPr>
            <a:xfrm>
              <a:off x="8680927" y="4755849"/>
              <a:ext cx="1769275" cy="1089891"/>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bg1"/>
                  </a:solidFill>
                </a:rPr>
                <a:t>Reporter</a:t>
              </a:r>
            </a:p>
          </p:txBody>
        </p:sp>
        <p:cxnSp>
          <p:nvCxnSpPr>
            <p:cNvPr id="18" name="Straight Arrow Connector 17">
              <a:extLst>
                <a:ext uri="{FF2B5EF4-FFF2-40B4-BE49-F238E27FC236}">
                  <a16:creationId xmlns:a16="http://schemas.microsoft.com/office/drawing/2014/main" id="{84675EA8-31FC-4B4E-B9A0-1BD037E8BBF5}"/>
                </a:ext>
              </a:extLst>
            </p:cNvPr>
            <p:cNvCxnSpPr>
              <a:cxnSpLocks/>
              <a:stCxn id="7" idx="2"/>
              <a:endCxn id="17" idx="1"/>
            </p:cNvCxnSpPr>
            <p:nvPr/>
          </p:nvCxnSpPr>
          <p:spPr>
            <a:xfrm rot="16200000" flipH="1">
              <a:off x="7023326" y="3643192"/>
              <a:ext cx="662173" cy="265303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8B04A574-F08C-4AD0-AD9A-F2861F58AB61}"/>
                </a:ext>
              </a:extLst>
            </p:cNvPr>
            <p:cNvSpPr txBox="1"/>
            <p:nvPr/>
          </p:nvSpPr>
          <p:spPr>
            <a:xfrm>
              <a:off x="7042868" y="3666560"/>
              <a:ext cx="420243" cy="307777"/>
            </a:xfrm>
            <a:prstGeom prst="rect">
              <a:avLst/>
            </a:prstGeom>
            <a:noFill/>
          </p:spPr>
          <p:txBody>
            <a:bodyPr wrap="none" rtlCol="0">
              <a:spAutoFit/>
            </a:bodyPr>
            <a:lstStyle/>
            <a:p>
              <a:pPr>
                <a:spcAft>
                  <a:spcPts val="600"/>
                </a:spcAft>
              </a:pPr>
              <a:r>
                <a:rPr lang="en-US" sz="1400" dirty="0">
                  <a:ea typeface="Verdana" pitchFamily="34" charset="0"/>
                  <a:cs typeface="Verdana" pitchFamily="34" charset="0"/>
                </a:rPr>
                <a:t>Yes</a:t>
              </a:r>
            </a:p>
          </p:txBody>
        </p:sp>
        <p:sp>
          <p:nvSpPr>
            <p:cNvPr id="22" name="TextBox 21">
              <a:extLst>
                <a:ext uri="{FF2B5EF4-FFF2-40B4-BE49-F238E27FC236}">
                  <a16:creationId xmlns:a16="http://schemas.microsoft.com/office/drawing/2014/main" id="{4052554A-0933-494E-9942-74C659A98E06}"/>
                </a:ext>
              </a:extLst>
            </p:cNvPr>
            <p:cNvSpPr txBox="1"/>
            <p:nvPr/>
          </p:nvSpPr>
          <p:spPr>
            <a:xfrm>
              <a:off x="5486357" y="4834399"/>
              <a:ext cx="394660" cy="307777"/>
            </a:xfrm>
            <a:prstGeom prst="rect">
              <a:avLst/>
            </a:prstGeom>
            <a:noFill/>
          </p:spPr>
          <p:txBody>
            <a:bodyPr wrap="none" rtlCol="0">
              <a:spAutoFit/>
            </a:bodyPr>
            <a:lstStyle/>
            <a:p>
              <a:pPr>
                <a:spcAft>
                  <a:spcPts val="600"/>
                </a:spcAft>
              </a:pPr>
              <a:r>
                <a:rPr lang="en-US" sz="1400" dirty="0">
                  <a:ea typeface="Verdana" pitchFamily="34" charset="0"/>
                  <a:cs typeface="Verdana" pitchFamily="34" charset="0"/>
                </a:rPr>
                <a:t>No</a:t>
              </a:r>
            </a:p>
          </p:txBody>
        </p:sp>
        <p:sp>
          <p:nvSpPr>
            <p:cNvPr id="23" name="TextBox 22">
              <a:extLst>
                <a:ext uri="{FF2B5EF4-FFF2-40B4-BE49-F238E27FC236}">
                  <a16:creationId xmlns:a16="http://schemas.microsoft.com/office/drawing/2014/main" id="{34ED124E-3251-4810-9754-E1B672094B9D}"/>
                </a:ext>
              </a:extLst>
            </p:cNvPr>
            <p:cNvSpPr txBox="1"/>
            <p:nvPr/>
          </p:nvSpPr>
          <p:spPr>
            <a:xfrm>
              <a:off x="6573567" y="4308607"/>
              <a:ext cx="1893735" cy="907941"/>
            </a:xfrm>
            <a:prstGeom prst="rect">
              <a:avLst/>
            </a:prstGeom>
            <a:noFill/>
          </p:spPr>
          <p:txBody>
            <a:bodyPr wrap="square" rtlCol="0">
              <a:spAutoFit/>
            </a:bodyPr>
            <a:lstStyle/>
            <a:p>
              <a:pPr>
                <a:spcAft>
                  <a:spcPts val="600"/>
                </a:spcAft>
              </a:pPr>
              <a:r>
                <a:rPr lang="en-US" sz="1600" dirty="0">
                  <a:ea typeface="Verdana" pitchFamily="34" charset="0"/>
                  <a:cs typeface="Verdana" pitchFamily="34" charset="0"/>
                </a:rPr>
                <a:t>Unfortunately, we do not believe</a:t>
              </a:r>
            </a:p>
            <a:p>
              <a:pPr>
                <a:spcAft>
                  <a:spcPts val="600"/>
                </a:spcAft>
              </a:pPr>
              <a:r>
                <a:rPr lang="en-US" sz="1600" dirty="0">
                  <a:ea typeface="Verdana" pitchFamily="34" charset="0"/>
                  <a:cs typeface="Verdana" pitchFamily="34" charset="0"/>
                </a:rPr>
                <a:t>…</a:t>
              </a:r>
            </a:p>
          </p:txBody>
        </p:sp>
      </p:grpSp>
      <p:sp>
        <p:nvSpPr>
          <p:cNvPr id="4" name="Slide Number Placeholder 3">
            <a:extLst>
              <a:ext uri="{FF2B5EF4-FFF2-40B4-BE49-F238E27FC236}">
                <a16:creationId xmlns:a16="http://schemas.microsoft.com/office/drawing/2014/main" id="{3F9CE22D-9A65-4E2B-94EF-70C91D021E4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734292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715C-59D6-426F-B01B-F379E51C88FD}"/>
              </a:ext>
            </a:extLst>
          </p:cNvPr>
          <p:cNvSpPr>
            <a:spLocks noGrp="1"/>
          </p:cNvSpPr>
          <p:nvPr>
            <p:ph type="ctrTitle" sz="quarter"/>
          </p:nvPr>
        </p:nvSpPr>
        <p:spPr>
          <a:xfrm>
            <a:off x="1628775" y="2527300"/>
            <a:ext cx="9134475" cy="1803399"/>
          </a:xfrm>
        </p:spPr>
        <p:txBody>
          <a:bodyPr/>
          <a:lstStyle/>
          <a:p>
            <a:r>
              <a:rPr lang="en-US" dirty="0"/>
              <a:t>Updating CVE Entries with Counting Issues</a:t>
            </a:r>
          </a:p>
        </p:txBody>
      </p:sp>
      <p:sp>
        <p:nvSpPr>
          <p:cNvPr id="3" name="Slide Number Placeholder 2">
            <a:extLst>
              <a:ext uri="{FF2B5EF4-FFF2-40B4-BE49-F238E27FC236}">
                <a16:creationId xmlns:a16="http://schemas.microsoft.com/office/drawing/2014/main" id="{4431D98D-A52A-4893-BBBA-6ACB2031E41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122784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Updating CVE Entries with Counting Issues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The processes for updating entries with counting issues are in Appendix E of the </a:t>
            </a:r>
            <a:r>
              <a:rPr lang="en-US" i="1" dirty="0"/>
              <a:t>CNA Rules </a:t>
            </a:r>
            <a:r>
              <a:rPr lang="en-US" dirty="0"/>
              <a:t>v2.0</a:t>
            </a:r>
          </a:p>
          <a:p>
            <a:pPr lvl="1">
              <a:buFont typeface="Wingdings" panose="05000000000000000000" pitchFamily="2" charset="2"/>
              <a:buChar char="§"/>
            </a:pPr>
            <a:r>
              <a:rPr lang="en-US" dirty="0"/>
              <a:t>Rejecting CVE Entries</a:t>
            </a:r>
          </a:p>
          <a:p>
            <a:pPr lvl="1">
              <a:buFont typeface="Wingdings" panose="05000000000000000000" pitchFamily="2" charset="2"/>
              <a:buChar char="§"/>
            </a:pPr>
            <a:r>
              <a:rPr lang="en-US" dirty="0"/>
              <a:t>Merging CVE Entries</a:t>
            </a:r>
          </a:p>
          <a:p>
            <a:pPr lvl="1">
              <a:buFont typeface="Wingdings" panose="05000000000000000000" pitchFamily="2" charset="2"/>
              <a:buChar char="§"/>
            </a:pPr>
            <a:r>
              <a:rPr lang="en-US" dirty="0"/>
              <a:t>Splitting CVE Entries</a:t>
            </a:r>
          </a:p>
          <a:p>
            <a:pPr lvl="1">
              <a:buFont typeface="Wingdings" panose="05000000000000000000" pitchFamily="2" charset="2"/>
              <a:buChar char="§"/>
            </a:pPr>
            <a:r>
              <a:rPr lang="en-US" dirty="0"/>
              <a:t>Disputing CVE Entries</a:t>
            </a:r>
          </a:p>
          <a:p>
            <a:pPr marL="0" indent="0">
              <a:buNone/>
            </a:pPr>
            <a:endParaRPr lang="en-US" dirty="0"/>
          </a:p>
        </p:txBody>
      </p:sp>
      <p:sp>
        <p:nvSpPr>
          <p:cNvPr id="4" name="Slide Number Placeholder 3">
            <a:extLst>
              <a:ext uri="{FF2B5EF4-FFF2-40B4-BE49-F238E27FC236}">
                <a16:creationId xmlns:a16="http://schemas.microsoft.com/office/drawing/2014/main" id="{F781032F-CBE3-4EB3-BAD4-7402ED9C765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723991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731" y="191658"/>
            <a:ext cx="8229600" cy="868362"/>
          </a:xfrm>
        </p:spPr>
        <p:txBody>
          <a:bodyPr/>
          <a:lstStyle/>
          <a:p>
            <a:r>
              <a:rPr lang="en-US" dirty="0"/>
              <a:t>Rejecting a CVE ID Outright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Reasons</a:t>
            </a:r>
          </a:p>
          <a:p>
            <a:pPr lvl="1">
              <a:buFont typeface="Wingdings" panose="05000000000000000000" pitchFamily="2" charset="2"/>
              <a:buChar char="§"/>
            </a:pPr>
            <a:r>
              <a:rPr lang="en-US" dirty="0"/>
              <a:t>The issue is not a vulnerability (fails CNT2)</a:t>
            </a:r>
          </a:p>
          <a:p>
            <a:pPr lvl="1">
              <a:buFont typeface="Wingdings" panose="05000000000000000000" pitchFamily="2" charset="2"/>
              <a:buChar char="§"/>
            </a:pPr>
            <a:r>
              <a:rPr lang="en-US" dirty="0"/>
              <a:t>You decide not to make the vulnerability public (fails INC2)</a:t>
            </a:r>
          </a:p>
          <a:p>
            <a:pPr lvl="1">
              <a:buFont typeface="Wingdings" panose="05000000000000000000" pitchFamily="2" charset="2"/>
              <a:buChar char="§"/>
            </a:pPr>
            <a:r>
              <a:rPr lang="en-US" dirty="0"/>
              <a:t>The product isn’t customer controlled (fails INC3)</a:t>
            </a:r>
          </a:p>
          <a:p>
            <a:pPr lvl="1">
              <a:buFont typeface="Wingdings" panose="05000000000000000000" pitchFamily="2" charset="2"/>
              <a:buChar char="§"/>
            </a:pPr>
            <a:r>
              <a:rPr lang="en-US" dirty="0"/>
              <a:t>The product isn’t generally available (fails INC4)</a:t>
            </a:r>
          </a:p>
        </p:txBody>
      </p:sp>
      <p:sp>
        <p:nvSpPr>
          <p:cNvPr id="4" name="Slide Number Placeholder 3">
            <a:extLst>
              <a:ext uri="{FF2B5EF4-FFF2-40B4-BE49-F238E27FC236}">
                <a16:creationId xmlns:a16="http://schemas.microsoft.com/office/drawing/2014/main" id="{3CD5FF7A-2B7B-4DCD-9268-45EE8D9CD02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7742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5835-ADAB-459C-A3CA-33AE4344FD77}"/>
              </a:ext>
            </a:extLst>
          </p:cNvPr>
          <p:cNvSpPr>
            <a:spLocks noGrp="1"/>
          </p:cNvSpPr>
          <p:nvPr>
            <p:ph type="ctrTitle" sz="quarter"/>
          </p:nvPr>
        </p:nvSpPr>
        <p:spPr/>
        <p:txBody>
          <a:bodyPr/>
          <a:lstStyle/>
          <a:p>
            <a:r>
              <a:rPr lang="en-US" dirty="0"/>
              <a:t>Getting a CVE ID Block</a:t>
            </a:r>
          </a:p>
        </p:txBody>
      </p:sp>
      <p:sp>
        <p:nvSpPr>
          <p:cNvPr id="3" name="Slide Number Placeholder 2">
            <a:extLst>
              <a:ext uri="{FF2B5EF4-FFF2-40B4-BE49-F238E27FC236}">
                <a16:creationId xmlns:a16="http://schemas.microsoft.com/office/drawing/2014/main" id="{216F67FB-A2DA-4E3F-9A84-A84C50F4F7B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49394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Outright Reject Process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Rejection Process:</a:t>
            </a:r>
          </a:p>
          <a:p>
            <a:pPr marL="914400" lvl="1" indent="-457200">
              <a:buFont typeface="+mj-lt"/>
              <a:buAutoNum type="arabicPeriod"/>
            </a:pPr>
            <a:r>
              <a:rPr lang="en-US" dirty="0"/>
              <a:t>Update the Description saying that the CVE ID has been rejected</a:t>
            </a:r>
          </a:p>
          <a:p>
            <a:pPr marL="914400" lvl="1" indent="-457200">
              <a:buFont typeface="+mj-lt"/>
              <a:buAutoNum type="arabicPeriod"/>
            </a:pPr>
            <a:r>
              <a:rPr lang="en-US" dirty="0"/>
              <a:t>Remove the References</a:t>
            </a:r>
          </a:p>
          <a:p>
            <a:pPr>
              <a:buFont typeface="Wingdings" panose="05000000000000000000" pitchFamily="2" charset="2"/>
              <a:buChar char="§"/>
            </a:pPr>
            <a:r>
              <a:rPr lang="en-US" dirty="0"/>
              <a:t>Both populated and unpopulated entries can be rejected</a:t>
            </a:r>
          </a:p>
          <a:p>
            <a:pPr>
              <a:buFont typeface="Wingdings" panose="05000000000000000000" pitchFamily="2" charset="2"/>
              <a:buChar char="§"/>
            </a:pPr>
            <a:r>
              <a:rPr lang="en-US" dirty="0"/>
              <a:t>The Merging process also results in rejected CVE Entries</a:t>
            </a:r>
          </a:p>
          <a:p>
            <a:endParaRPr lang="en-US" dirty="0"/>
          </a:p>
        </p:txBody>
      </p:sp>
      <p:sp>
        <p:nvSpPr>
          <p:cNvPr id="4" name="Slide Number Placeholder 3">
            <a:extLst>
              <a:ext uri="{FF2B5EF4-FFF2-40B4-BE49-F238E27FC236}">
                <a16:creationId xmlns:a16="http://schemas.microsoft.com/office/drawing/2014/main" id="{C503A2D7-1B66-4E8C-B8B4-2F47571E43E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8865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Rejection Description Template</a:t>
            </a:r>
          </a:p>
        </p:txBody>
      </p:sp>
      <p:sp>
        <p:nvSpPr>
          <p:cNvPr id="3" name="Content Placeholder 2"/>
          <p:cNvSpPr>
            <a:spLocks noGrp="1"/>
          </p:cNvSpPr>
          <p:nvPr>
            <p:ph idx="1"/>
          </p:nvPr>
        </p:nvSpPr>
        <p:spPr/>
        <p:txBody>
          <a:bodyPr/>
          <a:lstStyle/>
          <a:p>
            <a:pPr marL="0" indent="0">
              <a:buNone/>
            </a:pPr>
            <a:r>
              <a:rPr lang="en-US" dirty="0"/>
              <a:t>** REJECT **</a:t>
            </a:r>
          </a:p>
          <a:p>
            <a:pPr marL="0" indent="0">
              <a:buNone/>
            </a:pPr>
            <a:r>
              <a:rPr lang="en-US" dirty="0"/>
              <a:t>DO NOT USE THIS CANDIDATE NUMBER.  </a:t>
            </a:r>
          </a:p>
          <a:p>
            <a:pPr marL="0" indent="0">
              <a:buNone/>
            </a:pPr>
            <a:r>
              <a:rPr lang="en-US" dirty="0" err="1"/>
              <a:t>ConsultIDs</a:t>
            </a:r>
            <a:r>
              <a:rPr lang="en-US" dirty="0"/>
              <a:t>:</a:t>
            </a:r>
          </a:p>
          <a:p>
            <a:pPr marL="0" indent="0">
              <a:buNone/>
            </a:pPr>
            <a:r>
              <a:rPr lang="en-US" dirty="0"/>
              <a:t>Reason:  </a:t>
            </a:r>
          </a:p>
          <a:p>
            <a:pPr marL="0" indent="0">
              <a:buNone/>
            </a:pPr>
            <a:r>
              <a:rPr lang="en-US" dirty="0"/>
              <a:t>Notes:</a:t>
            </a:r>
          </a:p>
        </p:txBody>
      </p:sp>
      <p:sp>
        <p:nvSpPr>
          <p:cNvPr id="4" name="Slide Number Placeholder 3">
            <a:extLst>
              <a:ext uri="{FF2B5EF4-FFF2-40B4-BE49-F238E27FC236}">
                <a16:creationId xmlns:a16="http://schemas.microsoft.com/office/drawing/2014/main" id="{4455A861-81D6-46F5-AD71-1D9CF588707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97456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861" y="274638"/>
            <a:ext cx="8515031" cy="868362"/>
          </a:xfrm>
        </p:spPr>
        <p:txBody>
          <a:bodyPr>
            <a:normAutofit fontScale="90000"/>
          </a:bodyPr>
          <a:lstStyle/>
          <a:p>
            <a:r>
              <a:rPr lang="en-US" dirty="0"/>
              <a:t>Why Not Remove the Entry from the CVE List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CVE IDs remain on the CVE List to reduce confusion</a:t>
            </a:r>
          </a:p>
          <a:p>
            <a:pPr lvl="1">
              <a:buFont typeface="Wingdings" panose="05000000000000000000" pitchFamily="2" charset="2"/>
              <a:buChar char="§"/>
            </a:pPr>
            <a:r>
              <a:rPr lang="en-US" dirty="0"/>
              <a:t>CVE IDs are used by many sources</a:t>
            </a:r>
          </a:p>
          <a:p>
            <a:pPr lvl="1">
              <a:buFont typeface="Wingdings" panose="05000000000000000000" pitchFamily="2" charset="2"/>
              <a:buChar char="§"/>
            </a:pPr>
            <a:r>
              <a:rPr lang="en-US" dirty="0"/>
              <a:t>Not all sources change the CVE ID they use</a:t>
            </a:r>
          </a:p>
          <a:p>
            <a:pPr lvl="1">
              <a:buFont typeface="Wingdings" panose="05000000000000000000" pitchFamily="2" charset="2"/>
              <a:buChar char="§"/>
            </a:pPr>
            <a:r>
              <a:rPr lang="en-US" dirty="0"/>
              <a:t>Having an entry explaining why the ID should not be used reduces confusion</a:t>
            </a:r>
          </a:p>
          <a:p>
            <a:endParaRPr lang="en-US" dirty="0"/>
          </a:p>
        </p:txBody>
      </p:sp>
      <p:sp>
        <p:nvSpPr>
          <p:cNvPr id="4" name="Slide Number Placeholder 3">
            <a:extLst>
              <a:ext uri="{FF2B5EF4-FFF2-40B4-BE49-F238E27FC236}">
                <a16:creationId xmlns:a16="http://schemas.microsoft.com/office/drawing/2014/main" id="{BF20D2B1-DA1E-4E9E-B5C2-C65CF2C2A67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655357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348" y="274638"/>
            <a:ext cx="9663689" cy="868362"/>
          </a:xfrm>
        </p:spPr>
        <p:txBody>
          <a:bodyPr>
            <a:normAutofit/>
          </a:bodyPr>
          <a:lstStyle/>
          <a:p>
            <a:r>
              <a:rPr lang="en-US" dirty="0"/>
              <a:t>Examples of CVE IDs that Have Been Rejected</a:t>
            </a:r>
          </a:p>
        </p:txBody>
      </p:sp>
      <p:pic>
        <p:nvPicPr>
          <p:cNvPr id="4" name="Content Placeholder 3"/>
          <p:cNvPicPr>
            <a:picLocks noGrp="1"/>
          </p:cNvPicPr>
          <p:nvPr>
            <p:ph idx="1"/>
          </p:nvPr>
        </p:nvPicPr>
        <p:blipFill rotWithShape="1">
          <a:blip r:embed="rId3"/>
          <a:srcRect l="26923" t="30922" r="3045" b="34957"/>
          <a:stretch/>
        </p:blipFill>
        <p:spPr bwMode="auto">
          <a:xfrm>
            <a:off x="2133600" y="1329684"/>
            <a:ext cx="8229600" cy="2410549"/>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4"/>
          <a:srcRect l="26602" t="31455" r="3205" b="32824"/>
          <a:stretch/>
        </p:blipFill>
        <p:spPr bwMode="auto">
          <a:xfrm>
            <a:off x="2133600" y="3740232"/>
            <a:ext cx="8229600" cy="2382068"/>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43927A93-8418-4436-83A0-F2638E2F087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12580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CVE Entries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Not independently fixable (fails CNT1)</a:t>
            </a:r>
          </a:p>
          <a:p>
            <a:pPr>
              <a:buFont typeface="Wingdings" panose="05000000000000000000" pitchFamily="2" charset="2"/>
              <a:buChar char="§"/>
            </a:pPr>
            <a:r>
              <a:rPr lang="en-US" dirty="0"/>
              <a:t>Result of shared codebase, library, protocol, etc. (fails CNT3)</a:t>
            </a:r>
          </a:p>
          <a:p>
            <a:pPr>
              <a:buFont typeface="Wingdings" panose="05000000000000000000" pitchFamily="2" charset="2"/>
              <a:buChar char="§"/>
            </a:pPr>
            <a:r>
              <a:rPr lang="en-US" dirty="0"/>
              <a:t>Duplicate assignment (fails INC5)</a:t>
            </a:r>
          </a:p>
          <a:p>
            <a:pPr>
              <a:buFont typeface="Wingdings" panose="05000000000000000000" pitchFamily="2" charset="2"/>
              <a:buChar char="§"/>
            </a:pPr>
            <a:r>
              <a:rPr lang="en-US" dirty="0"/>
              <a:t>A typo in an advisory causes a duplicate assignment (fails INC5)</a:t>
            </a:r>
          </a:p>
        </p:txBody>
      </p:sp>
      <p:sp>
        <p:nvSpPr>
          <p:cNvPr id="4" name="Slide Number Placeholder 3">
            <a:extLst>
              <a:ext uri="{FF2B5EF4-FFF2-40B4-BE49-F238E27FC236}">
                <a16:creationId xmlns:a16="http://schemas.microsoft.com/office/drawing/2014/main" id="{1A91A590-4EED-49A5-AAD7-1C2A8FE3722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58878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Merging CVE Entries</a:t>
            </a:r>
          </a:p>
        </p:txBody>
      </p:sp>
      <p:sp>
        <p:nvSpPr>
          <p:cNvPr id="3" name="Content Placeholder 2"/>
          <p:cNvSpPr>
            <a:spLocks noGrp="1"/>
          </p:cNvSpPr>
          <p:nvPr>
            <p:ph idx="1"/>
          </p:nvPr>
        </p:nvSpPr>
        <p:spPr>
          <a:xfrm>
            <a:off x="904461" y="1447801"/>
            <a:ext cx="9182515" cy="4589745"/>
          </a:xfrm>
        </p:spPr>
        <p:txBody>
          <a:bodyPr>
            <a:normAutofit/>
          </a:bodyPr>
          <a:lstStyle/>
          <a:p>
            <a:pPr marL="457200" indent="-457200">
              <a:buFont typeface="+mj-lt"/>
              <a:buAutoNum type="arabicPeriod"/>
            </a:pPr>
            <a:r>
              <a:rPr lang="en-US" dirty="0"/>
              <a:t>Determine which CVE ID to associate with the issue</a:t>
            </a:r>
          </a:p>
          <a:p>
            <a:pPr marL="457200" indent="-457200">
              <a:buFont typeface="+mj-lt"/>
              <a:buAutoNum type="arabicPeriod"/>
            </a:pPr>
            <a:r>
              <a:rPr lang="en-US" dirty="0"/>
              <a:t>Merge the information from the other CVE IDs into chosen CVE ID</a:t>
            </a:r>
          </a:p>
          <a:p>
            <a:pPr marL="457200" indent="-457200">
              <a:buFont typeface="+mj-lt"/>
              <a:buAutoNum type="arabicPeriod"/>
            </a:pPr>
            <a:r>
              <a:rPr lang="en-US" dirty="0"/>
              <a:t>Update the CVE IDs that were not chosen with a REJECT Description that points to the chosen CVE ID as the correct one to use</a:t>
            </a:r>
          </a:p>
          <a:p>
            <a:pPr marL="0" indent="0">
              <a:buNone/>
            </a:pPr>
            <a:endParaRPr lang="en-US" dirty="0"/>
          </a:p>
        </p:txBody>
      </p:sp>
      <p:sp>
        <p:nvSpPr>
          <p:cNvPr id="4" name="Slide Number Placeholder 3">
            <a:extLst>
              <a:ext uri="{FF2B5EF4-FFF2-40B4-BE49-F238E27FC236}">
                <a16:creationId xmlns:a16="http://schemas.microsoft.com/office/drawing/2014/main" id="{479BF9B0-1169-443A-8D3A-A052DC8655D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59305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for Deciding which CVE ID to Keep</a:t>
            </a:r>
          </a:p>
        </p:txBody>
      </p:sp>
      <p:sp>
        <p:nvSpPr>
          <p:cNvPr id="3" name="Content Placeholder 2"/>
          <p:cNvSpPr>
            <a:spLocks noGrp="1"/>
          </p:cNvSpPr>
          <p:nvPr>
            <p:ph idx="1"/>
          </p:nvPr>
        </p:nvSpPr>
        <p:spPr/>
        <p:txBody>
          <a:bodyPr/>
          <a:lstStyle/>
          <a:p>
            <a:pPr marL="457200" indent="-457200">
              <a:buFont typeface="+mj-lt"/>
              <a:buAutoNum type="arabicPeriod"/>
            </a:pPr>
            <a:r>
              <a:rPr lang="en-US" dirty="0"/>
              <a:t>Most commonly referenced identifier</a:t>
            </a:r>
          </a:p>
          <a:p>
            <a:pPr marL="457200" indent="-457200">
              <a:buFont typeface="+mj-lt"/>
              <a:buAutoNum type="arabicPeriod"/>
            </a:pPr>
            <a:r>
              <a:rPr lang="en-US" dirty="0"/>
              <a:t>Most authoritative source </a:t>
            </a:r>
          </a:p>
          <a:p>
            <a:pPr lvl="1">
              <a:buFont typeface="Wingdings" panose="05000000000000000000" pitchFamily="2" charset="2"/>
              <a:buChar char="§"/>
            </a:pPr>
            <a:r>
              <a:rPr lang="en-US" dirty="0"/>
              <a:t>Roughly prioritized as: vendor, coordinator, researcher</a:t>
            </a:r>
          </a:p>
          <a:p>
            <a:pPr marL="457200" indent="-457200">
              <a:buFont typeface="+mj-lt"/>
              <a:buAutoNum type="arabicPeriod"/>
            </a:pPr>
            <a:r>
              <a:rPr lang="en-US" dirty="0"/>
              <a:t>Longest public</a:t>
            </a:r>
          </a:p>
          <a:p>
            <a:pPr marL="457200" indent="-457200">
              <a:buFont typeface="+mj-lt"/>
              <a:buAutoNum type="arabicPeriod"/>
            </a:pPr>
            <a:r>
              <a:rPr lang="en-US" dirty="0"/>
              <a:t>Smallest numeric portion</a:t>
            </a:r>
          </a:p>
          <a:p>
            <a:pPr marL="0" indent="0">
              <a:buNone/>
            </a:pPr>
            <a:endParaRPr lang="en-US" dirty="0"/>
          </a:p>
        </p:txBody>
      </p:sp>
      <p:sp>
        <p:nvSpPr>
          <p:cNvPr id="4" name="Slide Number Placeholder 3">
            <a:extLst>
              <a:ext uri="{FF2B5EF4-FFF2-40B4-BE49-F238E27FC236}">
                <a16:creationId xmlns:a16="http://schemas.microsoft.com/office/drawing/2014/main" id="{ED570A78-E97A-43B9-9D1D-01678ABD95E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51366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Merged CVE ID</a:t>
            </a:r>
          </a:p>
        </p:txBody>
      </p:sp>
      <p:pic>
        <p:nvPicPr>
          <p:cNvPr id="6" name="Picture 5"/>
          <p:cNvPicPr/>
          <p:nvPr/>
        </p:nvPicPr>
        <p:blipFill rotWithShape="1">
          <a:blip r:embed="rId3"/>
          <a:srcRect l="28366" t="36673" r="3525" b="25462"/>
          <a:stretch/>
        </p:blipFill>
        <p:spPr bwMode="auto">
          <a:xfrm>
            <a:off x="2264070" y="1312522"/>
            <a:ext cx="7755344" cy="1858863"/>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4"/>
          <a:srcRect l="28205" t="36673" r="3205" b="31127"/>
          <a:stretch/>
        </p:blipFill>
        <p:spPr bwMode="auto">
          <a:xfrm>
            <a:off x="2264070" y="3137423"/>
            <a:ext cx="7755344" cy="1562986"/>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5"/>
          <a:srcRect l="28045" t="50686" r="3525" b="17710"/>
          <a:stretch/>
        </p:blipFill>
        <p:spPr bwMode="auto">
          <a:xfrm>
            <a:off x="2264070" y="4660007"/>
            <a:ext cx="7755344" cy="1520455"/>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82C3CD84-4DC2-4172-BC98-784A7F0AB2D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2726342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CVE Entries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Contains interpedently fixable bugs (passes CNT1)</a:t>
            </a:r>
          </a:p>
          <a:p>
            <a:pPr>
              <a:buFont typeface="Wingdings" panose="05000000000000000000" pitchFamily="2" charset="2"/>
              <a:buChar char="§"/>
            </a:pPr>
            <a:r>
              <a:rPr lang="en-US" dirty="0"/>
              <a:t>Does not share a codebase (fails CNT3)</a:t>
            </a:r>
          </a:p>
          <a:p>
            <a:pPr>
              <a:buFont typeface="Wingdings" panose="05000000000000000000" pitchFamily="2" charset="2"/>
              <a:buChar char="§"/>
            </a:pPr>
            <a:r>
              <a:rPr lang="en-US" dirty="0"/>
              <a:t>Determined to be implementation specific (fails CNT3)</a:t>
            </a:r>
          </a:p>
          <a:p>
            <a:endParaRPr lang="en-US" dirty="0"/>
          </a:p>
        </p:txBody>
      </p:sp>
      <p:sp>
        <p:nvSpPr>
          <p:cNvPr id="4" name="Slide Number Placeholder 3">
            <a:extLst>
              <a:ext uri="{FF2B5EF4-FFF2-40B4-BE49-F238E27FC236}">
                <a16:creationId xmlns:a16="http://schemas.microsoft.com/office/drawing/2014/main" id="{CA7AE4B2-0B6D-443F-A237-92C74E689F2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65183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079" y="284577"/>
            <a:ext cx="9328727" cy="868362"/>
          </a:xfrm>
        </p:spPr>
        <p:txBody>
          <a:bodyPr/>
          <a:lstStyle/>
          <a:p>
            <a:r>
              <a:rPr lang="en-US" dirty="0"/>
              <a:t>Splitting CVE IDs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dirty="0"/>
              <a:t>Process for splitting</a:t>
            </a:r>
          </a:p>
          <a:p>
            <a:pPr marL="914400" lvl="1" indent="-457200">
              <a:buFont typeface="+mj-lt"/>
              <a:buAutoNum type="arabicPeriod"/>
            </a:pPr>
            <a:r>
              <a:rPr lang="en-US" dirty="0"/>
              <a:t>Determine which vulnerability should be associated with the original CVE ID</a:t>
            </a:r>
          </a:p>
          <a:p>
            <a:pPr marL="914400" lvl="1" indent="-457200">
              <a:buFont typeface="+mj-lt"/>
              <a:buAutoNum type="arabicPeriod"/>
            </a:pPr>
            <a:r>
              <a:rPr lang="en-US" dirty="0"/>
              <a:t>Assign CVE IDs to the additional vulnerabilities</a:t>
            </a:r>
          </a:p>
          <a:p>
            <a:pPr marL="914400" lvl="1" indent="-457200">
              <a:buFont typeface="+mj-lt"/>
              <a:buAutoNum type="arabicPeriod"/>
            </a:pPr>
            <a:r>
              <a:rPr lang="en-US" dirty="0"/>
              <a:t>Include a NOTE pointing to the original CVE ID in the descriptions of the CVE Entries for the new CVE IDs</a:t>
            </a:r>
          </a:p>
          <a:p>
            <a:pPr marL="914400" lvl="1" indent="-457200">
              <a:buFont typeface="+mj-lt"/>
              <a:buAutoNum type="arabicPeriod"/>
            </a:pPr>
            <a:r>
              <a:rPr lang="en-US" dirty="0"/>
              <a:t>Update Description of the CVE Entry for the original CVE ID with a NOTE saying that the entry has been split and point to the additional CVE IDs</a:t>
            </a:r>
          </a:p>
          <a:p>
            <a:pPr>
              <a:buFont typeface="Wingdings" panose="05000000000000000000" pitchFamily="2" charset="2"/>
              <a:buChar char="§"/>
            </a:pPr>
            <a:r>
              <a:rPr lang="en-US" dirty="0"/>
              <a:t>Process for determining which vulnerability gets the original ID</a:t>
            </a:r>
          </a:p>
          <a:p>
            <a:pPr marL="914400" lvl="1" indent="-457200">
              <a:buFont typeface="+mj-lt"/>
              <a:buAutoNum type="arabicPeriod"/>
            </a:pPr>
            <a:r>
              <a:rPr lang="en-US" dirty="0"/>
              <a:t>Most commonly associated vulnerability </a:t>
            </a:r>
          </a:p>
          <a:p>
            <a:pPr marL="914400" lvl="1" indent="-457200">
              <a:buFont typeface="+mj-lt"/>
              <a:buAutoNum type="arabicPeriod"/>
            </a:pPr>
            <a:r>
              <a:rPr lang="en-US" dirty="0"/>
              <a:t>Most severe risk </a:t>
            </a:r>
          </a:p>
          <a:p>
            <a:pPr marL="914400" lvl="1" indent="-457200">
              <a:buFont typeface="+mj-lt"/>
              <a:buAutoNum type="arabicPeriod"/>
            </a:pPr>
            <a:r>
              <a:rPr lang="en-US" dirty="0"/>
              <a:t>Broadest range of affected versions</a:t>
            </a:r>
          </a:p>
          <a:p>
            <a:pPr marL="914400" lvl="1" indent="-457200">
              <a:buFont typeface="+mj-lt"/>
              <a:buAutoNum type="arabicPeriod"/>
            </a:pPr>
            <a:r>
              <a:rPr lang="en-US" dirty="0"/>
              <a:t>Described first in initial publication</a:t>
            </a:r>
          </a:p>
          <a:p>
            <a:endParaRPr lang="en-US" dirty="0"/>
          </a:p>
        </p:txBody>
      </p:sp>
      <p:sp>
        <p:nvSpPr>
          <p:cNvPr id="4" name="Slide Number Placeholder 3">
            <a:extLst>
              <a:ext uri="{FF2B5EF4-FFF2-40B4-BE49-F238E27FC236}">
                <a16:creationId xmlns:a16="http://schemas.microsoft.com/office/drawing/2014/main" id="{8C1E3FB8-B63B-4A73-A177-5FF8DDD0F73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89975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096" y="274638"/>
            <a:ext cx="9127832" cy="868362"/>
          </a:xfrm>
        </p:spPr>
        <p:txBody>
          <a:bodyPr>
            <a:normAutofit fontScale="90000"/>
          </a:bodyPr>
          <a:lstStyle/>
          <a:p>
            <a:r>
              <a:rPr lang="en-US" dirty="0"/>
              <a:t>Root CNA Asks the Program Root CNA for CVE IDs</a:t>
            </a:r>
          </a:p>
        </p:txBody>
      </p:sp>
      <p:sp>
        <p:nvSpPr>
          <p:cNvPr id="4" name="Rectangle: Rounded Corners 3"/>
          <p:cNvSpPr/>
          <p:nvPr/>
        </p:nvSpPr>
        <p:spPr>
          <a:xfrm>
            <a:off x="7767783" y="2863271"/>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sp>
        <p:nvSpPr>
          <p:cNvPr id="5" name="Rectangle: Rounded Corners 4"/>
          <p:cNvSpPr/>
          <p:nvPr/>
        </p:nvSpPr>
        <p:spPr>
          <a:xfrm>
            <a:off x="3061855" y="2863272"/>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cxnSp>
        <p:nvCxnSpPr>
          <p:cNvPr id="7" name="Straight Arrow Connector 6"/>
          <p:cNvCxnSpPr>
            <a:stCxn id="5" idx="3"/>
            <a:endCxn id="4" idx="1"/>
          </p:cNvCxnSpPr>
          <p:nvPr/>
        </p:nvCxnSpPr>
        <p:spPr>
          <a:xfrm flipV="1">
            <a:off x="4798291" y="3408217"/>
            <a:ext cx="29694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5039748" y="2966466"/>
            <a:ext cx="2185214"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10 2017 CVE IDs please!</a:t>
            </a:r>
          </a:p>
        </p:txBody>
      </p:sp>
      <p:sp>
        <p:nvSpPr>
          <p:cNvPr id="3" name="Slide Number Placeholder 2">
            <a:extLst>
              <a:ext uri="{FF2B5EF4-FFF2-40B4-BE49-F238E27FC236}">
                <a16:creationId xmlns:a16="http://schemas.microsoft.com/office/drawing/2014/main" id="{48EBCCC5-653C-4F22-874A-29086D3960E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69102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66" y="282501"/>
            <a:ext cx="9328727" cy="868362"/>
          </a:xfrm>
        </p:spPr>
        <p:txBody>
          <a:bodyPr/>
          <a:lstStyle/>
          <a:p>
            <a:r>
              <a:rPr lang="en-US" dirty="0"/>
              <a:t>Split CVE ID Example</a:t>
            </a:r>
          </a:p>
        </p:txBody>
      </p:sp>
      <p:pic>
        <p:nvPicPr>
          <p:cNvPr id="4" name="Content Placeholder 3"/>
          <p:cNvPicPr>
            <a:picLocks noGrp="1"/>
          </p:cNvPicPr>
          <p:nvPr>
            <p:ph idx="1"/>
          </p:nvPr>
        </p:nvPicPr>
        <p:blipFill rotWithShape="1">
          <a:blip r:embed="rId3"/>
          <a:srcRect l="28045" t="50387" r="3365" b="14431"/>
          <a:stretch/>
        </p:blipFill>
        <p:spPr bwMode="auto">
          <a:xfrm>
            <a:off x="2133600" y="1306790"/>
            <a:ext cx="8229600" cy="2268908"/>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4"/>
          <a:srcRect l="28205" t="50388" r="3525" b="14728"/>
          <a:stretch/>
        </p:blipFill>
        <p:spPr bwMode="auto">
          <a:xfrm>
            <a:off x="2133600" y="3575699"/>
            <a:ext cx="8229600" cy="2565619"/>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2E6302D3-A851-49B4-83F2-67D0B906EF9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313124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897" y="314394"/>
            <a:ext cx="9328727" cy="868362"/>
          </a:xfrm>
        </p:spPr>
        <p:txBody>
          <a:bodyPr/>
          <a:lstStyle/>
          <a:p>
            <a:r>
              <a:rPr lang="en-US" dirty="0"/>
              <a:t>Disputed CVE Entries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Use a dispute when:</a:t>
            </a:r>
          </a:p>
          <a:p>
            <a:pPr lvl="1"/>
            <a:r>
              <a:rPr lang="en-US" dirty="0"/>
              <a:t>The CVE ID was assigned correctly using the </a:t>
            </a:r>
            <a:r>
              <a:rPr lang="en-US" i="1" dirty="0"/>
              <a:t>CNA Rules</a:t>
            </a:r>
            <a:r>
              <a:rPr lang="en-US" dirty="0"/>
              <a:t>, but</a:t>
            </a:r>
          </a:p>
          <a:p>
            <a:pPr lvl="1"/>
            <a:r>
              <a:rPr lang="en-US" dirty="0"/>
              <a:t>An authoritative source questions the validity of the vulnerability</a:t>
            </a:r>
          </a:p>
          <a:p>
            <a:pPr>
              <a:buFont typeface="Wingdings" panose="05000000000000000000" pitchFamily="2" charset="2"/>
              <a:buChar char="§"/>
            </a:pPr>
            <a:r>
              <a:rPr lang="en-US" dirty="0"/>
              <a:t>Process creating a dispute</a:t>
            </a:r>
          </a:p>
          <a:p>
            <a:pPr marL="914400" lvl="1" indent="-457200">
              <a:buFont typeface="+mj-lt"/>
              <a:buAutoNum type="arabicPeriod"/>
            </a:pPr>
            <a:r>
              <a:rPr lang="en-US" dirty="0"/>
              <a:t>Add “** DISPUTE **” to the beginning of the Description</a:t>
            </a:r>
          </a:p>
          <a:p>
            <a:pPr marL="914400" lvl="1" indent="-457200">
              <a:buFont typeface="+mj-lt"/>
              <a:buAutoNum type="arabicPeriod"/>
            </a:pPr>
            <a:r>
              <a:rPr lang="en-US" dirty="0"/>
              <a:t>Add a NOTE to the end of the Description explaining why the vulnerability is disputed</a:t>
            </a:r>
          </a:p>
        </p:txBody>
      </p:sp>
      <p:sp>
        <p:nvSpPr>
          <p:cNvPr id="4" name="Slide Number Placeholder 3">
            <a:extLst>
              <a:ext uri="{FF2B5EF4-FFF2-40B4-BE49-F238E27FC236}">
                <a16:creationId xmlns:a16="http://schemas.microsoft.com/office/drawing/2014/main" id="{F497BCD2-67D4-42CA-850B-0DE2317666A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910853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383" y="304456"/>
            <a:ext cx="9328727" cy="868362"/>
          </a:xfrm>
        </p:spPr>
        <p:txBody>
          <a:bodyPr/>
          <a:lstStyle/>
          <a:p>
            <a:r>
              <a:rPr lang="en-US" dirty="0"/>
              <a:t>Dispute Example</a:t>
            </a:r>
          </a:p>
        </p:txBody>
      </p:sp>
      <p:pic>
        <p:nvPicPr>
          <p:cNvPr id="4" name="Content Placeholder 3"/>
          <p:cNvPicPr>
            <a:picLocks noGrp="1"/>
          </p:cNvPicPr>
          <p:nvPr>
            <p:ph idx="1"/>
          </p:nvPr>
        </p:nvPicPr>
        <p:blipFill rotWithShape="1">
          <a:blip r:embed="rId3"/>
          <a:srcRect l="28045" t="50088" r="3365" b="4891"/>
          <a:stretch/>
        </p:blipFill>
        <p:spPr bwMode="auto">
          <a:xfrm>
            <a:off x="2083904" y="1812468"/>
            <a:ext cx="8229600" cy="2903430"/>
          </a:xfrm>
          <a:prstGeom prst="rect">
            <a:avLst/>
          </a:prstGeom>
          <a:ln>
            <a:noFill/>
          </a:ln>
          <a:extLst>
            <a:ext uri="{53640926-AAD7-44D8-BBD7-CCE9431645EC}">
              <a14:shadowObscured xmlns:a14="http://schemas.microsoft.com/office/drawing/2010/main"/>
            </a:ext>
          </a:extLst>
        </p:spPr>
      </p:pic>
      <p:sp>
        <p:nvSpPr>
          <p:cNvPr id="3" name="Slide Number Placeholder 2">
            <a:extLst>
              <a:ext uri="{FF2B5EF4-FFF2-40B4-BE49-F238E27FC236}">
                <a16:creationId xmlns:a16="http://schemas.microsoft.com/office/drawing/2014/main" id="{E7835861-67C9-4516-BCC3-8E1AB9EA9C6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852100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9B98-FB3F-456C-96C0-0694D8E4B678}"/>
              </a:ext>
            </a:extLst>
          </p:cNvPr>
          <p:cNvSpPr>
            <a:spLocks noGrp="1"/>
          </p:cNvSpPr>
          <p:nvPr>
            <p:ph type="ctrTitle" sz="quarter"/>
          </p:nvPr>
        </p:nvSpPr>
        <p:spPr/>
        <p:txBody>
          <a:bodyPr/>
          <a:lstStyle/>
          <a:p>
            <a:r>
              <a:rPr lang="en-US" dirty="0"/>
              <a:t>Escalation</a:t>
            </a:r>
          </a:p>
        </p:txBody>
      </p:sp>
      <p:sp>
        <p:nvSpPr>
          <p:cNvPr id="3" name="Slide Number Placeholder 2">
            <a:extLst>
              <a:ext uri="{FF2B5EF4-FFF2-40B4-BE49-F238E27FC236}">
                <a16:creationId xmlns:a16="http://schemas.microsoft.com/office/drawing/2014/main" id="{277D94D7-92C5-4708-B94E-CFC14E4CAA0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128957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957" y="314395"/>
            <a:ext cx="9328727" cy="868362"/>
          </a:xfrm>
        </p:spPr>
        <p:txBody>
          <a:bodyPr/>
          <a:lstStyle/>
          <a:p>
            <a:r>
              <a:rPr lang="en-US" dirty="0"/>
              <a:t>Escalation Process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If the author CNA rejects the change or is unresponsive:</a:t>
            </a:r>
          </a:p>
          <a:p>
            <a:pPr marL="914400" lvl="1" indent="-457200">
              <a:buFont typeface="+mj-lt"/>
              <a:buAutoNum type="arabicPeriod"/>
            </a:pPr>
            <a:r>
              <a:rPr lang="en-US" dirty="0"/>
              <a:t>The requester can escalate to the appropriate Root CNA</a:t>
            </a:r>
          </a:p>
          <a:p>
            <a:pPr marL="914400" lvl="1" indent="-457200">
              <a:buFont typeface="+mj-lt"/>
              <a:buAutoNum type="arabicPeriod"/>
            </a:pPr>
            <a:r>
              <a:rPr lang="en-US" dirty="0"/>
              <a:t>The Root CNA requests the reasoning behind the Sub-CNA’s decision</a:t>
            </a:r>
          </a:p>
          <a:p>
            <a:pPr marL="914400" lvl="1" indent="-457200">
              <a:buFont typeface="+mj-lt"/>
              <a:buAutoNum type="arabicPeriod"/>
            </a:pPr>
            <a:r>
              <a:rPr lang="en-US" dirty="0"/>
              <a:t>The Root CNA determines which action is appropriate</a:t>
            </a:r>
          </a:p>
          <a:p>
            <a:pPr marL="914400" lvl="1" indent="-457200">
              <a:buFont typeface="+mj-lt"/>
              <a:buAutoNum type="arabicPeriod"/>
            </a:pPr>
            <a:r>
              <a:rPr lang="en-US" dirty="0"/>
              <a:t>The Root CNA informs the requester and the Sub-CNA of its decision</a:t>
            </a:r>
          </a:p>
        </p:txBody>
      </p:sp>
      <p:sp>
        <p:nvSpPr>
          <p:cNvPr id="4" name="Slide Number Placeholder 3">
            <a:extLst>
              <a:ext uri="{FF2B5EF4-FFF2-40B4-BE49-F238E27FC236}">
                <a16:creationId xmlns:a16="http://schemas.microsoft.com/office/drawing/2014/main" id="{30CCA7B0-3692-4B30-A682-FAF461B2FDA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716548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C2D1-CC54-4989-A384-2562CC5B6C43}"/>
              </a:ext>
            </a:extLst>
          </p:cNvPr>
          <p:cNvSpPr>
            <a:spLocks noGrp="1"/>
          </p:cNvSpPr>
          <p:nvPr>
            <p:ph type="ctrTitle" sz="quarter"/>
          </p:nvPr>
        </p:nvSpPr>
        <p:spPr/>
        <p:txBody>
          <a:bodyPr/>
          <a:lstStyle/>
          <a:p>
            <a:r>
              <a:rPr lang="en-US" dirty="0"/>
              <a:t>CVE ID Expiration</a:t>
            </a:r>
          </a:p>
        </p:txBody>
      </p:sp>
      <p:sp>
        <p:nvSpPr>
          <p:cNvPr id="3" name="Slide Number Placeholder 2">
            <a:extLst>
              <a:ext uri="{FF2B5EF4-FFF2-40B4-BE49-F238E27FC236}">
                <a16:creationId xmlns:a16="http://schemas.microsoft.com/office/drawing/2014/main" id="{36F45217-A2E2-48BF-80C5-D4CBD311360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075073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Expiration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CVE IDs contain a year in the ID</a:t>
            </a:r>
          </a:p>
          <a:p>
            <a:pPr>
              <a:buFont typeface="Wingdings" panose="05000000000000000000" pitchFamily="2" charset="2"/>
              <a:buChar char="§"/>
            </a:pPr>
            <a:r>
              <a:rPr lang="en-US" dirty="0"/>
              <a:t>Unassigned CVE IDs for a give year expire at the end of the year</a:t>
            </a:r>
          </a:p>
          <a:p>
            <a:pPr>
              <a:buFont typeface="Wingdings" panose="05000000000000000000" pitchFamily="2" charset="2"/>
              <a:buChar char="§"/>
            </a:pPr>
            <a:r>
              <a:rPr lang="en-US" dirty="0"/>
              <a:t>Each CNA is expected to tell their parent CNA which CVE IDs they did not use</a:t>
            </a:r>
          </a:p>
          <a:p>
            <a:pPr>
              <a:buFont typeface="Wingdings" panose="05000000000000000000" pitchFamily="2" charset="2"/>
              <a:buChar char="§"/>
            </a:pPr>
            <a:r>
              <a:rPr lang="en-US" dirty="0"/>
              <a:t>The Program Root CNA will reject the CVE IDs that were not used</a:t>
            </a:r>
          </a:p>
        </p:txBody>
      </p:sp>
      <p:sp>
        <p:nvSpPr>
          <p:cNvPr id="4" name="Slide Number Placeholder 3">
            <a:extLst>
              <a:ext uri="{FF2B5EF4-FFF2-40B4-BE49-F238E27FC236}">
                <a16:creationId xmlns:a16="http://schemas.microsoft.com/office/drawing/2014/main" id="{47D607FC-BE1B-413A-BFA9-A8A71569BE0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55821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Records Assignments</a:t>
            </a:r>
          </a:p>
        </p:txBody>
      </p:sp>
      <p:graphicFrame>
        <p:nvGraphicFramePr>
          <p:cNvPr id="18" name="Table 17"/>
          <p:cNvGraphicFramePr>
            <a:graphicFrameLocks noGrp="1"/>
          </p:cNvGraphicFramePr>
          <p:nvPr/>
        </p:nvGraphicFramePr>
        <p:xfrm>
          <a:off x="2840069" y="1397561"/>
          <a:ext cx="6716496" cy="4617720"/>
        </p:xfrm>
        <a:graphic>
          <a:graphicData uri="http://schemas.openxmlformats.org/drawingml/2006/table">
            <a:tbl>
              <a:tblPr firstRow="1" bandRow="1">
                <a:tableStyleId>{5C22544A-7EE6-4342-B048-85BDC9FD1C3A}</a:tableStyleId>
              </a:tblPr>
              <a:tblGrid>
                <a:gridCol w="2238832">
                  <a:extLst>
                    <a:ext uri="{9D8B030D-6E8A-4147-A177-3AD203B41FA5}">
                      <a16:colId xmlns:a16="http://schemas.microsoft.com/office/drawing/2014/main" val="400523164"/>
                    </a:ext>
                  </a:extLst>
                </a:gridCol>
                <a:gridCol w="2238832">
                  <a:extLst>
                    <a:ext uri="{9D8B030D-6E8A-4147-A177-3AD203B41FA5}">
                      <a16:colId xmlns:a16="http://schemas.microsoft.com/office/drawing/2014/main" val="3986499393"/>
                    </a:ext>
                  </a:extLst>
                </a:gridCol>
                <a:gridCol w="2238832">
                  <a:extLst>
                    <a:ext uri="{9D8B030D-6E8A-4147-A177-3AD203B41FA5}">
                      <a16:colId xmlns:a16="http://schemas.microsoft.com/office/drawing/2014/main" val="3400215702"/>
                    </a:ext>
                  </a:extLst>
                </a:gridCol>
              </a:tblGrid>
              <a:tr h="370840">
                <a:tc gridSpan="3">
                  <a:txBody>
                    <a:bodyPr/>
                    <a:lstStyle/>
                    <a:p>
                      <a:pPr algn="ctr"/>
                      <a:r>
                        <a:rPr lang="en-US" dirty="0"/>
                        <a:t>CVE</a:t>
                      </a:r>
                      <a:r>
                        <a:rPr lang="en-US" baseline="0" dirty="0"/>
                        <a:t> ID Assignment Records</a:t>
                      </a:r>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2553175617"/>
                  </a:ext>
                </a:extLst>
              </a:tr>
              <a:tr h="370840">
                <a:tc>
                  <a:txBody>
                    <a:bodyPr/>
                    <a:lstStyle/>
                    <a:p>
                      <a:r>
                        <a:rPr lang="en-US" dirty="0" err="1"/>
                        <a:t>Vuln</a:t>
                      </a:r>
                      <a:r>
                        <a:rPr lang="en-US" dirty="0"/>
                        <a:t>.</a:t>
                      </a:r>
                      <a:r>
                        <a:rPr lang="en-US" baseline="0" dirty="0"/>
                        <a:t> A</a:t>
                      </a:r>
                      <a:endParaRPr lang="en-US" dirty="0"/>
                    </a:p>
                  </a:txBody>
                  <a:tcPr/>
                </a:tc>
                <a:tc>
                  <a:txBody>
                    <a:bodyPr/>
                    <a:lstStyle/>
                    <a:p>
                      <a:r>
                        <a:rPr lang="en-US" sz="1800" dirty="0">
                          <a:ea typeface="Verdana" pitchFamily="34" charset="0"/>
                          <a:cs typeface="Verdana" pitchFamily="34" charset="0"/>
                        </a:rPr>
                        <a:t>CVE-YYYY-1024</a:t>
                      </a:r>
                      <a:endParaRPr lang="en-US" dirty="0"/>
                    </a:p>
                  </a:txBody>
                  <a:tcPr/>
                </a:tc>
                <a:tc>
                  <a:txBody>
                    <a:bodyPr/>
                    <a:lstStyle/>
                    <a:p>
                      <a:r>
                        <a:rPr lang="en-US" dirty="0"/>
                        <a:t>Populated</a:t>
                      </a:r>
                    </a:p>
                  </a:txBody>
                  <a:tcPr/>
                </a:tc>
                <a:extLst>
                  <a:ext uri="{0D108BD9-81ED-4DB2-BD59-A6C34878D82A}">
                    <a16:rowId xmlns:a16="http://schemas.microsoft.com/office/drawing/2014/main" val="138423145"/>
                  </a:ext>
                </a:extLst>
              </a:tr>
              <a:tr h="370840">
                <a:tc>
                  <a:txBody>
                    <a:bodyPr/>
                    <a:lstStyle/>
                    <a:p>
                      <a:r>
                        <a:rPr lang="en-US" dirty="0" err="1"/>
                        <a:t>Vuln</a:t>
                      </a:r>
                      <a:r>
                        <a:rPr lang="en-US" dirty="0"/>
                        <a:t>.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Populated</a:t>
                      </a:r>
                    </a:p>
                  </a:txBody>
                  <a:tcPr/>
                </a:tc>
                <a:extLst>
                  <a:ext uri="{0D108BD9-81ED-4DB2-BD59-A6C34878D82A}">
                    <a16:rowId xmlns:a16="http://schemas.microsoft.com/office/drawing/2014/main" val="3207838011"/>
                  </a:ext>
                </a:extLst>
              </a:tr>
              <a:tr h="370840">
                <a:tc>
                  <a:txBody>
                    <a:bodyPr/>
                    <a:lstStyle/>
                    <a:p>
                      <a:r>
                        <a:rPr lang="en-US" dirty="0" err="1"/>
                        <a:t>Vuln</a:t>
                      </a:r>
                      <a:r>
                        <a:rPr lang="en-US" dirty="0"/>
                        <a:t>.</a:t>
                      </a:r>
                      <a:r>
                        <a:rPr lang="en-US" baseline="0" dirty="0"/>
                        <a:t> 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Populated</a:t>
                      </a:r>
                    </a:p>
                  </a:txBody>
                  <a:tcPr/>
                </a:tc>
                <a:extLst>
                  <a:ext uri="{0D108BD9-81ED-4DB2-BD59-A6C34878D82A}">
                    <a16:rowId xmlns:a16="http://schemas.microsoft.com/office/drawing/2014/main" val="638173911"/>
                  </a:ext>
                </a:extLst>
              </a:tr>
              <a:tr h="370840">
                <a:tc>
                  <a:txBody>
                    <a:bodyPr/>
                    <a:lstStyle/>
                    <a:p>
                      <a:r>
                        <a:rPr lang="en-US" dirty="0" err="1"/>
                        <a:t>Vuln</a:t>
                      </a:r>
                      <a:r>
                        <a:rPr lang="en-US" dirty="0"/>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Populated</a:t>
                      </a:r>
                    </a:p>
                  </a:txBody>
                  <a:tcPr/>
                </a:tc>
                <a:extLst>
                  <a:ext uri="{0D108BD9-81ED-4DB2-BD59-A6C34878D82A}">
                    <a16:rowId xmlns:a16="http://schemas.microsoft.com/office/drawing/2014/main" val="1289561743"/>
                  </a:ext>
                </a:extLst>
              </a:tr>
              <a:tr h="370840">
                <a:tc>
                  <a:txBody>
                    <a:bodyPr/>
                    <a:lstStyle/>
                    <a:p>
                      <a:r>
                        <a:rPr lang="en-US" dirty="0" err="1"/>
                        <a:t>Vuln</a:t>
                      </a:r>
                      <a:r>
                        <a:rPr lang="en-US" dirty="0"/>
                        <a:t>. 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CVE-YYYY-1028</a:t>
                      </a:r>
                    </a:p>
                  </a:txBody>
                  <a:tcPr/>
                </a:tc>
                <a:tc>
                  <a:txBody>
                    <a:bodyPr/>
                    <a:lstStyle/>
                    <a:p>
                      <a:r>
                        <a:rPr lang="en-US" dirty="0"/>
                        <a:t>Waiting for Publication</a:t>
                      </a:r>
                    </a:p>
                  </a:txBody>
                  <a:tcPr/>
                </a:tc>
                <a:extLst>
                  <a:ext uri="{0D108BD9-81ED-4DB2-BD59-A6C34878D82A}">
                    <a16:rowId xmlns:a16="http://schemas.microsoft.com/office/drawing/2014/main" val="1331476088"/>
                  </a:ext>
                </a:extLst>
              </a:tr>
              <a:tr h="370840">
                <a:tc>
                  <a:txBody>
                    <a:bodyPr/>
                    <a:lstStyle/>
                    <a:p>
                      <a:r>
                        <a:rPr lang="en-US" dirty="0" err="1"/>
                        <a:t>Vuln</a:t>
                      </a:r>
                      <a:r>
                        <a:rPr lang="en-US" dirty="0"/>
                        <a:t>. 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CVE-YYYY-1029</a:t>
                      </a:r>
                    </a:p>
                  </a:txBody>
                  <a:tcPr/>
                </a:tc>
                <a:tc>
                  <a:txBody>
                    <a:bodyPr/>
                    <a:lstStyle/>
                    <a:p>
                      <a:r>
                        <a:rPr lang="en-US" dirty="0"/>
                        <a:t>Waiting for Publication</a:t>
                      </a:r>
                    </a:p>
                  </a:txBody>
                  <a:tcPr/>
                </a:tc>
                <a:extLst>
                  <a:ext uri="{0D108BD9-81ED-4DB2-BD59-A6C34878D82A}">
                    <a16:rowId xmlns:a16="http://schemas.microsoft.com/office/drawing/2014/main" val="3468781233"/>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CVE-YYYY-1030</a:t>
                      </a:r>
                    </a:p>
                  </a:txBody>
                  <a:tcPr/>
                </a:tc>
                <a:tc>
                  <a:txBody>
                    <a:bodyPr/>
                    <a:lstStyle/>
                    <a:p>
                      <a:r>
                        <a:rPr lang="en-US" dirty="0"/>
                        <a:t>Unassigned</a:t>
                      </a:r>
                    </a:p>
                  </a:txBody>
                  <a:tcPr/>
                </a:tc>
                <a:extLst>
                  <a:ext uri="{0D108BD9-81ED-4DB2-BD59-A6C34878D82A}">
                    <a16:rowId xmlns:a16="http://schemas.microsoft.com/office/drawing/2014/main" val="748074791"/>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Unassigned</a:t>
                      </a:r>
                    </a:p>
                  </a:txBody>
                  <a:tcPr/>
                </a:tc>
                <a:extLst>
                  <a:ext uri="{0D108BD9-81ED-4DB2-BD59-A6C34878D82A}">
                    <a16:rowId xmlns:a16="http://schemas.microsoft.com/office/drawing/2014/main" val="2394850170"/>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Unassigned</a:t>
                      </a:r>
                    </a:p>
                  </a:txBody>
                  <a:tcPr/>
                </a:tc>
                <a:extLst>
                  <a:ext uri="{0D108BD9-81ED-4DB2-BD59-A6C34878D82A}">
                    <a16:rowId xmlns:a16="http://schemas.microsoft.com/office/drawing/2014/main" val="2638235729"/>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Verdana" pitchFamily="34" charset="0"/>
                          <a:cs typeface="Verdana" pitchFamily="34" charset="0"/>
                        </a:rPr>
                        <a:t>CVE-YYYY-1033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Unassigned</a:t>
                      </a:r>
                    </a:p>
                  </a:txBody>
                  <a:tcPr/>
                </a:tc>
                <a:extLst>
                  <a:ext uri="{0D108BD9-81ED-4DB2-BD59-A6C34878D82A}">
                    <a16:rowId xmlns:a16="http://schemas.microsoft.com/office/drawing/2014/main" val="73925624"/>
                  </a:ext>
                </a:extLst>
              </a:tr>
            </a:tbl>
          </a:graphicData>
        </a:graphic>
      </p:graphicFrame>
      <p:sp>
        <p:nvSpPr>
          <p:cNvPr id="3" name="Rectangle: Rounded Corners 2"/>
          <p:cNvSpPr/>
          <p:nvPr/>
        </p:nvSpPr>
        <p:spPr>
          <a:xfrm>
            <a:off x="4995855" y="4550290"/>
            <a:ext cx="3905955" cy="151271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Slide Number Placeholder 3">
            <a:extLst>
              <a:ext uri="{FF2B5EF4-FFF2-40B4-BE49-F238E27FC236}">
                <a16:creationId xmlns:a16="http://schemas.microsoft.com/office/drawing/2014/main" id="{12791BFA-ED2B-4E1C-B19B-1B0E2A5F092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00899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F0D5DF-9C90-48BE-AB6A-384CD32C7860}"/>
              </a:ext>
            </a:extLst>
          </p:cNvPr>
          <p:cNvGrpSpPr/>
          <p:nvPr/>
        </p:nvGrpSpPr>
        <p:grpSpPr>
          <a:xfrm>
            <a:off x="3128018" y="2184753"/>
            <a:ext cx="6325370" cy="2082286"/>
            <a:chOff x="1384943" y="2156178"/>
            <a:chExt cx="6325370" cy="2082286"/>
          </a:xfrm>
        </p:grpSpPr>
        <p:sp>
          <p:nvSpPr>
            <p:cNvPr id="4" name="Rectangle: Rounded Corners 3"/>
            <p:cNvSpPr/>
            <p:nvPr/>
          </p:nvSpPr>
          <p:spPr>
            <a:xfrm>
              <a:off x="1384943" y="3148573"/>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CNA</a:t>
              </a:r>
            </a:p>
          </p:txBody>
        </p:sp>
        <p:sp>
          <p:nvSpPr>
            <p:cNvPr id="5" name="Rectangle: Rounded Corners 4"/>
            <p:cNvSpPr/>
            <p:nvPr/>
          </p:nvSpPr>
          <p:spPr>
            <a:xfrm>
              <a:off x="5973877" y="3148572"/>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cxnSp>
          <p:nvCxnSpPr>
            <p:cNvPr id="7" name="Straight Arrow Connector 6"/>
            <p:cNvCxnSpPr>
              <a:stCxn id="4" idx="3"/>
              <a:endCxn id="5" idx="1"/>
            </p:cNvCxnSpPr>
            <p:nvPr/>
          </p:nvCxnSpPr>
          <p:spPr>
            <a:xfrm flipV="1">
              <a:off x="3121379" y="3693518"/>
              <a:ext cx="285249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397956" y="2156178"/>
              <a:ext cx="2158540" cy="152349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CVE IDs unused in YYYY:</a:t>
              </a:r>
            </a:p>
            <a:p>
              <a:r>
                <a:rPr lang="en-US" dirty="0"/>
                <a:t>CVE-YYYY-1030</a:t>
              </a:r>
            </a:p>
            <a:p>
              <a:r>
                <a:rPr lang="en-US" dirty="0"/>
                <a:t>CVE-YYYY-1031</a:t>
              </a:r>
            </a:p>
            <a:p>
              <a:r>
                <a:rPr lang="en-US" dirty="0"/>
                <a:t>CVE-YYYY-1032</a:t>
              </a:r>
            </a:p>
            <a:p>
              <a:r>
                <a:rPr lang="en-US" dirty="0"/>
                <a:t>CVE-YYYY-1033</a:t>
              </a:r>
              <a:endParaRPr lang="en-US" sz="1600" dirty="0">
                <a:ea typeface="Verdana" pitchFamily="34" charset="0"/>
                <a:cs typeface="Verdana" pitchFamily="34" charset="0"/>
              </a:endParaRPr>
            </a:p>
          </p:txBody>
        </p:sp>
      </p:grpSp>
      <p:sp>
        <p:nvSpPr>
          <p:cNvPr id="9" name="Title 1">
            <a:extLst>
              <a:ext uri="{FF2B5EF4-FFF2-40B4-BE49-F238E27FC236}">
                <a16:creationId xmlns:a16="http://schemas.microsoft.com/office/drawing/2014/main" id="{A902A077-63A9-45B5-BB56-ED1C30993D8D}"/>
              </a:ext>
            </a:extLst>
          </p:cNvPr>
          <p:cNvSpPr>
            <a:spLocks noGrp="1"/>
          </p:cNvSpPr>
          <p:nvPr>
            <p:ph type="title"/>
          </p:nvPr>
        </p:nvSpPr>
        <p:spPr>
          <a:xfrm>
            <a:off x="812801" y="274638"/>
            <a:ext cx="9328727" cy="868362"/>
          </a:xfrm>
        </p:spPr>
        <p:txBody>
          <a:bodyPr/>
          <a:lstStyle/>
          <a:p>
            <a:r>
              <a:rPr lang="en-US" dirty="0"/>
              <a:t>CNA returns unused CVE IDs</a:t>
            </a:r>
          </a:p>
        </p:txBody>
      </p:sp>
      <p:sp>
        <p:nvSpPr>
          <p:cNvPr id="2" name="Slide Number Placeholder 1">
            <a:extLst>
              <a:ext uri="{FF2B5EF4-FFF2-40B4-BE49-F238E27FC236}">
                <a16:creationId xmlns:a16="http://schemas.microsoft.com/office/drawing/2014/main" id="{8C3B43BA-53A7-41B8-9CC1-18C6D0F9D64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5919002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287" y="274638"/>
            <a:ext cx="9161381" cy="868362"/>
          </a:xfrm>
        </p:spPr>
        <p:txBody>
          <a:bodyPr>
            <a:normAutofit fontScale="90000"/>
          </a:bodyPr>
          <a:lstStyle/>
          <a:p>
            <a:r>
              <a:rPr lang="en-US" dirty="0"/>
              <a:t>Program Root CNA Updates the Master CVE List</a:t>
            </a:r>
          </a:p>
        </p:txBody>
      </p:sp>
      <p:sp>
        <p:nvSpPr>
          <p:cNvPr id="5" name="Scroll: Vertical 4"/>
          <p:cNvSpPr/>
          <p:nvPr/>
        </p:nvSpPr>
        <p:spPr>
          <a:xfrm>
            <a:off x="1702058" y="1920393"/>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Name: CVE-YYYY-10230Status: Candidate</a:t>
            </a:r>
          </a:p>
          <a:p>
            <a:r>
              <a:rPr lang="en-US" sz="1200" dirty="0">
                <a:solidFill>
                  <a:schemeClr val="tx1"/>
                </a:solidFill>
              </a:rPr>
              <a:t>URL: http://cve.mitre.org/cgi-bin/cvename.cgi?name=CVE-YYYY-1030</a:t>
            </a:r>
          </a:p>
          <a:p>
            <a:r>
              <a:rPr lang="en-US" sz="1200" dirty="0">
                <a:solidFill>
                  <a:schemeClr val="tx1"/>
                </a:solidFill>
              </a:rPr>
              <a:t>Phase: Assigned (YYYYMMDD)</a:t>
            </a:r>
          </a:p>
          <a:p>
            <a:r>
              <a:rPr lang="en-US" sz="1200" dirty="0">
                <a:solidFill>
                  <a:schemeClr val="tx1"/>
                </a:solidFill>
              </a:rPr>
              <a:t>Category:</a:t>
            </a:r>
          </a:p>
          <a:p>
            <a:endParaRPr lang="en-US" sz="1200" strike="sngStrike" dirty="0">
              <a:solidFill>
                <a:schemeClr val="tx1"/>
              </a:solidFill>
            </a:endParaRPr>
          </a:p>
          <a:p>
            <a:r>
              <a:rPr lang="en-US" sz="1200" dirty="0">
                <a:solidFill>
                  <a:schemeClr val="tx1"/>
                </a:solidFill>
              </a:rPr>
              <a:t>** RESERVED **</a:t>
            </a:r>
          </a:p>
          <a:p>
            <a:r>
              <a:rPr lang="en-US" sz="1200" dirty="0">
                <a:solidFill>
                  <a:schemeClr val="tx1"/>
                </a:solidFill>
              </a:rPr>
              <a:t>This candidate has been reserved by an organization or individual that will use it when announcing a new security problem.  When the candidate has been publicized, the details for this candidate will be provided.</a:t>
            </a:r>
          </a:p>
        </p:txBody>
      </p:sp>
      <p:sp>
        <p:nvSpPr>
          <p:cNvPr id="14" name="Scroll: Vertical 13"/>
          <p:cNvSpPr/>
          <p:nvPr/>
        </p:nvSpPr>
        <p:spPr>
          <a:xfrm>
            <a:off x="6437746" y="1920393"/>
            <a:ext cx="4230255" cy="4137891"/>
          </a:xfrm>
          <a:prstGeom prst="verticalScroll">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Name: CVE-YYYY-10230Status: Candidate</a:t>
            </a:r>
          </a:p>
          <a:p>
            <a:r>
              <a:rPr lang="en-US" sz="1200" dirty="0">
                <a:solidFill>
                  <a:schemeClr val="tx1"/>
                </a:solidFill>
              </a:rPr>
              <a:t>URL: http://cve.mitre.org/cgi-bin/cvename.cgi?name=CVE-YYYY-1030</a:t>
            </a:r>
          </a:p>
          <a:p>
            <a:r>
              <a:rPr lang="en-US" sz="1200" dirty="0">
                <a:solidFill>
                  <a:schemeClr val="tx1"/>
                </a:solidFill>
              </a:rPr>
              <a:t>Phase: Assigned (YYYYMMDD)</a:t>
            </a:r>
          </a:p>
          <a:p>
            <a:r>
              <a:rPr lang="en-US" sz="1200" dirty="0">
                <a:solidFill>
                  <a:schemeClr val="tx1"/>
                </a:solidFill>
              </a:rPr>
              <a:t>Category:</a:t>
            </a:r>
          </a:p>
          <a:p>
            <a:endParaRPr lang="en-US" sz="1200" strike="sngStrike" dirty="0">
              <a:solidFill>
                <a:schemeClr val="tx1"/>
              </a:solidFill>
            </a:endParaRPr>
          </a:p>
          <a:p>
            <a:r>
              <a:rPr lang="en-US" sz="1200" dirty="0">
                <a:solidFill>
                  <a:schemeClr val="tx1"/>
                </a:solidFill>
              </a:rPr>
              <a:t>** REJECT **</a:t>
            </a:r>
          </a:p>
          <a:p>
            <a:r>
              <a:rPr lang="en-US" sz="1200" dirty="0">
                <a:solidFill>
                  <a:schemeClr val="tx1"/>
                </a:solidFill>
              </a:rPr>
              <a:t>DO NOT USE THIS CANDIDATE NUMBER.  Consult: none.  Reason: The CNA or individual who requested this did not associated with any vulnerability during YYYY. Notes: none.</a:t>
            </a:r>
          </a:p>
        </p:txBody>
      </p:sp>
      <p:sp>
        <p:nvSpPr>
          <p:cNvPr id="3" name="Arrow: Right 2"/>
          <p:cNvSpPr/>
          <p:nvPr/>
        </p:nvSpPr>
        <p:spPr>
          <a:xfrm>
            <a:off x="5667022" y="3397957"/>
            <a:ext cx="1185334" cy="801511"/>
          </a:xfrm>
          <a:prstGeom prst="rightArrow">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3422685" y="1456267"/>
            <a:ext cx="736933"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Before</a:t>
            </a:r>
          </a:p>
        </p:txBody>
      </p:sp>
      <p:sp>
        <p:nvSpPr>
          <p:cNvPr id="16" name="TextBox 15"/>
          <p:cNvSpPr txBox="1"/>
          <p:nvPr/>
        </p:nvSpPr>
        <p:spPr>
          <a:xfrm>
            <a:off x="8158372" y="1501310"/>
            <a:ext cx="619080"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After</a:t>
            </a:r>
          </a:p>
        </p:txBody>
      </p:sp>
      <p:sp>
        <p:nvSpPr>
          <p:cNvPr id="4" name="Slide Number Placeholder 3">
            <a:extLst>
              <a:ext uri="{FF2B5EF4-FFF2-40B4-BE49-F238E27FC236}">
                <a16:creationId xmlns:a16="http://schemas.microsoft.com/office/drawing/2014/main" id="{EBB92020-2C2A-49EC-95F3-C41ED5A11A0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8372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Root CNA Provide the IDs</a:t>
            </a:r>
          </a:p>
        </p:txBody>
      </p:sp>
      <p:sp>
        <p:nvSpPr>
          <p:cNvPr id="4" name="Rectangle: Rounded Corners 3"/>
          <p:cNvSpPr/>
          <p:nvPr/>
        </p:nvSpPr>
        <p:spPr>
          <a:xfrm>
            <a:off x="7555347" y="3796144"/>
            <a:ext cx="1736436" cy="108989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Program Root CNA</a:t>
            </a:r>
          </a:p>
        </p:txBody>
      </p:sp>
      <p:sp>
        <p:nvSpPr>
          <p:cNvPr id="5" name="Rectangle: Rounded Corners 4"/>
          <p:cNvSpPr/>
          <p:nvPr/>
        </p:nvSpPr>
        <p:spPr>
          <a:xfrm>
            <a:off x="2849419" y="3796145"/>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5641657" y="1557972"/>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p>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p>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p>
          <a:p>
            <a:pPr>
              <a:spcAft>
                <a:spcPts val="600"/>
              </a:spcAft>
            </a:pPr>
            <a:r>
              <a:rPr lang="en-US" sz="1200" dirty="0">
                <a:ea typeface="Verdana" pitchFamily="34" charset="0"/>
                <a:cs typeface="Verdana" pitchFamily="34" charset="0"/>
              </a:rPr>
              <a:t>CVE-2017-0010</a:t>
            </a:r>
          </a:p>
        </p:txBody>
      </p:sp>
      <p:cxnSp>
        <p:nvCxnSpPr>
          <p:cNvPr id="6" name="Straight Arrow Connector 5"/>
          <p:cNvCxnSpPr>
            <a:stCxn id="4" idx="1"/>
            <a:endCxn id="5" idx="3"/>
          </p:cNvCxnSpPr>
          <p:nvPr/>
        </p:nvCxnSpPr>
        <p:spPr>
          <a:xfrm flipH="1">
            <a:off x="4585855" y="4341090"/>
            <a:ext cx="296949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A458EBB3-E865-42E0-89A3-68628121D9A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1116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3"/>
          <a:srcRect l="21635" t="22126" r="2725" b="33890"/>
          <a:stretch/>
        </p:blipFill>
        <p:spPr bwMode="auto">
          <a:xfrm>
            <a:off x="2133600" y="1793442"/>
            <a:ext cx="8128000" cy="3157249"/>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AE14556F-8394-43B9-BDA6-360A504D036E}"/>
              </a:ext>
            </a:extLst>
          </p:cNvPr>
          <p:cNvSpPr>
            <a:spLocks noGrp="1"/>
          </p:cNvSpPr>
          <p:nvPr>
            <p:ph type="title"/>
          </p:nvPr>
        </p:nvSpPr>
        <p:spPr>
          <a:xfrm>
            <a:off x="606287" y="274638"/>
            <a:ext cx="9161381" cy="868362"/>
          </a:xfrm>
        </p:spPr>
        <p:txBody>
          <a:bodyPr>
            <a:normAutofit/>
          </a:bodyPr>
          <a:lstStyle/>
          <a:p>
            <a:r>
              <a:rPr lang="en-US" dirty="0"/>
              <a:t>Unused CVE ID is marked Rejected</a:t>
            </a:r>
          </a:p>
        </p:txBody>
      </p:sp>
      <p:sp>
        <p:nvSpPr>
          <p:cNvPr id="2" name="Slide Number Placeholder 1">
            <a:extLst>
              <a:ext uri="{FF2B5EF4-FFF2-40B4-BE49-F238E27FC236}">
                <a16:creationId xmlns:a16="http://schemas.microsoft.com/office/drawing/2014/main" id="{73DE19D7-60C7-4F4F-9E94-BC9288DE84C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1656748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DF99-8AF9-4DDA-86E6-D9FF2C27EDFF}"/>
              </a:ext>
            </a:extLst>
          </p:cNvPr>
          <p:cNvSpPr>
            <a:spLocks noGrp="1"/>
          </p:cNvSpPr>
          <p:nvPr>
            <p:ph type="ctrTitle" sz="quarter"/>
          </p:nvPr>
        </p:nvSpPr>
        <p:spPr/>
        <p:txBody>
          <a:bodyPr/>
          <a:lstStyle/>
          <a:p>
            <a:r>
              <a:rPr lang="en-US" dirty="0"/>
              <a:t>Questions?</a:t>
            </a:r>
          </a:p>
        </p:txBody>
      </p:sp>
      <p:sp>
        <p:nvSpPr>
          <p:cNvPr id="3" name="Slide Number Placeholder 2">
            <a:extLst>
              <a:ext uri="{FF2B5EF4-FFF2-40B4-BE49-F238E27FC236}">
                <a16:creationId xmlns:a16="http://schemas.microsoft.com/office/drawing/2014/main" id="{33703D8A-7BCC-46CE-B1E4-AF370F6488D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00595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Sub-CNAs Ask the Root CNA for CVE IDs</a:t>
            </a:r>
          </a:p>
        </p:txBody>
      </p:sp>
      <p:sp>
        <p:nvSpPr>
          <p:cNvPr id="4" name="Rectangle: Rounded Corners 3"/>
          <p:cNvSpPr/>
          <p:nvPr/>
        </p:nvSpPr>
        <p:spPr>
          <a:xfrm>
            <a:off x="2272146" y="170969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5" name="Rectangle: Rounded Corners 4"/>
          <p:cNvSpPr/>
          <p:nvPr/>
        </p:nvSpPr>
        <p:spPr>
          <a:xfrm>
            <a:off x="7429522" y="4107143"/>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7795527" y="1404156"/>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p>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p>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p>
          <a:p>
            <a:pPr>
              <a:spcAft>
                <a:spcPts val="600"/>
              </a:spcAft>
            </a:pPr>
            <a:r>
              <a:rPr lang="en-US" sz="1200" dirty="0">
                <a:ea typeface="Verdana" pitchFamily="34" charset="0"/>
                <a:cs typeface="Verdana" pitchFamily="34" charset="0"/>
              </a:rPr>
              <a:t>CVE-2017-0010</a:t>
            </a:r>
          </a:p>
        </p:txBody>
      </p:sp>
      <p:sp>
        <p:nvSpPr>
          <p:cNvPr id="7" name="Rectangle: Rounded Corners 6"/>
          <p:cNvSpPr/>
          <p:nvPr/>
        </p:nvSpPr>
        <p:spPr>
          <a:xfrm>
            <a:off x="2272146" y="3248706"/>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9" name="Rectangle: Rounded Corners 8"/>
          <p:cNvSpPr/>
          <p:nvPr/>
        </p:nvSpPr>
        <p:spPr>
          <a:xfrm>
            <a:off x="2272146" y="4787715"/>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cxnSp>
        <p:nvCxnSpPr>
          <p:cNvPr id="6" name="Connector: Elbow 5"/>
          <p:cNvCxnSpPr>
            <a:stCxn id="4" idx="3"/>
            <a:endCxn id="5" idx="1"/>
          </p:cNvCxnSpPr>
          <p:nvPr/>
        </p:nvCxnSpPr>
        <p:spPr>
          <a:xfrm>
            <a:off x="4008582" y="2254642"/>
            <a:ext cx="3420940" cy="2397446"/>
          </a:xfrm>
          <a:prstGeom prst="bentConnector3">
            <a:avLst>
              <a:gd name="adj1" fmla="val 2057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nector: Elbow 10"/>
          <p:cNvCxnSpPr>
            <a:stCxn id="7" idx="3"/>
            <a:endCxn id="5" idx="1"/>
          </p:cNvCxnSpPr>
          <p:nvPr/>
        </p:nvCxnSpPr>
        <p:spPr>
          <a:xfrm>
            <a:off x="4008582" y="3793652"/>
            <a:ext cx="3420940" cy="858437"/>
          </a:xfrm>
          <a:prstGeom prst="bentConnector3">
            <a:avLst>
              <a:gd name="adj1" fmla="val 20571"/>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or: Elbow 14"/>
          <p:cNvCxnSpPr>
            <a:stCxn id="9" idx="3"/>
            <a:endCxn id="5" idx="1"/>
          </p:cNvCxnSpPr>
          <p:nvPr/>
        </p:nvCxnSpPr>
        <p:spPr>
          <a:xfrm flipV="1">
            <a:off x="4008582" y="4652088"/>
            <a:ext cx="3420940" cy="680572"/>
          </a:xfrm>
          <a:prstGeom prst="bentConnector3">
            <a:avLst>
              <a:gd name="adj1" fmla="val 2084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5055490" y="4308730"/>
            <a:ext cx="2081019" cy="338554"/>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3 2017 CVE IDs please!</a:t>
            </a:r>
          </a:p>
        </p:txBody>
      </p:sp>
      <p:sp>
        <p:nvSpPr>
          <p:cNvPr id="3" name="Slide Number Placeholder 2">
            <a:extLst>
              <a:ext uri="{FF2B5EF4-FFF2-40B4-BE49-F238E27FC236}">
                <a16:creationId xmlns:a16="http://schemas.microsoft.com/office/drawing/2014/main" id="{17C85920-9F42-4DC6-81DE-AB0844A4E947}"/>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6458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Root CNA Provides the IDs to the Sub-CNAs</a:t>
            </a:r>
          </a:p>
        </p:txBody>
      </p:sp>
      <p:sp>
        <p:nvSpPr>
          <p:cNvPr id="4" name="Rectangle: Rounded Corners 3"/>
          <p:cNvSpPr/>
          <p:nvPr/>
        </p:nvSpPr>
        <p:spPr>
          <a:xfrm>
            <a:off x="2272146" y="1709697"/>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5" name="Rectangle: Rounded Corners 4"/>
          <p:cNvSpPr/>
          <p:nvPr/>
        </p:nvSpPr>
        <p:spPr>
          <a:xfrm>
            <a:off x="7315202" y="4109493"/>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7531123" y="1401618"/>
            <a:ext cx="1149674" cy="2631490"/>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p>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p>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p>
          <a:p>
            <a:pPr>
              <a:spcAft>
                <a:spcPts val="600"/>
              </a:spcAft>
            </a:pPr>
            <a:r>
              <a:rPr lang="en-US" sz="1200" dirty="0">
                <a:ea typeface="Verdana" pitchFamily="34" charset="0"/>
                <a:cs typeface="Verdana" pitchFamily="34" charset="0"/>
              </a:rPr>
              <a:t>CVE-2017-0010</a:t>
            </a:r>
          </a:p>
        </p:txBody>
      </p:sp>
      <p:sp>
        <p:nvSpPr>
          <p:cNvPr id="7" name="Rectangle: Rounded Corners 6"/>
          <p:cNvSpPr/>
          <p:nvPr/>
        </p:nvSpPr>
        <p:spPr>
          <a:xfrm>
            <a:off x="2272146" y="3248706"/>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9" name="Rectangle: Rounded Corners 8"/>
          <p:cNvSpPr/>
          <p:nvPr/>
        </p:nvSpPr>
        <p:spPr>
          <a:xfrm>
            <a:off x="2272146" y="4787715"/>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21" name="Rectangle: Rounded Corners 20"/>
          <p:cNvSpPr/>
          <p:nvPr/>
        </p:nvSpPr>
        <p:spPr>
          <a:xfrm>
            <a:off x="7515006" y="1401618"/>
            <a:ext cx="1282723" cy="768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2" name="Rectangle: Rounded Corners 21"/>
          <p:cNvSpPr/>
          <p:nvPr/>
        </p:nvSpPr>
        <p:spPr>
          <a:xfrm>
            <a:off x="7515005" y="2190956"/>
            <a:ext cx="1282723" cy="768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3" name="Rectangle: Rounded Corners 22"/>
          <p:cNvSpPr/>
          <p:nvPr/>
        </p:nvSpPr>
        <p:spPr>
          <a:xfrm>
            <a:off x="7512831" y="2959883"/>
            <a:ext cx="1282723" cy="768927"/>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cxnSp>
        <p:nvCxnSpPr>
          <p:cNvPr id="25" name="Connector: Elbow 24"/>
          <p:cNvCxnSpPr>
            <a:stCxn id="21" idx="1"/>
            <a:endCxn id="4" idx="3"/>
          </p:cNvCxnSpPr>
          <p:nvPr/>
        </p:nvCxnSpPr>
        <p:spPr>
          <a:xfrm rot="10800000" flipV="1">
            <a:off x="4008584" y="1786081"/>
            <a:ext cx="3506423" cy="46856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7" name="Connector: Elbow 26"/>
          <p:cNvCxnSpPr>
            <a:stCxn id="22" idx="1"/>
            <a:endCxn id="7" idx="3"/>
          </p:cNvCxnSpPr>
          <p:nvPr/>
        </p:nvCxnSpPr>
        <p:spPr>
          <a:xfrm rot="10800000" flipV="1">
            <a:off x="4008582" y="2575419"/>
            <a:ext cx="3506422" cy="121823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9" name="Connector: Elbow 28"/>
          <p:cNvCxnSpPr>
            <a:stCxn id="23" idx="1"/>
            <a:endCxn id="9" idx="3"/>
          </p:cNvCxnSpPr>
          <p:nvPr/>
        </p:nvCxnSpPr>
        <p:spPr>
          <a:xfrm rot="10800000" flipV="1">
            <a:off x="4008582" y="3344346"/>
            <a:ext cx="3504248" cy="1988314"/>
          </a:xfrm>
          <a:prstGeom prst="bentConnector3">
            <a:avLst>
              <a:gd name="adj1" fmla="val 44465"/>
            </a:avLst>
          </a:prstGeom>
          <a:ln>
            <a:tailEnd type="triangle"/>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4C5309E3-8A12-43A8-AFA6-1B26C245BD5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9694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Sub-CNAs Have Their IDs to Assign</a:t>
            </a:r>
          </a:p>
        </p:txBody>
      </p:sp>
      <p:sp>
        <p:nvSpPr>
          <p:cNvPr id="4" name="Rectangle: Rounded Corners 3"/>
          <p:cNvSpPr/>
          <p:nvPr/>
        </p:nvSpPr>
        <p:spPr>
          <a:xfrm>
            <a:off x="3676073" y="1700461"/>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5" name="Rectangle: Rounded Corners 4"/>
          <p:cNvSpPr/>
          <p:nvPr/>
        </p:nvSpPr>
        <p:spPr>
          <a:xfrm>
            <a:off x="7531123" y="3239470"/>
            <a:ext cx="1736436" cy="108989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Root CNA</a:t>
            </a:r>
          </a:p>
        </p:txBody>
      </p:sp>
      <p:sp>
        <p:nvSpPr>
          <p:cNvPr id="8" name="TextBox 7"/>
          <p:cNvSpPr txBox="1"/>
          <p:nvPr/>
        </p:nvSpPr>
        <p:spPr>
          <a:xfrm>
            <a:off x="7757979" y="2894658"/>
            <a:ext cx="1149674" cy="276999"/>
          </a:xfrm>
          <a:prstGeom prst="rect">
            <a:avLst/>
          </a:prstGeom>
          <a:noFill/>
        </p:spPr>
        <p:txBody>
          <a:bodyPr wrap="none" rtlCol="0">
            <a:spAutoFit/>
          </a:bodyPr>
          <a:lstStyle/>
          <a:p>
            <a:pPr>
              <a:spcAft>
                <a:spcPts val="600"/>
              </a:spcAft>
            </a:pPr>
            <a:r>
              <a:rPr lang="en-US" sz="1200" dirty="0">
                <a:ea typeface="Verdana" pitchFamily="34" charset="0"/>
                <a:cs typeface="Verdana" pitchFamily="34" charset="0"/>
              </a:rPr>
              <a:t>CVE-2017-0010</a:t>
            </a:r>
          </a:p>
        </p:txBody>
      </p:sp>
      <p:sp>
        <p:nvSpPr>
          <p:cNvPr id="7" name="Rectangle: Rounded Corners 6"/>
          <p:cNvSpPr/>
          <p:nvPr/>
        </p:nvSpPr>
        <p:spPr>
          <a:xfrm>
            <a:off x="3676073" y="3239470"/>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9" name="Rectangle: Rounded Corners 8"/>
          <p:cNvSpPr/>
          <p:nvPr/>
        </p:nvSpPr>
        <p:spPr>
          <a:xfrm>
            <a:off x="3676073" y="4778479"/>
            <a:ext cx="1736436" cy="1089891"/>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bg1"/>
                </a:solidFill>
              </a:rPr>
              <a:t>Sub-CNA</a:t>
            </a:r>
          </a:p>
        </p:txBody>
      </p:sp>
      <p:sp>
        <p:nvSpPr>
          <p:cNvPr id="3" name="TextBox 2"/>
          <p:cNvSpPr txBox="1"/>
          <p:nvPr/>
        </p:nvSpPr>
        <p:spPr>
          <a:xfrm>
            <a:off x="2279501" y="1845296"/>
            <a:ext cx="1396572" cy="80021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CVE-2017-0001</a:t>
            </a:r>
          </a:p>
          <a:p>
            <a:pPr>
              <a:spcAft>
                <a:spcPts val="600"/>
              </a:spcAft>
            </a:pPr>
            <a:r>
              <a:rPr lang="en-US" sz="1200" dirty="0">
                <a:ea typeface="Verdana" pitchFamily="34" charset="0"/>
                <a:cs typeface="Verdana" pitchFamily="34" charset="0"/>
              </a:rPr>
              <a:t>CVE-2017-0002</a:t>
            </a:r>
          </a:p>
          <a:p>
            <a:pPr>
              <a:spcAft>
                <a:spcPts val="600"/>
              </a:spcAft>
            </a:pPr>
            <a:r>
              <a:rPr lang="en-US" sz="1200" dirty="0">
                <a:ea typeface="Verdana" pitchFamily="34" charset="0"/>
                <a:cs typeface="Verdana" pitchFamily="34" charset="0"/>
              </a:rPr>
              <a:t>CVE-2017-0003</a:t>
            </a:r>
            <a:endParaRPr lang="en-US" sz="1600" dirty="0">
              <a:ea typeface="Verdana" pitchFamily="34" charset="0"/>
              <a:cs typeface="Verdana" pitchFamily="34" charset="0"/>
            </a:endParaRPr>
          </a:p>
        </p:txBody>
      </p:sp>
      <p:sp>
        <p:nvSpPr>
          <p:cNvPr id="15" name="TextBox 14"/>
          <p:cNvSpPr txBox="1"/>
          <p:nvPr/>
        </p:nvSpPr>
        <p:spPr>
          <a:xfrm>
            <a:off x="2261208" y="3384305"/>
            <a:ext cx="1396572" cy="80021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CVE-2017-0004</a:t>
            </a:r>
          </a:p>
          <a:p>
            <a:pPr>
              <a:spcAft>
                <a:spcPts val="600"/>
              </a:spcAft>
            </a:pPr>
            <a:r>
              <a:rPr lang="en-US" sz="1200" dirty="0">
                <a:ea typeface="Verdana" pitchFamily="34" charset="0"/>
                <a:cs typeface="Verdana" pitchFamily="34" charset="0"/>
              </a:rPr>
              <a:t>CVE-2017-0005</a:t>
            </a:r>
          </a:p>
          <a:p>
            <a:pPr>
              <a:spcAft>
                <a:spcPts val="600"/>
              </a:spcAft>
            </a:pPr>
            <a:r>
              <a:rPr lang="en-US" sz="1200" dirty="0">
                <a:ea typeface="Verdana" pitchFamily="34" charset="0"/>
                <a:cs typeface="Verdana" pitchFamily="34" charset="0"/>
              </a:rPr>
              <a:t>CVE-2017-0006</a:t>
            </a:r>
            <a:endParaRPr lang="en-US" sz="1600" dirty="0">
              <a:ea typeface="Verdana" pitchFamily="34" charset="0"/>
              <a:cs typeface="Verdana" pitchFamily="34" charset="0"/>
            </a:endParaRPr>
          </a:p>
        </p:txBody>
      </p:sp>
      <p:sp>
        <p:nvSpPr>
          <p:cNvPr id="16" name="TextBox 15"/>
          <p:cNvSpPr txBox="1"/>
          <p:nvPr/>
        </p:nvSpPr>
        <p:spPr>
          <a:xfrm>
            <a:off x="2261208" y="4923314"/>
            <a:ext cx="1396572" cy="800219"/>
          </a:xfrm>
          <a:prstGeom prst="rect">
            <a:avLst/>
          </a:prstGeom>
          <a:noFill/>
        </p:spPr>
        <p:txBody>
          <a:bodyPr wrap="square" rtlCol="0">
            <a:spAutoFit/>
          </a:bodyPr>
          <a:lstStyle/>
          <a:p>
            <a:pPr>
              <a:spcAft>
                <a:spcPts val="600"/>
              </a:spcAft>
            </a:pPr>
            <a:r>
              <a:rPr lang="en-US" sz="1200" dirty="0">
                <a:ea typeface="Verdana" pitchFamily="34" charset="0"/>
                <a:cs typeface="Verdana" pitchFamily="34" charset="0"/>
              </a:rPr>
              <a:t>CVE-2017-0007</a:t>
            </a:r>
          </a:p>
          <a:p>
            <a:pPr>
              <a:spcAft>
                <a:spcPts val="600"/>
              </a:spcAft>
            </a:pPr>
            <a:r>
              <a:rPr lang="en-US" sz="1200" dirty="0">
                <a:ea typeface="Verdana" pitchFamily="34" charset="0"/>
                <a:cs typeface="Verdana" pitchFamily="34" charset="0"/>
              </a:rPr>
              <a:t>CVE-2017-0008</a:t>
            </a:r>
          </a:p>
          <a:p>
            <a:pPr>
              <a:spcAft>
                <a:spcPts val="600"/>
              </a:spcAft>
            </a:pPr>
            <a:r>
              <a:rPr lang="en-US" sz="1200" dirty="0">
                <a:ea typeface="Verdana" pitchFamily="34" charset="0"/>
                <a:cs typeface="Verdana" pitchFamily="34" charset="0"/>
              </a:rPr>
              <a:t>CVE-2017-0009</a:t>
            </a:r>
            <a:endParaRPr lang="en-US" sz="1600" dirty="0">
              <a:ea typeface="Verdana" pitchFamily="34" charset="0"/>
              <a:cs typeface="Verdana" pitchFamily="34" charset="0"/>
            </a:endParaRPr>
          </a:p>
        </p:txBody>
      </p:sp>
      <p:sp>
        <p:nvSpPr>
          <p:cNvPr id="6" name="Slide Number Placeholder 5">
            <a:extLst>
              <a:ext uri="{FF2B5EF4-FFF2-40B4-BE49-F238E27FC236}">
                <a16:creationId xmlns:a16="http://schemas.microsoft.com/office/drawing/2014/main" id="{22DC17B4-F3AC-452E-90E3-79A750186E5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11465305"/>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5450FCDD-08B1-48D8-BB50-7A17E590A5EE}">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2017</TotalTime>
  <Words>2981</Words>
  <Application>Microsoft Office PowerPoint</Application>
  <PresentationFormat>Widescreen</PresentationFormat>
  <Paragraphs>632</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Helvetica LT Std</vt:lpstr>
      <vt:lpstr>Tahoma</vt:lpstr>
      <vt:lpstr>Verdana</vt:lpstr>
      <vt:lpstr>Wingdings</vt:lpstr>
      <vt:lpstr>mitre-2018</vt:lpstr>
      <vt:lpstr>CNA Processes</vt:lpstr>
      <vt:lpstr>Outline</vt:lpstr>
      <vt:lpstr>Terms</vt:lpstr>
      <vt:lpstr>Getting a CVE ID Block</vt:lpstr>
      <vt:lpstr>Root CNA Asks the Program Root CNA for CVE IDs</vt:lpstr>
      <vt:lpstr>Program Root CNA Provide the IDs</vt:lpstr>
      <vt:lpstr>Sub-CNAs Ask the Root CNA for CVE IDs</vt:lpstr>
      <vt:lpstr>Root CNA Provides the IDs to the Sub-CNAs</vt:lpstr>
      <vt:lpstr>Sub-CNAs Have Their IDs to Assign</vt:lpstr>
      <vt:lpstr>Root CNA Needs More IDs</vt:lpstr>
      <vt:lpstr>Program Root CNA Provides More IDs</vt:lpstr>
      <vt:lpstr>What to Consider When Making a Request for a CVE ID</vt:lpstr>
      <vt:lpstr>Contact Details Vary by CNA</vt:lpstr>
      <vt:lpstr>MITRE Form: Select Block ID Request</vt:lpstr>
      <vt:lpstr>MITRE Form: Fill in Contact Details</vt:lpstr>
      <vt:lpstr>MITRE Form: Fill in Request Details</vt:lpstr>
      <vt:lpstr>CVE ID Assignment</vt:lpstr>
      <vt:lpstr>Reporter Sends Vulnerability Information</vt:lpstr>
      <vt:lpstr>CNA Acknowledges Receipt</vt:lpstr>
      <vt:lpstr>CNA Counts the Number of Vulnerabilities</vt:lpstr>
      <vt:lpstr>CNA Decides Whether to Assign an ID</vt:lpstr>
      <vt:lpstr>CNA Records Assignments</vt:lpstr>
      <vt:lpstr>CNA Informs Reporter of Assignments</vt:lpstr>
      <vt:lpstr>Submitting CVE Entries</vt:lpstr>
      <vt:lpstr>CNA Publishes Advisory with CVE Details</vt:lpstr>
      <vt:lpstr>CNA Formats Details as Required</vt:lpstr>
      <vt:lpstr>CNA Sends Formatted Details to Root CNA</vt:lpstr>
      <vt:lpstr>Root CNA Sends the Details to the Program Root CNA</vt:lpstr>
      <vt:lpstr>Program Root CNA Updates the Official CVE List</vt:lpstr>
      <vt:lpstr>Program Root CNA Publishes Updated CVE List</vt:lpstr>
      <vt:lpstr>Reserved by Public (RBP) Policy</vt:lpstr>
      <vt:lpstr>Update CVE Entries</vt:lpstr>
      <vt:lpstr>CNA Is Asked to Update a CVE Entry</vt:lpstr>
      <vt:lpstr>Determine Responsible CNA</vt:lpstr>
      <vt:lpstr>Responsible CNA Is Asked to Make the Change</vt:lpstr>
      <vt:lpstr>Responsible CNA Decides Whether to Change the Entry</vt:lpstr>
      <vt:lpstr>Updating CVE Entries with Counting Issues</vt:lpstr>
      <vt:lpstr>Updating CVE Entries with Counting Issues</vt:lpstr>
      <vt:lpstr>Rejecting a CVE ID Outright</vt:lpstr>
      <vt:lpstr>Outright Reject Process</vt:lpstr>
      <vt:lpstr>Rejection Description Template</vt:lpstr>
      <vt:lpstr>Why Not Remove the Entry from the CVE List</vt:lpstr>
      <vt:lpstr>Examples of CVE IDs that Have Been Rejected</vt:lpstr>
      <vt:lpstr>Merging CVE Entries</vt:lpstr>
      <vt:lpstr>Process for Merging CVE Entries</vt:lpstr>
      <vt:lpstr>Process for Deciding which CVE ID to Keep</vt:lpstr>
      <vt:lpstr>Example of a Merged CVE ID</vt:lpstr>
      <vt:lpstr>Splitting CVE Entries</vt:lpstr>
      <vt:lpstr>Splitting CVE IDs</vt:lpstr>
      <vt:lpstr>Split CVE ID Example</vt:lpstr>
      <vt:lpstr>Disputed CVE Entries</vt:lpstr>
      <vt:lpstr>Dispute Example</vt:lpstr>
      <vt:lpstr>Escalation</vt:lpstr>
      <vt:lpstr>Escalation Process</vt:lpstr>
      <vt:lpstr>CVE ID Expiration</vt:lpstr>
      <vt:lpstr>CVE ID Expiration</vt:lpstr>
      <vt:lpstr>CNA Records Assignments</vt:lpstr>
      <vt:lpstr>CNA returns unused CVE IDs</vt:lpstr>
      <vt:lpstr>Program Root CNA Updates the Master CVE List</vt:lpstr>
      <vt:lpstr>Unused CVE ID is marked Rejected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Roberge Jr., Robert J</cp:lastModifiedBy>
  <cp:revision>52</cp:revision>
  <cp:lastPrinted>2019-09-26T20:28:18Z</cp:lastPrinted>
  <dcterms:created xsi:type="dcterms:W3CDTF">2019-02-26T16:06:40Z</dcterms:created>
  <dcterms:modified xsi:type="dcterms:W3CDTF">2019-10-10T14:03:48Z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