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5"/>
  </p:sldMasterIdLst>
  <p:notesMasterIdLst>
    <p:notesMasterId r:id="rId53"/>
  </p:notesMasterIdLst>
  <p:handoutMasterIdLst>
    <p:handoutMasterId r:id="rId54"/>
  </p:handoutMasterIdLst>
  <p:sldIdLst>
    <p:sldId id="256" r:id="rId6"/>
    <p:sldId id="262" r:id="rId7"/>
    <p:sldId id="281" r:id="rId8"/>
    <p:sldId id="282" r:id="rId9"/>
    <p:sldId id="283" r:id="rId10"/>
    <p:sldId id="320" r:id="rId11"/>
    <p:sldId id="299" r:id="rId12"/>
    <p:sldId id="300" r:id="rId13"/>
    <p:sldId id="269" r:id="rId14"/>
    <p:sldId id="271" r:id="rId15"/>
    <p:sldId id="301" r:id="rId16"/>
    <p:sldId id="270" r:id="rId17"/>
    <p:sldId id="272" r:id="rId18"/>
    <p:sldId id="275" r:id="rId19"/>
    <p:sldId id="273" r:id="rId20"/>
    <p:sldId id="319" r:id="rId21"/>
    <p:sldId id="264" r:id="rId22"/>
    <p:sldId id="318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317" r:id="rId33"/>
    <p:sldId id="303" r:id="rId34"/>
    <p:sldId id="304" r:id="rId35"/>
    <p:sldId id="284" r:id="rId36"/>
    <p:sldId id="285" r:id="rId37"/>
    <p:sldId id="286" r:id="rId38"/>
    <p:sldId id="287" r:id="rId39"/>
    <p:sldId id="265" r:id="rId40"/>
    <p:sldId id="268" r:id="rId41"/>
    <p:sldId id="316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781" autoAdjust="0"/>
  </p:normalViewPr>
  <p:slideViewPr>
    <p:cSldViewPr snapToGrid="0">
      <p:cViewPr varScale="1">
        <p:scale>
          <a:sx n="60" d="100"/>
          <a:sy n="60" d="100"/>
        </p:scale>
        <p:origin x="843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C638E1-417D-42D6-BE35-6B0C68E0CD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7181D-716A-4D91-A867-E15F7B0D9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5B17FFB1-3C4C-4A5B-BF53-392C4B55DE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6E3400-6335-4224-A22B-E2EBEAD337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14" name="Text Box 34">
            <a:extLst>
              <a:ext uri="{FF2B5EF4-FFF2-40B4-BE49-F238E27FC236}">
                <a16:creationId xmlns:a16="http://schemas.microsoft.com/office/drawing/2014/main" id="{518CCD41-A9F7-4B00-93BD-F7845169EC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AF125-20EA-456C-BE4C-67ED3015B7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9" name="Text Box 34">
            <a:extLst>
              <a:ext uri="{FF2B5EF4-FFF2-40B4-BE49-F238E27FC236}">
                <a16:creationId xmlns:a16="http://schemas.microsoft.com/office/drawing/2014/main" id="{7E4E5044-6C8A-430E-8E5C-FC7D4AE938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E3558-F699-4E78-9BF6-8194A12D1F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6" name="Text Box 34">
            <a:extLst>
              <a:ext uri="{FF2B5EF4-FFF2-40B4-BE49-F238E27FC236}">
                <a16:creationId xmlns:a16="http://schemas.microsoft.com/office/drawing/2014/main" id="{40A091E8-174E-44E2-AC98-8321EE8CF6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45711-76E2-4AFD-BB3B-3DCAB0B0BE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EA17A43F-8195-477C-878E-E21183EB11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49DC2-D4E0-4003-BCD2-293586479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6694A54E-A2FD-4930-87E3-F1AE89EA02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321" y="123591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96631-AC9A-4136-AD4E-1031F234CF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6" name="Text Box 34">
            <a:extLst>
              <a:ext uri="{FF2B5EF4-FFF2-40B4-BE49-F238E27FC236}">
                <a16:creationId xmlns:a16="http://schemas.microsoft.com/office/drawing/2014/main" id="{E3ABD851-716C-4BCD-AE29-6EB30713EB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0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VEProject/automation-working-group/blob/master/cve_json_schema/DRAFT-JSON-file-format-v4.md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VEProject/cvelist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syncing-a-fork/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VEProject/automation-working-group/master/cve_json_schema/CVE_JSON_4.0_min_public.schema" TargetMode="External"/><Relationship Id="rId2" Type="http://schemas.openxmlformats.org/officeDocument/2006/relationships/hyperlink" Target="https://github.com/CVEProject/automation-working-group/tree/master/cve_json_schema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$YOUR_FORK/cvelist/pull/new/master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data/downloads/index.html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cveform.mitre.org/" TargetMode="External"/><Relationship Id="rId3" Type="http://schemas.openxmlformats.org/officeDocument/2006/relationships/hyperlink" Target="https://github.com/CVEProject/automation-working-group/blob/master/tools/cmdlinejsonvalidator.py" TargetMode="External"/><Relationship Id="rId7" Type="http://schemas.openxmlformats.org/officeDocument/2006/relationships/hyperlink" Target="https://vulnogram.github.io/" TargetMode="External"/><Relationship Id="rId2" Type="http://schemas.openxmlformats.org/officeDocument/2006/relationships/hyperlink" Target="https://github.com/CVEProjec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Vulnogram/Vulnogram" TargetMode="External"/><Relationship Id="rId5" Type="http://schemas.openxmlformats.org/officeDocument/2006/relationships/hyperlink" Target="https://github.com/CVEProject/automation-working-group/blob/master/cve_json_schema/DRAFT-JSON-file-format-v4.md" TargetMode="External"/><Relationship Id="rId4" Type="http://schemas.openxmlformats.org/officeDocument/2006/relationships/hyperlink" Target="https://github.com/CVEProject/automation-working-group/blob/master/cve_json_schema/CVE_JSON_4.0_min.schema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cve/list_rules_and_guidance/cve_assignment_information_format.html#format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009528" y="368932"/>
            <a:ext cx="9662160" cy="1981200"/>
          </a:xfrm>
        </p:spPr>
        <p:txBody>
          <a:bodyPr/>
          <a:lstStyle/>
          <a:p>
            <a:r>
              <a:rPr lang="en-US" dirty="0"/>
              <a:t>CVE Entry Submission Process</a:t>
            </a:r>
            <a:br>
              <a:rPr lang="en-US" dirty="0"/>
            </a:br>
            <a:r>
              <a:rPr lang="en-US" sz="2800" b="0" dirty="0"/>
              <a:t>(for submissions to Program Root CNA</a:t>
            </a:r>
            <a:r>
              <a:rPr lang="en-US" sz="1800" b="0" dirty="0"/>
              <a:t> </a:t>
            </a:r>
            <a:r>
              <a:rPr lang="en-US" sz="2800" b="0" i="1" dirty="0"/>
              <a:t>only</a:t>
            </a:r>
            <a:r>
              <a:rPr lang="en-US" sz="2800" b="0" dirty="0"/>
              <a:t>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164" y="2568943"/>
            <a:ext cx="9627524" cy="389923"/>
          </a:xfrm>
        </p:spPr>
        <p:txBody>
          <a:bodyPr/>
          <a:lstStyle/>
          <a:p>
            <a:r>
              <a:rPr lang="en-US" dirty="0"/>
              <a:t>CVE Team</a:t>
            </a:r>
          </a:p>
        </p:txBody>
      </p:sp>
    </p:spTree>
    <p:extLst>
      <p:ext uri="{BB962C8B-B14F-4D97-AF65-F5344CB8AC3E}">
        <p14:creationId xmlns:p14="http://schemas.microsoft.com/office/powerpoint/2010/main" val="246246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[CVEID]:CVE-2017-1194</a:t>
            </a:r>
          </a:p>
          <a:p>
            <a:pPr marL="0" indent="0">
              <a:buNone/>
            </a:pPr>
            <a:r>
              <a:rPr lang="en-US" dirty="0"/>
              <a:t>[PRODUCT]:IBM WebSphere Application Server</a:t>
            </a:r>
          </a:p>
          <a:p>
            <a:pPr marL="0" indent="0">
              <a:buNone/>
            </a:pPr>
            <a:r>
              <a:rPr lang="en-US" dirty="0"/>
              <a:t>[VERSION]:7.0, 8.0, 8.5, 9.0</a:t>
            </a:r>
          </a:p>
          <a:p>
            <a:pPr marL="0" indent="0">
              <a:buNone/>
            </a:pPr>
            <a:r>
              <a:rPr lang="en-US" dirty="0"/>
              <a:t>[PROBLEMTYPE]:Cross-site request forgery</a:t>
            </a:r>
          </a:p>
          <a:p>
            <a:pPr marL="0" indent="0">
              <a:buNone/>
            </a:pPr>
            <a:r>
              <a:rPr lang="en-US" dirty="0"/>
              <a:t>[REFERENCES]:http://www.ibm.com/support/docview.wss?uid=swg22001226</a:t>
            </a:r>
          </a:p>
          <a:p>
            <a:pPr marL="0" indent="0">
              <a:buNone/>
            </a:pPr>
            <a:r>
              <a:rPr lang="en-US" dirty="0"/>
              <a:t>[DESCRIPTION]:IBM WebSphere Application Server 7.0, 8.0, 8.5, and 9.0 is vulnerable to cross-site request forgery which could allow an attacker to execute malicious and unauthorized actions transmitted from a user that the website trusts.  IBM X-Force ID:  123669.</a:t>
            </a:r>
          </a:p>
          <a:p>
            <a:pPr marL="0" indent="0">
              <a:buNone/>
            </a:pPr>
            <a:r>
              <a:rPr lang="en-US" dirty="0"/>
              <a:t>[ASSIGNINGCNA]:IBM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44B7A-210E-411D-BF40-C4A44DB33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13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Comma-Separated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1" y="1384191"/>
            <a:ext cx="10972800" cy="45897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Fields :</a:t>
            </a:r>
          </a:p>
          <a:p>
            <a:pPr lvl="1"/>
            <a:r>
              <a:rPr lang="en-US" dirty="0"/>
              <a:t>CVE ID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Version</a:t>
            </a:r>
          </a:p>
          <a:p>
            <a:pPr lvl="1"/>
            <a:r>
              <a:rPr lang="en-US" dirty="0"/>
              <a:t>Problem type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Assigning CNA</a:t>
            </a:r>
          </a:p>
          <a:p>
            <a:pPr marL="287338" lvl="1" indent="0">
              <a:buNone/>
            </a:pPr>
            <a:endParaRPr lang="en-US" dirty="0"/>
          </a:p>
          <a:p>
            <a:pPr marL="346075" indent="-342900"/>
            <a:r>
              <a:rPr lang="en-US" dirty="0"/>
              <a:t>Omit field headers</a:t>
            </a:r>
          </a:p>
          <a:p>
            <a:pPr marL="346075" indent="-342900"/>
            <a:r>
              <a:rPr lang="en-US" dirty="0"/>
              <a:t>Use double-quotes if fields contain commas or quote characters</a:t>
            </a:r>
          </a:p>
          <a:p>
            <a:pPr marL="346075" indent="-342900"/>
            <a:r>
              <a:rPr lang="en-US" dirty="0"/>
              <a:t>Do not use embedded line-breaks</a:t>
            </a:r>
          </a:p>
          <a:p>
            <a:pPr marL="346075" indent="-342900"/>
            <a:r>
              <a:rPr lang="en-US" dirty="0"/>
              <a:t>Write any double-quote characters in a field as two double-quote characters</a:t>
            </a:r>
          </a:p>
          <a:p>
            <a:pPr marL="346075" indent="-342900"/>
            <a:r>
              <a:rPr lang="en-US" dirty="0"/>
              <a:t>On CVE ID per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EB8BE-97CE-4680-B540-08CAE7EA0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94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– Handling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500" dirty="0"/>
              <a:t>Multiple CVE Entries</a:t>
            </a:r>
          </a:p>
          <a:p>
            <a:pPr lvl="1"/>
            <a:r>
              <a:rPr lang="en-US" sz="2500" dirty="0"/>
              <a:t>Multiple lines, one per entry</a:t>
            </a:r>
          </a:p>
          <a:p>
            <a:endParaRPr lang="en-US" sz="2500" dirty="0"/>
          </a:p>
          <a:p>
            <a:r>
              <a:rPr lang="en-US" sz="2500" dirty="0"/>
              <a:t>Multiple Products/Versions</a:t>
            </a:r>
          </a:p>
          <a:p>
            <a:pPr lvl="1"/>
            <a:r>
              <a:rPr lang="en-US" sz="2500" dirty="0"/>
              <a:t>Separate products, and correspondingly versions, by a semicolon followed by a space and, to separate multiple versions for a given product by a comma followed by a space; e.g., </a:t>
            </a:r>
          </a:p>
          <a:p>
            <a:pPr marL="798513" lvl="3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CVE-2017-3862,”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XE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12.2, 15.0 through 15.6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 through 3.18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</a:p>
          <a:p>
            <a:endParaRPr lang="en-US" dirty="0"/>
          </a:p>
          <a:p>
            <a:r>
              <a:rPr lang="en-US" sz="2500" dirty="0"/>
              <a:t>Multiple References</a:t>
            </a:r>
          </a:p>
          <a:p>
            <a:pPr lvl="1"/>
            <a:r>
              <a:rPr lang="en-US" sz="2500" dirty="0"/>
              <a:t>Separate references by a space; e.g.,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CVE-2016-6816,…,”https://tomcat.apache.org/security-9.html#Fixed_in_Apache_Tomcat_9.0.0.M13 https://tomcat.apache.org/security-8.html#Fixed_in_Apache_Tomcat_8.5.8 https://tomcat.apache.org/security-8.html#Fixed_in_Apache_Tomcat_8.0.39 https://tomcat.apache.org/security-7.html#Fixed_in_Apache_Tomcat_7.0.73 https://tomcat.apache.org/security-6.html#Fixed_in_Apache_Tomcat_6.0.48”,…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E065B-11AD-4D9B-990E-20B8E03C4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"CVE-2017-1194","IBM WebSphere Application Server"," 7.0, 8.0, 8.5, 9.0",“Cross-site request </a:t>
            </a:r>
            <a:r>
              <a:rPr lang="en-US" dirty="0" err="1"/>
              <a:t>forgery","http</a:t>
            </a:r>
            <a:r>
              <a:rPr lang="en-US" dirty="0"/>
              <a:t>://www.ibm.com/support/docview.wss?uid=swg22001226","IBM WebSphere Application Server 7.0, 8.0, 8.5, and 9.0 is vulnerable to cross-site request forgery which could allow an attacker to execute malicious and unauthorized actions transmitted from a user that the website trusts.  IBM X-Force ID:  123669.","IBM"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5CAA5-468B-4900-8D56-2AF1446EA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0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JSON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Required Data Strings</a:t>
            </a:r>
          </a:p>
          <a:p>
            <a:pPr lvl="1"/>
            <a:r>
              <a:rPr lang="en-US" dirty="0" err="1"/>
              <a:t>Data_type</a:t>
            </a:r>
            <a:r>
              <a:rPr lang="en-US" dirty="0"/>
              <a:t> - CVE</a:t>
            </a:r>
          </a:p>
          <a:p>
            <a:pPr lvl="1"/>
            <a:r>
              <a:rPr lang="en-US" dirty="0" err="1"/>
              <a:t>Data_format</a:t>
            </a:r>
            <a:r>
              <a:rPr lang="en-US" dirty="0"/>
              <a:t> - MITRE</a:t>
            </a:r>
          </a:p>
          <a:p>
            <a:pPr lvl="1"/>
            <a:r>
              <a:rPr lang="en-US" dirty="0" err="1"/>
              <a:t>Data_version</a:t>
            </a:r>
            <a:r>
              <a:rPr lang="en-US" dirty="0"/>
              <a:t> – 4.0</a:t>
            </a:r>
          </a:p>
          <a:p>
            <a:r>
              <a:rPr lang="en-US" dirty="0"/>
              <a:t>Required Data Objects</a:t>
            </a:r>
          </a:p>
          <a:p>
            <a:pPr lvl="1"/>
            <a:r>
              <a:rPr lang="en-US" dirty="0" err="1"/>
              <a:t>CVE_data_meta</a:t>
            </a:r>
            <a:endParaRPr lang="en-US" dirty="0"/>
          </a:p>
          <a:p>
            <a:pPr lvl="2"/>
            <a:r>
              <a:rPr lang="en-US" dirty="0"/>
              <a:t>CVE ID</a:t>
            </a:r>
          </a:p>
          <a:p>
            <a:pPr lvl="2"/>
            <a:r>
              <a:rPr lang="en-US" dirty="0"/>
              <a:t>ASSIGNER</a:t>
            </a:r>
          </a:p>
          <a:p>
            <a:pPr lvl="1"/>
            <a:r>
              <a:rPr lang="en-US" dirty="0"/>
              <a:t>Affects</a:t>
            </a:r>
          </a:p>
          <a:p>
            <a:pPr lvl="2"/>
            <a:r>
              <a:rPr lang="en-US" dirty="0"/>
              <a:t>Vendor</a:t>
            </a:r>
          </a:p>
          <a:p>
            <a:pPr lvl="3"/>
            <a:r>
              <a:rPr lang="en-US" dirty="0"/>
              <a:t>Product</a:t>
            </a:r>
          </a:p>
          <a:p>
            <a:pPr lvl="4"/>
            <a:r>
              <a:rPr lang="en-US" dirty="0"/>
              <a:t>Version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References</a:t>
            </a:r>
          </a:p>
          <a:p>
            <a:pPr lvl="1"/>
            <a:r>
              <a:rPr lang="en-US" dirty="0" err="1"/>
              <a:t>Problemtype</a:t>
            </a:r>
            <a:endParaRPr lang="en-US" dirty="0"/>
          </a:p>
          <a:p>
            <a:r>
              <a:rPr lang="en-US" dirty="0"/>
              <a:t>Additional optional objects can be included.  For a full list see:</a:t>
            </a:r>
          </a:p>
          <a:p>
            <a:pPr lvl="1"/>
            <a:r>
              <a:rPr lang="en-US" dirty="0">
                <a:hlinkClick r:id="rId2"/>
              </a:rPr>
              <a:t>https://github.com/CVEProject/automation-working-group/blob/master/cve_json_schema/DRAFT-JSON-file-format-v4.md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21517-0B39-4D5D-868A-9E6257EE3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91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JSON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data_type</a:t>
            </a:r>
            <a:r>
              <a:rPr lang="en-US" dirty="0"/>
              <a:t>": "CVE",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data_format</a:t>
            </a:r>
            <a:r>
              <a:rPr lang="en-US" dirty="0"/>
              <a:t>": "MITRE",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data_version</a:t>
            </a:r>
            <a:r>
              <a:rPr lang="en-US" dirty="0"/>
              <a:t>": "4.0",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CVE_data_meta</a:t>
            </a:r>
            <a:r>
              <a:rPr lang="en-US" dirty="0"/>
              <a:t>": { "ASSIGNER": "psirt@us.ibm.com", "ID": "CVE-2017-1194" },</a:t>
            </a:r>
          </a:p>
          <a:p>
            <a:pPr marL="0" indent="0">
              <a:buNone/>
            </a:pPr>
            <a:r>
              <a:rPr lang="en-US" dirty="0"/>
              <a:t>  "affects": { "vendor": { "</a:t>
            </a:r>
            <a:r>
              <a:rPr lang="en-US" dirty="0" err="1"/>
              <a:t>vendor_data</a:t>
            </a:r>
            <a:r>
              <a:rPr lang="en-US" dirty="0"/>
              <a:t>": [ { "</a:t>
            </a:r>
            <a:r>
              <a:rPr lang="en-US" dirty="0" err="1"/>
              <a:t>vendor_name</a:t>
            </a:r>
            <a:r>
              <a:rPr lang="en-US" dirty="0"/>
              <a:t>": "IBM", "product": { "</a:t>
            </a:r>
            <a:r>
              <a:rPr lang="en-US" dirty="0" err="1"/>
              <a:t>product_data</a:t>
            </a:r>
            <a:r>
              <a:rPr lang="en-US" dirty="0"/>
              <a:t>": [ { "</a:t>
            </a:r>
            <a:r>
              <a:rPr lang="en-US" dirty="0" err="1"/>
              <a:t>product_name</a:t>
            </a:r>
            <a:r>
              <a:rPr lang="en-US" dirty="0"/>
              <a:t>": "WebSphere Application Server", "version": { "</a:t>
            </a:r>
            <a:r>
              <a:rPr lang="en-US" dirty="0" err="1"/>
              <a:t>version_data</a:t>
            </a:r>
            <a:r>
              <a:rPr lang="en-US" dirty="0"/>
              <a:t>": [ { "</a:t>
            </a:r>
            <a:r>
              <a:rPr lang="en-US" dirty="0" err="1"/>
              <a:t>version_value</a:t>
            </a:r>
            <a:r>
              <a:rPr lang="en-US" dirty="0"/>
              <a:t>": "7.0, 8.0, 8.5, 9.0" } ] } } ]  }  } ] } },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problemtype</a:t>
            </a:r>
            <a:r>
              <a:rPr lang="en-US" dirty="0"/>
              <a:t>": { "</a:t>
            </a:r>
            <a:r>
              <a:rPr lang="en-US" dirty="0" err="1"/>
              <a:t>problemtype_data</a:t>
            </a:r>
            <a:r>
              <a:rPr lang="en-US" dirty="0"/>
              <a:t>": [ { "description": [ { "</a:t>
            </a:r>
            <a:r>
              <a:rPr lang="en-US" dirty="0" err="1"/>
              <a:t>lang</a:t>
            </a:r>
            <a:r>
              <a:rPr lang="en-US" dirty="0"/>
              <a:t>": "</a:t>
            </a:r>
            <a:r>
              <a:rPr lang="en-US" dirty="0" err="1"/>
              <a:t>eng</a:t>
            </a:r>
            <a:r>
              <a:rPr lang="en-US" dirty="0"/>
              <a:t>", "value": "Cross-site request forgery" } ] } ] },</a:t>
            </a:r>
          </a:p>
          <a:p>
            <a:pPr marL="0" indent="0">
              <a:buNone/>
            </a:pPr>
            <a:r>
              <a:rPr lang="en-US" dirty="0"/>
              <a:t>  "references": { "</a:t>
            </a:r>
            <a:r>
              <a:rPr lang="en-US" dirty="0" err="1"/>
              <a:t>reference_data</a:t>
            </a:r>
            <a:r>
              <a:rPr lang="en-US" dirty="0"/>
              <a:t>": [ { "</a:t>
            </a:r>
            <a:r>
              <a:rPr lang="en-US" dirty="0" err="1"/>
              <a:t>url</a:t>
            </a:r>
            <a:r>
              <a:rPr lang="en-US" dirty="0"/>
              <a:t>": "http://www.ibm.com/support/docview.wss?uid=swg22001226" } ] },</a:t>
            </a:r>
          </a:p>
          <a:p>
            <a:pPr marL="0" indent="0">
              <a:buNone/>
            </a:pPr>
            <a:r>
              <a:rPr lang="en-US" dirty="0"/>
              <a:t>  "description": { "</a:t>
            </a:r>
            <a:r>
              <a:rPr lang="en-US" dirty="0" err="1"/>
              <a:t>description_data</a:t>
            </a:r>
            <a:r>
              <a:rPr lang="en-US" dirty="0"/>
              <a:t>": [ {  "</a:t>
            </a:r>
            <a:r>
              <a:rPr lang="en-US" dirty="0" err="1"/>
              <a:t>lang</a:t>
            </a:r>
            <a:r>
              <a:rPr lang="en-US" dirty="0"/>
              <a:t>": "</a:t>
            </a:r>
            <a:r>
              <a:rPr lang="en-US" dirty="0" err="1"/>
              <a:t>eng</a:t>
            </a:r>
            <a:r>
              <a:rPr lang="en-US" dirty="0"/>
              <a:t>", "value": "IBM WebSphere Application Server 7.0, 8.0, 8.5, and 9.0 is vulnerable to cross-site request forgery which could allow an attacker to execute malicious and unauthorized actions transmitted from a user that the website trusts. IBM X-Force ID: 123669." } ]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2700" b="0" dirty="0"/>
              <a:t>Note that whitespace, including line breaks, can be included to improve readability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BE55A-886D-4E61-90C4-A8E90A6EC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31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5BCB4F-2A40-43C5-B106-3355D8D24A0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7C1A-2F8A-4D69-9A90-A7359FCA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9891" y="111260"/>
            <a:ext cx="1765676" cy="252626"/>
          </a:xfrm>
        </p:spPr>
        <p:txBody>
          <a:bodyPr/>
          <a:lstStyle/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865097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Submission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47" y="1407576"/>
            <a:ext cx="10940995" cy="4547952"/>
          </a:xfrm>
        </p:spPr>
        <p:txBody>
          <a:bodyPr>
            <a:normAutofit/>
          </a:bodyPr>
          <a:lstStyle/>
          <a:p>
            <a:r>
              <a:rPr lang="en-US" sz="2200" dirty="0"/>
              <a:t>Web form</a:t>
            </a:r>
          </a:p>
          <a:p>
            <a:pPr lvl="1"/>
            <a:r>
              <a:rPr lang="en-US" sz="2200" dirty="0"/>
              <a:t>Supports all three file types</a:t>
            </a:r>
          </a:p>
          <a:p>
            <a:pPr lvl="1"/>
            <a:r>
              <a:rPr lang="en-US" sz="2200" dirty="0"/>
              <a:t>Suited to new submissions only</a:t>
            </a:r>
          </a:p>
          <a:p>
            <a:pPr lvl="1"/>
            <a:r>
              <a:rPr lang="en-US" sz="2200" dirty="0"/>
              <a:t>Has limits on form field sizes!</a:t>
            </a:r>
          </a:p>
          <a:p>
            <a:r>
              <a:rPr lang="en-US" sz="2200" dirty="0"/>
              <a:t>Git</a:t>
            </a:r>
          </a:p>
          <a:p>
            <a:pPr lvl="1"/>
            <a:r>
              <a:rPr lang="en-US" sz="2200" dirty="0"/>
              <a:t>Supports CVE JSON only!</a:t>
            </a:r>
          </a:p>
          <a:p>
            <a:pPr lvl="1"/>
            <a:r>
              <a:rPr lang="en-US" sz="2200" dirty="0"/>
              <a:t>Avoid files with MS-DOS style line endings (CR/LF)</a:t>
            </a:r>
          </a:p>
          <a:p>
            <a:pPr lvl="1"/>
            <a:r>
              <a:rPr lang="en-US" sz="2200" dirty="0"/>
              <a:t>Suited to both new and updated submissions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F1CC1-E817-44D7-AAE0-A97D73ADF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4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5BCB4F-2A40-43C5-B106-3355D8D24A0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Submissions through the Web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7C1A-2F8A-4D69-9A90-A7359FCA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9891" y="111260"/>
            <a:ext cx="1765676" cy="252626"/>
          </a:xfrm>
        </p:spPr>
        <p:txBody>
          <a:bodyPr/>
          <a:lstStyle/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2568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https://cveform.mitre.org/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12A16-EC6C-46AB-B4F0-AB6974935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144" b="19836"/>
          <a:stretch/>
        </p:blipFill>
        <p:spPr>
          <a:xfrm>
            <a:off x="1760379" y="1336481"/>
            <a:ext cx="8671241" cy="45995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4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assume that the information needed for the CVE Entry is already generated.</a:t>
            </a:r>
          </a:p>
          <a:p>
            <a:r>
              <a:rPr lang="en-US" dirty="0"/>
              <a:t>These processes are specific to the CVE Program Root CNA (currently MITRE).  Other Root CNAs may have other processes that CNAs need to follow.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E7125-E15C-4A6E-9DD1-F439F5588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768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97BE-9198-4F92-809D-4D2E5CEA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10541662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the “Notify CVE about a publication” Request Type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B84BA-213D-416C-A5F0-71A856C5B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84" t="20563" r="8691" b="31586"/>
          <a:stretch/>
        </p:blipFill>
        <p:spPr>
          <a:xfrm>
            <a:off x="1783766" y="1753297"/>
            <a:ext cx="8881451" cy="30810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5F6F6-61B3-44B3-86CE-729B08756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01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1EF9-51B7-4E79-95DF-45506865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Contact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3D81-44D4-4D62-B0A4-F4A3D59DA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17746E-9B82-4D77-A958-43B702E9A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94" t="20563" r="8384" b="31756"/>
          <a:stretch/>
        </p:blipFill>
        <p:spPr>
          <a:xfrm>
            <a:off x="1545405" y="1720319"/>
            <a:ext cx="9873740" cy="34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76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6A1A-F929-4490-A217-22AEEFBA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Submission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7A1F1-DC3C-4F00-A4AB-9C7CE57B0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F1DAA6-137D-47BA-BA60-31C63992B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77" t="18008" r="3540" b="36354"/>
          <a:stretch/>
        </p:blipFill>
        <p:spPr>
          <a:xfrm>
            <a:off x="2321925" y="2104231"/>
            <a:ext cx="7819603" cy="3663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4C3C7-B333-404C-A4DB-9595F5C1D0A0}"/>
              </a:ext>
            </a:extLst>
          </p:cNvPr>
          <p:cNvSpPr txBox="1"/>
          <p:nvPr/>
        </p:nvSpPr>
        <p:spPr>
          <a:xfrm>
            <a:off x="2400079" y="1518075"/>
            <a:ext cx="7831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Instructions for submissions greater than 2000 characters in size are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365763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0ECA-CFF2-4420-819C-12C36396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10621175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Fill in the Captcha and Select the Submit Request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D501C-085F-4DBC-B65D-77E7E6743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24" t="58196" r="23638" b="8937"/>
          <a:stretch/>
        </p:blipFill>
        <p:spPr>
          <a:xfrm>
            <a:off x="2141552" y="1660599"/>
            <a:ext cx="8228025" cy="304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A7FE4-8440-4284-AD83-5B2ECB647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921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77CC-9AC3-487E-BE08-8B41B560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76" y="304509"/>
            <a:ext cx="10503673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A Ticket Will Be Created and Email Acknowledgement Sent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0EC9A-A536-42F0-AB9A-E56A2B0FD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9" t="6259" r="1307" b="21709"/>
          <a:stretch/>
        </p:blipFill>
        <p:spPr>
          <a:xfrm>
            <a:off x="2667899" y="1417400"/>
            <a:ext cx="7190155" cy="44792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C2174-AEA1-4568-B2C1-F679356B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449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E0F9-D119-4946-9D6E-71607319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Description Field Is Character Limited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709F6-96ED-45C3-8079-BC17D91E3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DCD822-49A9-4E64-9731-959508745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38" t="66031" r="5438" b="16430"/>
          <a:stretch/>
        </p:blipFill>
        <p:spPr>
          <a:xfrm>
            <a:off x="2182357" y="2375265"/>
            <a:ext cx="7959171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84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965-8577-4D16-96EB-1B764041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10517808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If You Need More Characters, Reply to the Confirmation Email* You Receive When Form Is Submitted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53BDE-B2B7-405A-8A91-1E7F4F39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6D0659-4F94-4D20-8737-575F7200A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" t="34986" r="4329" b="13504"/>
          <a:stretch/>
        </p:blipFill>
        <p:spPr>
          <a:xfrm>
            <a:off x="2878058" y="1662722"/>
            <a:ext cx="6697785" cy="35325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A550FE-54B3-492C-B6BA-7ACF5E8D8180}"/>
              </a:ext>
            </a:extLst>
          </p:cNvPr>
          <p:cNvSpPr txBox="1"/>
          <p:nvPr/>
        </p:nvSpPr>
        <p:spPr>
          <a:xfrm>
            <a:off x="900265" y="5413710"/>
            <a:ext cx="103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Do not modify the subject line, as it contains the reference number associated with your request</a:t>
            </a:r>
          </a:p>
        </p:txBody>
      </p:sp>
    </p:spTree>
    <p:extLst>
      <p:ext uri="{BB962C8B-B14F-4D97-AF65-F5344CB8AC3E}">
        <p14:creationId xmlns:p14="http://schemas.microsoft.com/office/powerpoint/2010/main" val="2442075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CEBD-747C-4336-94DF-489403FD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By Replying to the Acknowledgement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29337-DC94-4804-8A7E-D76F203E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A141CC-65B1-43FA-A9BB-E61F09810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16" b="7235"/>
          <a:stretch/>
        </p:blipFill>
        <p:spPr>
          <a:xfrm>
            <a:off x="2418813" y="1398513"/>
            <a:ext cx="7770246" cy="44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77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5BCB4F-2A40-43C5-B106-3355D8D24A0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 through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7C1A-2F8A-4D69-9A90-A7359FCA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9891" y="111260"/>
            <a:ext cx="1765676" cy="252626"/>
          </a:xfrm>
        </p:spPr>
        <p:txBody>
          <a:bodyPr/>
          <a:lstStyle/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28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713129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0B79-B841-44DB-8405-78549278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 (Initial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246B-E6EF-4C01-AE2D-9E6E7F2D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GitHub.com account</a:t>
            </a:r>
          </a:p>
          <a:p>
            <a:r>
              <a:rPr lang="en-US" dirty="0"/>
              <a:t>Inform your parent CNA of the account you will be using</a:t>
            </a:r>
          </a:p>
          <a:p>
            <a:r>
              <a:rPr lang="en-US" dirty="0"/>
              <a:t>Fork your parent’s repository</a:t>
            </a:r>
          </a:p>
          <a:p>
            <a:pPr lvl="1"/>
            <a:r>
              <a:rPr lang="en-US" dirty="0"/>
              <a:t>E.g., child CNAs of Program Root CNA’s fork </a:t>
            </a:r>
            <a:r>
              <a:rPr lang="en-US" dirty="0" err="1">
                <a:hlinkClick r:id="rId2"/>
              </a:rPr>
              <a:t>CVEProject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cvelist</a:t>
            </a:r>
            <a:endParaRPr lang="en-US" dirty="0"/>
          </a:p>
          <a:p>
            <a:pPr lvl="1"/>
            <a:r>
              <a:rPr lang="en-US" dirty="0"/>
              <a:t>You can use your personal account or an organization account for the fork</a:t>
            </a:r>
          </a:p>
          <a:p>
            <a:pPr lvl="1"/>
            <a:r>
              <a:rPr lang="en-US" dirty="0"/>
              <a:t>GitHub provides a web interface for organization forks</a:t>
            </a:r>
          </a:p>
          <a:p>
            <a:r>
              <a:rPr lang="en-US" dirty="0"/>
              <a:t>Clone the your fork to a local repository</a:t>
            </a:r>
          </a:p>
          <a:p>
            <a:r>
              <a:rPr lang="en-US" dirty="0"/>
              <a:t>Set the upstream git repo</a:t>
            </a:r>
          </a:p>
          <a:p>
            <a:pPr lvl="1"/>
            <a:r>
              <a:rPr lang="en-US" dirty="0"/>
              <a:t>git remote add upstream git@github.com:</a:t>
            </a:r>
            <a:r>
              <a:rPr lang="en-US" dirty="0">
                <a:solidFill>
                  <a:srgbClr val="FF0000"/>
                </a:solidFill>
              </a:rPr>
              <a:t>[PARENT REPO]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[PARENT REPO]</a:t>
            </a:r>
            <a:r>
              <a:rPr lang="en-US" dirty="0"/>
              <a:t> is the path to your parent’s repo, e.g., </a:t>
            </a:r>
            <a:r>
              <a:rPr lang="en-US" dirty="0" err="1">
                <a:hlinkClick r:id="rId2"/>
              </a:rPr>
              <a:t>CVEProject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cvelist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F6B2E-867D-44B3-ACCC-F2D98106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8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4C4D-67BB-4732-B38E-53075688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7342-A217-4CF9-AAD3-606370FDF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1" y="1336482"/>
            <a:ext cx="10972800" cy="4589745"/>
          </a:xfrm>
        </p:spPr>
        <p:txBody>
          <a:bodyPr>
            <a:normAutofit/>
          </a:bodyPr>
          <a:lstStyle/>
          <a:p>
            <a:r>
              <a:rPr lang="en-US" dirty="0"/>
              <a:t>Information Requirements</a:t>
            </a:r>
          </a:p>
          <a:p>
            <a:r>
              <a:rPr lang="en-US" dirty="0"/>
              <a:t>Approved Formats</a:t>
            </a:r>
          </a:p>
          <a:p>
            <a:pPr lvl="1"/>
            <a:r>
              <a:rPr lang="en-US" dirty="0"/>
              <a:t>Flat File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JSON (preferred)</a:t>
            </a:r>
          </a:p>
          <a:p>
            <a:r>
              <a:rPr lang="en-US" dirty="0"/>
              <a:t>Approved Submission Channels</a:t>
            </a:r>
          </a:p>
          <a:p>
            <a:pPr lvl="1"/>
            <a:r>
              <a:rPr lang="en-US" dirty="0"/>
              <a:t>Git (preferred)</a:t>
            </a:r>
          </a:p>
          <a:p>
            <a:pPr lvl="1"/>
            <a:r>
              <a:rPr lang="en-US" dirty="0"/>
              <a:t>Web Form</a:t>
            </a:r>
          </a:p>
          <a:p>
            <a:r>
              <a:rPr lang="en-US" dirty="0"/>
              <a:t>Submission Process</a:t>
            </a:r>
          </a:p>
          <a:p>
            <a:r>
              <a:rPr lang="en-US" dirty="0"/>
              <a:t>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20972-D8C5-4D3A-88A6-9878B5C97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379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A1F1-838B-494C-9025-528DD158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2A66-7945-49D6-A64F-DB94719D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Ensure your </a:t>
            </a:r>
            <a:r>
              <a:rPr lang="en-US" dirty="0">
                <a:hlinkClick r:id="rId2"/>
              </a:rPr>
              <a:t>fork is up to date</a:t>
            </a:r>
            <a:endParaRPr lang="en-US" dirty="0"/>
          </a:p>
          <a:p>
            <a:pPr lvl="1"/>
            <a:r>
              <a:rPr lang="en-US" dirty="0"/>
              <a:t>git fetch upstream</a:t>
            </a:r>
          </a:p>
          <a:p>
            <a:pPr lvl="1"/>
            <a:r>
              <a:rPr lang="en-US" dirty="0"/>
              <a:t>git checkout master</a:t>
            </a:r>
          </a:p>
          <a:p>
            <a:pPr lvl="1"/>
            <a:r>
              <a:rPr lang="en-US" dirty="0"/>
              <a:t>git merge upstream/master</a:t>
            </a:r>
          </a:p>
          <a:p>
            <a:pPr lvl="1"/>
            <a:r>
              <a:rPr lang="en-US" dirty="0"/>
              <a:t>Optionally push any updates from the upstream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r>
              <a:rPr lang="en-US" dirty="0"/>
              <a:t> master back to you fork on GitHub.com:</a:t>
            </a:r>
          </a:p>
          <a:p>
            <a:pPr lvl="2"/>
            <a:r>
              <a:rPr lang="en-US" dirty="0"/>
              <a:t>git push</a:t>
            </a:r>
          </a:p>
          <a:p>
            <a:r>
              <a:rPr lang="en-US" dirty="0"/>
              <a:t>Create a new branch, separate from master, for each submission</a:t>
            </a:r>
          </a:p>
          <a:p>
            <a:pPr lvl="1"/>
            <a:r>
              <a:rPr lang="en-US" dirty="0"/>
              <a:t>git branch $YOUR_BRANCH master</a:t>
            </a:r>
          </a:p>
          <a:p>
            <a:pPr lvl="1"/>
            <a:r>
              <a:rPr lang="en-US" dirty="0"/>
              <a:t>Include multiple, related updates when possible</a:t>
            </a:r>
          </a:p>
          <a:p>
            <a:pPr lvl="1"/>
            <a:r>
              <a:rPr lang="en-US" dirty="0"/>
              <a:t>If you are working on multiple branches make sure you explicitly branch against master otherwise future branches may include work from other local branches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72ECE-332D-420A-AF75-C6E5FDF80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465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B426-1B39-4C07-9B2F-C3483ACA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EC7D-E57D-48EF-9F31-94C925B2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changes to your branch</a:t>
            </a:r>
          </a:p>
          <a:p>
            <a:pPr lvl="1"/>
            <a:r>
              <a:rPr lang="en-US" dirty="0"/>
              <a:t>git checkout $YOUR_BRANCH</a:t>
            </a:r>
          </a:p>
          <a:p>
            <a:pPr lvl="1"/>
            <a:r>
              <a:rPr lang="en-US" dirty="0"/>
              <a:t>Edit the files you want to change in your branch</a:t>
            </a:r>
          </a:p>
          <a:p>
            <a:pPr lvl="1"/>
            <a:r>
              <a:rPr lang="en-US" dirty="0"/>
              <a:t>Limit your changes to only the portions of the JSON that needs updating.  Otherwise, you may accidentally overwrite information</a:t>
            </a:r>
          </a:p>
          <a:p>
            <a:r>
              <a:rPr lang="en-US" dirty="0"/>
              <a:t>Validate the changes against the JSON schema</a:t>
            </a:r>
          </a:p>
          <a:p>
            <a:pPr lvl="1"/>
            <a:r>
              <a:rPr lang="en-US" dirty="0"/>
              <a:t>python -m </a:t>
            </a:r>
            <a:r>
              <a:rPr lang="en-US" dirty="0" err="1"/>
              <a:t>json.tool</a:t>
            </a:r>
            <a:r>
              <a:rPr lang="en-US" dirty="0"/>
              <a:t> &lt; $</a:t>
            </a:r>
            <a:r>
              <a:rPr lang="en-US" dirty="0" err="1"/>
              <a:t>CHANGED_FILE.json</a:t>
            </a:r>
            <a:endParaRPr lang="en-US" dirty="0"/>
          </a:p>
          <a:p>
            <a:pPr lvl="1"/>
            <a:r>
              <a:rPr lang="en-US" dirty="0" err="1"/>
              <a:t>jsonschema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$</a:t>
            </a:r>
            <a:r>
              <a:rPr lang="en-US" dirty="0" err="1"/>
              <a:t>CHANGED_FILE.json</a:t>
            </a:r>
            <a:r>
              <a:rPr lang="en-US" dirty="0"/>
              <a:t> CVE_JSON_4.0_min_public.schema</a:t>
            </a:r>
          </a:p>
          <a:p>
            <a:pPr lvl="1"/>
            <a:r>
              <a:rPr lang="en-US" dirty="0"/>
              <a:t>The schema file is available in the </a:t>
            </a:r>
            <a:r>
              <a:rPr lang="en-US" dirty="0">
                <a:hlinkClick r:id="rId2"/>
              </a:rPr>
              <a:t>CVE Automation Working Group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version 4</a:t>
            </a:r>
            <a:r>
              <a:rPr lang="en-US" dirty="0"/>
              <a:t> is currently in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D114-8DA7-411A-AA3A-A2D281331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89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369A-220B-4FC0-979A-4E1B89C0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99FB-3E51-4B24-AAA0-6ABCFFF3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updates</a:t>
            </a:r>
          </a:p>
          <a:p>
            <a:pPr lvl="1"/>
            <a:r>
              <a:rPr lang="en-US" dirty="0"/>
              <a:t>Make sure that only information intend to make public is included</a:t>
            </a:r>
          </a:p>
          <a:p>
            <a:pPr lvl="1"/>
            <a:r>
              <a:rPr lang="en-US" dirty="0"/>
              <a:t>For example, check that every CVE ID is mentioned in one of the references associated with it to avoid making public information about a vulnerability ahead of schedule</a:t>
            </a:r>
          </a:p>
          <a:p>
            <a:pPr lvl="1"/>
            <a:r>
              <a:rPr lang="en-US" dirty="0"/>
              <a:t>Also, review the details in the Description. Do they agree with information in the associated References?</a:t>
            </a:r>
          </a:p>
          <a:p>
            <a:r>
              <a:rPr lang="en-US" dirty="0"/>
              <a:t>Commit the changes</a:t>
            </a:r>
          </a:p>
          <a:p>
            <a:pPr lvl="1"/>
            <a:r>
              <a:rPr lang="en-US" dirty="0"/>
              <a:t>git commit –</a:t>
            </a:r>
            <a:r>
              <a:rPr lang="en-US" dirty="0" err="1"/>
              <a:t>av</a:t>
            </a:r>
            <a:endParaRPr lang="en-US" dirty="0"/>
          </a:p>
          <a:p>
            <a:pPr lvl="1"/>
            <a:r>
              <a:rPr lang="en-US" dirty="0"/>
              <a:t>If necessary, push your branch to GitHub.com</a:t>
            </a:r>
          </a:p>
          <a:p>
            <a:pPr lvl="2"/>
            <a:r>
              <a:rPr lang="en-US" dirty="0"/>
              <a:t>Git push origin $YOUR_BRANCH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52C6A-6ECD-40B3-B64D-446CF3A3F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39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0EDC-1009-4E35-8125-AEDA2C91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3D73-09D9-447D-A0F4-A9034AAD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pull request</a:t>
            </a:r>
          </a:p>
          <a:p>
            <a:pPr lvl="1"/>
            <a:r>
              <a:rPr lang="en-US" dirty="0"/>
              <a:t>Browse to </a:t>
            </a:r>
            <a:r>
              <a:rPr lang="en-US" dirty="0">
                <a:hlinkClick r:id="rId2"/>
              </a:rPr>
              <a:t>https://github.com/$YOUR_FORK/cvelist/pull/new/master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Fill in the form</a:t>
            </a:r>
          </a:p>
          <a:p>
            <a:pPr lvl="2"/>
            <a:r>
              <a:rPr lang="en-US" dirty="0"/>
              <a:t>Important fields:</a:t>
            </a:r>
          </a:p>
          <a:p>
            <a:pPr lvl="3"/>
            <a:r>
              <a:rPr lang="en-US" dirty="0"/>
              <a:t>base fork is the upstream repo in which you want your updates merged -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endParaRPr lang="en-US" dirty="0"/>
          </a:p>
          <a:p>
            <a:pPr lvl="3"/>
            <a:r>
              <a:rPr lang="en-US" dirty="0"/>
              <a:t>base is the branch in the upstream repo in which the changes should be placed – master</a:t>
            </a:r>
          </a:p>
          <a:p>
            <a:pPr lvl="3"/>
            <a:r>
              <a:rPr lang="en-US" dirty="0"/>
              <a:t>head fork is your repo from which the updates should be taken; e.g., /$YOUR_FORK /</a:t>
            </a:r>
            <a:r>
              <a:rPr lang="en-US" dirty="0" err="1"/>
              <a:t>cvelist</a:t>
            </a:r>
            <a:endParaRPr lang="en-US" dirty="0"/>
          </a:p>
          <a:p>
            <a:pPr lvl="3"/>
            <a:r>
              <a:rPr lang="en-US" dirty="0"/>
              <a:t>compare is the branch in your repo where the changes are; e.g., $YOUR_BRANCH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Make sure that GitHub reports that the branches can be merged</a:t>
            </a:r>
          </a:p>
          <a:p>
            <a:pPr lvl="2"/>
            <a:r>
              <a:rPr lang="en-US" dirty="0"/>
              <a:t>Resolve any conflicts before you merge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A043-2511-4458-8679-4141C19B6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213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D8C9-C264-4FDC-930F-7E93D0E0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Git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319C-B91D-49F8-AC20-3C5335FC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submit information to the Program Root CNA </a:t>
            </a:r>
            <a:r>
              <a:rPr lang="en-US" dirty="0" err="1"/>
              <a:t>cvelist</a:t>
            </a:r>
            <a:r>
              <a:rPr lang="en-US" dirty="0"/>
              <a:t> repo that is intended to become public immediately. There is no support for embargoed submissions!!</a:t>
            </a:r>
          </a:p>
          <a:p>
            <a:r>
              <a:rPr lang="en-US" dirty="0"/>
              <a:t>Understand that this is only a pilot - it could be changed significantly or even halted</a:t>
            </a:r>
          </a:p>
          <a:p>
            <a:r>
              <a:rPr lang="en-US" dirty="0"/>
              <a:t>Submissions should be made subject to the CVE Submissions License Terms of Use</a:t>
            </a:r>
          </a:p>
          <a:p>
            <a:r>
              <a:rPr lang="en-US" dirty="0"/>
              <a:t>It is strongly recommended that submissions use signed commits. Please note that some hierarchies may require all submissions to be signed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F0BCF-BF08-4A1A-83AF-9FB08BDD3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526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Happens on Program Root CNA’s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1" y="1410929"/>
            <a:ext cx="11026691" cy="4650658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Review</a:t>
            </a:r>
          </a:p>
          <a:p>
            <a:pPr lvl="1"/>
            <a:r>
              <a:rPr lang="en-US" sz="2400" dirty="0"/>
              <a:t>Is the assignment data for IDs assigned to the CNA?</a:t>
            </a:r>
          </a:p>
          <a:p>
            <a:pPr lvl="1"/>
            <a:r>
              <a:rPr lang="en-US" sz="2400" dirty="0"/>
              <a:t>Do the IDs exist in the CVE List as “RESERVED”?</a:t>
            </a:r>
          </a:p>
          <a:p>
            <a:pPr lvl="1"/>
            <a:r>
              <a:rPr lang="en-US" sz="2400" dirty="0"/>
              <a:t>Do the references exist and are they public?</a:t>
            </a:r>
          </a:p>
          <a:p>
            <a:pPr lvl="1"/>
            <a:r>
              <a:rPr lang="en-US" sz="2400" dirty="0"/>
              <a:t>Does the assignment data agree with the associated references?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Submission Processing</a:t>
            </a:r>
          </a:p>
          <a:p>
            <a:pPr lvl="1"/>
            <a:r>
              <a:rPr lang="en-US" sz="2400" dirty="0"/>
              <a:t>Resolve with CNA any issues uncovered during review</a:t>
            </a:r>
          </a:p>
          <a:p>
            <a:pPr lvl="1"/>
            <a:r>
              <a:rPr lang="en-US" sz="2400" dirty="0"/>
              <a:t>Incorporate assignment data into the </a:t>
            </a:r>
            <a:r>
              <a:rPr lang="en-US" sz="2400" dirty="0" err="1"/>
              <a:t>cvelist</a:t>
            </a:r>
            <a:r>
              <a:rPr lang="en-US" sz="2400" dirty="0"/>
              <a:t> git repo</a:t>
            </a:r>
          </a:p>
          <a:p>
            <a:pPr lvl="1"/>
            <a:r>
              <a:rPr lang="en-US" sz="2400" dirty="0"/>
              <a:t>Populate associated entries in the master CVE List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Other Processing</a:t>
            </a:r>
          </a:p>
          <a:p>
            <a:pPr lvl="1"/>
            <a:r>
              <a:rPr lang="en-US" sz="2400" dirty="0"/>
              <a:t>Announce “new” CVE Entries</a:t>
            </a:r>
          </a:p>
          <a:p>
            <a:pPr lvl="1"/>
            <a:r>
              <a:rPr lang="en-US" sz="2400" dirty="0"/>
              <a:t>Publish master CVE List on cve.mitre.org</a:t>
            </a:r>
          </a:p>
          <a:p>
            <a:pPr lvl="2"/>
            <a:r>
              <a:rPr lang="en-US" sz="2400" dirty="0">
                <a:hlinkClick r:id="rId2"/>
              </a:rPr>
              <a:t>https://cve.mitre.org/data/downloads/index.html</a:t>
            </a:r>
            <a:r>
              <a:rPr lang="en-US" sz="2400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D406E-2729-4BAB-B28E-08F5EAED9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38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1" y="1360337"/>
            <a:ext cx="10972800" cy="458974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CVEProject</a:t>
            </a:r>
            <a:r>
              <a:rPr lang="en-US" dirty="0"/>
              <a:t> GIT Project (</a:t>
            </a:r>
            <a:r>
              <a:rPr lang="en-US" dirty="0">
                <a:hlinkClick r:id="rId2"/>
              </a:rPr>
              <a:t>https://github.com/CVEProject</a:t>
            </a:r>
            <a:r>
              <a:rPr lang="en-US" dirty="0"/>
              <a:t>)</a:t>
            </a:r>
          </a:p>
          <a:p>
            <a:pPr marL="284163" lvl="1" indent="0">
              <a:buNone/>
            </a:pPr>
            <a:r>
              <a:rPr lang="en-US" dirty="0"/>
              <a:t>- automation-working-group/tree/master/tools repo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3" tooltip="cmdlinejsonvalidator.py"/>
              </a:rPr>
              <a:t>cmdlinejsonvalidator.py</a:t>
            </a:r>
            <a:r>
              <a:rPr lang="en-US" dirty="0"/>
              <a:t> - Python script to validate JSON files. Requires a valid schema file</a:t>
            </a:r>
          </a:p>
          <a:p>
            <a:pPr lvl="1"/>
            <a:r>
              <a:rPr lang="en-US" dirty="0"/>
              <a:t>automation-working-group/tree/master/</a:t>
            </a:r>
            <a:r>
              <a:rPr lang="en-US" dirty="0" err="1"/>
              <a:t>cve_json_schema</a:t>
            </a:r>
            <a:r>
              <a:rPr lang="en-US" dirty="0"/>
              <a:t> repo</a:t>
            </a:r>
          </a:p>
          <a:p>
            <a:pPr lvl="2"/>
            <a:r>
              <a:rPr lang="en-US" dirty="0">
                <a:hlinkClick r:id="rId4" tooltip="CVE_JSON_4.0_min.schema"/>
              </a:rPr>
              <a:t>CVE_JSON_4.0_min.schema</a:t>
            </a:r>
            <a:r>
              <a:rPr lang="en-US" dirty="0"/>
              <a:t> - Schema for validating a JSON file against the minimal CVE structure</a:t>
            </a:r>
          </a:p>
          <a:p>
            <a:pPr lvl="2"/>
            <a:r>
              <a:rPr lang="en-US" dirty="0">
                <a:hlinkClick r:id="rId5" tooltip="DRAFT-JSON-file-format-v4.md"/>
              </a:rPr>
              <a:t>DRAFT-JSON-file-format-v4.md</a:t>
            </a:r>
            <a:r>
              <a:rPr lang="en-US" dirty="0"/>
              <a:t> - 4.0 CVE JSON spec</a:t>
            </a:r>
          </a:p>
          <a:p>
            <a:r>
              <a:rPr lang="en-US" dirty="0" err="1"/>
              <a:t>Vulnogram</a:t>
            </a:r>
            <a:r>
              <a:rPr lang="en-US" dirty="0"/>
              <a:t> - tool for creating and editing CVE information in CVE JSON format</a:t>
            </a:r>
          </a:p>
          <a:p>
            <a:pPr lvl="1"/>
            <a:r>
              <a:rPr lang="en-US" dirty="0">
                <a:hlinkClick r:id="rId6"/>
              </a:rPr>
              <a:t>https://github.com/Vulnogram/Vulnogram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https://vulnogram.github.io/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Created by Chandan Nandakumaraiah</a:t>
            </a:r>
          </a:p>
          <a:p>
            <a:r>
              <a:rPr lang="en-US" dirty="0"/>
              <a:t>CVE Request Web Form (</a:t>
            </a:r>
            <a:r>
              <a:rPr lang="en-US" dirty="0">
                <a:hlinkClick r:id="rId8"/>
              </a:rPr>
              <a:t>https://cveform.mitre.org/</a:t>
            </a:r>
            <a:r>
              <a:rPr lang="en-US" dirty="0"/>
              <a:t>)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76272-955E-4346-91FF-E8F2452D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81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5BCB4F-2A40-43C5-B106-3355D8D24A0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7C1A-2F8A-4D69-9A90-A7359FCA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9891" y="111260"/>
            <a:ext cx="1765676" cy="252626"/>
          </a:xfrm>
        </p:spPr>
        <p:txBody>
          <a:bodyPr/>
          <a:lstStyle/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37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716747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3DC-45EE-4255-B616-339231E0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E15CE-C955-4E77-A446-FB005D93D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39"/>
          <a:stretch/>
        </p:blipFill>
        <p:spPr>
          <a:xfrm>
            <a:off x="2105299" y="1371070"/>
            <a:ext cx="7981401" cy="43310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6DC90-AB32-437A-9108-5C9981849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87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5F70-4852-4718-A292-19F6F89F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Choose the CVE ID to Edit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815E2-70D7-46EB-B01F-2332BA7C1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34" r="56936" b="45689"/>
          <a:stretch/>
        </p:blipFill>
        <p:spPr>
          <a:xfrm>
            <a:off x="2666510" y="1562736"/>
            <a:ext cx="6575003" cy="41100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12BE-4225-42F8-8F8B-9C397D7E7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7D1ECC-7567-466B-BF7B-F395B2515B3C}"/>
              </a:ext>
            </a:extLst>
          </p:cNvPr>
          <p:cNvGrpSpPr/>
          <p:nvPr/>
        </p:nvGrpSpPr>
        <p:grpSpPr>
          <a:xfrm>
            <a:off x="3981356" y="2376392"/>
            <a:ext cx="5260157" cy="660999"/>
            <a:chOff x="2073897" y="2413262"/>
            <a:chExt cx="5260157" cy="66099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2E03F8A-E142-46A9-B8A6-24288AEC9723}"/>
                </a:ext>
              </a:extLst>
            </p:cNvPr>
            <p:cNvSpPr/>
            <p:nvPr/>
          </p:nvSpPr>
          <p:spPr>
            <a:xfrm>
              <a:off x="2073897" y="2413262"/>
              <a:ext cx="1828800" cy="45248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148F46-4BAA-48CD-8D02-7B88C1955537}"/>
                </a:ext>
              </a:extLst>
            </p:cNvPr>
            <p:cNvSpPr txBox="1"/>
            <p:nvPr/>
          </p:nvSpPr>
          <p:spPr>
            <a:xfrm>
              <a:off x="4977353" y="2489486"/>
              <a:ext cx="2356701" cy="584775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solidFill>
                    <a:srgbClr val="FF0000"/>
                  </a:solidFill>
                  <a:ea typeface="Verdana" pitchFamily="34" charset="0"/>
                  <a:cs typeface="Verdana" pitchFamily="34" charset="0"/>
                </a:rPr>
                <a:t>Input the ID you want to update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5FF523-2E62-4C4E-B203-E8A2FE38FDDC}"/>
                </a:ext>
              </a:extLst>
            </p:cNvPr>
            <p:cNvCxnSpPr/>
            <p:nvPr/>
          </p:nvCxnSpPr>
          <p:spPr>
            <a:xfrm flipH="1">
              <a:off x="3902697" y="2639505"/>
              <a:ext cx="105580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31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Send the Information?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CNA</a:t>
            </a:r>
          </a:p>
          <a:p>
            <a:r>
              <a:rPr lang="en-US" dirty="0"/>
              <a:t>CVE Program Root CNA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56984-2385-4629-89B9-2148F662F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64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21C-142C-4CCC-BE8F-C1F79A25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Vulnograms</a:t>
            </a:r>
            <a:r>
              <a:rPr lang="en-US" dirty="0"/>
              <a:t> – CVE Information Is Imported from the Official CVE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4503B-DE68-4F39-B76E-B86BC0055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88"/>
          <a:stretch/>
        </p:blipFill>
        <p:spPr>
          <a:xfrm>
            <a:off x="2125649" y="1431399"/>
            <a:ext cx="8246967" cy="43834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9B68-76EA-4174-8EE5-B2F662639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39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C4C8-D68D-4587-9509-E65AA259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Fill in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932A2-0AA5-476F-972F-68175D4A4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5602CE-B9DC-472A-A890-35E761748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7" t="31512" r="34338" b="16316"/>
          <a:stretch/>
        </p:blipFill>
        <p:spPr>
          <a:xfrm>
            <a:off x="2133600" y="1545996"/>
            <a:ext cx="8199650" cy="40440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11FACA-1434-47FE-B681-CC11DC83CB56}"/>
              </a:ext>
            </a:extLst>
          </p:cNvPr>
          <p:cNvSpPr/>
          <p:nvPr/>
        </p:nvSpPr>
        <p:spPr>
          <a:xfrm>
            <a:off x="2315852" y="2026764"/>
            <a:ext cx="4326903" cy="5938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2E8A3-8C70-4B05-AB6E-761C357325CA}"/>
              </a:ext>
            </a:extLst>
          </p:cNvPr>
          <p:cNvSpPr txBox="1"/>
          <p:nvPr/>
        </p:nvSpPr>
        <p:spPr>
          <a:xfrm>
            <a:off x="5025004" y="1688209"/>
            <a:ext cx="1460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 Fields</a:t>
            </a:r>
          </a:p>
        </p:txBody>
      </p:sp>
    </p:spTree>
    <p:extLst>
      <p:ext uri="{BB962C8B-B14F-4D97-AF65-F5344CB8AC3E}">
        <p14:creationId xmlns:p14="http://schemas.microsoft.com/office/powerpoint/2010/main" val="4259444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08C9-8BDC-449C-8201-626E9A59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91" y="274638"/>
            <a:ext cx="8880688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Fill in Product/Version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9BD27-E362-4ACD-94FA-C45B85D55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EAAD64-85AD-4E77-BA24-2C395EA15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32" t="15080" r="2593" b="7484"/>
          <a:stretch/>
        </p:blipFill>
        <p:spPr>
          <a:xfrm>
            <a:off x="2133600" y="1404594"/>
            <a:ext cx="8245267" cy="4062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26AB8F-53BF-4E6C-9BC2-66C88D9DCC32}"/>
              </a:ext>
            </a:extLst>
          </p:cNvPr>
          <p:cNvSpPr txBox="1"/>
          <p:nvPr/>
        </p:nvSpPr>
        <p:spPr>
          <a:xfrm>
            <a:off x="6256233" y="1509230"/>
            <a:ext cx="390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At least one vendor/product/version group is required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3140FB-C5D1-452E-AD22-31A8C8F48291}"/>
              </a:ext>
            </a:extLst>
          </p:cNvPr>
          <p:cNvSpPr/>
          <p:nvPr/>
        </p:nvSpPr>
        <p:spPr>
          <a:xfrm>
            <a:off x="7594863" y="2931736"/>
            <a:ext cx="886119" cy="160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A3CC3-5B8C-4C53-9032-5557DD90FEFE}"/>
              </a:ext>
            </a:extLst>
          </p:cNvPr>
          <p:cNvSpPr txBox="1"/>
          <p:nvPr/>
        </p:nvSpPr>
        <p:spPr>
          <a:xfrm>
            <a:off x="7467599" y="2593182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6BC119-4A1E-4B8B-96FA-89BDB5989E00}"/>
              </a:ext>
            </a:extLst>
          </p:cNvPr>
          <p:cNvSpPr/>
          <p:nvPr/>
        </p:nvSpPr>
        <p:spPr>
          <a:xfrm>
            <a:off x="3787219" y="2771480"/>
            <a:ext cx="886119" cy="160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EB0FF-076E-43C2-AC7D-9D5C61E5E7E4}"/>
              </a:ext>
            </a:extLst>
          </p:cNvPr>
          <p:cNvSpPr txBox="1"/>
          <p:nvPr/>
        </p:nvSpPr>
        <p:spPr>
          <a:xfrm>
            <a:off x="2773835" y="2673310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0296740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FD4C-812F-4EF5-9C11-6D48D1A2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Fill in Problem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6D324-B12C-4D22-8BA4-AD1F4A910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3" t="30074" r="53972" b="31927"/>
          <a:stretch/>
        </p:blipFill>
        <p:spPr>
          <a:xfrm>
            <a:off x="2674836" y="1670901"/>
            <a:ext cx="6842329" cy="35161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E35B2-5FFD-4B22-81BA-C4FE07909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17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8CB9-556B-4714-A786-202A6BAE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Add Reference(s)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DA62A-FD79-49E1-86DD-FDFDF5CC1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FCBEBF-68A9-4E0C-AF40-8D3BCBB8C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407" y="2497357"/>
            <a:ext cx="7918252" cy="25026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7F6824-4B78-4AF1-8FFB-4508FAE84BF3}"/>
              </a:ext>
            </a:extLst>
          </p:cNvPr>
          <p:cNvSpPr/>
          <p:nvPr/>
        </p:nvSpPr>
        <p:spPr>
          <a:xfrm>
            <a:off x="4117960" y="2907667"/>
            <a:ext cx="285428" cy="156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35EB64-31FF-4294-B506-A9E78C2A2B5F}"/>
              </a:ext>
            </a:extLst>
          </p:cNvPr>
          <p:cNvSpPr/>
          <p:nvPr/>
        </p:nvSpPr>
        <p:spPr>
          <a:xfrm>
            <a:off x="2351259" y="2891455"/>
            <a:ext cx="670801" cy="1727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98C11F-9523-49F2-86FE-B7E15EBC3E43}"/>
              </a:ext>
            </a:extLst>
          </p:cNvPr>
          <p:cNvSpPr/>
          <p:nvPr/>
        </p:nvSpPr>
        <p:spPr>
          <a:xfrm>
            <a:off x="7503186" y="2907667"/>
            <a:ext cx="421614" cy="156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41B16-2368-4F95-A41D-9CE47138A5E6}"/>
              </a:ext>
            </a:extLst>
          </p:cNvPr>
          <p:cNvSpPr txBox="1"/>
          <p:nvPr/>
        </p:nvSpPr>
        <p:spPr>
          <a:xfrm>
            <a:off x="4955356" y="1853880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F5BD59-37BE-47F5-BE51-F6F81D846FC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022060" y="2192434"/>
            <a:ext cx="2503619" cy="793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BBDF27-2DA9-42F9-B537-735CAA7924AE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4260674" y="2192435"/>
            <a:ext cx="1265004" cy="715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2F0971-68B6-4495-BF9B-2C26559DADC1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5525679" y="2192435"/>
            <a:ext cx="2188315" cy="715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4392E4-0819-406B-AA3F-9C793867DAFD}"/>
              </a:ext>
            </a:extLst>
          </p:cNvPr>
          <p:cNvSpPr txBox="1"/>
          <p:nvPr/>
        </p:nvSpPr>
        <p:spPr>
          <a:xfrm>
            <a:off x="6932864" y="1384034"/>
            <a:ext cx="327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 and name aren’t required by the standard.  However,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Vulnogram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requires the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and if you use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, you have to a name.</a:t>
            </a:r>
          </a:p>
        </p:txBody>
      </p:sp>
    </p:spTree>
    <p:extLst>
      <p:ext uri="{BB962C8B-B14F-4D97-AF65-F5344CB8AC3E}">
        <p14:creationId xmlns:p14="http://schemas.microsoft.com/office/powerpoint/2010/main" val="2905166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BA36-1D88-4D89-9D98-BF58EF57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Use the Auto-Text Feature to Start the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BAE92-615E-4B23-9A2E-930F13DDC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9" t="46302" r="911" b="1937"/>
          <a:stretch/>
        </p:blipFill>
        <p:spPr>
          <a:xfrm>
            <a:off x="2133600" y="1574277"/>
            <a:ext cx="8216582" cy="3921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93ABB-3176-4EFC-9D69-BDAE2A160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5C5BF4-B7AD-499F-A4DB-86ED9754D5C1}"/>
              </a:ext>
            </a:extLst>
          </p:cNvPr>
          <p:cNvSpPr/>
          <p:nvPr/>
        </p:nvSpPr>
        <p:spPr>
          <a:xfrm>
            <a:off x="2292892" y="4117140"/>
            <a:ext cx="4386768" cy="7856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9B62E-41BA-447B-8CF6-E1FD956C0E75}"/>
              </a:ext>
            </a:extLst>
          </p:cNvPr>
          <p:cNvSpPr txBox="1"/>
          <p:nvPr/>
        </p:nvSpPr>
        <p:spPr>
          <a:xfrm>
            <a:off x="7182990" y="3604860"/>
            <a:ext cx="246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Must be moved to the top box for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Vulnogram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to generate proper JSON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7E9400-3702-419B-9900-E7C913F0D2CC}"/>
              </a:ext>
            </a:extLst>
          </p:cNvPr>
          <p:cNvCxnSpPr>
            <a:stCxn id="7" idx="1"/>
          </p:cNvCxnSpPr>
          <p:nvPr/>
        </p:nvCxnSpPr>
        <p:spPr>
          <a:xfrm flipH="1">
            <a:off x="6679660" y="3835693"/>
            <a:ext cx="503330" cy="658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5045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6732-DF0B-4819-B9BF-75952BF4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39" y="274638"/>
            <a:ext cx="9168860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Or Start the Description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F3FDC-565E-4FC3-865B-BFBA74735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E4AD9C-21B9-4B78-BA88-B1E5952A4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9" t="24940" r="2170" b="38910"/>
          <a:stretch/>
        </p:blipFill>
        <p:spPr>
          <a:xfrm>
            <a:off x="2133600" y="1989055"/>
            <a:ext cx="8036778" cy="27149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E4E9A5-0B0D-48A2-A914-CB5F86A4CCF1}"/>
              </a:ext>
            </a:extLst>
          </p:cNvPr>
          <p:cNvSpPr/>
          <p:nvPr/>
        </p:nvSpPr>
        <p:spPr>
          <a:xfrm>
            <a:off x="2283165" y="2947481"/>
            <a:ext cx="7013235" cy="2723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E4761-5D6D-40E4-9501-6BFD8972D71F}"/>
              </a:ext>
            </a:extLst>
          </p:cNvPr>
          <p:cNvSpPr txBox="1"/>
          <p:nvPr/>
        </p:nvSpPr>
        <p:spPr>
          <a:xfrm>
            <a:off x="6932864" y="1384034"/>
            <a:ext cx="327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Product, version, and problem type information must be in the description section.  There are no restrictions on how they are phrased in the description section.</a:t>
            </a:r>
          </a:p>
        </p:txBody>
      </p:sp>
    </p:spTree>
    <p:extLst>
      <p:ext uri="{BB962C8B-B14F-4D97-AF65-F5344CB8AC3E}">
        <p14:creationId xmlns:p14="http://schemas.microsoft.com/office/powerpoint/2010/main" val="41477947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605A-9BE7-4E89-821E-A931E3B0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87" y="274638"/>
            <a:ext cx="9154687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Access the JSON via the JSON 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A1CB9-089B-4030-98E0-0F7A3FE6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947E4A-A6B3-4994-8971-F02EEE4C4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5" t="10561" r="1777" b="2965"/>
          <a:stretch/>
        </p:blipFill>
        <p:spPr>
          <a:xfrm>
            <a:off x="2853178" y="1423448"/>
            <a:ext cx="6061436" cy="474324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0CDEE1-7833-4475-9695-2F798CB46216}"/>
              </a:ext>
            </a:extLst>
          </p:cNvPr>
          <p:cNvSpPr/>
          <p:nvPr/>
        </p:nvSpPr>
        <p:spPr>
          <a:xfrm>
            <a:off x="5591665" y="1498861"/>
            <a:ext cx="584462" cy="3393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2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1" y="1368288"/>
            <a:ext cx="10972800" cy="45897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CVE ID</a:t>
            </a:r>
          </a:p>
          <a:p>
            <a:r>
              <a:rPr lang="en-US" dirty="0"/>
              <a:t>Products</a:t>
            </a:r>
          </a:p>
          <a:p>
            <a:r>
              <a:rPr lang="en-US" dirty="0"/>
              <a:t>Versions</a:t>
            </a:r>
          </a:p>
          <a:p>
            <a:r>
              <a:rPr lang="en-US" dirty="0"/>
              <a:t>Problem Type (Vulnerability Type or Impact)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This should include product/version information as well as the problem type as it will be used to populate the entry in the CVE List</a:t>
            </a:r>
          </a:p>
          <a:p>
            <a:r>
              <a:rPr lang="en-US" dirty="0"/>
              <a:t>Assigning CNA</a:t>
            </a:r>
          </a:p>
          <a:p>
            <a:r>
              <a:rPr lang="en-US" dirty="0"/>
              <a:t>Cautions</a:t>
            </a:r>
          </a:p>
          <a:p>
            <a:pPr lvl="1"/>
            <a:r>
              <a:rPr lang="en-US" dirty="0"/>
              <a:t>ASCII Only – no UTF or Unicode</a:t>
            </a:r>
          </a:p>
          <a:p>
            <a:pPr lvl="1"/>
            <a:r>
              <a:rPr lang="en-US" dirty="0"/>
              <a:t>Plain text only – no HTML or proprietary document formats</a:t>
            </a:r>
          </a:p>
          <a:p>
            <a:pPr lvl="1"/>
            <a:r>
              <a:rPr lang="en-US" dirty="0"/>
              <a:t>Avoid MS-DOS style line endings (CR/LF)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B7B9F-999D-4345-946C-FDD6E9346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5BCB4F-2A40-43C5-B106-3355D8D24A0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Approved Formats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7C1A-2F8A-4D69-9A90-A7359FCA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9891" y="111260"/>
            <a:ext cx="1765676" cy="252626"/>
          </a:xfrm>
        </p:spPr>
        <p:txBody>
          <a:bodyPr/>
          <a:lstStyle/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93410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  <a:p>
            <a:r>
              <a:rPr lang="en-US" dirty="0"/>
              <a:t>Comma-Separated Values (CSV)</a:t>
            </a:r>
          </a:p>
          <a:p>
            <a:r>
              <a:rPr lang="en-US" dirty="0"/>
              <a:t>CVE JSON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8F11-DD3B-4319-A353-AF3028B56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04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1" y="1352386"/>
            <a:ext cx="10972800" cy="45897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[CVEID]: </a:t>
            </a:r>
          </a:p>
          <a:p>
            <a:pPr marL="0" indent="0">
              <a:buNone/>
            </a:pPr>
            <a:r>
              <a:rPr lang="en-US" dirty="0"/>
              <a:t>[PRODUCT]:</a:t>
            </a:r>
          </a:p>
          <a:p>
            <a:pPr marL="0" indent="0">
              <a:buNone/>
            </a:pPr>
            <a:r>
              <a:rPr lang="en-US" dirty="0"/>
              <a:t>[VERSION]: </a:t>
            </a:r>
          </a:p>
          <a:p>
            <a:pPr marL="0" indent="0">
              <a:buNone/>
            </a:pPr>
            <a:r>
              <a:rPr lang="en-US" dirty="0"/>
              <a:t>[PROBLEMTYPE]:</a:t>
            </a:r>
          </a:p>
          <a:p>
            <a:pPr marL="0" indent="0">
              <a:buNone/>
            </a:pPr>
            <a:r>
              <a:rPr lang="en-US" dirty="0"/>
              <a:t>[REFERENCES]: </a:t>
            </a:r>
          </a:p>
          <a:p>
            <a:pPr marL="0" indent="0">
              <a:buNone/>
            </a:pPr>
            <a:r>
              <a:rPr lang="en-US" dirty="0"/>
              <a:t>[DESCRIPTION ]:</a:t>
            </a:r>
          </a:p>
          <a:p>
            <a:pPr marL="0" indent="0">
              <a:buNone/>
            </a:pPr>
            <a:r>
              <a:rPr lang="en-US" dirty="0"/>
              <a:t>[ASSIGNINGCNA]: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CVE ID per [CVEID] field</a:t>
            </a:r>
          </a:p>
          <a:p>
            <a:r>
              <a:rPr lang="en-US" dirty="0"/>
              <a:t>Field order should be maintained</a:t>
            </a:r>
          </a:p>
          <a:p>
            <a:r>
              <a:rPr lang="en-US" dirty="0"/>
              <a:t>A single field should not span multiple lines</a:t>
            </a:r>
          </a:p>
          <a:p>
            <a:r>
              <a:rPr lang="en-US" dirty="0">
                <a:hlinkClick r:id="rId2"/>
              </a:rPr>
              <a:t>https://cve.mitre.org/cve/list_rules_and_guidance/cve_assignment_information_format.html#format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54AF4-CA1E-4698-B045-4917A7E43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0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– Handling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Multiple CVE Entries</a:t>
            </a:r>
          </a:p>
          <a:p>
            <a:pPr lvl="1"/>
            <a:r>
              <a:rPr lang="en-US" dirty="0"/>
              <a:t>Concatenate entries, optionally separated by a blank line</a:t>
            </a:r>
          </a:p>
          <a:p>
            <a:pPr lvl="1"/>
            <a:endParaRPr lang="en-US" dirty="0"/>
          </a:p>
          <a:p>
            <a:r>
              <a:rPr lang="en-US" dirty="0"/>
              <a:t>Multiple Products/Versions</a:t>
            </a:r>
          </a:p>
          <a:p>
            <a:pPr lvl="1"/>
            <a:r>
              <a:rPr lang="en-US" dirty="0"/>
              <a:t>Separate products, and correspondingly versions, by a semicolon followed by a space and, to separate multiple versions for a given product by a comma followed by a space; e.g., 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[PRODUCT]: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XE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[VERSION]: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12.2, 15.0 through 15.6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 through 3.18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[DESCRIPTION]:...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12.2 and 15.0 through 15.6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EX 3.2 through 3.18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Multiple References</a:t>
            </a:r>
          </a:p>
          <a:p>
            <a:pPr lvl="1"/>
            <a:r>
              <a:rPr lang="en-US" dirty="0"/>
              <a:t>Separate references by a space; e.g.,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[REFERENCES]: https://tomcat.apache.org/security-9.html#Fixed_in_Apache_Tomcat_9.0.0.M13 https://tomcat.apache.org/security-8.html#Fixed_in_Apache_Tomcat_8.5.8 https://tomcat.apache.org/security-8.html#Fixed_in_Apache_Tomcat_8.0.39 https://tomcat.apache.org/security-7.html#Fixed_in_Apache_Tomcat_7.0.73 https://tomcat.apache.org/security-6.html#Fixed_in_Apache_Tomcat_6.0.48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D8215-21D7-4C3E-897D-5F7BA3783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55754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SortOrder xmlns="45d44e74-5c87-4253-a1a6-fb7a2a9835a8">5</SortOrder>
    <_Contributor xmlns="http://schemas.microsoft.com/sharepoint/v3/fields" xsi:nil="true"/>
    <Release_x0020_Statement xmlns="http://schemas.microsoft.com/sharepoint/v3">For Internal MITRE Use</Release_x0020_Statement>
    <Site_x0020_Page xmlns="45d44e74-5c87-4253-a1a6-fb7a2a9835a8">
      <Value>47</Value>
    </Site_x0020_Page>
    <Date xmlns="45d44e74-5c87-4253-a1a6-fb7a2a9835a8" xsi:nil="true"/>
    <IconOverlay xmlns="http://schemas.microsoft.com/sharepoint/v4" xsi:nil="true"/>
    <DocType xmlns="45d44e74-5c87-4253-a1a6-fb7a2a9835a8">Template</DocType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1EAE5F8AE92E0443B0635AEF5BFC9F76004C6CC03BF5DC804FBBC33E4E55C06EE9" ma:contentTypeVersion="6" ma:contentTypeDescription="Materials and documents that contain MITRE authored content and other content directly attributable to MITRE and its work" ma:contentTypeScope="" ma:versionID="4ad27c3cbde4a5e69cf872f973dbc972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45d44e74-5c87-4253-a1a6-fb7a2a9835a8" xmlns:ns4="http://schemas.microsoft.com/sharepoint/v4" xmlns:ns5="d6dad062-3ecc-4c2a-98eb-3d03c2389ab6" targetNamespace="http://schemas.microsoft.com/office/2006/metadata/properties" ma:root="true" ma:fieldsID="8c7f8a686deeddaa67bf50c4d10033f6" ns1:_="" ns2:_="" ns3:_="" ns4:_="" ns5:_="">
    <xsd:import namespace="http://schemas.microsoft.com/sharepoint/v3"/>
    <xsd:import namespace="http://schemas.microsoft.com/sharepoint/v3/fields"/>
    <xsd:import namespace="45d44e74-5c87-4253-a1a6-fb7a2a9835a8"/>
    <xsd:import namespace="http://schemas.microsoft.com/sharepoint/v4"/>
    <xsd:import namespace="d6dad062-3ecc-4c2a-98eb-3d03c2389ab6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DocType" minOccurs="0"/>
                <xsd:element ref="ns3:SortOrder" minOccurs="0"/>
                <xsd:element ref="ns3:Site_x0020_Page" minOccurs="0"/>
                <xsd:element ref="ns4:IconOverlay" minOccurs="0"/>
                <xsd:element ref="ns5:SharedWithUsers" minOccurs="0"/>
                <xsd:element ref="ns3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44e74-5c87-4253-a1a6-fb7a2a9835a8" elementFormDefault="qualified">
    <xsd:import namespace="http://schemas.microsoft.com/office/2006/documentManagement/types"/>
    <xsd:import namespace="http://schemas.microsoft.com/office/infopath/2007/PartnerControls"/>
    <xsd:element name="DocType" ma:index="12" nillable="true" ma:displayName="DocType" ma:format="Dropdown" ma:internalName="DocType">
      <xsd:simpleType>
        <xsd:restriction base="dms:Choice">
          <xsd:enumeration value="Board of Trustee Bio"/>
          <xsd:enumeration value="Corp. Org Chart"/>
          <xsd:enumeration value="Executive Bio"/>
          <xsd:enumeration value="Event Planning"/>
          <xsd:enumeration value="MPG Reference"/>
          <xsd:enumeration value="Template"/>
          <xsd:enumeration value="Other"/>
          <xsd:enumeration value="How-Tos"/>
          <xsd:enumeration value="BOT Program Highlights"/>
        </xsd:restriction>
      </xsd:simpleType>
    </xsd:element>
    <xsd:element name="SortOrder" ma:index="13" nillable="true" ma:displayName="SortOrder" ma:decimals="1" ma:internalName="SortOrder" ma:percentage="FALSE">
      <xsd:simpleType>
        <xsd:restriction base="dms:Number"/>
      </xsd:simpleType>
    </xsd:element>
    <xsd:element name="Site_x0020_Page" ma:index="14" nillable="true" ma:displayName="Site Pages" ma:description="On which pages of this site should this page appear as a &quot;related resource&quot; on the right." ma:list="{b7793db3-9feb-473e-8d7c-24c256e016ac}" ma:internalName="Site_x0020_Pag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ate" ma:index="19" nillable="true" ma:displayName="Date" ma:description="Document date if applicable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dad062-3ecc-4c2a-98eb-3d03c2389ab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9A4884-CA84-4BD3-BCA6-39AECD72E50D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5450FCDD-08B1-48D8-BB50-7A17E590A5EE}">
  <ds:schemaRefs>
    <ds:schemaRef ds:uri="http://purl.org/dc/elements/1.1/"/>
    <ds:schemaRef ds:uri="http://schemas.microsoft.com/office/2006/metadata/properties"/>
    <ds:schemaRef ds:uri="d6dad062-3ecc-4c2a-98eb-3d03c2389ab6"/>
    <ds:schemaRef ds:uri="http://schemas.microsoft.com/office/2006/documentManagement/types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45d44e74-5c87-4253-a1a6-fb7a2a9835a8"/>
    <ds:schemaRef ds:uri="http://purl.org/dc/dcmitype/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E3E4C7FE-9143-4635-B164-5CEF7469C3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45d44e74-5c87-4253-a1a6-fb7a2a9835a8"/>
    <ds:schemaRef ds:uri="http://schemas.microsoft.com/sharepoint/v4"/>
    <ds:schemaRef ds:uri="d6dad062-3ecc-4c2a-98eb-3d03c2389a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MITRE_Briefing_Template16x9</Template>
  <TotalTime>744</TotalTime>
  <Words>2513</Words>
  <Application>Microsoft Office PowerPoint</Application>
  <PresentationFormat>Widescreen</PresentationFormat>
  <Paragraphs>300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Courier New</vt:lpstr>
      <vt:lpstr>Helvetica LT Std</vt:lpstr>
      <vt:lpstr>Tahoma</vt:lpstr>
      <vt:lpstr>Wingdings</vt:lpstr>
      <vt:lpstr>mitre-2018</vt:lpstr>
      <vt:lpstr>CVE Entry Submission Process (for submissions to Program Root CNA only)</vt:lpstr>
      <vt:lpstr>Disclaimers</vt:lpstr>
      <vt:lpstr>Outline</vt:lpstr>
      <vt:lpstr>Where to Send the Information?</vt:lpstr>
      <vt:lpstr>Required Information</vt:lpstr>
      <vt:lpstr>Approved Formats</vt:lpstr>
      <vt:lpstr>Approved Formats</vt:lpstr>
      <vt:lpstr>Flat File</vt:lpstr>
      <vt:lpstr>Flat File – Handling Multiples</vt:lpstr>
      <vt:lpstr>Flat File Example</vt:lpstr>
      <vt:lpstr>Comma-Separated Values (CSV)</vt:lpstr>
      <vt:lpstr>CSV – Handling Multiples</vt:lpstr>
      <vt:lpstr>CSV Example</vt:lpstr>
      <vt:lpstr>CVE JSON 4.0</vt:lpstr>
      <vt:lpstr>CVE JSON Example</vt:lpstr>
      <vt:lpstr>Submission Channels</vt:lpstr>
      <vt:lpstr>Approved Submission Channels</vt:lpstr>
      <vt:lpstr>Submissions through the Web Form</vt:lpstr>
      <vt:lpstr>Go to https://cveform.mitre.org/</vt:lpstr>
      <vt:lpstr>Select the “Notify CVE about a publication” Request Type </vt:lpstr>
      <vt:lpstr>Fill in Contact Information</vt:lpstr>
      <vt:lpstr>Fill in the Submission Information</vt:lpstr>
      <vt:lpstr>Fill in the Captcha and Select the Submit Request Button</vt:lpstr>
      <vt:lpstr>A Ticket Will Be Created and Email Acknowledgement Sent</vt:lpstr>
      <vt:lpstr>The Description Field Is Character Limited</vt:lpstr>
      <vt:lpstr>If You Need More Characters, Reply to the Confirmation Email* You Receive When Form Is Submitted</vt:lpstr>
      <vt:lpstr>By Replying to the Acknowledgement Email</vt:lpstr>
      <vt:lpstr>Submission through GitHub</vt:lpstr>
      <vt:lpstr>Git Submission (Initial Setup)</vt:lpstr>
      <vt:lpstr>Git Submission, Part 1</vt:lpstr>
      <vt:lpstr>Git Submission, Part 2</vt:lpstr>
      <vt:lpstr>Git Submission, Part 3</vt:lpstr>
      <vt:lpstr>Git Submission, Part 4</vt:lpstr>
      <vt:lpstr>Notes on Git Usage</vt:lpstr>
      <vt:lpstr>What Happens on Program Root CNA’s End</vt:lpstr>
      <vt:lpstr>Resources</vt:lpstr>
      <vt:lpstr>Backup Slides</vt:lpstr>
      <vt:lpstr>Vulnogram</vt:lpstr>
      <vt:lpstr>Vulnogram – Choose the CVE ID to Edit</vt:lpstr>
      <vt:lpstr>Vulnograms – CVE Information Is Imported from the Official CVE List</vt:lpstr>
      <vt:lpstr>Vulnogram – Fill in Metadata</vt:lpstr>
      <vt:lpstr>Vulnogram – Fill in Product/Version Information</vt:lpstr>
      <vt:lpstr>Vulnogram – Fill in Problem Type</vt:lpstr>
      <vt:lpstr>Vulnogram – Add Reference(s)</vt:lpstr>
      <vt:lpstr>Vulnogram – Use the Auto-Text Feature to Start the Description</vt:lpstr>
      <vt:lpstr>Vulnogram – Or Start the Description from Scratch</vt:lpstr>
      <vt:lpstr>Vulnogram – Access the JSON via the JSON Tab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Roberge Jr., Robert J</dc:creator>
  <cp:lastModifiedBy>Roberge Jr., Robert J</cp:lastModifiedBy>
  <cp:revision>57</cp:revision>
  <dcterms:created xsi:type="dcterms:W3CDTF">2019-02-26T16:06:40Z</dcterms:created>
  <dcterms:modified xsi:type="dcterms:W3CDTF">2019-03-07T15:21:17Z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0x0101001EAE5F8AE92E0443B0635AEF5BFC9F76004C6CC03BF5DC804FBBC33E4E55C06EE9</vt:lpwstr>
  </property>
</Properties>
</file>