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53"/>
  </p:notesMasterIdLst>
  <p:sldIdLst>
    <p:sldId id="258" r:id="rId6"/>
    <p:sldId id="259" r:id="rId7"/>
    <p:sldId id="281" r:id="rId8"/>
    <p:sldId id="282" r:id="rId9"/>
    <p:sldId id="283" r:id="rId10"/>
    <p:sldId id="298" r:id="rId11"/>
    <p:sldId id="260" r:id="rId12"/>
    <p:sldId id="261" r:id="rId13"/>
    <p:sldId id="269" r:id="rId14"/>
    <p:sldId id="271" r:id="rId15"/>
    <p:sldId id="262" r:id="rId16"/>
    <p:sldId id="270" r:id="rId17"/>
    <p:sldId id="272" r:id="rId18"/>
    <p:sldId id="275" r:id="rId19"/>
    <p:sldId id="273" r:id="rId20"/>
    <p:sldId id="299" r:id="rId21"/>
    <p:sldId id="264" r:id="rId22"/>
    <p:sldId id="26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0" r:id="rId34"/>
    <p:sldId id="301" r:id="rId35"/>
    <p:sldId id="284" r:id="rId36"/>
    <p:sldId id="285" r:id="rId37"/>
    <p:sldId id="286" r:id="rId38"/>
    <p:sldId id="287" r:id="rId39"/>
    <p:sldId id="265" r:id="rId40"/>
    <p:sldId id="268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l, Christine L." initials="DCL" lastIdx="12" clrIdx="0">
    <p:extLst>
      <p:ext uri="{19B8F6BF-5375-455C-9EA6-DF929625EA0E}">
        <p15:presenceInfo xmlns:p15="http://schemas.microsoft.com/office/powerpoint/2012/main" userId="S-1-5-21-1940666338-227100268-1349548132-49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886" autoAdjust="0"/>
  </p:normalViewPr>
  <p:slideViewPr>
    <p:cSldViewPr snapToGrid="0">
      <p:cViewPr varScale="1">
        <p:scale>
          <a:sx n="86" d="100"/>
          <a:sy n="86" d="100"/>
        </p:scale>
        <p:origin x="1152" y="58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5AB8-C75E-4242-AC76-9DAE875A82E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A38A-5B6D-4B73-8631-E3ACB221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ational-cybersecurity-and-communications-integration-center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dhs.gov/network-security-deploymen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mitre.org/" TargetMode="External"/><Relationship Id="rId5" Type="http://schemas.openxmlformats.org/officeDocument/2006/relationships/hyperlink" Target="https://www.dhs.gov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489982" y="6373651"/>
            <a:ext cx="6458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A538A-0A4F-474D-A153-4771DDC014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1" y="6223338"/>
            <a:ext cx="1177735" cy="6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096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387F49-D030-4D2B-A19A-1DCF2844A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7" y="6223338"/>
            <a:ext cx="1177735" cy="634662"/>
          </a:xfrm>
          <a:prstGeom prst="rect">
            <a:avLst/>
          </a:prstGeom>
        </p:spPr>
      </p:pic>
      <p:sp>
        <p:nvSpPr>
          <p:cNvPr id="33" name="Text Box 34">
            <a:extLst>
              <a:ext uri="{FF2B5EF4-FFF2-40B4-BE49-F238E27FC236}">
                <a16:creationId xmlns:a16="http://schemas.microsoft.com/office/drawing/2014/main" id="{70E06506-D043-4210-A148-911077E9C6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45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29639-01C0-4783-93E0-90E58975C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8" y="6220396"/>
            <a:ext cx="1177735" cy="634662"/>
          </a:xfrm>
          <a:prstGeom prst="rect">
            <a:avLst/>
          </a:prstGeom>
        </p:spPr>
      </p:pic>
      <p:sp>
        <p:nvSpPr>
          <p:cNvPr id="23" name="Text Box 34">
            <a:extLst>
              <a:ext uri="{FF2B5EF4-FFF2-40B4-BE49-F238E27FC236}">
                <a16:creationId xmlns:a16="http://schemas.microsoft.com/office/drawing/2014/main" id="{2B700D7C-8C51-4185-B813-44293B6372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669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7078985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486090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5055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7886" y="5991282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F2C80-89C3-4D7A-A876-86B151F5E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" y="6223338"/>
            <a:ext cx="1177735" cy="634662"/>
          </a:xfrm>
          <a:prstGeom prst="rect">
            <a:avLst/>
          </a:prstGeom>
        </p:spPr>
      </p:pic>
      <p:sp>
        <p:nvSpPr>
          <p:cNvPr id="18" name="Text Box 34">
            <a:extLst>
              <a:ext uri="{FF2B5EF4-FFF2-40B4-BE49-F238E27FC236}">
                <a16:creationId xmlns:a16="http://schemas.microsoft.com/office/drawing/2014/main" id="{AFB98B45-15AE-403D-87A5-6E1C8706F1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734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dhs.gov/national-cybersecurity-and-communications-integration-center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dhs.gov/network-security-deployment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mitr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dhs.gov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dhs.gov/cisa/cybersecurity-divisio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A7A2-4406-4C88-A019-E68A240FC1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" y="6209056"/>
            <a:ext cx="1177735" cy="634662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7166689B-28B1-4103-BA39-B1E60C7DAD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1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1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1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1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1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75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data/downloads/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veform.mitre.org/" TargetMode="External"/><Relationship Id="rId3" Type="http://schemas.openxmlformats.org/officeDocument/2006/relationships/hyperlink" Target="https://github.com/CVEProject/automation-working-group/blob/master/tools/cmdlinejsonvalidator.py" TargetMode="External"/><Relationship Id="rId7" Type="http://schemas.openxmlformats.org/officeDocument/2006/relationships/hyperlink" Target="https://vulnogram.github.io/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cve/list_rules_and_guidance/cve_assignment_information_format.html#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Submission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36043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</p:spTree>
    <p:extLst>
      <p:ext uri="{BB962C8B-B14F-4D97-AF65-F5344CB8AC3E}">
        <p14:creationId xmlns:p14="http://schemas.microsoft.com/office/powerpoint/2010/main" val="78416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</a:t>
            </a:r>
          </a:p>
          <a:p>
            <a:pPr marL="346075" indent="-342900"/>
            <a:r>
              <a:rPr lang="en-US" dirty="0"/>
              <a:t>Use double-quotes if fields contain commas or quote characters</a:t>
            </a:r>
          </a:p>
          <a:p>
            <a:pPr marL="346075" indent="-342900"/>
            <a:r>
              <a:rPr lang="en-US" dirty="0"/>
              <a:t>Do not use embedded line-breaks</a:t>
            </a:r>
          </a:p>
          <a:p>
            <a:pPr marL="346075" indent="-342900"/>
            <a:r>
              <a:rPr lang="en-US" dirty="0"/>
              <a:t>Write any double-quote characters in a field as two double-quote characters</a:t>
            </a:r>
          </a:p>
          <a:p>
            <a:pPr marL="346075" indent="-342900"/>
            <a:r>
              <a:rPr lang="en-US" dirty="0"/>
              <a:t>On CVE ID per line</a:t>
            </a:r>
          </a:p>
        </p:txBody>
      </p:sp>
    </p:spTree>
    <p:extLst>
      <p:ext uri="{BB962C8B-B14F-4D97-AF65-F5344CB8AC3E}">
        <p14:creationId xmlns:p14="http://schemas.microsoft.com/office/powerpoint/2010/main" val="181498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Multiple CVE Entries</a:t>
            </a:r>
          </a:p>
          <a:p>
            <a:pPr lvl="1"/>
            <a:r>
              <a:rPr lang="en-US" sz="2500" dirty="0"/>
              <a:t>Multiple lines, one per entry</a:t>
            </a:r>
          </a:p>
          <a:p>
            <a:endParaRPr lang="en-US" sz="2500" dirty="0"/>
          </a:p>
          <a:p>
            <a:r>
              <a:rPr lang="en-US" sz="2500" dirty="0"/>
              <a:t>Multiple Products/Versions</a:t>
            </a:r>
          </a:p>
          <a:p>
            <a:pPr lvl="1"/>
            <a:r>
              <a:rPr lang="en-US" sz="2500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sz="2500" dirty="0"/>
              <a:t>Multiple References</a:t>
            </a:r>
          </a:p>
          <a:p>
            <a:pPr lvl="1"/>
            <a:r>
              <a:rPr lang="en-US" sz="2500" dirty="0"/>
              <a:t>Separate references by a space; e.g.,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3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2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/>
              <a:t>https://github.com/CVEProject/automation-working-group/blob/master/cve_json_schema/DRAFT-JSON-file-format-v4.md</a:t>
            </a:r>
          </a:p>
        </p:txBody>
      </p:sp>
    </p:spTree>
    <p:extLst>
      <p:ext uri="{BB962C8B-B14F-4D97-AF65-F5344CB8AC3E}">
        <p14:creationId xmlns:p14="http://schemas.microsoft.com/office/powerpoint/2010/main" val="362181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2700" b="0" dirty="0"/>
              <a:t>Note that whitespace, including line breaks, can be included to 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269177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3CC0571-262F-4367-B1CE-28F6959D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23954-D96F-4FD5-AF32-1B0454C4469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01772-E95E-404E-B39D-1D4DD0F5E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5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6742"/>
            <a:ext cx="8229600" cy="4820803"/>
          </a:xfrm>
        </p:spPr>
        <p:txBody>
          <a:bodyPr>
            <a:normAutofit/>
          </a:bodyPr>
          <a:lstStyle/>
          <a:p>
            <a:r>
              <a:rPr lang="en-US" sz="2200" dirty="0"/>
              <a:t>Web form</a:t>
            </a:r>
          </a:p>
          <a:p>
            <a:pPr lvl="1"/>
            <a:r>
              <a:rPr lang="en-US" sz="2200" dirty="0"/>
              <a:t>Supports all three file types</a:t>
            </a:r>
          </a:p>
          <a:p>
            <a:pPr lvl="1"/>
            <a:r>
              <a:rPr lang="en-US" sz="2200" dirty="0"/>
              <a:t>Suited to new submissions only</a:t>
            </a:r>
          </a:p>
          <a:p>
            <a:pPr lvl="1"/>
            <a:r>
              <a:rPr lang="en-US" sz="2200" dirty="0"/>
              <a:t>Has limits on form field sizes!</a:t>
            </a:r>
          </a:p>
          <a:p>
            <a:r>
              <a:rPr lang="en-US" sz="2200" dirty="0"/>
              <a:t>Git</a:t>
            </a:r>
          </a:p>
          <a:p>
            <a:pPr lvl="1"/>
            <a:r>
              <a:rPr lang="en-US" sz="2200" dirty="0"/>
              <a:t>Supports CVE JSON only!</a:t>
            </a:r>
          </a:p>
          <a:p>
            <a:pPr lvl="1"/>
            <a:r>
              <a:rPr lang="en-US" sz="2200" dirty="0"/>
              <a:t>Avoid files with MS-DOS style line endings (CR/LF)</a:t>
            </a:r>
          </a:p>
          <a:p>
            <a:pPr lvl="1"/>
            <a:r>
              <a:rPr lang="en-US" sz="2200" dirty="0"/>
              <a:t>Suited to both new and updated submissions</a:t>
            </a:r>
          </a:p>
        </p:txBody>
      </p:sp>
    </p:spTree>
    <p:extLst>
      <p:ext uri="{BB962C8B-B14F-4D97-AF65-F5344CB8AC3E}">
        <p14:creationId xmlns:p14="http://schemas.microsoft.com/office/powerpoint/2010/main" val="286364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DB30988-C778-48B5-A98C-1E3AB9B3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</p:spTree>
    <p:extLst>
      <p:ext uri="{BB962C8B-B14F-4D97-AF65-F5344CB8AC3E}">
        <p14:creationId xmlns:p14="http://schemas.microsoft.com/office/powerpoint/2010/main" val="323377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735483" y="1447800"/>
            <a:ext cx="8055672" cy="42730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8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CVE Entry is already generated.</a:t>
            </a:r>
          </a:p>
          <a:p>
            <a:r>
              <a:rPr lang="en-US" dirty="0"/>
              <a:t>These processes are specific to the CVE Program Root CNA (currently MITRE).  Other Root CNAs may have other processes that CNAs need to follow.</a:t>
            </a:r>
          </a:p>
        </p:txBody>
      </p:sp>
    </p:spTree>
    <p:extLst>
      <p:ext uri="{BB962C8B-B14F-4D97-AF65-F5344CB8AC3E}">
        <p14:creationId xmlns:p14="http://schemas.microsoft.com/office/powerpoint/2010/main" val="280424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609600" y="2055447"/>
            <a:ext cx="8245370" cy="2860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3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609600" y="2188308"/>
            <a:ext cx="8490413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9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797925" y="2104229"/>
            <a:ext cx="7909170" cy="3705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876079" y="1518075"/>
            <a:ext cx="783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27407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609600" y="1899138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8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733834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 Ticket Will Be Created and Email Acknowledgement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1262497" y="1504712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56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695569" y="2868246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7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Need More Characters, Use Email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1369960" y="1662722"/>
            <a:ext cx="6697785" cy="35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6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894813" y="1398513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C40F86-9783-45EE-B199-C58EC152D42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through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C8F3-0016-4298-B76A-4A7917820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79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E.g., child CNAs of Program Root CNA’s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e.g.,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3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 (preferred)</a:t>
            </a:r>
          </a:p>
          <a:p>
            <a:pPr lvl="1"/>
            <a:r>
              <a:rPr lang="en-US" dirty="0"/>
              <a:t>Web Form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58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1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51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6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https://github.com/$YOUR_FORK/cvelist/pull/new/master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 sure that GitHub reports that the branches can be merged</a:t>
            </a:r>
          </a:p>
          <a:p>
            <a:pPr lvl="2"/>
            <a:r>
              <a:rPr lang="en-US" dirty="0"/>
              <a:t>Resolve any conflicts before you merge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29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Program Root CNA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</a:t>
            </a:r>
          </a:p>
          <a:p>
            <a:r>
              <a:rPr lang="en-US" dirty="0"/>
              <a:t>Submissions should be made subject to the CVE Submissions License Terms of Use</a:t>
            </a:r>
          </a:p>
          <a:p>
            <a:r>
              <a:rPr lang="en-US" dirty="0"/>
              <a:t>It is strongly recommended that submissions use signed commits. Please note that some hierarchies (e.g., the DWF) require all submissions to be signed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19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on Program Root CNA’s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0929"/>
            <a:ext cx="8229600" cy="465065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Review</a:t>
            </a:r>
          </a:p>
          <a:p>
            <a:pPr lvl="1"/>
            <a:r>
              <a:rPr lang="en-US" sz="2400" dirty="0"/>
              <a:t>Is the assignment data for IDs assigned to the CNA?</a:t>
            </a:r>
          </a:p>
          <a:p>
            <a:pPr lvl="1"/>
            <a:r>
              <a:rPr lang="en-US" sz="2400" dirty="0"/>
              <a:t>Do the IDs exist in the CVE List as “RESERVED”?</a:t>
            </a:r>
          </a:p>
          <a:p>
            <a:pPr lvl="1"/>
            <a:r>
              <a:rPr lang="en-US" sz="2400" dirty="0"/>
              <a:t>Do the references exist and are they public?</a:t>
            </a:r>
          </a:p>
          <a:p>
            <a:pPr lvl="1"/>
            <a:r>
              <a:rPr lang="en-US" sz="2400" dirty="0"/>
              <a:t>Does the assignment data agree with the associated references?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Submission Processing</a:t>
            </a:r>
          </a:p>
          <a:p>
            <a:pPr lvl="1"/>
            <a:r>
              <a:rPr lang="en-US" sz="2400" dirty="0"/>
              <a:t>Resolve with CNA any issues uncovered during review</a:t>
            </a:r>
          </a:p>
          <a:p>
            <a:pPr lvl="1"/>
            <a:r>
              <a:rPr lang="en-US" sz="2400" dirty="0"/>
              <a:t>Incorporate assignment data into the </a:t>
            </a:r>
            <a:r>
              <a:rPr lang="en-US" sz="2400" dirty="0" err="1"/>
              <a:t>cvelist</a:t>
            </a:r>
            <a:r>
              <a:rPr lang="en-US" sz="2400" dirty="0"/>
              <a:t> git repo</a:t>
            </a:r>
          </a:p>
          <a:p>
            <a:pPr lvl="1"/>
            <a:r>
              <a:rPr lang="en-US" sz="2400" dirty="0"/>
              <a:t>Populate associated entries in the master CVE List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Other processing</a:t>
            </a:r>
          </a:p>
          <a:p>
            <a:pPr lvl="1"/>
            <a:r>
              <a:rPr lang="en-US" sz="2400" dirty="0"/>
              <a:t>Announce “new” CVE Entries</a:t>
            </a:r>
          </a:p>
          <a:p>
            <a:pPr lvl="1"/>
            <a:r>
              <a:rPr lang="en-US" sz="2400" dirty="0"/>
              <a:t>Publish master CVE List on cve.mitre.org</a:t>
            </a:r>
          </a:p>
          <a:p>
            <a:pPr lvl="2"/>
            <a:r>
              <a:rPr lang="en-US" sz="2400" dirty="0">
                <a:hlinkClick r:id="rId2"/>
              </a:rPr>
              <a:t>https://cve.mitre.org/data/downloads/index.html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13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https://vulnogram.github.io/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Form (</a:t>
            </a:r>
            <a:r>
              <a:rPr lang="en-US" dirty="0">
                <a:hlinkClick r:id="rId8"/>
              </a:rPr>
              <a:t>https://cveform.mitre.org/</a:t>
            </a:r>
            <a:r>
              <a:rPr lang="en-US" dirty="0"/>
              <a:t>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82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BDA-8E1F-4AFF-8CBF-4C71291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B6D5-0B88-4402-9CDF-CDDD9B23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EB8-DBB6-458A-8FB5-0BFECF1E9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25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9"/>
          <a:stretch/>
        </p:blipFill>
        <p:spPr>
          <a:xfrm>
            <a:off x="609600" y="1545997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94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4" r="56936" b="45689"/>
          <a:stretch/>
        </p:blipFill>
        <p:spPr>
          <a:xfrm>
            <a:off x="1142510" y="1546832"/>
            <a:ext cx="6858980" cy="42875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7D1ECC-7567-466B-BF7B-F395B2515B3C}"/>
              </a:ext>
            </a:extLst>
          </p:cNvPr>
          <p:cNvGrpSpPr/>
          <p:nvPr/>
        </p:nvGrpSpPr>
        <p:grpSpPr>
          <a:xfrm>
            <a:off x="2457355" y="2376391"/>
            <a:ext cx="5260157" cy="660999"/>
            <a:chOff x="2073897" y="2413262"/>
            <a:chExt cx="5260157" cy="660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E03F8A-E142-46A9-B8A6-24288AEC9723}"/>
                </a:ext>
              </a:extLst>
            </p:cNvPr>
            <p:cNvSpPr/>
            <p:nvPr/>
          </p:nvSpPr>
          <p:spPr>
            <a:xfrm>
              <a:off x="2073897" y="2413262"/>
              <a:ext cx="1828800" cy="452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48F46-4BAA-48CD-8D02-7B88C1955537}"/>
                </a:ext>
              </a:extLst>
            </p:cNvPr>
            <p:cNvSpPr txBox="1"/>
            <p:nvPr/>
          </p:nvSpPr>
          <p:spPr>
            <a:xfrm>
              <a:off x="4977353" y="2489486"/>
              <a:ext cx="2356701" cy="58477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FF0000"/>
                  </a:solidFill>
                  <a:ea typeface="Verdana" pitchFamily="34" charset="0"/>
                  <a:cs typeface="Verdana" pitchFamily="34" charset="0"/>
                </a:rPr>
                <a:t>Input the ID you want to update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FF523-2E62-4C4E-B203-E8A2FE38FDDC}"/>
                </a:ext>
              </a:extLst>
            </p:cNvPr>
            <p:cNvCxnSpPr/>
            <p:nvPr/>
          </p:nvCxnSpPr>
          <p:spPr>
            <a:xfrm flipH="1">
              <a:off x="3902697" y="2639505"/>
              <a:ext cx="10558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16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Send the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CVE Program Root CNA</a:t>
            </a:r>
          </a:p>
        </p:txBody>
      </p:sp>
    </p:spTree>
    <p:extLst>
      <p:ext uri="{BB962C8B-B14F-4D97-AF65-F5344CB8AC3E}">
        <p14:creationId xmlns:p14="http://schemas.microsoft.com/office/powerpoint/2010/main" val="3602872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Information Is Imported from the Official CVE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88"/>
          <a:stretch/>
        </p:blipFill>
        <p:spPr>
          <a:xfrm>
            <a:off x="609599" y="1423447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32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7" t="31512" r="34338" b="16316"/>
          <a:stretch/>
        </p:blipFill>
        <p:spPr>
          <a:xfrm>
            <a:off x="609600" y="1545995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791851" y="2026763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3501003" y="168820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192014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597877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2" t="15080" r="2593" b="7484"/>
          <a:stretch/>
        </p:blipFill>
        <p:spPr>
          <a:xfrm>
            <a:off x="609599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4732232" y="1509229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6070862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5943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2263218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1249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80557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3" t="30074" r="53972" b="31927"/>
          <a:stretch/>
        </p:blipFill>
        <p:spPr>
          <a:xfrm>
            <a:off x="1150835" y="1670901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2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CBEBF-68A9-4E0C-AF40-8D3BCBB8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07" y="2497357"/>
            <a:ext cx="7918252" cy="25026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7F6824-4B78-4AF1-8FFB-4508FAE84BF3}"/>
              </a:ext>
            </a:extLst>
          </p:cNvPr>
          <p:cNvSpPr/>
          <p:nvPr/>
        </p:nvSpPr>
        <p:spPr>
          <a:xfrm>
            <a:off x="2593960" y="2907667"/>
            <a:ext cx="285428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35EB64-31FF-4294-B506-A9E78C2A2B5F}"/>
              </a:ext>
            </a:extLst>
          </p:cNvPr>
          <p:cNvSpPr/>
          <p:nvPr/>
        </p:nvSpPr>
        <p:spPr>
          <a:xfrm>
            <a:off x="827258" y="2891454"/>
            <a:ext cx="670801" cy="172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8C11F-9523-49F2-86FE-B7E15EBC3E43}"/>
              </a:ext>
            </a:extLst>
          </p:cNvPr>
          <p:cNvSpPr/>
          <p:nvPr/>
        </p:nvSpPr>
        <p:spPr>
          <a:xfrm>
            <a:off x="5979186" y="2907667"/>
            <a:ext cx="421614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41B16-2368-4F95-A41D-9CE47138A5E6}"/>
              </a:ext>
            </a:extLst>
          </p:cNvPr>
          <p:cNvSpPr txBox="1"/>
          <p:nvPr/>
        </p:nvSpPr>
        <p:spPr>
          <a:xfrm>
            <a:off x="3431356" y="185388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5BD59-37BE-47F5-BE51-F6F81D846F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498059" y="2192434"/>
            <a:ext cx="2503619" cy="79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BDF27-2DA9-42F9-B537-735CAA7924A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2736674" y="2192434"/>
            <a:ext cx="1265004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0971-68B6-4495-BF9B-2C26559DADC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4001678" y="2192434"/>
            <a:ext cx="2188315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4392E4-0819-406B-AA3F-9C793867DAFD}"/>
              </a:ext>
            </a:extLst>
          </p:cNvPr>
          <p:cNvSpPr txBox="1"/>
          <p:nvPr/>
        </p:nvSpPr>
        <p:spPr>
          <a:xfrm>
            <a:off x="5408863" y="1384033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 and name aren’t required by the standard.  However,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requires the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and if you use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, you have to a name.</a:t>
            </a:r>
          </a:p>
        </p:txBody>
      </p:sp>
    </p:spTree>
    <p:extLst>
      <p:ext uri="{BB962C8B-B14F-4D97-AF65-F5344CB8AC3E}">
        <p14:creationId xmlns:p14="http://schemas.microsoft.com/office/powerpoint/2010/main" val="4093266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46302" r="911" b="1937"/>
          <a:stretch/>
        </p:blipFill>
        <p:spPr>
          <a:xfrm>
            <a:off x="609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5BF4-B7AD-499F-A4DB-86ED9754D5C1}"/>
              </a:ext>
            </a:extLst>
          </p:cNvPr>
          <p:cNvSpPr/>
          <p:nvPr/>
        </p:nvSpPr>
        <p:spPr>
          <a:xfrm>
            <a:off x="768892" y="4117139"/>
            <a:ext cx="4386768" cy="785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B62E-41BA-447B-8CF6-E1FD956C0E75}"/>
              </a:ext>
            </a:extLst>
          </p:cNvPr>
          <p:cNvSpPr txBox="1"/>
          <p:nvPr/>
        </p:nvSpPr>
        <p:spPr>
          <a:xfrm>
            <a:off x="5658990" y="3604859"/>
            <a:ext cx="246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Must be moved to the top box for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to generate proper 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9400-3702-419B-9900-E7C913F0D2CC}"/>
              </a:ext>
            </a:extLst>
          </p:cNvPr>
          <p:cNvCxnSpPr>
            <a:stCxn id="7" idx="1"/>
          </p:cNvCxnSpPr>
          <p:nvPr/>
        </p:nvCxnSpPr>
        <p:spPr>
          <a:xfrm flipH="1">
            <a:off x="5155660" y="3928025"/>
            <a:ext cx="503330" cy="5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94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878097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24940" r="2170" b="38910"/>
          <a:stretch/>
        </p:blipFill>
        <p:spPr>
          <a:xfrm>
            <a:off x="609600" y="1989055"/>
            <a:ext cx="8036778" cy="2714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4E9A5-0B0D-48A2-A914-CB5F86A4CCF1}"/>
              </a:ext>
            </a:extLst>
          </p:cNvPr>
          <p:cNvSpPr/>
          <p:nvPr/>
        </p:nvSpPr>
        <p:spPr>
          <a:xfrm>
            <a:off x="759164" y="2947481"/>
            <a:ext cx="7013235" cy="27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E4761-5D6D-40E4-9501-6BFD8972D71F}"/>
              </a:ext>
            </a:extLst>
          </p:cNvPr>
          <p:cNvSpPr txBox="1"/>
          <p:nvPr/>
        </p:nvSpPr>
        <p:spPr>
          <a:xfrm>
            <a:off x="5408863" y="1384033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Product, version, and problem type information must be in the description section.  There are no restrictions on how they are phrased in the description section.</a:t>
            </a:r>
          </a:p>
        </p:txBody>
      </p:sp>
    </p:spTree>
    <p:extLst>
      <p:ext uri="{BB962C8B-B14F-4D97-AF65-F5344CB8AC3E}">
        <p14:creationId xmlns:p14="http://schemas.microsoft.com/office/powerpoint/2010/main" val="910828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855974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" t="10561" r="1777" b="2965"/>
          <a:stretch/>
        </p:blipFill>
        <p:spPr>
          <a:xfrm>
            <a:off x="1329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4067665" y="1498860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product/version information as well as the problem type as it will be used to populate the entry in the CVE List</a:t>
            </a:r>
          </a:p>
          <a:p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</a:t>
            </a:r>
          </a:p>
          <a:p>
            <a:pPr lvl="1"/>
            <a:r>
              <a:rPr lang="en-US" dirty="0"/>
              <a:t>Plain text only – no HTML or proprietary document formats</a:t>
            </a:r>
          </a:p>
          <a:p>
            <a:pPr lvl="1"/>
            <a:r>
              <a:rPr lang="en-US" dirty="0"/>
              <a:t>Avoid MS-DOS style line endings (CR/LF)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872049B-1045-4FA4-AD2A-6919D0045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B3BC22-D3DF-4633-B2AA-7C0B65CA525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2D040-0EAB-4C96-83CC-D8A90603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</p:spTree>
    <p:extLst>
      <p:ext uri="{BB962C8B-B14F-4D97-AF65-F5344CB8AC3E}">
        <p14:creationId xmlns:p14="http://schemas.microsoft.com/office/powerpoint/2010/main" val="344164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CVE ID per [CVEID] field</a:t>
            </a:r>
          </a:p>
          <a:p>
            <a:r>
              <a:rPr lang="en-US" dirty="0"/>
              <a:t>Field order should be maintained</a:t>
            </a:r>
          </a:p>
          <a:p>
            <a:r>
              <a:rPr lang="en-US" dirty="0"/>
              <a:t>A single field should not span multiple lines</a:t>
            </a:r>
          </a:p>
          <a:p>
            <a:r>
              <a:rPr lang="en-US" dirty="0">
                <a:hlinkClick r:id="rId2"/>
              </a:rPr>
              <a:t>https://cve.mitre.org/cve/list_rules_and_guidance/cve_assignment_information_format.html#format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080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e.g.,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932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046EF137D886814EA48E9F4D2AC65CA0" ma:contentTypeVersion="4" ma:contentTypeDescription="Materials and documents that contain MITRE authored content and other content directly attributable to MITRE and its work" ma:contentTypeScope="" ma:versionID="9e7c9f56b2734f566fdb5204fe796dc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3cfd81e-ca69-4211-966f-1b3244494c2d" targetNamespace="http://schemas.microsoft.com/office/2006/metadata/properties" ma:root="true" ma:fieldsID="2502f5ea607b95f7d2307a10387476b6" ns1:_="" ns2:_="" ns3:_="">
    <xsd:import namespace="http://schemas.microsoft.com/sharepoint/v3"/>
    <xsd:import namespace="http://schemas.microsoft.com/sharepoint/v3/fields"/>
    <xsd:import namespace="c3cfd81e-ca69-4211-966f-1b3244494c2d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fd81e-ca69-4211-966f-1b3244494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A65AD2E1-D25C-4989-A7E5-178B1A4BD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3cfd81e-ca69-4211-966f-1b3244494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B16B2-404F-4040-9CA3-AFE4C05902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0E1BCA-B7C8-4D5D-A2B9-87067345F3D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DA4BE8BC-21DD-494E-8FAB-B2E9DD91F2E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23546</TotalTime>
  <Words>2453</Words>
  <Application>Microsoft Office PowerPoint</Application>
  <PresentationFormat>On-screen Show (4:3)</PresentationFormat>
  <Paragraphs>284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Helvetica LT Std</vt:lpstr>
      <vt:lpstr>Wingdings</vt:lpstr>
      <vt:lpstr>Presentation6</vt:lpstr>
      <vt:lpstr>CVE Submission Process</vt:lpstr>
      <vt:lpstr>Disclaimers</vt:lpstr>
      <vt:lpstr>Outline</vt:lpstr>
      <vt:lpstr>Where to Send the Information?</vt:lpstr>
      <vt:lpstr>Required Information</vt:lpstr>
      <vt:lpstr>Approved Formats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Submission Channels</vt:lpstr>
      <vt:lpstr>Approved Submission Channels</vt:lpstr>
      <vt:lpstr>Submissions through the Web Form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Acknowledgement Sent</vt:lpstr>
      <vt:lpstr>The Description Field Is Character Limited</vt:lpstr>
      <vt:lpstr>If You Need More Characters, Use Email …</vt:lpstr>
      <vt:lpstr>By Replying to the Acknowledgement Email</vt:lpstr>
      <vt:lpstr>Submission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Program Root CNA’s End</vt:lpstr>
      <vt:lpstr>Resources</vt:lpstr>
      <vt:lpstr>Backup Slides</vt:lpstr>
      <vt:lpstr>Vulnogram</vt:lpstr>
      <vt:lpstr>Vulnogram – Choose the CVE ID to Edit</vt:lpstr>
      <vt:lpstr>Vulnograms – CVE Information Is Imported from the Official CVE List</vt:lpstr>
      <vt:lpstr>Vulnogram – Fill in Metadata</vt:lpstr>
      <vt:lpstr>Vulnogram – Fill in Product/Version Information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PowerPoint Template</dc:title>
  <dc:creator>Evans, Jonathan L.</dc:creator>
  <cp:lastModifiedBy>Evans, Jonathan L.</cp:lastModifiedBy>
  <cp:revision>160</cp:revision>
  <dcterms:created xsi:type="dcterms:W3CDTF">2017-05-01T12:30:03Z</dcterms:created>
  <dcterms:modified xsi:type="dcterms:W3CDTF">2019-03-13T00:52:55Z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0x010100823A99C636F7423283FB0D200866C61300046EF137D886814EA48E9F4D2AC65CA0</vt:lpwstr>
  </property>
  <property fmtid="{D5CDD505-2E9C-101B-9397-08002B2CF9AE}" pid="3" name="Order">
    <vt:r8>6900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TemplateUrl">
    <vt:lpwstr/>
  </property>
</Properties>
</file>